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1261" autoAdjust="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4CE7F-E698-4FE4-B9A7-C6390BEE8938}" type="datetimeFigureOut">
              <a:rPr lang="en-IN" smtClean="0"/>
              <a:t>29-08-2021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CCDA4-443F-449D-9000-4DE9FE9E07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6163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CCDA4-443F-449D-9000-4DE9FE9E07D9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8269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CCDA4-443F-449D-9000-4DE9FE9E07D9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3729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94C30-B40F-49FB-8416-249D6DEF7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FBF082-E9CE-4900-AE8C-6786271BEA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8B1AD-7E2E-4C23-8DBD-2971C6FD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EFEA8-2F61-4E58-93ED-C5A3635B9793}" type="datetimeFigureOut">
              <a:rPr lang="en-IN" smtClean="0"/>
              <a:t>29-08-2021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B8968-C5C1-4584-9BDF-2C28E9FDF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C7E21-36DB-4E20-A107-F2EF014DB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9A207-4B2A-471E-85EC-7D27942BA5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22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3123E-7EB5-4DCF-9D66-6C441C4D8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FA0B22-C27F-46F3-9DB6-56B7FE49EA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446CB-A342-4464-9787-808F79FAC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EFEA8-2F61-4E58-93ED-C5A3635B9793}" type="datetimeFigureOut">
              <a:rPr lang="en-IN" smtClean="0"/>
              <a:t>29-08-2021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7654E-33B5-4143-A04B-6ECB6F9FE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B34A4-A2DC-4A83-85BA-1CA198D36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9A207-4B2A-471E-85EC-7D27942BA5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922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DB7FFC-6F02-4CEB-A931-A6F482371F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9D54DF-2C12-4268-A2A9-AB3B8A181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080AE-843E-46E9-92E6-1F0801379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EFEA8-2F61-4E58-93ED-C5A3635B9793}" type="datetimeFigureOut">
              <a:rPr lang="en-IN" smtClean="0"/>
              <a:t>29-08-2021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D8CCC-A407-4D88-8EB4-0098FFD4D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41E45-2EAF-4BCF-B726-453E71BFE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9A207-4B2A-471E-85EC-7D27942BA5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2233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240E1-D275-42B8-954F-9F9FBB28C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30381-34D4-4741-B25E-52209AEA9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761D6-08A5-4281-894D-1CFA9875B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EFEA8-2F61-4E58-93ED-C5A3635B9793}" type="datetimeFigureOut">
              <a:rPr lang="en-IN" smtClean="0"/>
              <a:t>29-08-2021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7C968-445C-40A4-9F45-FF47A56B5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84274-E604-4B0F-86D3-F4C0CB7B4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9A207-4B2A-471E-85EC-7D27942BA5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02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F26A2-C4F4-4975-A5CC-711F60ABF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8114BA-21EB-4959-8F91-D76F61689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0DA4F-60B1-4727-9511-156CE24B4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EFEA8-2F61-4E58-93ED-C5A3635B9793}" type="datetimeFigureOut">
              <a:rPr lang="en-IN" smtClean="0"/>
              <a:t>29-08-2021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BFC00-8AE1-4BA0-AC31-54F4F1A3B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787BB-78A6-4FA0-80FD-6E3A0580D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9A207-4B2A-471E-85EC-7D27942BA5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9118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CBAC7-4D4B-4173-9F4F-985B77A9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1B0E5-C4CF-414A-AFA4-598E22D381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657890-27E9-4A51-BCD2-E35067FFD6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295D40-85F3-48BF-9BC9-8E3D47B63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EFEA8-2F61-4E58-93ED-C5A3635B9793}" type="datetimeFigureOut">
              <a:rPr lang="en-IN" smtClean="0"/>
              <a:t>29-08-2021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20856-DA8F-47EA-A7F9-99F6E17A5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61C5C-4BCB-4C06-9DBE-D025BB167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9A207-4B2A-471E-85EC-7D27942BA5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868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7A36E-4EDD-42E1-A8FA-CB2EE9E87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D1083A-BCB1-443C-954A-A2EBCC271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F34692-A0D3-49B3-8E3A-5FA382D0F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240B32-4D3C-4481-A6B1-B3EEA9925D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418487-FEFC-49DE-B5F5-C8072BF596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0A3EED-FC8C-4FE3-868C-94AE21CE9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EFEA8-2F61-4E58-93ED-C5A3635B9793}" type="datetimeFigureOut">
              <a:rPr lang="en-IN" smtClean="0"/>
              <a:t>29-08-2021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BF833C-BCE9-4ADD-9D06-0DF9DE729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79A929-E94B-4C26-97AA-CA022775D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9A207-4B2A-471E-85EC-7D27942BA5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1765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CE703-EE11-498D-99D4-96F85D8D1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8AC0A7-AC09-44FE-A4F6-904EE364E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EFEA8-2F61-4E58-93ED-C5A3635B9793}" type="datetimeFigureOut">
              <a:rPr lang="en-IN" smtClean="0"/>
              <a:t>29-08-2021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71DF17-E30B-4475-94C8-2DC74F993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8D18A-7B1E-4F4C-91C4-DCDC937EB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9A207-4B2A-471E-85EC-7D27942BA5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566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2931A5-6773-4C5C-9016-3E6D4404A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EFEA8-2F61-4E58-93ED-C5A3635B9793}" type="datetimeFigureOut">
              <a:rPr lang="en-IN" smtClean="0"/>
              <a:t>29-08-2021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EFEFAF-57B2-4D94-AC30-9D5D47967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79AEC1-EED9-47FF-83F7-0684B2400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9A207-4B2A-471E-85EC-7D27942BA5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877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16F49-AF64-4051-BEBF-7F460266F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868D3-88EA-40B5-985E-AD32EC355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FFEBFA-C113-4A7E-A3D6-1153B49878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4C16AB-CFB3-499B-ABBB-CEEFE937D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EFEA8-2F61-4E58-93ED-C5A3635B9793}" type="datetimeFigureOut">
              <a:rPr lang="en-IN" smtClean="0"/>
              <a:t>29-08-2021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0AF66-90E9-432A-A9EF-2792A10A3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B93E3-8382-4AF0-9ACA-994057A08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9A207-4B2A-471E-85EC-7D27942BA5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6328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09422-6F0B-454C-808B-B344812F5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76F4FA-6199-4615-8FE3-1AE8BD6833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38E7BA-A94A-4128-99D9-E950930875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9C852-3B3C-4490-B7E9-F160919CF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EFEA8-2F61-4E58-93ED-C5A3635B9793}" type="datetimeFigureOut">
              <a:rPr lang="en-IN" smtClean="0"/>
              <a:t>29-08-2021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57DC21-2B56-4FFE-8A3A-097481C34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9128E5-7130-4C74-B9FF-C3CC2BEB8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9A207-4B2A-471E-85EC-7D27942BA5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535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D15E66-D387-4574-A1B1-01ADB9A13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680432-27E5-4B30-84AF-9AA15CD2B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9BA60-F796-4770-9905-0416492F25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EFEA8-2F61-4E58-93ED-C5A3635B9793}" type="datetimeFigureOut">
              <a:rPr lang="en-IN" smtClean="0"/>
              <a:t>29-08-2021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3DE50-EFE3-4BEC-9D02-1DFE90C842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F5F92-7A2F-4332-B115-6143BFF399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9A207-4B2A-471E-85EC-7D27942BA5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8454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428C2-8A2D-4382-891D-60231D0B81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119"/>
            <a:ext cx="9144000" cy="1291776"/>
          </a:xfrm>
        </p:spPr>
        <p:txBody>
          <a:bodyPr>
            <a:normAutofit fontScale="90000"/>
          </a:bodyPr>
          <a:lstStyle/>
          <a:p>
            <a:r>
              <a:rPr lang="en-US" sz="4400" b="1" dirty="0"/>
              <a:t>Scenarios Based on Formatting Visualization and Analysis</a:t>
            </a:r>
            <a:endParaRPr lang="en-IN" sz="4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B1A61A-BEF0-4EB9-B315-35496A3F70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309" y="1313895"/>
            <a:ext cx="11922710" cy="5362113"/>
          </a:xfrm>
        </p:spPr>
        <p:txBody>
          <a:bodyPr/>
          <a:lstStyle/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271F4E3-327E-4D46-A18D-9DD2B7C5CA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564578"/>
              </p:ext>
            </p:extLst>
          </p:nvPr>
        </p:nvGraphicFramePr>
        <p:xfrm>
          <a:off x="195309" y="1195506"/>
          <a:ext cx="10515600" cy="73152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6674180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br>
                        <a:rPr lang="en-US" dirty="0">
                          <a:effectLst/>
                          <a:latin typeface="ui-monospace"/>
                        </a:rPr>
                      </a:br>
                      <a:r>
                        <a:rPr lang="en-US" sz="2400" dirty="0">
                          <a:effectLst/>
                          <a:latin typeface="ui-monospace"/>
                        </a:rPr>
                        <a:t>1) Find the profit and sales for each subcategory of every type of product.</a:t>
                      </a:r>
                    </a:p>
                  </a:txBody>
                  <a:tcPr marL="76200" marR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822607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3048663B-2D70-4E82-B034-78B5CDF63F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23"/>
          <a:stretch/>
        </p:blipFill>
        <p:spPr>
          <a:xfrm>
            <a:off x="195310" y="2045415"/>
            <a:ext cx="11801382" cy="446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993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50CFD-F70E-4D93-A6D7-783DF9965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167"/>
          </a:xfrm>
        </p:spPr>
        <p:txBody>
          <a:bodyPr>
            <a:normAutofit fontScale="90000"/>
          </a:bodyPr>
          <a:lstStyle/>
          <a:p>
            <a:r>
              <a:rPr lang="en-IN" b="1" i="0" dirty="0">
                <a:solidFill>
                  <a:srgbClr val="24292F"/>
                </a:solidFill>
                <a:effectLst/>
                <a:latin typeface="ui-monospace"/>
              </a:rPr>
              <a:t>12. Rename your worksheet.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FF13D-6A7B-4631-9CA5-00668536F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/>
          <a:lstStyle/>
          <a:p>
            <a:r>
              <a:rPr lang="en-US" sz="2000" dirty="0"/>
              <a:t>To rename the worksheet right click on sheet name and select the rename option and rename it or directly double click on the sheet name.</a:t>
            </a:r>
          </a:p>
          <a:p>
            <a:pPr marL="0" indent="0">
              <a:buNone/>
            </a:pPr>
            <a:r>
              <a:rPr lang="en-IN" sz="3200" b="1" i="0" dirty="0">
                <a:solidFill>
                  <a:srgbClr val="24292F"/>
                </a:solidFill>
                <a:effectLst/>
                <a:latin typeface="ui-monospace"/>
              </a:rPr>
              <a:t>13. Save your workbook.</a:t>
            </a:r>
          </a:p>
          <a:p>
            <a:pPr marL="0" indent="0">
              <a:buNone/>
            </a:pPr>
            <a:r>
              <a:rPr lang="en-IN" sz="1800" dirty="0"/>
              <a:t>Go to the file option and select save as then give the name to the file to  save the workbook </a:t>
            </a:r>
          </a:p>
        </p:txBody>
      </p:sp>
    </p:spTree>
    <p:extLst>
      <p:ext uri="{BB962C8B-B14F-4D97-AF65-F5344CB8AC3E}">
        <p14:creationId xmlns:p14="http://schemas.microsoft.com/office/powerpoint/2010/main" val="2083572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60B58-6249-40A7-97DD-39C779824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250" y="230819"/>
            <a:ext cx="10936550" cy="674703"/>
          </a:xfrm>
        </p:spPr>
        <p:txBody>
          <a:bodyPr>
            <a:normAutofit fontScale="90000"/>
          </a:bodyPr>
          <a:lstStyle/>
          <a:p>
            <a:r>
              <a:rPr lang="en-US" sz="2800" b="0" i="0" dirty="0">
                <a:solidFill>
                  <a:srgbClr val="24292F"/>
                </a:solidFill>
                <a:effectLst/>
                <a:latin typeface="ui-monospace"/>
              </a:rPr>
              <a:t>2. Which subcategory has highest profit in the year 2019.</a:t>
            </a:r>
            <a:br>
              <a:rPr lang="en-US" sz="2800" b="0" i="0" dirty="0">
                <a:solidFill>
                  <a:srgbClr val="24292F"/>
                </a:solidFill>
                <a:effectLst/>
                <a:latin typeface="ui-monospace"/>
              </a:rPr>
            </a:br>
            <a:r>
              <a:rPr lang="en-US" sz="2800" dirty="0">
                <a:solidFill>
                  <a:srgbClr val="24292F"/>
                </a:solidFill>
                <a:latin typeface="ui-monospace"/>
              </a:rPr>
              <a:t>for phones sub category there is a highest profit in the year 2019</a:t>
            </a:r>
            <a:endParaRPr lang="en-IN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2BB3CD-4538-46A1-87FF-AB48332F6E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50" y="905521"/>
            <a:ext cx="11057234" cy="5864930"/>
          </a:xfrm>
        </p:spPr>
      </p:pic>
    </p:spTree>
    <p:extLst>
      <p:ext uri="{BB962C8B-B14F-4D97-AF65-F5344CB8AC3E}">
        <p14:creationId xmlns:p14="http://schemas.microsoft.com/office/powerpoint/2010/main" val="497681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80840-9877-4A20-8F45-867D37C14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7030"/>
          </a:xfrm>
        </p:spPr>
        <p:txBody>
          <a:bodyPr>
            <a:normAutofit/>
          </a:bodyPr>
          <a:lstStyle/>
          <a:p>
            <a:r>
              <a:rPr lang="en-US" sz="3200" b="0" i="0" dirty="0">
                <a:solidFill>
                  <a:srgbClr val="24292F"/>
                </a:solidFill>
                <a:effectLst/>
                <a:latin typeface="ui-monospace"/>
              </a:rPr>
              <a:t>3. In case 1, change the color of the view from the Marks card.</a:t>
            </a:r>
            <a:endParaRPr lang="en-IN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661C8D-3361-4853-B989-72EE4D66C2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32156"/>
            <a:ext cx="11734800" cy="5838295"/>
          </a:xfrm>
        </p:spPr>
      </p:pic>
    </p:spTree>
    <p:extLst>
      <p:ext uri="{BB962C8B-B14F-4D97-AF65-F5344CB8AC3E}">
        <p14:creationId xmlns:p14="http://schemas.microsoft.com/office/powerpoint/2010/main" val="4231306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86E46-7DA4-48ED-B895-4F3012CCE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867" y="118533"/>
            <a:ext cx="10938933" cy="1572155"/>
          </a:xfrm>
        </p:spPr>
        <p:txBody>
          <a:bodyPr>
            <a:noAutofit/>
          </a:bodyPr>
          <a:lstStyle/>
          <a:p>
            <a:r>
              <a:rPr lang="en-US" sz="2800" b="1" i="0" dirty="0">
                <a:solidFill>
                  <a:srgbClr val="24292F"/>
                </a:solidFill>
                <a:effectLst/>
                <a:latin typeface="ui-monospace"/>
              </a:rPr>
              <a:t>4. In the view, in the Sub-Category filter card, clear all of the check boxes except Bookcases, Machines, and Tables to have closer look on each value.</a:t>
            </a:r>
            <a:endParaRPr lang="en-IN" sz="28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83D331-C4E5-4B07-B840-04790E2DC7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63"/>
          <a:stretch/>
        </p:blipFill>
        <p:spPr>
          <a:xfrm>
            <a:off x="492369" y="1539631"/>
            <a:ext cx="11512062" cy="5134707"/>
          </a:xfrm>
        </p:spPr>
      </p:pic>
    </p:spTree>
    <p:extLst>
      <p:ext uri="{BB962C8B-B14F-4D97-AF65-F5344CB8AC3E}">
        <p14:creationId xmlns:p14="http://schemas.microsoft.com/office/powerpoint/2010/main" val="1430244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6870A-6ADD-4315-89AC-43390C894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601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24292F"/>
                </a:solidFill>
                <a:latin typeface="ui-monospace"/>
              </a:rPr>
              <a:t>5</a:t>
            </a:r>
            <a:r>
              <a:rPr lang="en-US" sz="3200" b="1" i="0" dirty="0">
                <a:solidFill>
                  <a:srgbClr val="24292F"/>
                </a:solidFill>
                <a:effectLst/>
                <a:latin typeface="ui-monospace"/>
              </a:rPr>
              <a:t>. Find out the key insights about in which year bookcases and machines were profitable and unprofitable.</a:t>
            </a: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87C92-84CD-42F0-92FE-2A96236DE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1231"/>
            <a:ext cx="10515600" cy="4535732"/>
          </a:xfrm>
        </p:spPr>
        <p:txBody>
          <a:bodyPr/>
          <a:lstStyle/>
          <a:p>
            <a:r>
              <a:rPr lang="en-US" dirty="0"/>
              <a:t>In year 2018 bookcases were unprofitable (-346)</a:t>
            </a:r>
          </a:p>
          <a:p>
            <a:pPr marL="0" indent="0">
              <a:buNone/>
            </a:pPr>
            <a:r>
              <a:rPr lang="en-US" dirty="0"/>
              <a:t>                          Machines were profitable(369)</a:t>
            </a:r>
          </a:p>
          <a:p>
            <a:r>
              <a:rPr lang="en-US" dirty="0"/>
              <a:t>In year 2019 bookcases were unprofitable (-2755)</a:t>
            </a:r>
          </a:p>
          <a:p>
            <a:pPr marL="0" indent="0">
              <a:buNone/>
            </a:pPr>
            <a:r>
              <a:rPr lang="en-US" dirty="0"/>
              <a:t>                          Machines were profitable(2977)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1032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5533F-0774-4087-BC31-AD39A8ADB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7521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24292F"/>
                </a:solidFill>
                <a:effectLst/>
                <a:latin typeface="ui-monospace"/>
              </a:rPr>
              <a:t>6. Show the sales region wise for every subcategory and category and every year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9E4F7F-C5BD-45D9-8535-F7CB98B158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18"/>
          <a:stretch/>
        </p:blipFill>
        <p:spPr>
          <a:xfrm>
            <a:off x="453291" y="1352063"/>
            <a:ext cx="11621477" cy="5345722"/>
          </a:xfrm>
        </p:spPr>
      </p:pic>
    </p:spTree>
    <p:extLst>
      <p:ext uri="{BB962C8B-B14F-4D97-AF65-F5344CB8AC3E}">
        <p14:creationId xmlns:p14="http://schemas.microsoft.com/office/powerpoint/2010/main" val="1934773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172AA-35F9-41DF-A4E1-3E7846812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92F"/>
                </a:solidFill>
                <a:effectLst/>
                <a:latin typeface="ui-monospace"/>
              </a:rPr>
              <a:t>7. Duplicate your worksheet and check sales region vise for Machine type subcategory.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1B8891-ED79-4FA6-B690-A50CCA6878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35"/>
          <a:stretch/>
        </p:blipFill>
        <p:spPr>
          <a:xfrm>
            <a:off x="164123" y="1690688"/>
            <a:ext cx="11738708" cy="4921127"/>
          </a:xfrm>
        </p:spPr>
      </p:pic>
    </p:spTree>
    <p:extLst>
      <p:ext uri="{BB962C8B-B14F-4D97-AF65-F5344CB8AC3E}">
        <p14:creationId xmlns:p14="http://schemas.microsoft.com/office/powerpoint/2010/main" val="3885368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57321-F76D-4DCE-8B10-FE802A4B8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85" y="365126"/>
            <a:ext cx="11754338" cy="385152"/>
          </a:xfrm>
        </p:spPr>
        <p:txBody>
          <a:bodyPr>
            <a:noAutofit/>
          </a:bodyPr>
          <a:lstStyle/>
          <a:p>
            <a:r>
              <a:rPr lang="en-US" sz="3200" b="1" i="0" dirty="0">
                <a:solidFill>
                  <a:srgbClr val="24292F"/>
                </a:solidFill>
                <a:effectLst/>
                <a:latin typeface="ui-monospace"/>
              </a:rPr>
              <a:t>8. In which region you are reporting a higher negative profit overall than in your other regions. </a:t>
            </a: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A397-97F5-45BA-AC3E-131DDBEEF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045" y="1055078"/>
            <a:ext cx="11949723" cy="56896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For Central Region in Office Supplies category Binders Sub Category for year 2021 it is showing higher negative profit that is 3,957</a:t>
            </a:r>
            <a:endParaRPr lang="en-US" sz="1800" b="1" dirty="0"/>
          </a:p>
          <a:p>
            <a:pPr marL="0" indent="0">
              <a:buNone/>
            </a:pPr>
            <a:r>
              <a:rPr lang="en-US" b="1" i="0" dirty="0">
                <a:solidFill>
                  <a:srgbClr val="24292F"/>
                </a:solidFill>
                <a:effectLst/>
                <a:latin typeface="ui-monospace"/>
              </a:rPr>
              <a:t>9. Show your view for  Sales in the South for all subcategory.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0D77A3-7627-4E25-B172-DE3AA9A891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36"/>
          <a:stretch/>
        </p:blipFill>
        <p:spPr>
          <a:xfrm>
            <a:off x="0" y="2399323"/>
            <a:ext cx="12192000" cy="434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403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FF380-BD73-417D-891A-A9F5F19C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7183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24292F"/>
                </a:solidFill>
                <a:effectLst/>
                <a:latin typeface="ui-monospace"/>
              </a:rPr>
              <a:t>10. Which subcategory has highest overall negative sales in the south region.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86343-399C-4ADD-875F-64712AC32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856163"/>
          </a:xfrm>
        </p:spPr>
        <p:txBody>
          <a:bodyPr/>
          <a:lstStyle/>
          <a:p>
            <a:r>
              <a:rPr lang="en-US" dirty="0"/>
              <a:t>For Fasteners sub category in year 2020 for Office Suppliers Category it is showing highest overall negative sales(105)</a:t>
            </a:r>
          </a:p>
          <a:p>
            <a:pPr marL="0" indent="0">
              <a:buNone/>
            </a:pPr>
            <a:r>
              <a:rPr lang="en-US" sz="3200" b="1" i="0" dirty="0">
                <a:solidFill>
                  <a:srgbClr val="24292F"/>
                </a:solidFill>
                <a:effectLst/>
                <a:latin typeface="ui-monospace"/>
              </a:rPr>
              <a:t>11. Take some decisions to improve sales in the south.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24292F"/>
                </a:solidFill>
                <a:latin typeface="ui-monospace"/>
              </a:rPr>
              <a:t>To improves sales in south we need to focus more on furniture category for </a:t>
            </a:r>
            <a:r>
              <a:rPr lang="en-US" sz="3200" dirty="0" err="1">
                <a:solidFill>
                  <a:srgbClr val="24292F"/>
                </a:solidFill>
                <a:latin typeface="ui-monospace"/>
              </a:rPr>
              <a:t>BookCases</a:t>
            </a:r>
            <a:r>
              <a:rPr lang="en-US" sz="3200" dirty="0">
                <a:solidFill>
                  <a:srgbClr val="24292F"/>
                </a:solidFill>
                <a:latin typeface="ui-monospace"/>
              </a:rPr>
              <a:t> and Furnishings sub category because the sales are very low</a:t>
            </a:r>
          </a:p>
          <a:p>
            <a:pPr marL="0" indent="0">
              <a:buNone/>
            </a:pPr>
            <a:r>
              <a:rPr lang="en-US" sz="3200" i="0" dirty="0">
                <a:solidFill>
                  <a:srgbClr val="24292F"/>
                </a:solidFill>
                <a:effectLst/>
                <a:latin typeface="ui-monospace"/>
              </a:rPr>
              <a:t>For Office supplies as well there are many sub categories which are producing very low sales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092870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384</Words>
  <Application>Microsoft Office PowerPoint</Application>
  <PresentationFormat>Widescreen</PresentationFormat>
  <Paragraphs>29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ui-monospace</vt:lpstr>
      <vt:lpstr>Office Theme</vt:lpstr>
      <vt:lpstr>Scenarios Based on Formatting Visualization and Analysis</vt:lpstr>
      <vt:lpstr>2. Which subcategory has highest profit in the year 2019. for phones sub category there is a highest profit in the year 2019</vt:lpstr>
      <vt:lpstr>3. In case 1, change the color of the view from the Marks card.</vt:lpstr>
      <vt:lpstr>4. In the view, in the Sub-Category filter card, clear all of the check boxes except Bookcases, Machines, and Tables to have closer look on each value.</vt:lpstr>
      <vt:lpstr>5. Find out the key insights about in which year bookcases and machines were profitable and unprofitable.</vt:lpstr>
      <vt:lpstr>6. Show the sales region wise for every subcategory and category and every year</vt:lpstr>
      <vt:lpstr>7. Duplicate your worksheet and check sales region vise for Machine type subcategory.</vt:lpstr>
      <vt:lpstr>8. In which region you are reporting a higher negative profit overall than in your other regions. </vt:lpstr>
      <vt:lpstr>10. Which subcategory has highest overall negative sales in the south region.</vt:lpstr>
      <vt:lpstr>12. Rename your worksheet.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Scenarios Based on Formatting Visualization and Analysis</dc:title>
  <dc:creator>Sai</dc:creator>
  <cp:lastModifiedBy>Sai</cp:lastModifiedBy>
  <cp:revision>9</cp:revision>
  <dcterms:created xsi:type="dcterms:W3CDTF">2021-08-27T06:38:35Z</dcterms:created>
  <dcterms:modified xsi:type="dcterms:W3CDTF">2021-08-29T07:15:00Z</dcterms:modified>
</cp:coreProperties>
</file>