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8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5" r:id="rId14"/>
    <p:sldId id="343" r:id="rId15"/>
    <p:sldId id="344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62" d="100"/>
          <a:sy n="62" d="100"/>
        </p:scale>
        <p:origin x="14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1295400" y="5334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Group-2</a:t>
            </a:r>
          </a:p>
          <a:p>
            <a:pPr algn="ctr"/>
            <a:r>
              <a:rPr lang="en-US" sz="4000" b="1" dirty="0"/>
              <a:t>Black Friday customer purchase behavior against different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019800" y="4218712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Details:</a:t>
            </a:r>
          </a:p>
          <a:p>
            <a:r>
              <a:rPr lang="en-US" sz="2400" dirty="0"/>
              <a:t>Rithesh Chaudhury</a:t>
            </a:r>
          </a:p>
          <a:p>
            <a:r>
              <a:rPr lang="en-US" sz="2400" dirty="0"/>
              <a:t>Madasu Leena</a:t>
            </a:r>
          </a:p>
          <a:p>
            <a:r>
              <a:rPr lang="en-US" sz="2400" dirty="0"/>
              <a:t>Sowmya Madabushi</a:t>
            </a:r>
          </a:p>
          <a:p>
            <a:r>
              <a:rPr lang="en-US" sz="2400" dirty="0"/>
              <a:t>Abdul Shaik Khaleel</a:t>
            </a:r>
          </a:p>
          <a:p>
            <a:r>
              <a:rPr lang="en-US" sz="2400" dirty="0"/>
              <a:t>Karthikeyan Thallam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A4385-0477-41CA-B60A-E3D2B679302E}"/>
              </a:ext>
            </a:extLst>
          </p:cNvPr>
          <p:cNvSpPr txBox="1"/>
          <p:nvPr/>
        </p:nvSpPr>
        <p:spPr>
          <a:xfrm>
            <a:off x="381000" y="5880705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Project Mentor:</a:t>
            </a:r>
          </a:p>
          <a:p>
            <a:r>
              <a:rPr lang="en-IN" sz="2000" b="1" dirty="0" err="1"/>
              <a:t>Dr.</a:t>
            </a:r>
            <a:r>
              <a:rPr lang="en-IN" sz="2000" b="1" dirty="0"/>
              <a:t> </a:t>
            </a:r>
            <a:r>
              <a:rPr lang="en-IN" sz="2000" b="1" dirty="0" err="1"/>
              <a:t>Dipanjan</a:t>
            </a:r>
            <a:r>
              <a:rPr lang="en-IN" sz="2000" b="1" dirty="0"/>
              <a:t> Goswami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505E-0DC6-4BA3-A18A-68165429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69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8C41-0D37-4F4D-97DD-90B262BA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252" y="3352800"/>
            <a:ext cx="4831748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the given dataset, as the variables are not correlated, we have done clustering.</a:t>
            </a:r>
          </a:p>
          <a:p>
            <a:r>
              <a:rPr lang="en-US" sz="2400" dirty="0"/>
              <a:t>From the elbow plot, the observed is k=4.</a:t>
            </a:r>
          </a:p>
          <a:p>
            <a:pPr marL="285750" lvl="0" indent="-285750"/>
            <a:r>
              <a:rPr lang="en-US" sz="2400" dirty="0"/>
              <a:t>We can see that whole data is       clustered into 4 clusters. But the clusters were not unique and we cannot infer much.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6B4A-CE3C-46B4-A500-822BA471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4" y="1011138"/>
            <a:ext cx="4343400" cy="205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2CAFB-77F8-44C7-A592-58DC0573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23" y="964038"/>
            <a:ext cx="4418688" cy="2100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56FA4-9777-4736-B48C-BDD4C5F26AF1}"/>
              </a:ext>
            </a:extLst>
          </p:cNvPr>
          <p:cNvSpPr txBox="1"/>
          <p:nvPr/>
        </p:nvSpPr>
        <p:spPr>
          <a:xfrm>
            <a:off x="2359632" y="1145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means without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6D269-6DEF-44FF-81BE-6A0276D88892}"/>
              </a:ext>
            </a:extLst>
          </p:cNvPr>
          <p:cNvSpPr txBox="1"/>
          <p:nvPr/>
        </p:nvSpPr>
        <p:spPr>
          <a:xfrm>
            <a:off x="7102012" y="1145569"/>
            <a:ext cx="19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means with PCA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9D3A2-419F-4D79-B937-4EDF9F9C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44" y="3236249"/>
            <a:ext cx="4008308" cy="36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DE6-E4CD-499D-BB10-B16A30B7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6" y="10843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Final Model based on clusters on purchase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557BF-F97B-4BB8-9A05-10DCBF6C7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3" y="608221"/>
            <a:ext cx="2908512" cy="1438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02183-D697-4E26-9D22-13557846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48" y="2046363"/>
            <a:ext cx="3573622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80D96-936C-4BB1-A9B2-2E4CF614F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7" y="3264157"/>
            <a:ext cx="4585682" cy="3101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32AC6-5C4E-4971-9D2C-843328095415}"/>
              </a:ext>
            </a:extLst>
          </p:cNvPr>
          <p:cNvSpPr txBox="1"/>
          <p:nvPr/>
        </p:nvSpPr>
        <p:spPr>
          <a:xfrm>
            <a:off x="1447370" y="6365713"/>
            <a:ext cx="31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Agglomerative Clustering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045C6-DB5D-490E-9056-7FFA85A74DDD}"/>
              </a:ext>
            </a:extLst>
          </p:cNvPr>
          <p:cNvSpPr txBox="1"/>
          <p:nvPr/>
        </p:nvSpPr>
        <p:spPr>
          <a:xfrm>
            <a:off x="7725263" y="4859753"/>
            <a:ext cx="16455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0453E-F2A6-48A0-A57C-0BFEF2832305}"/>
              </a:ext>
            </a:extLst>
          </p:cNvPr>
          <p:cNvSpPr txBox="1"/>
          <p:nvPr/>
        </p:nvSpPr>
        <p:spPr>
          <a:xfrm>
            <a:off x="7411891" y="732109"/>
            <a:ext cx="16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Elbow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539B3-0789-4234-9052-28A3C619A7BC}"/>
              </a:ext>
            </a:extLst>
          </p:cNvPr>
          <p:cNvSpPr txBox="1"/>
          <p:nvPr/>
        </p:nvSpPr>
        <p:spPr>
          <a:xfrm>
            <a:off x="5379210" y="5500175"/>
            <a:ext cx="3896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reframing the data, we got 4 distinct clusters as we can see from the scatter plot and agglomerative clustering.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B270D-8978-40F0-B594-AF01CDB05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5" y="1538723"/>
            <a:ext cx="5011407" cy="14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62A-16E5-469A-B1DF-48FA51B1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Insights from the final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0E198-D511-476A-B60A-1A7F45D1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73574"/>
            <a:ext cx="3048000" cy="302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07804-469A-4D1A-9520-1DC507D4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4648200" cy="2803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7A4F3-A6F5-43FA-AF8B-5C679B01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243" y="4145176"/>
            <a:ext cx="545757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1579B-6BE6-4142-B1C9-BFFFFD9CCC48}"/>
              </a:ext>
            </a:extLst>
          </p:cNvPr>
          <p:cNvSpPr txBox="1"/>
          <p:nvPr/>
        </p:nvSpPr>
        <p:spPr>
          <a:xfrm>
            <a:off x="4941013" y="1752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most revenue has been generated from Cluster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CB01-85D9-4F25-82B0-A260775AF142}"/>
              </a:ext>
            </a:extLst>
          </p:cNvPr>
          <p:cNvSpPr txBox="1"/>
          <p:nvPr/>
        </p:nvSpPr>
        <p:spPr>
          <a:xfrm>
            <a:off x="5791200" y="419100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every cluster we can see that people who have stayed for one year in the current city have spent more during the sale.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D97688-335B-442F-958A-D8517390EE63}"/>
              </a:ext>
            </a:extLst>
          </p:cNvPr>
          <p:cNvSpPr/>
          <p:nvPr/>
        </p:nvSpPr>
        <p:spPr>
          <a:xfrm>
            <a:off x="4202988" y="1996723"/>
            <a:ext cx="609600" cy="388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AB50ED-72E5-42E5-99B9-EC476368C505}"/>
              </a:ext>
            </a:extLst>
          </p:cNvPr>
          <p:cNvSpPr/>
          <p:nvPr/>
        </p:nvSpPr>
        <p:spPr>
          <a:xfrm>
            <a:off x="5105400" y="5181600"/>
            <a:ext cx="54575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24A18-63AB-41D0-B031-252B0B0F9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5061878" cy="304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1F18C-3257-4B85-8073-4B3B5802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6" y="3851648"/>
            <a:ext cx="4379818" cy="2812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BE5DF-7FB3-4356-B02C-929DA36C9071}"/>
              </a:ext>
            </a:extLst>
          </p:cNvPr>
          <p:cNvSpPr txBox="1"/>
          <p:nvPr/>
        </p:nvSpPr>
        <p:spPr>
          <a:xfrm>
            <a:off x="6154077" y="1981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5 occupations who made more purchases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DA4BBF-C915-418F-BCC3-8163272FF56E}"/>
              </a:ext>
            </a:extLst>
          </p:cNvPr>
          <p:cNvSpPr/>
          <p:nvPr/>
        </p:nvSpPr>
        <p:spPr>
          <a:xfrm>
            <a:off x="5562600" y="2133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9BB4F-431A-43FC-AEC9-78ED0EF8EDAE}"/>
              </a:ext>
            </a:extLst>
          </p:cNvPr>
          <p:cNvSpPr txBox="1"/>
          <p:nvPr/>
        </p:nvSpPr>
        <p:spPr>
          <a:xfrm>
            <a:off x="6154077" y="4823717"/>
            <a:ext cx="2913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Purchase patterns in different cities with respect to clusters.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EF9E05B-0626-4912-B66F-27A4EE82FACE}"/>
              </a:ext>
            </a:extLst>
          </p:cNvPr>
          <p:cNvSpPr/>
          <p:nvPr/>
        </p:nvSpPr>
        <p:spPr>
          <a:xfrm>
            <a:off x="5286839" y="5233381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DC82-FDAC-4FE0-9139-0EB443C7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08" y="5940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Final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2D88-5C81-4C88-8978-26AD1F1E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Cluster 3 users may be wholesale or premium buyers as the purchase quantity and total purchase are high.</a:t>
            </a:r>
          </a:p>
          <a:p>
            <a:r>
              <a:rPr lang="en-IN" dirty="0"/>
              <a:t>Cluster 1 users may be compulsive shoppers who shop at any time irrespective of sales.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1B63C-6A56-4F7C-85A0-C0ADE549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4" y="4405954"/>
            <a:ext cx="4157186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D3D9D-9E0C-4AC9-B650-F94A9D39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367854"/>
            <a:ext cx="3962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5EEE-FDB1-421C-A016-961C5506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IN" dirty="0"/>
              <a:t>Cluster 0 users may be sales addicts who shop moderately.</a:t>
            </a:r>
          </a:p>
          <a:p>
            <a:r>
              <a:rPr lang="en-IN" dirty="0"/>
              <a:t>Cluster 2 users might be  hunters who particularly buy specific products in a single quantity as their quantity and total purchase are low.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EAA43-4F63-4ABA-B6AE-FAFFE2B1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4191000" cy="2186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49E8E-C3AF-4057-8382-EC313EFD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91000"/>
            <a:ext cx="41744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EE9-7091-450C-8ED8-57FC594D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19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A023-8A6E-47DD-AD18-589C522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509F-4200-4050-B969-11396A44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en-US" sz="2800" dirty="0"/>
              <a:t>In this project we are dealing with Black Friday dataset. The dataset here is a sample of the transactions made in a retail store during the Black Friday month.</a:t>
            </a:r>
          </a:p>
          <a:p>
            <a:r>
              <a:rPr lang="en-US" altLang="en-US" sz="2800" dirty="0"/>
              <a:t>The scope of the project is to study the customer behavior on purchase.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STEPS TAKEN: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8AB1F-7E98-4891-9262-04C1AE7C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449" y="5422104"/>
            <a:ext cx="7901101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7DE5-BE13-4C06-8EE0-A74FB1C5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9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Data Description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64BD18-5C23-4792-A3CA-D6DAC216A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662875"/>
              </p:ext>
            </p:extLst>
          </p:nvPr>
        </p:nvGraphicFramePr>
        <p:xfrm>
          <a:off x="533400" y="19050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9491921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2259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User_ID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User 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166354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Product_ID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Product 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3534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Gender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Sex of User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424755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Age in bins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154188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Occupation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Occupation (Masked)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3840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City_Category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Category of the City (A,B,C)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36691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Stay_In_Current_City_Years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Number of years stay in current city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22435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Marital_Status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Marital Status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28618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Product_Category_1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 Category (Masked)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334278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Product_Category_2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Product may belongs to other category also (Masked)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14668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Product_Category_3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Product may belongs to other category also (Masked)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343571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Purchase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Purchase Amount (Target Variable)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557" marR="130557" marT="0" marB="0" anchor="ctr"/>
                </a:tc>
                <a:extLst>
                  <a:ext uri="{0D108BD9-81ED-4DB2-BD59-A6C34878D82A}">
                    <a16:rowId xmlns:a16="http://schemas.microsoft.com/office/drawing/2014/main" val="15399522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7611DF-21A7-4849-BBCD-C582E14563E5}"/>
              </a:ext>
            </a:extLst>
          </p:cNvPr>
          <p:cNvSpPr txBox="1"/>
          <p:nvPr/>
        </p:nvSpPr>
        <p:spPr>
          <a:xfrm>
            <a:off x="417816" y="1038900"/>
            <a:ext cx="834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total number of rows are 5,37,577. </a:t>
            </a:r>
            <a:r>
              <a:rPr lang="en-IN" sz="2400" dirty="0"/>
              <a:t>Below are the variables in the dataset:</a:t>
            </a:r>
          </a:p>
        </p:txBody>
      </p:sp>
    </p:spTree>
    <p:extLst>
      <p:ext uri="{BB962C8B-B14F-4D97-AF65-F5344CB8AC3E}">
        <p14:creationId xmlns:p14="http://schemas.microsoft.com/office/powerpoint/2010/main" val="39525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F867-F68A-4072-A939-9903FFA6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6849"/>
            <a:ext cx="7467600" cy="1212351"/>
          </a:xfrm>
        </p:spPr>
        <p:txBody>
          <a:bodyPr/>
          <a:lstStyle/>
          <a:p>
            <a:pPr algn="l"/>
            <a:r>
              <a:rPr lang="en-IN" dirty="0"/>
              <a:t> 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8A6EC-BDA9-4AA5-9408-30FB6A703D0E}"/>
              </a:ext>
            </a:extLst>
          </p:cNvPr>
          <p:cNvSpPr txBox="1"/>
          <p:nvPr/>
        </p:nvSpPr>
        <p:spPr>
          <a:xfrm>
            <a:off x="381000" y="12192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Null-value Treatment: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values in product category are due to the fact that customers did not buy from that sub-categories and hence it is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are imputing the null values with 0 because Product_Category_2, Product_Category_3 are dependent on  Product_Category_1.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117B4-01CB-404E-A01F-032A80C2C444}"/>
              </a:ext>
            </a:extLst>
          </p:cNvPr>
          <p:cNvSpPr txBox="1"/>
          <p:nvPr/>
        </p:nvSpPr>
        <p:spPr>
          <a:xfrm>
            <a:off x="533400" y="381000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Treatment: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Outliers in the data are present in purchase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outliers from the data are not removed as their removal might affect the sales data</a:t>
            </a:r>
            <a:endParaRPr lang="en-IN" sz="2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80D7B-8FB4-4A1C-96FC-8AC82DE7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57" y="3429856"/>
            <a:ext cx="4267200" cy="32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E4C7-E8DC-4DBE-B636-3392E6D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D85CE-9A52-4AE4-95BC-0D6BDFE6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026131"/>
            <a:ext cx="492189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2017C-2B14-467C-8F69-C8792E49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8" y="4269131"/>
            <a:ext cx="7467600" cy="2512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E9C0D-BC61-468E-A42E-618BBE95AEA5}"/>
              </a:ext>
            </a:extLst>
          </p:cNvPr>
          <p:cNvSpPr txBox="1"/>
          <p:nvPr/>
        </p:nvSpPr>
        <p:spPr>
          <a:xfrm>
            <a:off x="5105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clearly see that men aged between 26-35 are going with highest purchase.</a:t>
            </a:r>
            <a:endParaRPr lang="en-IN" dirty="0"/>
          </a:p>
          <a:p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132A23-740F-4C15-8CFD-12849407A57A}"/>
              </a:ext>
            </a:extLst>
          </p:cNvPr>
          <p:cNvSpPr/>
          <p:nvPr/>
        </p:nvSpPr>
        <p:spPr>
          <a:xfrm>
            <a:off x="4572000" y="171412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C04E1-DF34-4522-BDC6-4150EE5156B8}"/>
              </a:ext>
            </a:extLst>
          </p:cNvPr>
          <p:cNvSpPr txBox="1"/>
          <p:nvPr/>
        </p:nvSpPr>
        <p:spPr>
          <a:xfrm>
            <a:off x="5105400" y="2988515"/>
            <a:ext cx="3635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People aged between 26-35 have made highest purchases whereas teenagers (0-17) have made the least purchases.</a:t>
            </a:r>
          </a:p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02963F-D5D4-4BEB-85E5-48EA06388572}"/>
              </a:ext>
            </a:extLst>
          </p:cNvPr>
          <p:cNvSpPr/>
          <p:nvPr/>
        </p:nvSpPr>
        <p:spPr>
          <a:xfrm rot="10800000">
            <a:off x="6105274" y="4237243"/>
            <a:ext cx="457200" cy="457200"/>
          </a:xfrm>
          <a:prstGeom prst="downArrow">
            <a:avLst>
              <a:gd name="adj1" fmla="val 365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0DB24-3006-408F-93EE-A93433110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4958"/>
            <a:ext cx="5181600" cy="3234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4F9299-92BD-4059-A78F-4C37D8DE1B6A}"/>
              </a:ext>
            </a:extLst>
          </p:cNvPr>
          <p:cNvSpPr txBox="1"/>
          <p:nvPr/>
        </p:nvSpPr>
        <p:spPr>
          <a:xfrm>
            <a:off x="5766371" y="774843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depicts the purchases made basis on the occupation. As we can see, people with occupation 4 have made higher purchases.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24608-7BA3-46CA-9F13-EB7F86C7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0" y="3407480"/>
            <a:ext cx="5397334" cy="3234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B4606-1FFD-4B4B-B4A0-7F7B2F80C842}"/>
              </a:ext>
            </a:extLst>
          </p:cNvPr>
          <p:cNvSpPr txBox="1"/>
          <p:nvPr/>
        </p:nvSpPr>
        <p:spPr>
          <a:xfrm>
            <a:off x="5684154" y="4341674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Purchases for each marital status which is broken down by stay in current city years </a:t>
            </a:r>
            <a:r>
              <a:rPr lang="en-US" dirty="0"/>
              <a:t>where customers who stayed only for 1 year and who are unmarried do higher purchases</a:t>
            </a:r>
            <a:endParaRPr lang="en-IN" dirty="0"/>
          </a:p>
          <a:p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C219EC-78C8-436C-B8A1-B778D07CD279}"/>
              </a:ext>
            </a:extLst>
          </p:cNvPr>
          <p:cNvSpPr/>
          <p:nvPr/>
        </p:nvSpPr>
        <p:spPr>
          <a:xfrm>
            <a:off x="5092986" y="134720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EFA0F-A6A2-4959-AEE1-6D1AE19D7B38}"/>
              </a:ext>
            </a:extLst>
          </p:cNvPr>
          <p:cNvSpPr/>
          <p:nvPr/>
        </p:nvSpPr>
        <p:spPr>
          <a:xfrm>
            <a:off x="5018475" y="491403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D6197-03C4-4647-B519-B4354B18D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383578"/>
            <a:ext cx="44196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59DAC-DB42-4615-8065-4D4A70CA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5023"/>
            <a:ext cx="4800600" cy="3005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0C320-CB28-4B08-92D4-5C116FA9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1" y="366454"/>
            <a:ext cx="4254357" cy="270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AA3C6-0A3A-4060-AD8E-D356A3070DAC}"/>
              </a:ext>
            </a:extLst>
          </p:cNvPr>
          <p:cNvSpPr txBox="1"/>
          <p:nvPr/>
        </p:nvSpPr>
        <p:spPr>
          <a:xfrm>
            <a:off x="5247526" y="3441843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 Category 1: </a:t>
            </a:r>
            <a:r>
              <a:rPr lang="en-IN" dirty="0"/>
              <a:t>Here category-1 has been bought highest.</a:t>
            </a:r>
          </a:p>
          <a:p>
            <a:endParaRPr lang="en-IN" dirty="0"/>
          </a:p>
          <a:p>
            <a:r>
              <a:rPr lang="en-US" b="1" dirty="0"/>
              <a:t>Product Category 2: </a:t>
            </a:r>
            <a:r>
              <a:rPr lang="en-US" dirty="0"/>
              <a:t>The highest purchase is for category 2 as 0 is ignorable as we imputed it.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Product Category 3: </a:t>
            </a:r>
            <a:r>
              <a:rPr lang="en-US" dirty="0"/>
              <a:t>The maximum purchase is for 0 but we take category 16 which is very less compared to Product_category_1 and Product_Category_2.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9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D4600-10FA-4ADB-803D-FAC7667A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6224974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9AE21-023B-4FE9-AD7D-6DD76B7D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5166067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36CC5-6D28-4D1A-ADC4-8389E80F58CC}"/>
              </a:ext>
            </a:extLst>
          </p:cNvPr>
          <p:cNvSpPr txBox="1"/>
          <p:nvPr/>
        </p:nvSpPr>
        <p:spPr>
          <a:xfrm>
            <a:off x="6400800" y="843677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can see the sum of purchases for each stay in current city years which is broken down by city category where City Category B and staying for 1 year in a city purchase rate is more.</a:t>
            </a:r>
          </a:p>
          <a:p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3950BF-97D3-4ED5-BF63-4C497CA2C750}"/>
              </a:ext>
            </a:extLst>
          </p:cNvPr>
          <p:cNvSpPr/>
          <p:nvPr/>
        </p:nvSpPr>
        <p:spPr>
          <a:xfrm>
            <a:off x="5791200" y="16002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86A5-566A-4FE7-89E1-104F6669448E}"/>
              </a:ext>
            </a:extLst>
          </p:cNvPr>
          <p:cNvSpPr txBox="1"/>
          <p:nvPr/>
        </p:nvSpPr>
        <p:spPr>
          <a:xfrm>
            <a:off x="6423061" y="48006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10 categories which shows top 10 customers product IDs</a:t>
            </a:r>
          </a:p>
          <a:p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FA3603-B344-432B-A15E-6B0D23629547}"/>
              </a:ext>
            </a:extLst>
          </p:cNvPr>
          <p:cNvSpPr/>
          <p:nvPr/>
        </p:nvSpPr>
        <p:spPr>
          <a:xfrm>
            <a:off x="5791200" y="5143500"/>
            <a:ext cx="5334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4586-860B-43FD-9BB5-C78EFA08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97" y="0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3F1E9-5583-4359-B812-2B9E37176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121" y="1447800"/>
            <a:ext cx="5127180" cy="4279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77F96-646C-40A5-8461-64DC20984598}"/>
              </a:ext>
            </a:extLst>
          </p:cNvPr>
          <p:cNvSpPr txBox="1"/>
          <p:nvPr/>
        </p:nvSpPr>
        <p:spPr>
          <a:xfrm>
            <a:off x="609600" y="1371600"/>
            <a:ext cx="358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see the correlation between the features is very less.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Maximum co-relation is between Product_category_1 and Product_category_2 which is also significantly less.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Hence, we are building our base model by clustering.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6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776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Problem Statement</vt:lpstr>
      <vt:lpstr>Data Description</vt:lpstr>
      <vt:lpstr> Data Cleaning</vt:lpstr>
      <vt:lpstr>Exploratory Data Analysis</vt:lpstr>
      <vt:lpstr>PowerPoint Presentation</vt:lpstr>
      <vt:lpstr>PowerPoint Presentation</vt:lpstr>
      <vt:lpstr>PowerPoint Presentation</vt:lpstr>
      <vt:lpstr>Correlation Matrix</vt:lpstr>
      <vt:lpstr>Base Model</vt:lpstr>
      <vt:lpstr>Final Model based on clusters on purchase</vt:lpstr>
      <vt:lpstr>Insights from the final clustering</vt:lpstr>
      <vt:lpstr>PowerPoint Presentation</vt:lpstr>
      <vt:lpstr>Final Inference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leena madasu</cp:lastModifiedBy>
  <cp:revision>320</cp:revision>
  <dcterms:created xsi:type="dcterms:W3CDTF">2017-03-30T12:09:41Z</dcterms:created>
  <dcterms:modified xsi:type="dcterms:W3CDTF">2019-11-14T04:56:56Z</dcterms:modified>
</cp:coreProperties>
</file>