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86" r:id="rId7"/>
    <p:sldId id="260" r:id="rId8"/>
    <p:sldId id="258" r:id="rId9"/>
    <p:sldId id="261" r:id="rId10"/>
    <p:sldId id="287" r:id="rId11"/>
    <p:sldId id="288" r:id="rId12"/>
    <p:sldId id="289" r:id="rId13"/>
    <p:sldId id="291" r:id="rId14"/>
    <p:sldId id="292" r:id="rId15"/>
    <p:sldId id="285" r:id="rId16"/>
    <p:sldId id="293" r:id="rId17"/>
    <p:sldId id="294" r:id="rId18"/>
    <p:sldId id="2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01" d="100"/>
          <a:sy n="101" d="100"/>
        </p:scale>
        <p:origin x="126" y="42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4/2/2024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984268" y="1945178"/>
            <a:ext cx="7988531" cy="1776430"/>
          </a:xfrm>
        </p:spPr>
        <p:txBody>
          <a:bodyPr/>
          <a:lstStyle/>
          <a:p>
            <a:r>
              <a:rPr lang="en-US" u="sng" dirty="0">
                <a:solidFill>
                  <a:schemeClr val="bg1"/>
                </a:solidFill>
                <a:latin typeface="Times New Roman" panose="02020603050405020304" pitchFamily="18" charset="0"/>
                <a:cs typeface="Times New Roman" panose="02020603050405020304" pitchFamily="18" charset="0"/>
              </a:rPr>
              <a:t>Handwritten Digits model: GAN</a:t>
            </a:r>
            <a:endParaRPr lang="en-US" dirty="0">
              <a:solidFill>
                <a:schemeClr val="bg1"/>
              </a:solidFill>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7077456" cy="1955985"/>
          </a:xfrm>
        </p:spPr>
        <p:txBody>
          <a:bodyPr>
            <a:noAutofit/>
          </a:bodyPr>
          <a:lstStyle/>
          <a:p>
            <a:r>
              <a:rPr lang="en-US" b="1" u="sng" dirty="0">
                <a:cs typeface="Times New Roman" panose="02020603050405020304" pitchFamily="18" charset="0"/>
              </a:rPr>
              <a:t>DONE BY</a:t>
            </a:r>
            <a:r>
              <a:rPr lang="en-US" b="1" dirty="0">
                <a:cs typeface="Times New Roman" panose="02020603050405020304" pitchFamily="18" charset="0"/>
              </a:rPr>
              <a:t>:         </a:t>
            </a:r>
          </a:p>
          <a:p>
            <a:r>
              <a:rPr lang="en-US" b="1" i="1" dirty="0">
                <a:cs typeface="Times New Roman" panose="02020603050405020304" pitchFamily="18" charset="0"/>
              </a:rPr>
              <a:t>              </a:t>
            </a:r>
            <a:r>
              <a:rPr lang="en-US" b="1" i="1" dirty="0" smtClean="0">
                <a:cs typeface="Times New Roman" panose="02020603050405020304" pitchFamily="18" charset="0"/>
              </a:rPr>
              <a:t> </a:t>
            </a:r>
            <a:r>
              <a:rPr lang="en-US" altLang="en-IN" b="1" i="1" dirty="0" smtClean="0">
                <a:cs typeface="Times New Roman" panose="02020603050405020304" pitchFamily="18" charset="0"/>
              </a:rPr>
              <a:t>SOWMYA.R </a:t>
            </a:r>
            <a:r>
              <a:rPr lang="en-US" i="1" dirty="0" smtClean="0">
                <a:cs typeface="Times New Roman" panose="02020603050405020304" pitchFamily="18" charset="0"/>
              </a:rPr>
              <a:t>BTECH/IT3</a:t>
            </a:r>
            <a:r>
              <a:rPr lang="en-US" i="1" baseline="30000" dirty="0" smtClean="0">
                <a:cs typeface="Times New Roman" panose="02020603050405020304" pitchFamily="18" charset="0"/>
              </a:rPr>
              <a:t>RD</a:t>
            </a:r>
            <a:r>
              <a:rPr lang="en-US" i="1" dirty="0" smtClean="0">
                <a:cs typeface="Times New Roman" panose="02020603050405020304" pitchFamily="18" charset="0"/>
              </a:rPr>
              <a:t> year</a:t>
            </a:r>
          </a:p>
          <a:p>
            <a:r>
              <a:rPr lang="en-US" altLang="zh-CN" sz="1800" i="1" dirty="0">
                <a:cs typeface="Times New Roman" panose="02020603050405020304" pitchFamily="18" charset="0"/>
              </a:rPr>
              <a:t> </a:t>
            </a:r>
            <a:r>
              <a:rPr lang="en-US" altLang="zh-CN" sz="1800" i="1" dirty="0" smtClean="0">
                <a:cs typeface="Times New Roman" panose="02020603050405020304" pitchFamily="18" charset="0"/>
              </a:rPr>
              <a:t>                      210921205050</a:t>
            </a:r>
          </a:p>
          <a:p>
            <a:r>
              <a:rPr lang="en-US" altLang="zh-CN" i="1" dirty="0">
                <a:cs typeface="Times New Roman" panose="02020603050405020304" pitchFamily="18" charset="0"/>
              </a:rPr>
              <a:t> </a:t>
            </a:r>
            <a:r>
              <a:rPr lang="en-US" altLang="zh-CN" i="1" dirty="0" smtClean="0">
                <a:cs typeface="Times New Roman" panose="02020603050405020304" pitchFamily="18" charset="0"/>
              </a:rPr>
              <a:t>              sowmyaravi428@gmail.com</a:t>
            </a:r>
            <a:endParaRPr lang="zh-CN" altLang="en-US" sz="1800" dirty="0"/>
          </a:p>
          <a:p>
            <a:pPr marL="457200" lvl="1" indent="0">
              <a:buNone/>
            </a:pPr>
            <a:r>
              <a:rPr lang="en-IN" sz="1800" i="1" dirty="0">
                <a:solidFill>
                  <a:schemeClr val="bg1"/>
                </a:solidFill>
                <a:cs typeface="Times New Roman" panose="02020603050405020304" pitchFamily="18" charset="0"/>
              </a:rPr>
              <a:t>                    </a:t>
            </a:r>
            <a:r>
              <a:rPr lang="en-IN" sz="1800" i="1" dirty="0" smtClean="0">
                <a:solidFill>
                  <a:schemeClr val="bg1"/>
                </a:solidFill>
                <a:cs typeface="Times New Roman" panose="02020603050405020304" pitchFamily="18" charset="0"/>
              </a:rPr>
              <a:t>    Loyola </a:t>
            </a:r>
            <a:r>
              <a:rPr lang="en-IN" sz="1800" i="1" dirty="0">
                <a:solidFill>
                  <a:schemeClr val="bg1"/>
                </a:solidFill>
                <a:cs typeface="Times New Roman" panose="02020603050405020304" pitchFamily="18" charset="0"/>
              </a:rPr>
              <a:t>Institute Of </a:t>
            </a:r>
            <a:r>
              <a:rPr lang="en-IN" sz="1800" i="1" dirty="0" smtClean="0">
                <a:solidFill>
                  <a:schemeClr val="bg1"/>
                </a:solidFill>
                <a:cs typeface="Times New Roman" panose="02020603050405020304" pitchFamily="18" charset="0"/>
              </a:rPr>
              <a:t>Technology</a:t>
            </a:r>
          </a:p>
          <a:p>
            <a:pPr marL="457200" lvl="1" indent="0">
              <a:buNone/>
            </a:pPr>
            <a:r>
              <a:rPr lang="en-US" sz="1800" i="1" dirty="0">
                <a:solidFill>
                  <a:schemeClr val="bg1"/>
                </a:solidFill>
                <a:cs typeface="Times New Roman" panose="02020603050405020304" pitchFamily="18" charset="0"/>
              </a:rPr>
              <a:t> </a:t>
            </a:r>
            <a:r>
              <a:rPr lang="en-US" sz="1800" i="1" dirty="0" smtClean="0">
                <a:solidFill>
                  <a:schemeClr val="bg1"/>
                </a:solidFill>
                <a:cs typeface="Times New Roman" panose="02020603050405020304" pitchFamily="18" charset="0"/>
              </a:rPr>
              <a:t>                           palanchur,chennai-123</a:t>
            </a:r>
            <a:endParaRPr lang="en-US" sz="1800" dirty="0">
              <a:solidFill>
                <a:schemeClr val="bg1"/>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24781" y="2069869"/>
            <a:ext cx="6803136" cy="4245206"/>
          </a:xfrm>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u="sng" dirty="0">
                <a:solidFill>
                  <a:schemeClr val="bg1"/>
                </a:solidFill>
                <a:latin typeface="Times New Roman" panose="02020603050405020304" pitchFamily="18" charset="0"/>
                <a:cs typeface="Times New Roman" panose="02020603050405020304" pitchFamily="18" charset="0"/>
              </a:rPr>
              <a:t>Model Serialization</a:t>
            </a:r>
            <a:r>
              <a:rPr lang="en-US" dirty="0">
                <a:solidFill>
                  <a:schemeClr val="bg1"/>
                </a:solidFill>
                <a:latin typeface="Times New Roman" panose="02020603050405020304" pitchFamily="18" charset="0"/>
                <a:cs typeface="Times New Roman" panose="02020603050405020304" pitchFamily="18" charset="0"/>
              </a:rPr>
              <a:t>: Save the trained generator model to disk using HDF5 or </a:t>
            </a:r>
            <a:r>
              <a:rPr lang="en-US" dirty="0" err="1">
                <a:solidFill>
                  <a:schemeClr val="bg1"/>
                </a:solidFill>
                <a:latin typeface="Times New Roman" panose="02020603050405020304" pitchFamily="18" charset="0"/>
                <a:cs typeface="Times New Roman" panose="02020603050405020304" pitchFamily="18" charset="0"/>
              </a:rPr>
              <a:t>SavedModel</a:t>
            </a:r>
            <a:r>
              <a:rPr lang="en-US" dirty="0">
                <a:solidFill>
                  <a:schemeClr val="bg1"/>
                </a:solidFill>
                <a:latin typeface="Times New Roman" panose="02020603050405020304" pitchFamily="18" charset="0"/>
                <a:cs typeface="Times New Roman" panose="02020603050405020304" pitchFamily="18" charset="0"/>
              </a:rPr>
              <a:t> format.</a:t>
            </a:r>
          </a:p>
          <a:p>
            <a:pP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Web Application Deployment</a:t>
            </a:r>
            <a:r>
              <a:rPr lang="en-US" dirty="0">
                <a:solidFill>
                  <a:schemeClr val="bg1"/>
                </a:solidFill>
                <a:latin typeface="Times New Roman" panose="02020603050405020304" pitchFamily="18" charset="0"/>
                <a:cs typeface="Times New Roman" panose="02020603050405020304" pitchFamily="18" charset="0"/>
              </a:rPr>
              <a:t>: Build a web app with Flask or Django, load the model, expose an endpoint for image generation, and return generated images.</a:t>
            </a:r>
          </a:p>
          <a:p>
            <a:pP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Cloud Deployment</a:t>
            </a:r>
            <a:r>
              <a:rPr lang="en-US" dirty="0">
                <a:solidFill>
                  <a:schemeClr val="bg1"/>
                </a:solidFill>
                <a:latin typeface="Times New Roman" panose="02020603050405020304" pitchFamily="18" charset="0"/>
                <a:cs typeface="Times New Roman" panose="02020603050405020304" pitchFamily="18" charset="0"/>
              </a:rPr>
              <a:t>: Deploy the model on GCP, AWS, or Azure, expose endpoints over HTTP(S) or </a:t>
            </a:r>
            <a:r>
              <a:rPr lang="en-US" dirty="0" err="1">
                <a:solidFill>
                  <a:schemeClr val="bg1"/>
                </a:solidFill>
                <a:latin typeface="Times New Roman" panose="02020603050405020304" pitchFamily="18" charset="0"/>
                <a:cs typeface="Times New Roman" panose="02020603050405020304" pitchFamily="18" charset="0"/>
              </a:rPr>
              <a:t>gRPC</a:t>
            </a:r>
            <a:r>
              <a:rPr lang="en-US" dirty="0">
                <a:solidFill>
                  <a:schemeClr val="bg1"/>
                </a:solidFill>
                <a:latin typeface="Times New Roman" panose="02020603050405020304" pitchFamily="18" charset="0"/>
                <a:cs typeface="Times New Roman" panose="02020603050405020304" pitchFamily="18" charset="0"/>
              </a:rPr>
              <a:t>, and secure access.</a:t>
            </a:r>
          </a:p>
          <a:p>
            <a:pP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API Deployment: </a:t>
            </a:r>
            <a:r>
              <a:rPr lang="en-US" dirty="0">
                <a:solidFill>
                  <a:schemeClr val="bg1"/>
                </a:solidFill>
                <a:latin typeface="Times New Roman" panose="02020603050405020304" pitchFamily="18" charset="0"/>
                <a:cs typeface="Times New Roman" panose="02020603050405020304" pitchFamily="18" charset="0"/>
              </a:rPr>
              <a:t>Serve the model as a RESTful or </a:t>
            </a:r>
            <a:r>
              <a:rPr lang="en-US" dirty="0" err="1">
                <a:solidFill>
                  <a:schemeClr val="bg1"/>
                </a:solidFill>
                <a:latin typeface="Times New Roman" panose="02020603050405020304" pitchFamily="18" charset="0"/>
                <a:cs typeface="Times New Roman" panose="02020603050405020304" pitchFamily="18" charset="0"/>
              </a:rPr>
              <a:t>gRPC</a:t>
            </a:r>
            <a:r>
              <a:rPr lang="en-US" dirty="0">
                <a:solidFill>
                  <a:schemeClr val="bg1"/>
                </a:solidFill>
                <a:latin typeface="Times New Roman" panose="02020603050405020304" pitchFamily="18" charset="0"/>
                <a:cs typeface="Times New Roman" panose="02020603050405020304" pitchFamily="18" charset="0"/>
              </a:rPr>
              <a:t> API using </a:t>
            </a:r>
            <a:r>
              <a:rPr lang="en-US" dirty="0" err="1">
                <a:solidFill>
                  <a:schemeClr val="bg1"/>
                </a:solidFill>
                <a:latin typeface="Times New Roman" panose="02020603050405020304" pitchFamily="18" charset="0"/>
                <a:cs typeface="Times New Roman" panose="02020603050405020304" pitchFamily="18" charset="0"/>
              </a:rPr>
              <a:t>TensorFlow</a:t>
            </a:r>
            <a:r>
              <a:rPr lang="en-US" dirty="0">
                <a:solidFill>
                  <a:schemeClr val="bg1"/>
                </a:solidFill>
                <a:latin typeface="Times New Roman" panose="02020603050405020304" pitchFamily="18" charset="0"/>
                <a:cs typeface="Times New Roman" panose="02020603050405020304" pitchFamily="18" charset="0"/>
              </a:rPr>
              <a:t> Serving or ONNX Runtime, and integrate with other systems.</a:t>
            </a:r>
          </a:p>
          <a:p>
            <a:endParaRPr lang="en-IN" dirty="0">
              <a:solidFill>
                <a:schemeClr val="bg1"/>
              </a:solidFill>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itle 3"/>
          <p:cNvSpPr>
            <a:spLocks noGrp="1"/>
          </p:cNvSpPr>
          <p:nvPr>
            <p:ph type="title"/>
          </p:nvPr>
        </p:nvSpPr>
        <p:spPr>
          <a:xfrm>
            <a:off x="333341" y="839585"/>
            <a:ext cx="7781544" cy="896463"/>
          </a:xfrm>
        </p:spPr>
        <p:txBody>
          <a:bodyPr>
            <a:normAutofit/>
          </a:bodyPr>
          <a:lstStyle/>
          <a:p>
            <a:r>
              <a:rPr lang="en-US" u="sng" dirty="0"/>
              <a:t>DEPLOYMENT:</a:t>
            </a:r>
            <a:endParaRPr lang="en-IN" dirty="0"/>
          </a:p>
        </p:txBody>
      </p:sp>
    </p:spTree>
    <p:extLst>
      <p:ext uri="{BB962C8B-B14F-4D97-AF65-F5344CB8AC3E}">
        <p14:creationId xmlns:p14="http://schemas.microsoft.com/office/powerpoint/2010/main" val="26599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42646" y="2177934"/>
            <a:ext cx="6803136" cy="4197927"/>
          </a:xfrm>
        </p:spPr>
        <p:txBody>
          <a:bodyPr/>
          <a:lstStyle/>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Monitoring and Maintenance</a:t>
            </a:r>
            <a:r>
              <a:rPr lang="en-US" dirty="0">
                <a:solidFill>
                  <a:schemeClr val="bg1"/>
                </a:solidFill>
                <a:latin typeface="Times New Roman" panose="02020603050405020304" pitchFamily="18" charset="0"/>
                <a:cs typeface="Times New Roman" panose="02020603050405020304" pitchFamily="18" charset="0"/>
              </a:rPr>
              <a:t>: Implement monitoring, logging, and alerting mechanisms, and perform regular maintenance and updates.</a:t>
            </a:r>
          </a:p>
          <a:p>
            <a:pP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Documentation and User Support</a:t>
            </a:r>
            <a:r>
              <a:rPr lang="en-US" dirty="0">
                <a:solidFill>
                  <a:schemeClr val="bg1"/>
                </a:solidFill>
                <a:latin typeface="Times New Roman" panose="02020603050405020304" pitchFamily="18" charset="0"/>
                <a:cs typeface="Times New Roman" panose="02020603050405020304" pitchFamily="18" charset="0"/>
              </a:rPr>
              <a:t>: Provide user-friendly documentation and support channels for users.</a:t>
            </a:r>
          </a:p>
          <a:p>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                                          By following these steps, you can deploy your GAN model for MNIST digit generation effectively in various environments for real-world usage.</a:t>
            </a:r>
          </a:p>
          <a:p>
            <a:endParaRPr lang="en-IN" dirty="0">
              <a:solidFill>
                <a:schemeClr val="bg1"/>
              </a:solidFill>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itle 3"/>
          <p:cNvSpPr>
            <a:spLocks noGrp="1"/>
          </p:cNvSpPr>
          <p:nvPr>
            <p:ph type="title"/>
          </p:nvPr>
        </p:nvSpPr>
        <p:spPr>
          <a:xfrm>
            <a:off x="342646" y="935182"/>
            <a:ext cx="7781544" cy="859055"/>
          </a:xfrm>
        </p:spPr>
        <p:txBody>
          <a:bodyPr/>
          <a:lstStyle/>
          <a:p>
            <a:r>
              <a:rPr lang="en-US" u="sng" dirty="0"/>
              <a:t>DEPLOYMENT:</a:t>
            </a:r>
            <a:endParaRPr lang="en-IN" dirty="0"/>
          </a:p>
        </p:txBody>
      </p:sp>
    </p:spTree>
    <p:extLst>
      <p:ext uri="{BB962C8B-B14F-4D97-AF65-F5344CB8AC3E}">
        <p14:creationId xmlns:p14="http://schemas.microsoft.com/office/powerpoint/2010/main" val="143183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44500" y="542925"/>
            <a:ext cx="11214100" cy="535531"/>
          </a:xfrm>
        </p:spPr>
        <p:txBody>
          <a:bodyPr/>
          <a:lstStyle/>
          <a:p>
            <a:r>
              <a:rPr lang="en-US" u="sng" dirty="0"/>
              <a:t>RESULT:</a:t>
            </a:r>
            <a:endParaRPr lang="en-US" dirty="0"/>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endParaRPr lang="en-US" u="sng" dirty="0"/>
          </a:p>
        </p:txBody>
      </p:sp>
      <p:pic>
        <p:nvPicPr>
          <p:cNvPr id="5" name="Content Placeholder 9"/>
          <p:cNvPicPr>
            <a:picLocks noGrp="1" noChangeAspect="1"/>
          </p:cNvPicPr>
          <p:nvPr/>
        </p:nvPicPr>
        <p:blipFill>
          <a:blip r:embed="rId2"/>
          <a:stretch>
            <a:fillRect/>
          </a:stretch>
        </p:blipFill>
        <p:spPr>
          <a:xfrm>
            <a:off x="2431446" y="1732139"/>
            <a:ext cx="7240208" cy="3376291"/>
          </a:xfrm>
          <a:prstGeom prst="rect">
            <a:avLst/>
          </a:prstGeom>
        </p:spPr>
      </p:pic>
    </p:spTree>
    <p:extLst>
      <p:ext uri="{BB962C8B-B14F-4D97-AF65-F5344CB8AC3E}">
        <p14:creationId xmlns:p14="http://schemas.microsoft.com/office/powerpoint/2010/main" val="5958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RESULT:</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p:cNvSpPr>
            <a:spLocks noGrp="1"/>
          </p:cNvSpPr>
          <p:nvPr>
            <p:ph type="body" sz="quarter" idx="13"/>
          </p:nvPr>
        </p:nvSpPr>
        <p:spPr/>
        <p:txBody>
          <a:bodyPr/>
          <a:lstStyle/>
          <a:p>
            <a:endParaRPr lang="en-IN" dirty="0"/>
          </a:p>
        </p:txBody>
      </p:sp>
      <p:pic>
        <p:nvPicPr>
          <p:cNvPr id="5" name="Content Placeholder 8"/>
          <p:cNvPicPr>
            <a:picLocks noGrp="1" noChangeAspect="1"/>
          </p:cNvPicPr>
          <p:nvPr/>
        </p:nvPicPr>
        <p:blipFill>
          <a:blip r:embed="rId2"/>
          <a:stretch>
            <a:fillRect/>
          </a:stretch>
        </p:blipFill>
        <p:spPr>
          <a:xfrm>
            <a:off x="1718594" y="1749570"/>
            <a:ext cx="8754812" cy="3309620"/>
          </a:xfrm>
          <a:prstGeom prst="rect">
            <a:avLst/>
          </a:prstGeom>
        </p:spPr>
      </p:pic>
    </p:spTree>
    <p:extLst>
      <p:ext uri="{BB962C8B-B14F-4D97-AF65-F5344CB8AC3E}">
        <p14:creationId xmlns:p14="http://schemas.microsoft.com/office/powerpoint/2010/main" val="3735194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u="sng" dirty="0"/>
              <a:t>CONCLUSION:</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p:cNvSpPr>
            <a:spLocks noGrp="1"/>
          </p:cNvSpPr>
          <p:nvPr>
            <p:ph type="body" sz="quarter" idx="13"/>
          </p:nvPr>
        </p:nvSpPr>
        <p:spPr>
          <a:xfrm>
            <a:off x="548640" y="2344188"/>
            <a:ext cx="10233660" cy="2764241"/>
          </a:xfrm>
        </p:spPr>
        <p:txBody>
          <a:bodyPr>
            <a:normAutofit fontScale="40000" lnSpcReduction="20000"/>
          </a:bodyPr>
          <a:lstStyle/>
          <a:p>
            <a:r>
              <a:rPr lang="en-US" dirty="0">
                <a:latin typeface="Times New Roman" panose="02020603050405020304" pitchFamily="18" charset="0"/>
                <a:cs typeface="Times New Roman" panose="02020603050405020304" pitchFamily="18" charset="0"/>
              </a:rPr>
              <a:t>This project achieved successful implementation and training of a Generative Adversarial Network (GAN) for generating MNIST digit images using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Deployment options such as web apps, cloud services, and APIs were explored, highlighting the GAN's potential for real-world applications. Ongoing optimization efforts can further enhance model usability and performance, promising broader impact in diverse domains</a:t>
            </a:r>
            <a:endParaRPr lang="en-IN" dirty="0"/>
          </a:p>
        </p:txBody>
      </p:sp>
    </p:spTree>
    <p:extLst>
      <p:ext uri="{BB962C8B-B14F-4D97-AF65-F5344CB8AC3E}">
        <p14:creationId xmlns:p14="http://schemas.microsoft.com/office/powerpoint/2010/main" val="301045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u="sng" dirty="0"/>
              <a:t>REFERENCES:</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p:cNvSpPr>
            <a:spLocks noGrp="1"/>
          </p:cNvSpPr>
          <p:nvPr>
            <p:ph type="body" sz="quarter" idx="13"/>
          </p:nvPr>
        </p:nvSpPr>
        <p:spPr>
          <a:xfrm>
            <a:off x="980902" y="1920240"/>
            <a:ext cx="9801398" cy="3188190"/>
          </a:xfrm>
        </p:spPr>
        <p:txBody>
          <a:bodyPr>
            <a:normAutofit fontScale="32500" lnSpcReduction="20000"/>
          </a:bodyPr>
          <a:lstStyle/>
          <a:p>
            <a:pPr algn="l">
              <a:buFont typeface="+mj-lt"/>
              <a:buAutoNum type="arabicPeriod"/>
            </a:pPr>
            <a:r>
              <a:rPr lang="en-IN" i="1" dirty="0" err="1"/>
              <a:t>Goodfellow</a:t>
            </a:r>
            <a:r>
              <a:rPr lang="en-IN" i="1" dirty="0"/>
              <a:t> et al., 2014. "Generative adversarial nets."</a:t>
            </a:r>
          </a:p>
          <a:p>
            <a:pPr algn="l">
              <a:buFont typeface="+mj-lt"/>
              <a:buAutoNum type="arabicPeriod"/>
            </a:pPr>
            <a:r>
              <a:rPr lang="en-IN" i="1" dirty="0"/>
              <a:t>Radford et al., 2015. "Unsupervised representation learning with deep convolutional GANs."</a:t>
            </a:r>
          </a:p>
          <a:p>
            <a:pPr algn="l">
              <a:buFont typeface="+mj-lt"/>
              <a:buAutoNum type="arabicPeriod"/>
            </a:pPr>
            <a:r>
              <a:rPr lang="en-IN" i="1" dirty="0" err="1"/>
              <a:t>Odena</a:t>
            </a:r>
            <a:r>
              <a:rPr lang="en-IN" i="1" dirty="0"/>
              <a:t> et al., 2017. "Conditional image synthesis with auxiliary classifier GANs."</a:t>
            </a:r>
          </a:p>
          <a:p>
            <a:pPr algn="l">
              <a:buFont typeface="+mj-lt"/>
              <a:buAutoNum type="arabicPeriod"/>
            </a:pPr>
            <a:r>
              <a:rPr lang="en-IN" i="1" dirty="0"/>
              <a:t>Zhang et al., 2018. "</a:t>
            </a:r>
            <a:r>
              <a:rPr lang="en-IN" i="1" dirty="0" err="1"/>
              <a:t>StackGAN</a:t>
            </a:r>
            <a:r>
              <a:rPr lang="en-IN" i="1" dirty="0"/>
              <a:t>++: Realistic image synthesis with stacked GANs."</a:t>
            </a:r>
          </a:p>
          <a:p>
            <a:pPr algn="l">
              <a:buFont typeface="+mj-lt"/>
              <a:buAutoNum type="arabicPeriod"/>
            </a:pPr>
            <a:r>
              <a:rPr lang="en-IN" i="1" dirty="0"/>
              <a:t>Isola et al., 2017. "Image-to-image translation with conditional adversarial networks."</a:t>
            </a:r>
          </a:p>
          <a:p>
            <a:pPr algn="l"/>
            <a:r>
              <a:rPr lang="en-IN" i="1" dirty="0"/>
              <a:t>These references provide foundational knowledge and research insights into leveraging GANs for handwritten model generation and image synthesis, supporting the development of the proposed solution.</a:t>
            </a:r>
          </a:p>
          <a:p>
            <a:endParaRPr lang="en-IN" dirty="0"/>
          </a:p>
        </p:txBody>
      </p:sp>
    </p:spTree>
    <p:extLst>
      <p:ext uri="{BB962C8B-B14F-4D97-AF65-F5344CB8AC3E}">
        <p14:creationId xmlns:p14="http://schemas.microsoft.com/office/powerpoint/2010/main" val="308675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TextBox 2"/>
          <p:cNvSpPr txBox="1"/>
          <p:nvPr/>
        </p:nvSpPr>
        <p:spPr>
          <a:xfrm>
            <a:off x="307570" y="423949"/>
            <a:ext cx="8237913" cy="1323439"/>
          </a:xfrm>
          <a:prstGeom prst="rect">
            <a:avLst/>
          </a:prstGeom>
          <a:noFill/>
        </p:spPr>
        <p:txBody>
          <a:bodyPr wrap="square" rtlCol="0">
            <a:spAutoFit/>
          </a:bodyPr>
          <a:lstStyle/>
          <a:p>
            <a:endParaRPr lang="en-US" sz="4000" b="1" u="sng" dirty="0" smtClean="0">
              <a:solidFill>
                <a:schemeClr val="bg1"/>
              </a:solidFill>
              <a:cs typeface="Times New Roman" panose="02020603050405020304" pitchFamily="18" charset="0"/>
            </a:endParaRPr>
          </a:p>
          <a:p>
            <a:r>
              <a:rPr lang="en-US" sz="4000" b="1" u="sng" dirty="0" smtClean="0">
                <a:solidFill>
                  <a:schemeClr val="bg1"/>
                </a:solidFill>
                <a:cs typeface="Times New Roman" panose="02020603050405020304" pitchFamily="18" charset="0"/>
              </a:rPr>
              <a:t>OUTLINE</a:t>
            </a:r>
            <a:r>
              <a:rPr lang="en-US" sz="4000" b="1" u="sng" dirty="0">
                <a:solidFill>
                  <a:schemeClr val="bg1"/>
                </a:solidFill>
                <a:latin typeface="Times New Roman" panose="02020603050405020304" pitchFamily="18" charset="0"/>
                <a:cs typeface="Times New Roman" panose="02020603050405020304" pitchFamily="18" charset="0"/>
              </a:rPr>
              <a:t>:</a:t>
            </a:r>
            <a:endParaRPr lang="en-IN" sz="4000" dirty="0">
              <a:solidFill>
                <a:schemeClr val="bg1"/>
              </a:solidFill>
            </a:endParaRPr>
          </a:p>
        </p:txBody>
      </p:sp>
      <p:sp>
        <p:nvSpPr>
          <p:cNvPr id="6" name="TextBox 5"/>
          <p:cNvSpPr txBox="1"/>
          <p:nvPr/>
        </p:nvSpPr>
        <p:spPr>
          <a:xfrm>
            <a:off x="997527" y="2069869"/>
            <a:ext cx="6450677" cy="2308324"/>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Problem Statement</a:t>
            </a:r>
          </a:p>
          <a:p>
            <a:r>
              <a:rPr lang="en-US" dirty="0">
                <a:solidFill>
                  <a:schemeClr val="bg1"/>
                </a:solidFill>
                <a:latin typeface="Times New Roman" panose="02020603050405020304" pitchFamily="18" charset="0"/>
                <a:cs typeface="Times New Roman" panose="02020603050405020304" pitchFamily="18" charset="0"/>
              </a:rPr>
              <a:t>Proposed System/Solution</a:t>
            </a:r>
          </a:p>
          <a:p>
            <a:r>
              <a:rPr lang="en-US" dirty="0">
                <a:solidFill>
                  <a:schemeClr val="bg1"/>
                </a:solidFill>
                <a:latin typeface="Times New Roman" panose="02020603050405020304" pitchFamily="18" charset="0"/>
                <a:cs typeface="Times New Roman" panose="02020603050405020304" pitchFamily="18" charset="0"/>
              </a:rPr>
              <a:t>System Development Approach</a:t>
            </a:r>
          </a:p>
          <a:p>
            <a:r>
              <a:rPr lang="en-US" dirty="0">
                <a:solidFill>
                  <a:schemeClr val="bg1"/>
                </a:solidFill>
                <a:latin typeface="Times New Roman" panose="02020603050405020304" pitchFamily="18" charset="0"/>
                <a:cs typeface="Times New Roman" panose="02020603050405020304" pitchFamily="18" charset="0"/>
              </a:rPr>
              <a:t>Algorithm and Deployment</a:t>
            </a:r>
          </a:p>
          <a:p>
            <a:r>
              <a:rPr lang="en-US" dirty="0">
                <a:solidFill>
                  <a:schemeClr val="bg1"/>
                </a:solidFill>
                <a:latin typeface="Times New Roman" panose="02020603050405020304" pitchFamily="18" charset="0"/>
                <a:cs typeface="Times New Roman" panose="02020603050405020304" pitchFamily="18" charset="0"/>
              </a:rPr>
              <a:t>Result</a:t>
            </a:r>
          </a:p>
          <a:p>
            <a:r>
              <a:rPr lang="en-US" dirty="0">
                <a:solidFill>
                  <a:schemeClr val="bg1"/>
                </a:solidFill>
                <a:latin typeface="Times New Roman" panose="02020603050405020304" pitchFamily="18" charset="0"/>
                <a:cs typeface="Times New Roman" panose="02020603050405020304" pitchFamily="18" charset="0"/>
              </a:rPr>
              <a:t>Conclusion</a:t>
            </a:r>
          </a:p>
          <a:p>
            <a:r>
              <a:rPr lang="en-US" dirty="0">
                <a:solidFill>
                  <a:schemeClr val="bg1"/>
                </a:solidFill>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TextBox 2"/>
          <p:cNvSpPr txBox="1"/>
          <p:nvPr/>
        </p:nvSpPr>
        <p:spPr>
          <a:xfrm>
            <a:off x="382386" y="989214"/>
            <a:ext cx="8237912" cy="707886"/>
          </a:xfrm>
          <a:prstGeom prst="rect">
            <a:avLst/>
          </a:prstGeom>
          <a:noFill/>
        </p:spPr>
        <p:txBody>
          <a:bodyPr wrap="square" rtlCol="0">
            <a:spAutoFit/>
          </a:bodyPr>
          <a:lstStyle/>
          <a:p>
            <a:r>
              <a:rPr lang="en-US" sz="4000" b="1" u="sng" dirty="0">
                <a:solidFill>
                  <a:schemeClr val="bg1"/>
                </a:solidFill>
              </a:rPr>
              <a:t>PROBLEM STATEMENT:</a:t>
            </a:r>
            <a:endParaRPr lang="en-US" sz="4000" b="1" u="sng" dirty="0" smtClean="0">
              <a:solidFill>
                <a:schemeClr val="bg1"/>
              </a:solidFill>
              <a:cs typeface="Times New Roman" panose="02020603050405020304" pitchFamily="18" charset="0"/>
            </a:endParaRPr>
          </a:p>
        </p:txBody>
      </p:sp>
      <p:sp>
        <p:nvSpPr>
          <p:cNvPr id="6" name="TextBox 5"/>
          <p:cNvSpPr txBox="1"/>
          <p:nvPr/>
        </p:nvSpPr>
        <p:spPr>
          <a:xfrm>
            <a:off x="997527" y="2069869"/>
            <a:ext cx="6450677" cy="2585323"/>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Design and implement a Generative Adversarial Network (GAN) to generate realistic handwritten digits resembling those from the MNIST dataset. The objective is to train a GAN model using” </a:t>
            </a:r>
            <a:r>
              <a:rPr lang="en-US" dirty="0" err="1">
                <a:solidFill>
                  <a:schemeClr val="bg1"/>
                </a:solidFill>
                <a:latin typeface="Times New Roman" panose="02020603050405020304" pitchFamily="18" charset="0"/>
                <a:cs typeface="Times New Roman" panose="02020603050405020304" pitchFamily="18" charset="0"/>
              </a:rPr>
              <a:t>TensorFlow</a:t>
            </a:r>
            <a:r>
              <a:rPr lang="en-US" dirty="0">
                <a:solidFill>
                  <a:schemeClr val="bg1"/>
                </a:solidFill>
                <a:latin typeface="Times New Roman" panose="02020603050405020304" pitchFamily="18" charset="0"/>
                <a:cs typeface="Times New Roman" panose="02020603050405020304" pitchFamily="18" charset="0"/>
              </a:rPr>
              <a:t> and </a:t>
            </a:r>
            <a:r>
              <a:rPr lang="en-US" dirty="0" err="1">
                <a:solidFill>
                  <a:schemeClr val="bg1"/>
                </a:solidFill>
                <a:latin typeface="Times New Roman" panose="02020603050405020304" pitchFamily="18" charset="0"/>
                <a:cs typeface="Times New Roman" panose="02020603050405020304" pitchFamily="18" charset="0"/>
              </a:rPr>
              <a:t>Keras</a:t>
            </a:r>
            <a:r>
              <a:rPr lang="en-US" dirty="0">
                <a:solidFill>
                  <a:schemeClr val="bg1"/>
                </a:solidFill>
                <a:latin typeface="Times New Roman" panose="02020603050405020304" pitchFamily="18" charset="0"/>
                <a:cs typeface="Times New Roman" panose="02020603050405020304" pitchFamily="18" charset="0"/>
              </a:rPr>
              <a:t>” to generate new digit images that closely resemble the distribution of digits in the MNIST dataset.</a:t>
            </a:r>
          </a:p>
          <a:p>
            <a:r>
              <a:rPr lang="en-US" dirty="0">
                <a:solidFill>
                  <a:schemeClr val="bg1"/>
                </a:solidFill>
                <a:latin typeface="Times New Roman" panose="02020603050405020304" pitchFamily="18" charset="0"/>
                <a:cs typeface="Times New Roman" panose="02020603050405020304" pitchFamily="18" charset="0"/>
              </a:rPr>
              <a:t> The model should be capable of generating diverse and visually convincing digit images, demonstrating the effectiveness of the GAN architecture for image generation tasks.</a:t>
            </a:r>
          </a:p>
          <a:p>
            <a:endParaRPr lang="en-IN" dirty="0"/>
          </a:p>
        </p:txBody>
      </p:sp>
    </p:spTree>
    <p:extLst>
      <p:ext uri="{BB962C8B-B14F-4D97-AF65-F5344CB8AC3E}">
        <p14:creationId xmlns:p14="http://schemas.microsoft.com/office/powerpoint/2010/main" val="412611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Box 6"/>
          <p:cNvSpPr txBox="1"/>
          <p:nvPr/>
        </p:nvSpPr>
        <p:spPr>
          <a:xfrm>
            <a:off x="58190" y="922712"/>
            <a:ext cx="5902036" cy="646331"/>
          </a:xfrm>
          <a:prstGeom prst="rect">
            <a:avLst/>
          </a:prstGeom>
          <a:noFill/>
        </p:spPr>
        <p:txBody>
          <a:bodyPr wrap="square" rtlCol="0">
            <a:spAutoFit/>
          </a:bodyPr>
          <a:lstStyle/>
          <a:p>
            <a:r>
              <a:rPr lang="en-US" sz="3600" b="1" u="sng" dirty="0">
                <a:solidFill>
                  <a:schemeClr val="bg1"/>
                </a:solidFill>
                <a:cs typeface="Times New Roman" panose="02020603050405020304" pitchFamily="18" charset="0"/>
              </a:rPr>
              <a:t>PROPOSED</a:t>
            </a:r>
            <a:r>
              <a:rPr lang="en-US" sz="3600" b="1" u="sng" dirty="0">
                <a:solidFill>
                  <a:schemeClr val="bg1"/>
                </a:solidFill>
                <a:latin typeface="Times New Roman" panose="02020603050405020304" pitchFamily="18" charset="0"/>
                <a:cs typeface="Times New Roman" panose="02020603050405020304" pitchFamily="18" charset="0"/>
              </a:rPr>
              <a:t> </a:t>
            </a:r>
            <a:r>
              <a:rPr lang="en-US" sz="3600" b="1" u="sng" dirty="0">
                <a:solidFill>
                  <a:schemeClr val="bg1"/>
                </a:solidFill>
                <a:cs typeface="Times New Roman" panose="02020603050405020304" pitchFamily="18" charset="0"/>
              </a:rPr>
              <a:t>SOLUTION</a:t>
            </a:r>
            <a:r>
              <a:rPr lang="en-US" sz="3600" b="1" u="sng" dirty="0">
                <a:solidFill>
                  <a:schemeClr val="bg1"/>
                </a:solidFill>
                <a:latin typeface="Times New Roman" panose="02020603050405020304" pitchFamily="18" charset="0"/>
                <a:cs typeface="Times New Roman" panose="02020603050405020304" pitchFamily="18" charset="0"/>
              </a:rPr>
              <a:t>:</a:t>
            </a:r>
            <a:endParaRPr lang="en-IN" sz="3600" dirty="0">
              <a:solidFill>
                <a:schemeClr val="bg1"/>
              </a:solidFill>
            </a:endParaRPr>
          </a:p>
        </p:txBody>
      </p:sp>
      <p:sp>
        <p:nvSpPr>
          <p:cNvPr id="9" name="TextBox 8"/>
          <p:cNvSpPr txBox="1"/>
          <p:nvPr/>
        </p:nvSpPr>
        <p:spPr>
          <a:xfrm>
            <a:off x="573578" y="2086495"/>
            <a:ext cx="6991004" cy="341632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 proposed system aims to utilize a GAN architecture to generate realistic handwritten digits similar to those found in the MNIST dataset. The system consists of the following components:</a:t>
            </a:r>
          </a:p>
          <a:p>
            <a:r>
              <a:rPr lang="en-US" dirty="0">
                <a:solidFill>
                  <a:schemeClr val="bg1"/>
                </a:solidFill>
                <a:latin typeface="Times New Roman" panose="02020603050405020304" pitchFamily="18" charset="0"/>
                <a:cs typeface="Times New Roman" panose="02020603050405020304" pitchFamily="18" charset="0"/>
              </a:rPr>
              <a:t>1. </a:t>
            </a:r>
            <a:r>
              <a:rPr lang="en-US" b="1" u="sng" dirty="0">
                <a:solidFill>
                  <a:schemeClr val="bg1"/>
                </a:solidFill>
                <a:latin typeface="Times New Roman" panose="02020603050405020304" pitchFamily="18" charset="0"/>
                <a:cs typeface="Times New Roman" panose="02020603050405020304" pitchFamily="18" charset="0"/>
              </a:rPr>
              <a:t>Generator Model: </a:t>
            </a:r>
            <a:r>
              <a:rPr lang="en-US" dirty="0">
                <a:solidFill>
                  <a:schemeClr val="bg1"/>
                </a:solidFill>
                <a:latin typeface="Times New Roman" panose="02020603050405020304" pitchFamily="18" charset="0"/>
                <a:cs typeface="Times New Roman" panose="02020603050405020304" pitchFamily="18" charset="0"/>
              </a:rPr>
              <a:t>  A neural network model designed to generate synthetic digit images. The generator takes random noise as input and outputs images that resemble handwritten digits.</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2. </a:t>
            </a:r>
            <a:r>
              <a:rPr lang="en-US" b="1" u="sng" dirty="0">
                <a:solidFill>
                  <a:schemeClr val="bg1"/>
                </a:solidFill>
                <a:latin typeface="Times New Roman" panose="02020603050405020304" pitchFamily="18" charset="0"/>
                <a:cs typeface="Times New Roman" panose="02020603050405020304" pitchFamily="18" charset="0"/>
              </a:rPr>
              <a:t>Discriminator Model</a:t>
            </a:r>
            <a:r>
              <a:rPr lang="en-US" dirty="0">
                <a:solidFill>
                  <a:schemeClr val="bg1"/>
                </a:solidFill>
                <a:latin typeface="Times New Roman" panose="02020603050405020304" pitchFamily="18" charset="0"/>
                <a:cs typeface="Times New Roman" panose="02020603050405020304" pitchFamily="18" charset="0"/>
              </a:rPr>
              <a:t>: Another neural network model responsible for distinguishing between real and generated images. The discriminator learns to classify images as either real (from the MNIST dataset) or fake (generated by the generator).</a:t>
            </a:r>
          </a:p>
          <a:p>
            <a:endParaRPr lang="en-IN"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u="sng" dirty="0">
                <a:cs typeface="Times New Roman" panose="02020603050405020304" pitchFamily="18" charset="0"/>
              </a:rPr>
              <a:t>PROPOSED</a:t>
            </a:r>
            <a:r>
              <a:rPr lang="en-US" u="sng" dirty="0">
                <a:latin typeface="Times New Roman" panose="02020603050405020304" pitchFamily="18" charset="0"/>
                <a:cs typeface="Times New Roman" panose="02020603050405020304" pitchFamily="18" charset="0"/>
              </a:rPr>
              <a:t> </a:t>
            </a:r>
            <a:r>
              <a:rPr lang="en-US" u="sng" dirty="0">
                <a:cs typeface="Times New Roman" panose="02020603050405020304" pitchFamily="18" charset="0"/>
              </a:rPr>
              <a:t>SOLUTION</a:t>
            </a:r>
            <a:r>
              <a:rPr lang="en-US" u="sng" dirty="0">
                <a:latin typeface="Times New Roman" panose="02020603050405020304" pitchFamily="18" charset="0"/>
                <a:cs typeface="Times New Roman" panose="02020603050405020304" pitchFamily="18" charset="0"/>
              </a:rPr>
              <a:t>:</a:t>
            </a:r>
            <a:endParaRPr lang="en-IN"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latin typeface="Times New Roman" panose="02020603050405020304" pitchFamily="18" charset="0"/>
                <a:cs typeface="Times New Roman" panose="02020603050405020304" pitchFamily="18" charset="0"/>
              </a:rPr>
              <a:t>3</a:t>
            </a:r>
            <a:r>
              <a:rPr lang="en-US" b="1" u="sng" dirty="0">
                <a:latin typeface="Times New Roman" panose="02020603050405020304" pitchFamily="18" charset="0"/>
                <a:cs typeface="Times New Roman" panose="02020603050405020304" pitchFamily="18" charset="0"/>
              </a:rPr>
              <a:t>. GAN Model</a:t>
            </a:r>
            <a:r>
              <a:rPr lang="en-US" dirty="0">
                <a:latin typeface="Times New Roman" panose="02020603050405020304" pitchFamily="18" charset="0"/>
                <a:cs typeface="Times New Roman" panose="02020603050405020304" pitchFamily="18" charset="0"/>
              </a:rPr>
              <a:t>: The GAN model combines the generator and discriminator. During training, the generator aims to produce images that can fool the discriminator into classifying them as real. Simultaneously, the discriminator learns to distinguish between real and generated images accurately.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t>
            </a:r>
            <a:r>
              <a:rPr lang="en-US" b="1" u="sng" dirty="0">
                <a:latin typeface="Times New Roman" panose="02020603050405020304" pitchFamily="18" charset="0"/>
                <a:cs typeface="Times New Roman" panose="02020603050405020304" pitchFamily="18" charset="0"/>
              </a:rPr>
              <a:t>Training Process</a:t>
            </a:r>
            <a:r>
              <a:rPr lang="en-US" dirty="0">
                <a:latin typeface="Times New Roman" panose="02020603050405020304" pitchFamily="18" charset="0"/>
                <a:cs typeface="Times New Roman" panose="02020603050405020304" pitchFamily="18" charset="0"/>
              </a:rPr>
              <a:t>: The system iteratively trains the generator and discriminator models in an adversarial manner. The generator improves its ability to generate realistic images by receiving feedback from the discriminator, while the discriminator enhances its ability to differentiate between real and fake images.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a:t>
            </a:r>
            <a:r>
              <a:rPr lang="en-US" b="1" u="sng" dirty="0">
                <a:latin typeface="Times New Roman" panose="02020603050405020304" pitchFamily="18" charset="0"/>
                <a:cs typeface="Times New Roman" panose="02020603050405020304" pitchFamily="18" charset="0"/>
              </a:rPr>
              <a:t>Evaluation and Testing</a:t>
            </a:r>
            <a:r>
              <a:rPr lang="en-US" dirty="0">
                <a:latin typeface="Times New Roman" panose="02020603050405020304" pitchFamily="18" charset="0"/>
                <a:cs typeface="Times New Roman" panose="02020603050405020304" pitchFamily="18" charset="0"/>
              </a:rPr>
              <a:t>: The trained GAN model is evaluated based on its ability to generate high-quality digit images that closely resemble those in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MNIST dataset. The system may also perform qualitative and quantitative assessments to measure the model's performance and compare generated images against real MNIST digits.</a:t>
            </a:r>
          </a:p>
          <a:p>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u="sng" dirty="0"/>
              <a:t>SYSTEM </a:t>
            </a:r>
            <a:r>
              <a:rPr lang="en-US" u="sng" dirty="0" smtClean="0"/>
              <a:t>APPROACH:</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2" name="TextBox 11"/>
          <p:cNvSpPr txBox="1"/>
          <p:nvPr/>
        </p:nvSpPr>
        <p:spPr>
          <a:xfrm>
            <a:off x="689956" y="1778924"/>
            <a:ext cx="7157259" cy="3139321"/>
          </a:xfrm>
          <a:prstGeom prst="rect">
            <a:avLst/>
          </a:prstGeom>
          <a:noFill/>
        </p:spPr>
        <p:txBody>
          <a:bodyPr wrap="square" rtlCol="0">
            <a:spAutoFit/>
          </a:bodyPr>
          <a:lstStyle/>
          <a:p>
            <a:r>
              <a:rPr lang="en-US" b="1" u="sng" dirty="0">
                <a:solidFill>
                  <a:schemeClr val="bg1"/>
                </a:solidFill>
                <a:latin typeface="Times New Roman" panose="02020603050405020304" pitchFamily="18" charset="0"/>
                <a:cs typeface="Times New Roman" panose="02020603050405020304" pitchFamily="18" charset="0"/>
              </a:rPr>
              <a:t>HARDWARE REQUIREMENT</a:t>
            </a:r>
            <a:r>
              <a:rPr lang="en-US"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Multi-core CPU for preprocessing and computational tasks.</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GPU with CUDA support for accelerated training, preferably NVIDIA GeForce GTX or RTX series.</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Adequate VRAM to accommodate model and batch sizes, especially for larger image sizes.</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Sufficient storage space for dataset, model checkpoints, and logs.</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Sufficient system RAM for handling data loading and training operations efficiently.</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Ensure PSU can handle power demands, especially for high-end GPUs.</a:t>
            </a:r>
          </a:p>
          <a:p>
            <a:endParaRPr lang="en-IN" dirty="0">
              <a:solidFill>
                <a:schemeClr val="bg1"/>
              </a:solidFill>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TextBox 2"/>
          <p:cNvSpPr txBox="1"/>
          <p:nvPr/>
        </p:nvSpPr>
        <p:spPr>
          <a:xfrm>
            <a:off x="382386" y="989214"/>
            <a:ext cx="8237912" cy="707886"/>
          </a:xfrm>
          <a:prstGeom prst="rect">
            <a:avLst/>
          </a:prstGeom>
          <a:noFill/>
        </p:spPr>
        <p:txBody>
          <a:bodyPr wrap="square" rtlCol="0">
            <a:spAutoFit/>
          </a:bodyPr>
          <a:lstStyle/>
          <a:p>
            <a:r>
              <a:rPr lang="en-US" sz="4000" b="1" u="sng" dirty="0">
                <a:solidFill>
                  <a:schemeClr val="bg1"/>
                </a:solidFill>
              </a:rPr>
              <a:t>SYSTEM </a:t>
            </a:r>
            <a:r>
              <a:rPr lang="en-US" sz="4000" b="1" u="sng" dirty="0" smtClean="0">
                <a:solidFill>
                  <a:schemeClr val="bg1"/>
                </a:solidFill>
              </a:rPr>
              <a:t>APPROACH:</a:t>
            </a:r>
            <a:endParaRPr lang="en-US" sz="4000" b="1" u="sng" dirty="0" smtClean="0">
              <a:solidFill>
                <a:schemeClr val="bg1"/>
              </a:solidFill>
              <a:cs typeface="Times New Roman" panose="02020603050405020304" pitchFamily="18" charset="0"/>
            </a:endParaRPr>
          </a:p>
        </p:txBody>
      </p:sp>
      <p:sp>
        <p:nvSpPr>
          <p:cNvPr id="6" name="TextBox 5"/>
          <p:cNvSpPr txBox="1"/>
          <p:nvPr/>
        </p:nvSpPr>
        <p:spPr>
          <a:xfrm>
            <a:off x="997527" y="2069869"/>
            <a:ext cx="6450677" cy="3816429"/>
          </a:xfrm>
          <a:prstGeom prst="rect">
            <a:avLst/>
          </a:prstGeom>
          <a:noFill/>
        </p:spPr>
        <p:txBody>
          <a:bodyPr wrap="square" rtlCol="0">
            <a:spAutoFit/>
          </a:bodyPr>
          <a:lstStyle/>
          <a:p>
            <a:r>
              <a:rPr lang="en-US" sz="2000" b="1" u="sng" dirty="0">
                <a:solidFill>
                  <a:schemeClr val="bg1"/>
                </a:solidFill>
                <a:latin typeface="Times New Roman" panose="02020603050405020304" pitchFamily="18" charset="0"/>
                <a:cs typeface="Times New Roman" panose="02020603050405020304" pitchFamily="18" charset="0"/>
              </a:rPr>
              <a:t>SOFTWARE REQUIREMENT</a:t>
            </a:r>
            <a:r>
              <a:rPr lang="en-US" sz="2400"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20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Google Account: Required to sign in to Google </a:t>
            </a:r>
            <a:r>
              <a:rPr lang="en-US" dirty="0" err="1">
                <a:solidFill>
                  <a:schemeClr val="bg1"/>
                </a:solidFill>
                <a:latin typeface="Times New Roman" panose="02020603050405020304" pitchFamily="18" charset="0"/>
                <a:cs typeface="Times New Roman" panose="02020603050405020304" pitchFamily="18" charset="0"/>
              </a:rPr>
              <a:t>Colab</a:t>
            </a:r>
            <a:r>
              <a:rPr lang="en-US"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Web Browser: Access to a modern web browser like Google Chrome, Mozilla Firefox, Safari, or Microsoft Edge.</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Python Environment: Provided by Google </a:t>
            </a:r>
            <a:r>
              <a:rPr lang="en-US" dirty="0" err="1">
                <a:solidFill>
                  <a:schemeClr val="bg1"/>
                </a:solidFill>
                <a:latin typeface="Times New Roman" panose="02020603050405020304" pitchFamily="18" charset="0"/>
                <a:cs typeface="Times New Roman" panose="02020603050405020304" pitchFamily="18" charset="0"/>
              </a:rPr>
              <a:t>Colab</a:t>
            </a:r>
            <a:r>
              <a:rPr lang="en-US" dirty="0">
                <a:solidFill>
                  <a:schemeClr val="bg1"/>
                </a:solidFill>
                <a:latin typeface="Times New Roman" panose="02020603050405020304" pitchFamily="18" charset="0"/>
                <a:cs typeface="Times New Roman" panose="02020603050405020304" pitchFamily="18" charset="0"/>
              </a:rPr>
              <a:t>, allowing you to write and execute Python code.</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Libraries: Commonly pre-installed libraries include </a:t>
            </a:r>
            <a:r>
              <a:rPr lang="en-US" dirty="0" err="1">
                <a:solidFill>
                  <a:schemeClr val="bg1"/>
                </a:solidFill>
                <a:latin typeface="Times New Roman" panose="02020603050405020304" pitchFamily="18" charset="0"/>
                <a:cs typeface="Times New Roman" panose="02020603050405020304" pitchFamily="18" charset="0"/>
              </a:rPr>
              <a:t>TensorFlow</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Keras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NumPy</a:t>
            </a:r>
            <a:r>
              <a:rPr lang="en-US" dirty="0">
                <a:solidFill>
                  <a:schemeClr val="bg1"/>
                </a:solidFill>
                <a:latin typeface="Times New Roman" panose="02020603050405020304" pitchFamily="18" charset="0"/>
                <a:cs typeface="Times New Roman" panose="02020603050405020304" pitchFamily="18" charset="0"/>
              </a:rPr>
              <a:t>, and </a:t>
            </a:r>
            <a:r>
              <a:rPr lang="en-US" dirty="0" err="1">
                <a:solidFill>
                  <a:schemeClr val="bg1"/>
                </a:solidFill>
                <a:latin typeface="Times New Roman" panose="02020603050405020304" pitchFamily="18" charset="0"/>
                <a:cs typeface="Times New Roman" panose="02020603050405020304" pitchFamily="18" charset="0"/>
              </a:rPr>
              <a:t>Matplotlib</a:t>
            </a:r>
            <a:r>
              <a:rPr lang="en-US"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Optional GPU Access: Google </a:t>
            </a:r>
            <a:r>
              <a:rPr lang="en-US" dirty="0" err="1">
                <a:solidFill>
                  <a:schemeClr val="bg1"/>
                </a:solidFill>
                <a:latin typeface="Times New Roman" panose="02020603050405020304" pitchFamily="18" charset="0"/>
                <a:cs typeface="Times New Roman" panose="02020603050405020304" pitchFamily="18" charset="0"/>
              </a:rPr>
              <a:t>Colab</a:t>
            </a:r>
            <a:r>
              <a:rPr lang="en-US" dirty="0">
                <a:solidFill>
                  <a:schemeClr val="bg1"/>
                </a:solidFill>
                <a:latin typeface="Times New Roman" panose="02020603050405020304" pitchFamily="18" charset="0"/>
                <a:cs typeface="Times New Roman" panose="02020603050405020304" pitchFamily="18" charset="0"/>
              </a:rPr>
              <a:t> offers optional access to GPUs for accelerated training, which can be enabled in the notebook settings.</a:t>
            </a:r>
          </a:p>
          <a:p>
            <a:endParaRPr lang="en-IN" dirty="0"/>
          </a:p>
        </p:txBody>
      </p:sp>
    </p:spTree>
    <p:extLst>
      <p:ext uri="{BB962C8B-B14F-4D97-AF65-F5344CB8AC3E}">
        <p14:creationId xmlns:p14="http://schemas.microsoft.com/office/powerpoint/2010/main" val="83457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3" name="TextBox 2"/>
          <p:cNvSpPr txBox="1"/>
          <p:nvPr/>
        </p:nvSpPr>
        <p:spPr>
          <a:xfrm>
            <a:off x="382386" y="989214"/>
            <a:ext cx="8237912" cy="707886"/>
          </a:xfrm>
          <a:prstGeom prst="rect">
            <a:avLst/>
          </a:prstGeom>
          <a:noFill/>
        </p:spPr>
        <p:txBody>
          <a:bodyPr wrap="square" rtlCol="0">
            <a:spAutoFit/>
          </a:bodyPr>
          <a:lstStyle/>
          <a:p>
            <a:r>
              <a:rPr lang="en-US" sz="4000" b="1" u="sng" dirty="0">
                <a:solidFill>
                  <a:schemeClr val="bg1"/>
                </a:solidFill>
              </a:rPr>
              <a:t>ALGORITHM:</a:t>
            </a:r>
            <a:endParaRPr lang="en-US" sz="4000" b="1" u="sng" dirty="0" smtClean="0">
              <a:solidFill>
                <a:schemeClr val="bg1"/>
              </a:solidFill>
              <a:cs typeface="Times New Roman" panose="02020603050405020304" pitchFamily="18" charset="0"/>
            </a:endParaRPr>
          </a:p>
        </p:txBody>
      </p:sp>
      <p:sp>
        <p:nvSpPr>
          <p:cNvPr id="6" name="TextBox 5"/>
          <p:cNvSpPr txBox="1"/>
          <p:nvPr/>
        </p:nvSpPr>
        <p:spPr>
          <a:xfrm>
            <a:off x="1105593" y="2103120"/>
            <a:ext cx="6450677" cy="397031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Here's a high-level algorithm for a Handwritten Digits GAN:</a:t>
            </a:r>
          </a:p>
          <a:p>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 </a:t>
            </a:r>
            <a:r>
              <a:rPr lang="en-US" b="1" u="sng" dirty="0">
                <a:solidFill>
                  <a:schemeClr val="bg1"/>
                </a:solidFill>
                <a:latin typeface="Times New Roman" panose="02020603050405020304" pitchFamily="18" charset="0"/>
                <a:cs typeface="Times New Roman" panose="02020603050405020304" pitchFamily="18" charset="0"/>
              </a:rPr>
              <a:t>Import</a:t>
            </a:r>
            <a:r>
              <a:rPr lang="en-US" b="1" dirty="0">
                <a:solidFill>
                  <a:schemeClr val="bg1"/>
                </a:solidFill>
                <a:latin typeface="Times New Roman" panose="02020603050405020304" pitchFamily="18" charset="0"/>
                <a:cs typeface="Times New Roman" panose="02020603050405020304" pitchFamily="18" charset="0"/>
              </a:rPr>
              <a:t> </a:t>
            </a:r>
            <a:r>
              <a:rPr lang="en-US" b="1" u="sng" dirty="0">
                <a:solidFill>
                  <a:schemeClr val="bg1"/>
                </a:solidFill>
                <a:latin typeface="Times New Roman" panose="02020603050405020304" pitchFamily="18" charset="0"/>
                <a:cs typeface="Times New Roman" panose="02020603050405020304" pitchFamily="18" charset="0"/>
              </a:rPr>
              <a:t>Libraries</a:t>
            </a:r>
            <a:r>
              <a:rPr lang="en-US" dirty="0">
                <a:solidFill>
                  <a:schemeClr val="bg1"/>
                </a:solidFill>
                <a:latin typeface="Times New Roman" panose="02020603050405020304" pitchFamily="18" charset="0"/>
                <a:cs typeface="Times New Roman" panose="02020603050405020304" pitchFamily="18" charset="0"/>
              </a:rPr>
              <a:t>: Import </a:t>
            </a:r>
            <a:r>
              <a:rPr lang="en-US" dirty="0" err="1">
                <a:solidFill>
                  <a:schemeClr val="bg1"/>
                </a:solidFill>
                <a:latin typeface="Times New Roman" panose="02020603050405020304" pitchFamily="18" charset="0"/>
                <a:cs typeface="Times New Roman" panose="02020603050405020304" pitchFamily="18" charset="0"/>
              </a:rPr>
              <a:t>TensorFlow</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Keras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NumPy</a:t>
            </a:r>
            <a:r>
              <a:rPr lang="en-US" dirty="0">
                <a:solidFill>
                  <a:schemeClr val="bg1"/>
                </a:solidFill>
                <a:latin typeface="Times New Roman" panose="02020603050405020304" pitchFamily="18" charset="0"/>
                <a:cs typeface="Times New Roman" panose="02020603050405020304" pitchFamily="18" charset="0"/>
              </a:rPr>
              <a:t>, and </a:t>
            </a:r>
            <a:r>
              <a:rPr lang="en-US" dirty="0" err="1">
                <a:solidFill>
                  <a:schemeClr val="bg1"/>
                </a:solidFill>
                <a:latin typeface="Times New Roman" panose="02020603050405020304" pitchFamily="18" charset="0"/>
                <a:cs typeface="Times New Roman" panose="02020603050405020304" pitchFamily="18" charset="0"/>
              </a:rPr>
              <a:t>Matplotlib</a:t>
            </a:r>
            <a:r>
              <a:rPr lang="en-US" dirty="0">
                <a:solidFill>
                  <a:schemeClr val="bg1"/>
                </a:solidFill>
                <a:latin typeface="Times New Roman" panose="02020603050405020304" pitchFamily="18" charset="0"/>
                <a:cs typeface="Times New Roman" panose="02020603050405020304" pitchFamily="18" charset="0"/>
              </a:rPr>
              <a:t> for building and training the GAN model.</a:t>
            </a: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Define Generator Model</a:t>
            </a:r>
            <a:r>
              <a:rPr lang="en-US" dirty="0">
                <a:solidFill>
                  <a:schemeClr val="bg1"/>
                </a:solidFill>
                <a:latin typeface="Times New Roman" panose="02020603050405020304" pitchFamily="18" charset="0"/>
                <a:cs typeface="Times New Roman" panose="02020603050405020304" pitchFamily="18" charset="0"/>
              </a:rPr>
              <a:t>: Create a function to build the generator model using a sequential architecture with dense layers and reshape for generating images.</a:t>
            </a: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 Define Discriminator Model</a:t>
            </a:r>
            <a:r>
              <a:rPr lang="en-US" dirty="0">
                <a:solidFill>
                  <a:schemeClr val="bg1"/>
                </a:solidFill>
                <a:latin typeface="Times New Roman" panose="02020603050405020304" pitchFamily="18" charset="0"/>
                <a:cs typeface="Times New Roman" panose="02020603050405020304" pitchFamily="18" charset="0"/>
              </a:rPr>
              <a:t>: Create a function to build the discriminator model using a sequential architecture with dense layers for binary classification.</a:t>
            </a: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 Define GAN Model</a:t>
            </a:r>
            <a:r>
              <a:rPr lang="en-US" dirty="0">
                <a:solidFill>
                  <a:schemeClr val="bg1"/>
                </a:solidFill>
                <a:latin typeface="Times New Roman" panose="02020603050405020304" pitchFamily="18" charset="0"/>
                <a:cs typeface="Times New Roman" panose="02020603050405020304" pitchFamily="18" charset="0"/>
              </a:rPr>
              <a:t>: Create a function to combine the generator and discriminator into a GAN model. Set the discriminator to not trainable during GAN training.</a:t>
            </a:r>
          </a:p>
          <a:p>
            <a:endParaRPr lang="en-IN" dirty="0">
              <a:solidFill>
                <a:schemeClr val="bg1"/>
              </a:solidFill>
            </a:endParaRPr>
          </a:p>
        </p:txBody>
      </p:sp>
    </p:spTree>
    <p:extLst>
      <p:ext uri="{BB962C8B-B14F-4D97-AF65-F5344CB8AC3E}">
        <p14:creationId xmlns:p14="http://schemas.microsoft.com/office/powerpoint/2010/main" val="300917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6" name="TextBox 5"/>
          <p:cNvSpPr txBox="1"/>
          <p:nvPr/>
        </p:nvSpPr>
        <p:spPr>
          <a:xfrm>
            <a:off x="997527" y="2069869"/>
            <a:ext cx="6450677" cy="3139321"/>
          </a:xfrm>
          <a:prstGeom prst="rect">
            <a:avLst/>
          </a:prstGeom>
          <a:noFill/>
        </p:spPr>
        <p:txBody>
          <a:bodyPr wrap="square" rtlCol="0">
            <a:spAutoFit/>
          </a:bodyPr>
          <a:lstStyle/>
          <a:p>
            <a:pPr algn="just">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Load and Preprocess MNIST Dataset</a:t>
            </a:r>
            <a:r>
              <a:rPr lang="en-US" dirty="0">
                <a:solidFill>
                  <a:schemeClr val="bg1"/>
                </a:solidFill>
                <a:latin typeface="Times New Roman" panose="02020603050405020304" pitchFamily="18" charset="0"/>
                <a:cs typeface="Times New Roman" panose="02020603050405020304" pitchFamily="18" charset="0"/>
              </a:rPr>
              <a:t>: Load the MNIST dataset and preprocess it by scaling pixel values to the range [0, 1].</a:t>
            </a:r>
          </a:p>
          <a:p>
            <a:pPr algn="just">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 Build and Compile Discriminator</a:t>
            </a:r>
            <a:r>
              <a:rPr lang="en-US" dirty="0">
                <a:solidFill>
                  <a:schemeClr val="bg1"/>
                </a:solidFill>
                <a:latin typeface="Times New Roman" panose="02020603050405020304" pitchFamily="18" charset="0"/>
                <a:cs typeface="Times New Roman" panose="02020603050405020304" pitchFamily="18" charset="0"/>
              </a:rPr>
              <a:t>: Build the discriminator model and compile it with an optimizer and loss function.</a:t>
            </a:r>
          </a:p>
          <a:p>
            <a:pPr algn="just">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 </a:t>
            </a:r>
            <a:r>
              <a:rPr lang="en-US" b="1" u="sng" dirty="0">
                <a:solidFill>
                  <a:schemeClr val="bg1"/>
                </a:solidFill>
                <a:latin typeface="Times New Roman" panose="02020603050405020304" pitchFamily="18" charset="0"/>
                <a:cs typeface="Times New Roman" panose="02020603050405020304" pitchFamily="18" charset="0"/>
              </a:rPr>
              <a:t>Build and Compile Generator</a:t>
            </a:r>
            <a:r>
              <a:rPr lang="en-US" dirty="0">
                <a:solidFill>
                  <a:schemeClr val="bg1"/>
                </a:solidFill>
                <a:latin typeface="Times New Roman" panose="02020603050405020304" pitchFamily="18" charset="0"/>
                <a:cs typeface="Times New Roman" panose="02020603050405020304" pitchFamily="18" charset="0"/>
              </a:rPr>
              <a:t>: Build the generator model and compile it with an optimizer and loss function.</a:t>
            </a:r>
          </a:p>
          <a:p>
            <a:pPr algn="just">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 </a:t>
            </a:r>
            <a:r>
              <a:rPr lang="en-US" b="1" u="sng" dirty="0">
                <a:solidFill>
                  <a:schemeClr val="bg1"/>
                </a:solidFill>
                <a:latin typeface="Times New Roman" panose="02020603050405020304" pitchFamily="18" charset="0"/>
                <a:cs typeface="Times New Roman" panose="02020603050405020304" pitchFamily="18" charset="0"/>
              </a:rPr>
              <a:t>Build and Compile GAN</a:t>
            </a:r>
            <a:r>
              <a:rPr lang="en-US" dirty="0">
                <a:solidFill>
                  <a:schemeClr val="bg1"/>
                </a:solidFill>
                <a:latin typeface="Times New Roman" panose="02020603050405020304" pitchFamily="18" charset="0"/>
                <a:cs typeface="Times New Roman" panose="02020603050405020304" pitchFamily="18" charset="0"/>
              </a:rPr>
              <a:t>: Build the GAN model by combining the generator and discriminator. Compile the GAN with an optimizer and loss function.</a:t>
            </a:r>
          </a:p>
          <a:p>
            <a:pPr algn="just">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4" name="TextBox 3"/>
          <p:cNvSpPr txBox="1"/>
          <p:nvPr/>
        </p:nvSpPr>
        <p:spPr>
          <a:xfrm>
            <a:off x="656705" y="1155469"/>
            <a:ext cx="4879571" cy="1323439"/>
          </a:xfrm>
          <a:prstGeom prst="rect">
            <a:avLst/>
          </a:prstGeom>
          <a:noFill/>
        </p:spPr>
        <p:txBody>
          <a:bodyPr wrap="square" rtlCol="0">
            <a:spAutoFit/>
          </a:bodyPr>
          <a:lstStyle/>
          <a:p>
            <a:r>
              <a:rPr lang="en-US" sz="4000" b="1" u="sng" dirty="0">
                <a:solidFill>
                  <a:schemeClr val="bg1"/>
                </a:solidFill>
              </a:rPr>
              <a:t>ALGORITHM:</a:t>
            </a:r>
            <a:endParaRPr lang="en-US" sz="4000" b="1" u="sng" dirty="0">
              <a:solidFill>
                <a:schemeClr val="bg1"/>
              </a:solidFill>
              <a:cs typeface="Times New Roman" panose="02020603050405020304" pitchFamily="18" charset="0"/>
            </a:endParaRPr>
          </a:p>
          <a:p>
            <a:endParaRPr lang="en-IN" sz="4000" dirty="0"/>
          </a:p>
        </p:txBody>
      </p:sp>
    </p:spTree>
    <p:extLst>
      <p:ext uri="{BB962C8B-B14F-4D97-AF65-F5344CB8AC3E}">
        <p14:creationId xmlns:p14="http://schemas.microsoft.com/office/powerpoint/2010/main" val="42351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elements/1.1/"/>
    <ds:schemaRef ds:uri="http://schemas.microsoft.com/office/2006/documentManagement/types"/>
    <ds:schemaRef ds:uri="http://purl.org/dc/dcmitype/"/>
    <ds:schemaRef ds:uri="http://purl.org/dc/terms/"/>
    <ds:schemaRef ds:uri="71af3243-3dd4-4a8d-8c0d-dd76da1f02a5"/>
    <ds:schemaRef ds:uri="http://www.w3.org/XML/1998/namespace"/>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1115</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Tahoma</vt:lpstr>
      <vt:lpstr>Times New Roman</vt:lpstr>
      <vt:lpstr>Trade Gothic LT Pro</vt:lpstr>
      <vt:lpstr>Trebuchet MS</vt:lpstr>
      <vt:lpstr>Wingdings</vt:lpstr>
      <vt:lpstr>Office Theme</vt:lpstr>
      <vt:lpstr>Handwritten Digits model: GAN</vt:lpstr>
      <vt:lpstr>PowerPoint Presentation</vt:lpstr>
      <vt:lpstr>PowerPoint Presentation</vt:lpstr>
      <vt:lpstr>PowerPoint Presentation</vt:lpstr>
      <vt:lpstr>PROPOSED SOLUTION:</vt:lpstr>
      <vt:lpstr>SYSTEM APPROACH:</vt:lpstr>
      <vt:lpstr>PowerPoint Presentation</vt:lpstr>
      <vt:lpstr>PowerPoint Presentation</vt:lpstr>
      <vt:lpstr>PowerPoint Presentation</vt:lpstr>
      <vt:lpstr>DEPLOYMENT:</vt:lpstr>
      <vt:lpstr>DEPLOYMENT:</vt:lpstr>
      <vt:lpstr>RESULT:</vt:lpstr>
      <vt:lpstr>RESULT: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2024-04-02T05:24:06Z</dcterms:created>
  <dcterms:modified xsi:type="dcterms:W3CDTF">2024-04-02T06:01:25Z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