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9"/>
  </p:notesMasterIdLst>
  <p:sldIdLst>
    <p:sldId id="256" r:id="rId2"/>
    <p:sldId id="257" r:id="rId3"/>
    <p:sldId id="312" r:id="rId4"/>
    <p:sldId id="258" r:id="rId5"/>
    <p:sldId id="259" r:id="rId6"/>
    <p:sldId id="260" r:id="rId7"/>
    <p:sldId id="261" r:id="rId8"/>
    <p:sldId id="296" r:id="rId9"/>
    <p:sldId id="268" r:id="rId10"/>
    <p:sldId id="263" r:id="rId11"/>
    <p:sldId id="294" r:id="rId12"/>
    <p:sldId id="273" r:id="rId13"/>
    <p:sldId id="274" r:id="rId14"/>
    <p:sldId id="276" r:id="rId15"/>
    <p:sldId id="277" r:id="rId16"/>
    <p:sldId id="298" r:id="rId17"/>
    <p:sldId id="301" r:id="rId18"/>
    <p:sldId id="305" r:id="rId19"/>
    <p:sldId id="307" r:id="rId20"/>
    <p:sldId id="308" r:id="rId21"/>
    <p:sldId id="309" r:id="rId22"/>
    <p:sldId id="310" r:id="rId23"/>
    <p:sldId id="264" r:id="rId24"/>
    <p:sldId id="297" r:id="rId25"/>
    <p:sldId id="306" r:id="rId26"/>
    <p:sldId id="311" r:id="rId27"/>
    <p:sldId id="265"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account" initials="M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1B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0" d="100"/>
          <a:sy n="50" d="100"/>
        </p:scale>
        <p:origin x="-1280" y="-45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F51160-FE7C-4282-9AAA-FF86298BAB41}" type="datetimeFigureOut">
              <a:rPr lang="en-IN" smtClean="0"/>
              <a:t>20-03-2024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A18F2A-4EF7-4B51-BD1D-0F1EF44550D6}" type="slidenum">
              <a:rPr lang="en-IN" smtClean="0"/>
              <a:t>‹#›</a:t>
            </a:fld>
            <a:endParaRPr lang="en-IN"/>
          </a:p>
        </p:txBody>
      </p:sp>
    </p:spTree>
    <p:extLst>
      <p:ext uri="{BB962C8B-B14F-4D97-AF65-F5344CB8AC3E}">
        <p14:creationId xmlns:p14="http://schemas.microsoft.com/office/powerpoint/2010/main" val="684394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700B27-DE4C-4B9E-BB11-B9027034A00F}" type="datetimeFigureOut">
              <a:rPr lang="en-US" smtClean="0"/>
              <a:t>3/20/2024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0D914D-B099-4142-A885-11F276715148}" type="datetimeFigureOut">
              <a:rPr lang="en-US" smtClean="0"/>
              <a:t>3/20/2024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t>‹#›</a:t>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0D914D-B099-4142-A885-11F276715148}" type="datetimeFigureOut">
              <a:rPr lang="en-US" smtClean="0"/>
              <a:t>3/20/2024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E0D914D-B099-4142-A885-11F276715148}" type="datetimeFigureOut">
              <a:rPr lang="en-US" smtClean="0"/>
              <a:t>3/20/2024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t>‹#›</a:t>
            </a:fld>
            <a:endParaRPr lang="en-US" dirty="0"/>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E0D914D-B099-4142-A885-11F276715148}" type="datetimeFigureOut">
              <a:rPr lang="en-US" smtClean="0"/>
              <a:t>3/20/2024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E0D914D-B099-4142-A885-11F276715148}" type="datetimeFigureOut">
              <a:rPr lang="en-US" smtClean="0"/>
              <a:t>3/20/2024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t>‹#›</a:t>
            </a:fld>
            <a:endParaRPr lang="en-US" dirty="0"/>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smtClean="0"/>
              <a:t>3/20/2024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smtClean="0"/>
              <a:t>3/20/2024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0D914D-B099-4142-A885-11F276715148}" type="datetimeFigureOut">
              <a:rPr lang="en-US" smtClean="0"/>
              <a:t>3/20/2024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smtClean="0"/>
              <a:t>3/20/2024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AA073D-A903-47F8-8D16-77642FB0DF1F}" type="datetimeFigureOut">
              <a:rPr lang="en-US" smtClean="0"/>
              <a:t>3/20/2024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smtClean="0"/>
              <a:t>3/20/2024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smtClean="0"/>
              <a:t>3/20/2024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smtClean="0"/>
              <a:t>3/20/2024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smtClean="0"/>
              <a:t>3/20/2024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65CEB-0076-4E37-B880-BCEA9784DE0A}" type="datetimeFigureOut">
              <a:rPr lang="en-US" smtClean="0"/>
              <a:t>3/20/2024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149E5E-3896-4118-99A7-7B85668F1C5E}" type="datetimeFigureOut">
              <a:rPr lang="en-US" smtClean="0"/>
              <a:t>3/20/2024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E0D914D-B099-4142-A885-11F276715148}" type="datetimeFigureOut">
              <a:rPr lang="en-US" smtClean="0"/>
              <a:t>3/20/2024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sowmya63/FRAUD-DETECTION-AND-ANALYSIS-FOR-INSURANCE-CLAIM-USING-MACHINE-LEARNING"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10894" y="1745615"/>
            <a:ext cx="10570210" cy="4950460"/>
          </a:xfrm>
        </p:spPr>
        <p:txBody>
          <a:bodyPr>
            <a:normAutofit/>
          </a:bodyPr>
          <a:lstStyle/>
          <a:p>
            <a:pPr algn="ctr"/>
            <a:r>
              <a:rPr lang="en-US" sz="2800" b="1" dirty="0">
                <a:solidFill>
                  <a:schemeClr val="tx1"/>
                </a:solidFill>
                <a:latin typeface="Times New Roman" panose="02020603050405020304" pitchFamily="18" charset="0"/>
                <a:cs typeface="Times New Roman" panose="02020603050405020304" pitchFamily="18" charset="0"/>
              </a:rPr>
              <a:t>CMR TECHNICAL CAMPUS</a:t>
            </a:r>
          </a:p>
          <a:p>
            <a:pPr algn="ctr"/>
            <a:r>
              <a:rPr lang="en-US" sz="2800" b="1" dirty="0">
                <a:solidFill>
                  <a:schemeClr val="tx1"/>
                </a:solidFill>
                <a:latin typeface="Times New Roman" panose="02020603050405020304" pitchFamily="18" charset="0"/>
                <a:cs typeface="Times New Roman" panose="02020603050405020304" pitchFamily="18" charset="0"/>
              </a:rPr>
              <a:t>Department of </a:t>
            </a:r>
            <a:r>
              <a:rPr lang="en-IN" altLang="en-US" sz="2800" b="1" dirty="0">
                <a:solidFill>
                  <a:schemeClr val="tx1"/>
                </a:solidFill>
                <a:latin typeface="Times New Roman" panose="02020603050405020304" pitchFamily="18" charset="0"/>
                <a:cs typeface="Times New Roman" panose="02020603050405020304" pitchFamily="18" charset="0"/>
              </a:rPr>
              <a:t>C</a:t>
            </a:r>
            <a:r>
              <a:rPr lang="en-US" sz="2800" b="1" dirty="0">
                <a:solidFill>
                  <a:schemeClr val="tx1"/>
                </a:solidFill>
                <a:latin typeface="Times New Roman" panose="02020603050405020304" pitchFamily="18" charset="0"/>
                <a:cs typeface="Times New Roman" panose="02020603050405020304" pitchFamily="18" charset="0"/>
              </a:rPr>
              <a:t>omputer </a:t>
            </a:r>
            <a:r>
              <a:rPr lang="en-IN" altLang="en-US" sz="2800" b="1" dirty="0">
                <a:solidFill>
                  <a:schemeClr val="tx1"/>
                </a:solidFill>
                <a:latin typeface="Times New Roman" panose="02020603050405020304" pitchFamily="18" charset="0"/>
                <a:cs typeface="Times New Roman" panose="02020603050405020304" pitchFamily="18" charset="0"/>
              </a:rPr>
              <a:t>S</a:t>
            </a:r>
            <a:r>
              <a:rPr lang="en-US" sz="2800" b="1" dirty="0">
                <a:solidFill>
                  <a:schemeClr val="tx1"/>
                </a:solidFill>
                <a:latin typeface="Times New Roman" panose="02020603050405020304" pitchFamily="18" charset="0"/>
                <a:cs typeface="Times New Roman" panose="02020603050405020304" pitchFamily="18" charset="0"/>
              </a:rPr>
              <a:t>cience and </a:t>
            </a:r>
            <a:r>
              <a:rPr lang="en-IN" altLang="en-US" sz="2800" b="1" dirty="0">
                <a:solidFill>
                  <a:schemeClr val="tx1"/>
                </a:solidFill>
                <a:latin typeface="Times New Roman" panose="02020603050405020304" pitchFamily="18" charset="0"/>
                <a:cs typeface="Times New Roman" panose="02020603050405020304" pitchFamily="18" charset="0"/>
              </a:rPr>
              <a:t>E</a:t>
            </a:r>
            <a:r>
              <a:rPr lang="en-US" sz="2800" b="1" dirty="0">
                <a:solidFill>
                  <a:schemeClr val="tx1"/>
                </a:solidFill>
                <a:latin typeface="Times New Roman" panose="02020603050405020304" pitchFamily="18" charset="0"/>
                <a:cs typeface="Times New Roman" panose="02020603050405020304" pitchFamily="18" charset="0"/>
              </a:rPr>
              <a:t>ngineering</a:t>
            </a:r>
          </a:p>
          <a:p>
            <a:pPr algn="ctr"/>
            <a:r>
              <a:rPr lang="en-US" sz="2400" dirty="0">
                <a:solidFill>
                  <a:schemeClr val="tx1"/>
                </a:solidFill>
                <a:latin typeface="Times New Roman" panose="02020603050405020304" pitchFamily="18" charset="0"/>
                <a:cs typeface="Times New Roman" panose="02020603050405020304" pitchFamily="18" charset="0"/>
              </a:rPr>
              <a:t>2020-2024</a:t>
            </a:r>
          </a:p>
          <a:p>
            <a:pPr algn="ctr"/>
            <a:r>
              <a:rPr lang="en-US" sz="2400" dirty="0" smtClean="0">
                <a:solidFill>
                  <a:schemeClr val="tx1"/>
                </a:solidFill>
                <a:latin typeface="Times New Roman" panose="02020603050405020304" pitchFamily="18" charset="0"/>
                <a:cs typeface="Times New Roman" panose="02020603050405020304" pitchFamily="18" charset="0"/>
              </a:rPr>
              <a:t>MAJOR </a:t>
            </a:r>
            <a:r>
              <a:rPr lang="en-US" sz="2400" dirty="0">
                <a:solidFill>
                  <a:schemeClr val="tx1"/>
                </a:solidFill>
                <a:latin typeface="Times New Roman" panose="02020603050405020304" pitchFamily="18" charset="0"/>
                <a:cs typeface="Times New Roman" panose="02020603050405020304" pitchFamily="18" charset="0"/>
              </a:rPr>
              <a:t>PROJECT REVIEW</a:t>
            </a:r>
          </a:p>
          <a:p>
            <a:pPr algn="ctr"/>
            <a:r>
              <a:rPr lang="en-US" sz="2400" dirty="0">
                <a:solidFill>
                  <a:schemeClr val="tx1"/>
                </a:solidFill>
                <a:latin typeface="Times New Roman" panose="02020603050405020304" pitchFamily="18" charset="0"/>
                <a:cs typeface="Times New Roman" panose="02020603050405020304" pitchFamily="18" charset="0"/>
              </a:rPr>
              <a:t>BATCH NO:13</a:t>
            </a:r>
          </a:p>
          <a:p>
            <a:pPr algn="ctr"/>
            <a:r>
              <a:rPr lang="en-US" sz="2400" b="1" dirty="0" smtClean="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     FRAUD DETECTION AND ANALYSIS FOR INSURANCE CLAIM USING MACHINE LEARNING</a:t>
            </a:r>
            <a:endParaRPr lang="en-US" sz="2400" b="1" dirty="0">
              <a:gradFill>
                <a:gsLst>
                  <a:gs pos="0">
                    <a:srgbClr val="012D86"/>
                  </a:gs>
                  <a:gs pos="100000">
                    <a:srgbClr val="0E2557"/>
                  </a:gs>
                </a:gsLst>
                <a:lin scaled="0"/>
              </a:gra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4811254" y="161925"/>
            <a:ext cx="2569489" cy="1514875"/>
          </a:xfrm>
          <a:prstGeom prst="rect">
            <a:avLst/>
          </a:prstGeom>
        </p:spPr>
      </p:pic>
      <p:sp>
        <p:nvSpPr>
          <p:cNvPr id="2" name="Text Box 1"/>
          <p:cNvSpPr txBox="1"/>
          <p:nvPr/>
        </p:nvSpPr>
        <p:spPr>
          <a:xfrm>
            <a:off x="8700502" y="5358765"/>
            <a:ext cx="3171190" cy="1198880"/>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Presented by:</a:t>
            </a:r>
          </a:p>
          <a:p>
            <a:pPr algn="just"/>
            <a:r>
              <a:rPr lang="en-US" dirty="0" err="1">
                <a:latin typeface="Times New Roman" panose="02020603050405020304" pitchFamily="18" charset="0"/>
                <a:cs typeface="Times New Roman" panose="02020603050405020304" pitchFamily="18" charset="0"/>
              </a:rPr>
              <a:t>N.Sowmya</a:t>
            </a:r>
            <a:r>
              <a:rPr lang="en-US" dirty="0">
                <a:latin typeface="Times New Roman" panose="02020603050405020304" pitchFamily="18" charset="0"/>
                <a:cs typeface="Times New Roman" panose="02020603050405020304" pitchFamily="18" charset="0"/>
              </a:rPr>
              <a:t>    207R1A05A3</a:t>
            </a:r>
          </a:p>
          <a:p>
            <a:pPr algn="just"/>
            <a:r>
              <a:rPr lang="en-US" dirty="0" err="1">
                <a:latin typeface="Times New Roman" panose="02020603050405020304" pitchFamily="18" charset="0"/>
                <a:cs typeface="Times New Roman" panose="02020603050405020304" pitchFamily="18" charset="0"/>
              </a:rPr>
              <a:t>V.Chidrup</a:t>
            </a:r>
            <a:r>
              <a:rPr lang="en-US" dirty="0">
                <a:latin typeface="Times New Roman" panose="02020603050405020304" pitchFamily="18" charset="0"/>
                <a:cs typeface="Times New Roman" panose="02020603050405020304" pitchFamily="18" charset="0"/>
              </a:rPr>
              <a:t>     207R1A05B6</a:t>
            </a:r>
          </a:p>
          <a:p>
            <a:pPr algn="just"/>
            <a:r>
              <a:rPr lang="en-US" dirty="0" err="1">
                <a:latin typeface="Times New Roman" panose="02020603050405020304" pitchFamily="18" charset="0"/>
                <a:cs typeface="Times New Roman" panose="02020603050405020304" pitchFamily="18" charset="0"/>
              </a:rPr>
              <a:t>Ch.Kushal</a:t>
            </a:r>
            <a:r>
              <a:rPr lang="en-US" dirty="0">
                <a:latin typeface="Times New Roman" panose="02020603050405020304" pitchFamily="18" charset="0"/>
                <a:cs typeface="Times New Roman" panose="02020603050405020304" pitchFamily="18" charset="0"/>
              </a:rPr>
              <a:t>     207R1A0588</a:t>
            </a:r>
          </a:p>
        </p:txBody>
      </p:sp>
      <p:sp>
        <p:nvSpPr>
          <p:cNvPr id="4" name="Text Box 3"/>
          <p:cNvSpPr txBox="1"/>
          <p:nvPr/>
        </p:nvSpPr>
        <p:spPr>
          <a:xfrm>
            <a:off x="1430655" y="5497195"/>
            <a:ext cx="3105785" cy="922020"/>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Under the guidance of :</a:t>
            </a:r>
            <a:endParaRPr lang="en-US" b="1" dirty="0"/>
          </a:p>
          <a:p>
            <a:pPr algn="just"/>
            <a:r>
              <a:rPr lang="en-US" dirty="0">
                <a:latin typeface="Times New Roman" panose="02020603050405020304" pitchFamily="18" charset="0"/>
                <a:cs typeface="Times New Roman" panose="02020603050405020304" pitchFamily="18" charset="0"/>
              </a:rPr>
              <a:t>Saba Sultana</a:t>
            </a:r>
          </a:p>
          <a:p>
            <a:pPr algn="just"/>
            <a:r>
              <a:rPr lang="en-US" dirty="0">
                <a:latin typeface="Times New Roman" panose="02020603050405020304" pitchFamily="18" charset="0"/>
                <a:cs typeface="Times New Roman" panose="02020603050405020304" pitchFamily="18" charset="0"/>
              </a:rPr>
              <a:t>(Assistant professor)</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8419" y="398478"/>
            <a:ext cx="4655162" cy="583905"/>
          </a:xfrm>
        </p:spPr>
        <p:txBody>
          <a:bodyPr>
            <a:normAutofit fontScale="90000"/>
          </a:bodyPr>
          <a:lstStyle/>
          <a:p>
            <a:r>
              <a:rPr lang="en-US" dirty="0">
                <a:latin typeface="Times New Roman" panose="02020603050405020304" pitchFamily="18" charset="0"/>
                <a:cs typeface="Times New Roman" panose="02020603050405020304" pitchFamily="18" charset="0"/>
              </a:rPr>
              <a:t>NOVELTY OF PROJECT</a:t>
            </a:r>
            <a:endParaRPr lang="en-IN"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1220041" y="1330016"/>
            <a:ext cx="9751917" cy="4617779"/>
          </a:xfrm>
        </p:spPr>
        <p:txBody>
          <a:bodyPr>
            <a:normAutofit fontScale="25000" lnSpcReduction="20000"/>
          </a:bodyPr>
          <a:lstStyle/>
          <a:p>
            <a:pPr marL="0" indent="0" algn="just">
              <a:lnSpc>
                <a:spcPct val="120000"/>
              </a:lnSpc>
              <a:buClr>
                <a:schemeClr val="tx1"/>
              </a:buClr>
              <a:buNone/>
            </a:pPr>
            <a:r>
              <a:rPr lang="en-US" sz="7400" dirty="0" smtClean="0">
                <a:solidFill>
                  <a:schemeClr val="tx1"/>
                </a:solidFill>
                <a:latin typeface="Times New Roman" panose="02020603050405020304" pitchFamily="18" charset="0"/>
                <a:cs typeface="Times New Roman" panose="02020603050405020304" pitchFamily="18" charset="0"/>
              </a:rPr>
              <a:t>The </a:t>
            </a:r>
            <a:r>
              <a:rPr lang="en-US" sz="7400" dirty="0">
                <a:solidFill>
                  <a:schemeClr val="tx1"/>
                </a:solidFill>
                <a:latin typeface="Times New Roman" panose="02020603050405020304" pitchFamily="18" charset="0"/>
                <a:cs typeface="Times New Roman" panose="02020603050405020304" pitchFamily="18" charset="0"/>
              </a:rPr>
              <a:t>novelty of the project lies in several </a:t>
            </a:r>
            <a:r>
              <a:rPr lang="en-US" sz="7400" dirty="0" smtClean="0">
                <a:solidFill>
                  <a:schemeClr val="tx1"/>
                </a:solidFill>
                <a:latin typeface="Times New Roman" panose="02020603050405020304" pitchFamily="18" charset="0"/>
                <a:cs typeface="Times New Roman" panose="02020603050405020304" pitchFamily="18" charset="0"/>
              </a:rPr>
              <a:t>aspects:</a:t>
            </a:r>
            <a:endParaRPr lang="en-US" sz="7400" dirty="0">
              <a:solidFill>
                <a:schemeClr val="tx1"/>
              </a:solidFill>
              <a:latin typeface="Times New Roman" panose="02020603050405020304" pitchFamily="18" charset="0"/>
              <a:cs typeface="Times New Roman" panose="02020603050405020304" pitchFamily="18" charset="0"/>
            </a:endParaRPr>
          </a:p>
          <a:p>
            <a:pPr marL="0" indent="0" algn="just">
              <a:lnSpc>
                <a:spcPct val="120000"/>
              </a:lnSpc>
              <a:buClr>
                <a:schemeClr val="tx1"/>
              </a:buClr>
              <a:buNone/>
            </a:pPr>
            <a:r>
              <a:rPr lang="en-US" sz="7400" b="1" dirty="0">
                <a:solidFill>
                  <a:schemeClr val="tx1"/>
                </a:solidFill>
                <a:latin typeface="Times New Roman" panose="02020603050405020304" pitchFamily="18" charset="0"/>
                <a:cs typeface="Times New Roman" panose="02020603050405020304" pitchFamily="18" charset="0"/>
              </a:rPr>
              <a:t>Diverse Algorithm Integration</a:t>
            </a:r>
            <a:r>
              <a:rPr lang="en-US" sz="7400" dirty="0">
                <a:solidFill>
                  <a:schemeClr val="tx1"/>
                </a:solidFill>
                <a:latin typeface="Times New Roman" panose="02020603050405020304" pitchFamily="18" charset="0"/>
                <a:cs typeface="Times New Roman" panose="02020603050405020304" pitchFamily="18" charset="0"/>
              </a:rPr>
              <a:t>: By using multiple machine learning algorithms </a:t>
            </a:r>
            <a:r>
              <a:rPr lang="en-US" sz="7400" dirty="0" smtClean="0">
                <a:solidFill>
                  <a:schemeClr val="tx1"/>
                </a:solidFill>
                <a:latin typeface="Times New Roman" panose="02020603050405020304" pitchFamily="18" charset="0"/>
                <a:cs typeface="Times New Roman" panose="02020603050405020304" pitchFamily="18" charset="0"/>
              </a:rPr>
              <a:t>like LR, </a:t>
            </a:r>
            <a:r>
              <a:rPr lang="en-US" sz="7400" dirty="0" err="1">
                <a:solidFill>
                  <a:schemeClr val="tx1"/>
                </a:solidFill>
                <a:latin typeface="Times New Roman" panose="02020603050405020304" pitchFamily="18" charset="0"/>
                <a:cs typeface="Times New Roman" panose="02020603050405020304" pitchFamily="18" charset="0"/>
              </a:rPr>
              <a:t>XGBoost</a:t>
            </a:r>
            <a:r>
              <a:rPr lang="en-US" sz="7400" dirty="0">
                <a:solidFill>
                  <a:schemeClr val="tx1"/>
                </a:solidFill>
                <a:latin typeface="Times New Roman" panose="02020603050405020304" pitchFamily="18" charset="0"/>
                <a:cs typeface="Times New Roman" panose="02020603050405020304" pitchFamily="18" charset="0"/>
              </a:rPr>
              <a:t>, SVM, and Random Forest, the system gains a broader perspective, increasing its ability to detect various types of fraud</a:t>
            </a:r>
            <a:r>
              <a:rPr lang="en-US" sz="7400" dirty="0" smtClean="0">
                <a:solidFill>
                  <a:schemeClr val="tx1"/>
                </a:solidFill>
                <a:latin typeface="Times New Roman" panose="02020603050405020304" pitchFamily="18" charset="0"/>
                <a:cs typeface="Times New Roman" panose="02020603050405020304" pitchFamily="18" charset="0"/>
              </a:rPr>
              <a:t>.</a:t>
            </a:r>
          </a:p>
          <a:p>
            <a:pPr marL="0" indent="0" algn="just">
              <a:lnSpc>
                <a:spcPct val="120000"/>
              </a:lnSpc>
              <a:buClr>
                <a:schemeClr val="tx1"/>
              </a:buClr>
              <a:buNone/>
            </a:pPr>
            <a:r>
              <a:rPr lang="en-US" sz="7400" b="1" dirty="0">
                <a:solidFill>
                  <a:schemeClr val="tx1"/>
                </a:solidFill>
                <a:latin typeface="Times New Roman" panose="02020603050405020304" pitchFamily="18" charset="0"/>
                <a:cs typeface="Times New Roman" panose="02020603050405020304" pitchFamily="18" charset="0"/>
              </a:rPr>
              <a:t>Real-time Monitoring and Alerts</a:t>
            </a:r>
            <a:r>
              <a:rPr lang="en-US" sz="7400" dirty="0" smtClean="0">
                <a:solidFill>
                  <a:schemeClr val="tx1"/>
                </a:solidFill>
                <a:latin typeface="Times New Roman" panose="02020603050405020304" pitchFamily="18" charset="0"/>
                <a:cs typeface="Times New Roman" panose="02020603050405020304" pitchFamily="18" charset="0"/>
              </a:rPr>
              <a:t>: Real-time </a:t>
            </a:r>
            <a:r>
              <a:rPr lang="en-US" sz="7400" dirty="0">
                <a:solidFill>
                  <a:schemeClr val="tx1"/>
                </a:solidFill>
                <a:latin typeface="Times New Roman" panose="02020603050405020304" pitchFamily="18" charset="0"/>
                <a:cs typeface="Times New Roman" panose="02020603050405020304" pitchFamily="18" charset="0"/>
              </a:rPr>
              <a:t>monitoring involves continuously analyzing incoming data (in this case, insurance claims) as they occur. The system is designed to detect suspicious patterns or anomalies in real-time. When such activity is identified, alerts are generated instantly to notify relevant stakeholders, such as fraud investigators or claims managers.</a:t>
            </a:r>
          </a:p>
          <a:p>
            <a:pPr marL="0" indent="0" algn="just">
              <a:lnSpc>
                <a:spcPct val="120000"/>
              </a:lnSpc>
              <a:buClr>
                <a:schemeClr val="tx1"/>
              </a:buClr>
              <a:buNone/>
            </a:pPr>
            <a:r>
              <a:rPr lang="en-US" sz="7400" b="1" dirty="0">
                <a:solidFill>
                  <a:schemeClr val="tx1"/>
                </a:solidFill>
                <a:latin typeface="Times New Roman" panose="02020603050405020304" pitchFamily="18" charset="0"/>
                <a:cs typeface="Times New Roman" panose="02020603050405020304" pitchFamily="18" charset="0"/>
              </a:rPr>
              <a:t>User-friendly Interface: </a:t>
            </a:r>
            <a:r>
              <a:rPr lang="en-US" sz="7400" dirty="0">
                <a:solidFill>
                  <a:schemeClr val="tx1"/>
                </a:solidFill>
                <a:latin typeface="Times New Roman" panose="02020603050405020304" pitchFamily="18" charset="0"/>
                <a:cs typeface="Times New Roman" panose="02020603050405020304" pitchFamily="18" charset="0"/>
              </a:rPr>
              <a:t>A user-friendly interface is designed with simplicity and ease of use in mind, ensuring that users can interact with the system efficiently and intuitively.</a:t>
            </a:r>
            <a:endParaRPr lang="en-US" sz="7400" dirty="0" smtClean="0">
              <a:solidFill>
                <a:schemeClr val="tx1"/>
              </a:solidFill>
              <a:latin typeface="Times New Roman" panose="02020603050405020304" pitchFamily="18" charset="0"/>
              <a:cs typeface="Times New Roman" panose="02020603050405020304" pitchFamily="18" charset="0"/>
            </a:endParaRPr>
          </a:p>
          <a:p>
            <a:pPr marL="0" indent="0" algn="just">
              <a:lnSpc>
                <a:spcPct val="120000"/>
              </a:lnSpc>
              <a:buClr>
                <a:schemeClr val="tx1"/>
              </a:buClr>
              <a:buNone/>
            </a:pPr>
            <a:r>
              <a:rPr lang="en-US" sz="7400" dirty="0" smtClean="0">
                <a:solidFill>
                  <a:schemeClr val="tx1"/>
                </a:solidFill>
                <a:latin typeface="Times New Roman" panose="02020603050405020304" pitchFamily="18" charset="0"/>
                <a:cs typeface="Times New Roman" panose="02020603050405020304" pitchFamily="18" charset="0"/>
              </a:rPr>
              <a:t>This project </a:t>
            </a:r>
            <a:r>
              <a:rPr lang="en-US" sz="7400" dirty="0">
                <a:solidFill>
                  <a:schemeClr val="tx1"/>
                </a:solidFill>
                <a:latin typeface="Times New Roman" panose="02020603050405020304" pitchFamily="18" charset="0"/>
                <a:cs typeface="Times New Roman" panose="02020603050405020304" pitchFamily="18" charset="0"/>
              </a:rPr>
              <a:t>provides a scalable, automated, and accurate solution to a growing problem that affects millions of users worldwide.</a:t>
            </a:r>
          </a:p>
          <a:p>
            <a:pPr marL="0" indent="0" algn="just">
              <a:lnSpc>
                <a:spcPct val="120000"/>
              </a:lnSpc>
              <a:buClr>
                <a:schemeClr val="tx1"/>
              </a:buClr>
              <a:buNone/>
            </a:pPr>
            <a:r>
              <a:rPr lang="en-US" sz="7400" dirty="0">
                <a:solidFill>
                  <a:schemeClr val="tx1"/>
                </a:solidFill>
                <a:latin typeface="Times New Roman" panose="02020603050405020304" pitchFamily="18" charset="0"/>
                <a:cs typeface="Times New Roman" panose="02020603050405020304" pitchFamily="18" charset="0"/>
              </a:rPr>
              <a:t>This project can help prevent financial </a:t>
            </a:r>
            <a:r>
              <a:rPr lang="en-US" sz="7400" dirty="0" smtClean="0">
                <a:solidFill>
                  <a:schemeClr val="tx1"/>
                </a:solidFill>
                <a:latin typeface="Times New Roman" panose="02020603050405020304" pitchFamily="18" charset="0"/>
                <a:cs typeface="Times New Roman" panose="02020603050405020304" pitchFamily="18" charset="0"/>
              </a:rPr>
              <a:t>losses</a:t>
            </a:r>
            <a:r>
              <a:rPr lang="en-US" sz="7400" dirty="0">
                <a:solidFill>
                  <a:schemeClr val="tx1"/>
                </a:solidFill>
                <a:latin typeface="Times New Roman" panose="02020603050405020304" pitchFamily="18" charset="0"/>
                <a:cs typeface="Times New Roman" panose="02020603050405020304" pitchFamily="18" charset="0"/>
              </a:rPr>
              <a:t>.</a:t>
            </a:r>
            <a:endParaRPr lang="en-US" sz="7400" dirty="0">
              <a:latin typeface="Times New Roman" panose="02020603050405020304" pitchFamily="18" charset="0"/>
              <a:cs typeface="Times New Roman" panose="02020603050405020304" pitchFamily="18" charset="0"/>
            </a:endParaRPr>
          </a:p>
          <a:p>
            <a:pPr marL="0" indent="0">
              <a:lnSpc>
                <a:spcPct val="120000"/>
              </a:lnSpc>
              <a:buNone/>
            </a:pPr>
            <a:endParaRPr lang="en-US" sz="7400" dirty="0">
              <a:latin typeface="Times New Roman" panose="02020603050405020304" pitchFamily="18" charset="0"/>
              <a:cs typeface="Times New Roman" panose="02020603050405020304" pitchFamily="18" charset="0"/>
            </a:endParaRPr>
          </a:p>
          <a:p>
            <a:pPr marL="0" indent="0">
              <a:lnSpc>
                <a:spcPct val="120000"/>
              </a:lnSpc>
              <a:buNone/>
            </a:pPr>
            <a:endParaRPr lang="en-US" sz="7400" dirty="0">
              <a:latin typeface="Times New Roman" panose="02020603050405020304" pitchFamily="18" charset="0"/>
              <a:cs typeface="Times New Roman" panose="02020603050405020304" pitchFamily="18" charset="0"/>
            </a:endParaRPr>
          </a:p>
          <a:p>
            <a:pPr marL="0" indent="0">
              <a:lnSpc>
                <a:spcPct val="120000"/>
              </a:lnSpc>
              <a:buNone/>
            </a:pPr>
            <a:endParaRPr lang="en-US" sz="16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SYSTEM ARCHITECTURE</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5453" y="1659987"/>
            <a:ext cx="9125339" cy="5104707"/>
          </a:xfrm>
        </p:spPr>
      </p:pic>
    </p:spTree>
    <p:extLst>
      <p:ext uri="{BB962C8B-B14F-4D97-AF65-F5344CB8AC3E}">
        <p14:creationId xmlns:p14="http://schemas.microsoft.com/office/powerpoint/2010/main" val="23734242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6"/>
          <p:cNvSpPr txBox="1"/>
          <p:nvPr/>
        </p:nvSpPr>
        <p:spPr>
          <a:xfrm>
            <a:off x="3988181" y="131733"/>
            <a:ext cx="4215617" cy="645160"/>
          </a:xfrm>
          <a:prstGeom prst="rect">
            <a:avLst/>
          </a:prstGeom>
          <a:noFill/>
        </p:spPr>
        <p:txBody>
          <a:bodyPr wrap="square" rtlCol="0">
            <a:spAutoFit/>
          </a:bodyPr>
          <a:lstStyle/>
          <a:p>
            <a:pPr algn="just"/>
            <a:r>
              <a:rPr lang="en-IN" altLang="en-US" sz="3600" dirty="0">
                <a:solidFill>
                  <a:schemeClr val="accent2"/>
                </a:solidFill>
                <a:latin typeface="Times New Roman" panose="02020603050405020304" pitchFamily="18" charset="0"/>
                <a:cs typeface="Times New Roman" panose="02020603050405020304" pitchFamily="18" charset="0"/>
              </a:rPr>
              <a:t>UML  DIAGRAMS</a:t>
            </a:r>
          </a:p>
        </p:txBody>
      </p:sp>
      <p:sp>
        <p:nvSpPr>
          <p:cNvPr id="8" name="Text Box 7"/>
          <p:cNvSpPr txBox="1"/>
          <p:nvPr/>
        </p:nvSpPr>
        <p:spPr>
          <a:xfrm>
            <a:off x="4285583" y="1041132"/>
            <a:ext cx="3620814" cy="646331"/>
          </a:xfrm>
          <a:prstGeom prst="rect">
            <a:avLst/>
          </a:prstGeom>
          <a:noFill/>
        </p:spPr>
        <p:txBody>
          <a:bodyPr wrap="square" rtlCol="0">
            <a:spAutoFit/>
          </a:bodyPr>
          <a:lstStyle/>
          <a:p>
            <a:r>
              <a:rPr lang="en-IN" altLang="en-US" sz="3600" dirty="0">
                <a:solidFill>
                  <a:schemeClr val="tx1"/>
                </a:solidFill>
                <a:latin typeface="Times New Roman" panose="02020603050405020304" pitchFamily="18" charset="0"/>
                <a:cs typeface="Times New Roman" panose="02020603050405020304" pitchFamily="18" charset="0"/>
              </a:rPr>
              <a:t>Use case Diagra</a:t>
            </a:r>
            <a:r>
              <a:rPr lang="en-IN" altLang="en-US" sz="3600" dirty="0">
                <a:latin typeface="Times New Roman" panose="02020603050405020304" pitchFamily="18" charset="0"/>
                <a:cs typeface="Times New Roman" panose="02020603050405020304" pitchFamily="18" charset="0"/>
              </a:rPr>
              <a:t>m</a:t>
            </a:r>
            <a:endParaRPr lang="en-IN" altLang="en-US" sz="3600" dirty="0">
              <a:solidFill>
                <a:schemeClr val="tx1"/>
              </a:solidFill>
              <a:latin typeface="Times New Roman" panose="02020603050405020304" pitchFamily="18" charset="0"/>
              <a:cs typeface="Times New Roman" panose="02020603050405020304" pitchFamily="18" charset="0"/>
            </a:endParaRPr>
          </a:p>
        </p:txBody>
      </p:sp>
      <p:sp>
        <p:nvSpPr>
          <p:cNvPr id="9" name="Text Box 8"/>
          <p:cNvSpPr txBox="1"/>
          <p:nvPr/>
        </p:nvSpPr>
        <p:spPr>
          <a:xfrm>
            <a:off x="2220189" y="2215941"/>
            <a:ext cx="7751608" cy="460375"/>
          </a:xfrm>
          <a:prstGeom prst="rect">
            <a:avLst/>
          </a:prstGeom>
          <a:noFill/>
        </p:spPr>
        <p:txBody>
          <a:bodyPr wrap="square" rtlCol="0">
            <a:spAutoFit/>
          </a:bodyPr>
          <a:lstStyle/>
          <a:p>
            <a:r>
              <a:rPr lang="en-IN" altLang="en-US" sz="2400" dirty="0">
                <a:latin typeface="Times New Roman" panose="02020603050405020304" pitchFamily="18" charset="0"/>
                <a:cs typeface="Times New Roman" panose="02020603050405020304" pitchFamily="18" charset="0"/>
              </a:rPr>
              <a:t>a. System  </a:t>
            </a:r>
            <a:r>
              <a:rPr lang="en-IN" altLang="en-US" dirty="0"/>
              <a:t>                                                                          </a:t>
            </a:r>
            <a:r>
              <a:rPr lang="en-IN" altLang="en-US" sz="2400" dirty="0">
                <a:latin typeface="Times New Roman" panose="02020603050405020304" pitchFamily="18" charset="0"/>
                <a:cs typeface="Times New Roman" panose="02020603050405020304" pitchFamily="18" charset="0"/>
              </a:rPr>
              <a:t>b. User</a:t>
            </a:r>
          </a:p>
        </p:txBody>
      </p:sp>
      <p:pic>
        <p:nvPicPr>
          <p:cNvPr id="10" name="Picture 1"/>
          <p:cNvPicPr>
            <a:picLocks noChangeAspect="1" noChangeArrowheads="1"/>
          </p:cNvPicPr>
          <p:nvPr/>
        </p:nvPicPr>
        <p:blipFill>
          <a:blip r:embed="rId2"/>
          <a:srcRect/>
          <a:stretch>
            <a:fillRect/>
          </a:stretch>
        </p:blipFill>
        <p:spPr>
          <a:xfrm>
            <a:off x="1086794" y="2215941"/>
            <a:ext cx="10018395" cy="42849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259191" y="745090"/>
            <a:ext cx="3673617" cy="646331"/>
          </a:xfrm>
          <a:prstGeom prst="rect">
            <a:avLst/>
          </a:prstGeom>
          <a:noFill/>
        </p:spPr>
        <p:txBody>
          <a:bodyPr wrap="square" rtlCol="0">
            <a:spAutoFit/>
          </a:bodyPr>
          <a:lstStyle/>
          <a:p>
            <a:r>
              <a:rPr lang="en-IN" altLang="en-US" sz="3600" dirty="0">
                <a:latin typeface="Times New Roman" panose="02020603050405020304" pitchFamily="18" charset="0"/>
                <a:cs typeface="Times New Roman" panose="02020603050405020304" pitchFamily="18" charset="0"/>
              </a:rPr>
              <a:t>Class Diagram</a:t>
            </a:r>
          </a:p>
        </p:txBody>
      </p:sp>
      <p:pic>
        <p:nvPicPr>
          <p:cNvPr id="7" name="Picture 6"/>
          <p:cNvPicPr/>
          <p:nvPr/>
        </p:nvPicPr>
        <p:blipFill>
          <a:blip r:embed="rId2"/>
          <a:srcRect/>
          <a:stretch>
            <a:fillRect/>
          </a:stretch>
        </p:blipFill>
        <p:spPr bwMode="auto">
          <a:xfrm>
            <a:off x="2118049" y="2155372"/>
            <a:ext cx="8780106" cy="37602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4200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ext Box 1"/>
          <p:cNvSpPr txBox="1"/>
          <p:nvPr/>
        </p:nvSpPr>
        <p:spPr>
          <a:xfrm>
            <a:off x="4078098" y="430384"/>
            <a:ext cx="4035802" cy="645160"/>
          </a:xfrm>
          <a:prstGeom prst="rect">
            <a:avLst/>
          </a:prstGeom>
          <a:noFill/>
        </p:spPr>
        <p:txBody>
          <a:bodyPr wrap="square" rtlCol="0">
            <a:spAutoFit/>
          </a:bodyPr>
          <a:lstStyle/>
          <a:p>
            <a:pPr algn="just"/>
            <a:r>
              <a:rPr lang="en-IN" altLang="en-US" sz="3600" dirty="0">
                <a:latin typeface="Times New Roman" panose="02020603050405020304" pitchFamily="18" charset="0"/>
                <a:cs typeface="Times New Roman" panose="02020603050405020304" pitchFamily="18" charset="0"/>
              </a:rPr>
              <a:t>Sequence Diagram</a:t>
            </a:r>
          </a:p>
        </p:txBody>
      </p:sp>
      <p:pic>
        <p:nvPicPr>
          <p:cNvPr id="5" name="Picture 4"/>
          <p:cNvPicPr>
            <a:picLocks noChangeAspect="1"/>
          </p:cNvPicPr>
          <p:nvPr/>
        </p:nvPicPr>
        <p:blipFill>
          <a:blip r:embed="rId2"/>
          <a:stretch>
            <a:fillRect/>
          </a:stretch>
        </p:blipFill>
        <p:spPr>
          <a:xfrm>
            <a:off x="2009203" y="1212851"/>
            <a:ext cx="8173591" cy="5382376"/>
          </a:xfrm>
          <a:prstGeom prst="rect">
            <a:avLst/>
          </a:prstGeom>
        </p:spPr>
      </p:pic>
      <p:sp>
        <p:nvSpPr>
          <p:cNvPr id="4" name="TextBox 3"/>
          <p:cNvSpPr txBox="1"/>
          <p:nvPr/>
        </p:nvSpPr>
        <p:spPr>
          <a:xfrm>
            <a:off x="2946400" y="6083300"/>
            <a:ext cx="506995" cy="523220"/>
          </a:xfrm>
          <a:prstGeom prst="rect">
            <a:avLst/>
          </a:prstGeom>
          <a:noFill/>
        </p:spPr>
        <p:txBody>
          <a:bodyPr wrap="square" rtlCol="0">
            <a:spAutoFit/>
          </a:bodyPr>
          <a:lstStyle/>
          <a:p>
            <a:r>
              <a:rPr lang="en-US" sz="2800" dirty="0">
                <a:solidFill>
                  <a:srgbClr val="C00000"/>
                </a:solidFill>
              </a:rPr>
              <a:t>X</a:t>
            </a:r>
          </a:p>
        </p:txBody>
      </p:sp>
      <p:sp>
        <p:nvSpPr>
          <p:cNvPr id="7" name="TextBox 6"/>
          <p:cNvSpPr txBox="1"/>
          <p:nvPr/>
        </p:nvSpPr>
        <p:spPr>
          <a:xfrm>
            <a:off x="8235369" y="6083300"/>
            <a:ext cx="382162" cy="523220"/>
          </a:xfrm>
          <a:prstGeom prst="rect">
            <a:avLst/>
          </a:prstGeom>
          <a:noFill/>
        </p:spPr>
        <p:txBody>
          <a:bodyPr wrap="square" rtlCol="0">
            <a:spAutoFit/>
          </a:bodyPr>
          <a:lstStyle/>
          <a:p>
            <a:r>
              <a:rPr lang="en-US" sz="2800" dirty="0" smtClean="0">
                <a:solidFill>
                  <a:srgbClr val="C00000"/>
                </a:solidFill>
              </a:rPr>
              <a:t>X</a:t>
            </a:r>
            <a:endParaRPr lang="en-US" sz="2800" dirty="0">
              <a:solidFill>
                <a:srgbClr val="C0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4398009" y="733830"/>
            <a:ext cx="3395980" cy="645160"/>
          </a:xfrm>
          <a:prstGeom prst="rect">
            <a:avLst/>
          </a:prstGeom>
          <a:noFill/>
        </p:spPr>
        <p:txBody>
          <a:bodyPr wrap="none" rtlCol="0">
            <a:spAutoFit/>
          </a:bodyPr>
          <a:lstStyle/>
          <a:p>
            <a:r>
              <a:rPr lang="en-IN" altLang="en-US" sz="3600" dirty="0">
                <a:latin typeface="Times New Roman" panose="02020603050405020304" pitchFamily="18" charset="0"/>
                <a:cs typeface="Times New Roman" panose="02020603050405020304" pitchFamily="18" charset="0"/>
              </a:rPr>
              <a:t>Activity Diagram</a:t>
            </a:r>
          </a:p>
        </p:txBody>
      </p:sp>
      <p:pic>
        <p:nvPicPr>
          <p:cNvPr id="4" name="Picture 3"/>
          <p:cNvPicPr>
            <a:picLocks noChangeAspect="1"/>
          </p:cNvPicPr>
          <p:nvPr/>
        </p:nvPicPr>
        <p:blipFill>
          <a:blip r:embed="rId2"/>
          <a:stretch>
            <a:fillRect/>
          </a:stretch>
        </p:blipFill>
        <p:spPr>
          <a:xfrm>
            <a:off x="4605247" y="1577552"/>
            <a:ext cx="2981505" cy="5280448"/>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SAMPLE CODE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146041" y="1427584"/>
            <a:ext cx="9358571" cy="4483638"/>
          </a:xfrm>
        </p:spPr>
        <p:txBody>
          <a:bodyPr>
            <a:normAutofit fontScale="25000" lnSpcReduction="20000"/>
          </a:bodyPr>
          <a:lstStyle/>
          <a:p>
            <a:pPr marL="0" indent="0">
              <a:buNone/>
            </a:pPr>
            <a:r>
              <a:rPr lang="en-US" sz="9600" dirty="0">
                <a:latin typeface="Times New Roman" panose="02020603050405020304" pitchFamily="18" charset="0"/>
                <a:cs typeface="Times New Roman" panose="02020603050405020304" pitchFamily="18" charset="0"/>
              </a:rPr>
              <a:t>import pandas as </a:t>
            </a:r>
            <a:r>
              <a:rPr lang="en-US" sz="9600" dirty="0" err="1">
                <a:latin typeface="Times New Roman" panose="02020603050405020304" pitchFamily="18" charset="0"/>
                <a:cs typeface="Times New Roman" panose="02020603050405020304" pitchFamily="18" charset="0"/>
              </a:rPr>
              <a:t>pd</a:t>
            </a:r>
            <a:endParaRPr lang="en-US" sz="9600" dirty="0">
              <a:latin typeface="Times New Roman" panose="02020603050405020304" pitchFamily="18" charset="0"/>
              <a:cs typeface="Times New Roman" panose="02020603050405020304" pitchFamily="18" charset="0"/>
            </a:endParaRPr>
          </a:p>
          <a:p>
            <a:pPr marL="0" indent="0">
              <a:buNone/>
            </a:pPr>
            <a:r>
              <a:rPr lang="en-US" sz="9600" dirty="0">
                <a:latin typeface="Times New Roman" panose="02020603050405020304" pitchFamily="18" charset="0"/>
                <a:cs typeface="Times New Roman" panose="02020603050405020304" pitchFamily="18" charset="0"/>
              </a:rPr>
              <a:t>from </a:t>
            </a:r>
            <a:r>
              <a:rPr lang="en-US" sz="9600" dirty="0" err="1">
                <a:latin typeface="Times New Roman" panose="02020603050405020304" pitchFamily="18" charset="0"/>
                <a:cs typeface="Times New Roman" panose="02020603050405020304" pitchFamily="18" charset="0"/>
              </a:rPr>
              <a:t>matplotlib</a:t>
            </a:r>
            <a:r>
              <a:rPr lang="en-US" sz="9600" dirty="0">
                <a:latin typeface="Times New Roman" panose="02020603050405020304" pitchFamily="18" charset="0"/>
                <a:cs typeface="Times New Roman" panose="02020603050405020304" pitchFamily="18" charset="0"/>
              </a:rPr>
              <a:t> import </a:t>
            </a:r>
            <a:r>
              <a:rPr lang="en-US" sz="9600" dirty="0" err="1">
                <a:latin typeface="Times New Roman" panose="02020603050405020304" pitchFamily="18" charset="0"/>
                <a:cs typeface="Times New Roman" panose="02020603050405020304" pitchFamily="18" charset="0"/>
              </a:rPr>
              <a:t>pyplot</a:t>
            </a:r>
            <a:r>
              <a:rPr lang="en-US" sz="9600" dirty="0">
                <a:latin typeface="Times New Roman" panose="02020603050405020304" pitchFamily="18" charset="0"/>
                <a:cs typeface="Times New Roman" panose="02020603050405020304" pitchFamily="18" charset="0"/>
              </a:rPr>
              <a:t> as </a:t>
            </a:r>
            <a:r>
              <a:rPr lang="en-US" sz="9600" dirty="0" err="1">
                <a:latin typeface="Times New Roman" panose="02020603050405020304" pitchFamily="18" charset="0"/>
                <a:cs typeface="Times New Roman" panose="02020603050405020304" pitchFamily="18" charset="0"/>
              </a:rPr>
              <a:t>plt</a:t>
            </a:r>
            <a:endParaRPr lang="en-US" sz="9600" dirty="0">
              <a:latin typeface="Times New Roman" panose="02020603050405020304" pitchFamily="18" charset="0"/>
              <a:cs typeface="Times New Roman" panose="02020603050405020304" pitchFamily="18" charset="0"/>
            </a:endParaRPr>
          </a:p>
          <a:p>
            <a:pPr marL="0" indent="0">
              <a:buNone/>
            </a:pPr>
            <a:r>
              <a:rPr lang="en-US" sz="9600" dirty="0">
                <a:latin typeface="Times New Roman" panose="02020603050405020304" pitchFamily="18" charset="0"/>
                <a:cs typeface="Times New Roman" panose="02020603050405020304" pitchFamily="18" charset="0"/>
              </a:rPr>
              <a:t>import </a:t>
            </a:r>
            <a:r>
              <a:rPr lang="en-US" sz="9600" dirty="0" err="1">
                <a:latin typeface="Times New Roman" panose="02020603050405020304" pitchFamily="18" charset="0"/>
                <a:cs typeface="Times New Roman" panose="02020603050405020304" pitchFamily="18" charset="0"/>
              </a:rPr>
              <a:t>seaborn</a:t>
            </a:r>
            <a:r>
              <a:rPr lang="en-US" sz="9600" dirty="0">
                <a:latin typeface="Times New Roman" panose="02020603050405020304" pitchFamily="18" charset="0"/>
                <a:cs typeface="Times New Roman" panose="02020603050405020304" pitchFamily="18" charset="0"/>
              </a:rPr>
              <a:t> as </a:t>
            </a:r>
            <a:r>
              <a:rPr lang="en-US" sz="9600" dirty="0" err="1">
                <a:latin typeface="Times New Roman" panose="02020603050405020304" pitchFamily="18" charset="0"/>
                <a:cs typeface="Times New Roman" panose="02020603050405020304" pitchFamily="18" charset="0"/>
              </a:rPr>
              <a:t>sns</a:t>
            </a:r>
            <a:endParaRPr lang="en-US" sz="9600" dirty="0">
              <a:latin typeface="Times New Roman" panose="02020603050405020304" pitchFamily="18" charset="0"/>
              <a:cs typeface="Times New Roman" panose="02020603050405020304" pitchFamily="18" charset="0"/>
            </a:endParaRPr>
          </a:p>
          <a:p>
            <a:pPr marL="0" indent="0">
              <a:buNone/>
            </a:pPr>
            <a:r>
              <a:rPr lang="en-US" sz="9600" dirty="0">
                <a:latin typeface="Times New Roman" panose="02020603050405020304" pitchFamily="18" charset="0"/>
                <a:cs typeface="Times New Roman" panose="02020603050405020304" pitchFamily="18" charset="0"/>
              </a:rPr>
              <a:t>from </a:t>
            </a:r>
            <a:r>
              <a:rPr lang="en-US" sz="9600" dirty="0" err="1">
                <a:latin typeface="Times New Roman" panose="02020603050405020304" pitchFamily="18" charset="0"/>
                <a:cs typeface="Times New Roman" panose="02020603050405020304" pitchFamily="18" charset="0"/>
              </a:rPr>
              <a:t>sklearn.ensemble</a:t>
            </a:r>
            <a:r>
              <a:rPr lang="en-US" sz="9600" dirty="0">
                <a:latin typeface="Times New Roman" panose="02020603050405020304" pitchFamily="18" charset="0"/>
                <a:cs typeface="Times New Roman" panose="02020603050405020304" pitchFamily="18" charset="0"/>
              </a:rPr>
              <a:t> import </a:t>
            </a:r>
            <a:r>
              <a:rPr lang="en-US" sz="9600" dirty="0" err="1">
                <a:latin typeface="Times New Roman" panose="02020603050405020304" pitchFamily="18" charset="0"/>
                <a:cs typeface="Times New Roman" panose="02020603050405020304" pitchFamily="18" charset="0"/>
              </a:rPr>
              <a:t>ExtraTreesRegressor</a:t>
            </a:r>
            <a:endParaRPr lang="en-US" sz="9600" dirty="0">
              <a:latin typeface="Times New Roman" panose="02020603050405020304" pitchFamily="18" charset="0"/>
              <a:cs typeface="Times New Roman" panose="02020603050405020304" pitchFamily="18" charset="0"/>
            </a:endParaRPr>
          </a:p>
          <a:p>
            <a:pPr marL="0" indent="0">
              <a:buNone/>
            </a:pPr>
            <a:r>
              <a:rPr lang="en-US" sz="9600" dirty="0">
                <a:latin typeface="Times New Roman" panose="02020603050405020304" pitchFamily="18" charset="0"/>
                <a:cs typeface="Times New Roman" panose="02020603050405020304" pitchFamily="18" charset="0"/>
              </a:rPr>
              <a:t>from </a:t>
            </a:r>
            <a:r>
              <a:rPr lang="en-US" sz="9600" dirty="0" err="1">
                <a:latin typeface="Times New Roman" panose="02020603050405020304" pitchFamily="18" charset="0"/>
                <a:cs typeface="Times New Roman" panose="02020603050405020304" pitchFamily="18" charset="0"/>
              </a:rPr>
              <a:t>sklearn.preprocessing</a:t>
            </a:r>
            <a:r>
              <a:rPr lang="en-US" sz="9600" dirty="0">
                <a:latin typeface="Times New Roman" panose="02020603050405020304" pitchFamily="18" charset="0"/>
                <a:cs typeface="Times New Roman" panose="02020603050405020304" pitchFamily="18" charset="0"/>
              </a:rPr>
              <a:t> import </a:t>
            </a:r>
            <a:r>
              <a:rPr lang="en-US" sz="9600" dirty="0" err="1">
                <a:latin typeface="Times New Roman" panose="02020603050405020304" pitchFamily="18" charset="0"/>
                <a:cs typeface="Times New Roman" panose="02020603050405020304" pitchFamily="18" charset="0"/>
              </a:rPr>
              <a:t>LabelEncoder</a:t>
            </a:r>
            <a:r>
              <a:rPr lang="en-US" sz="9600" dirty="0">
                <a:latin typeface="Times New Roman" panose="02020603050405020304" pitchFamily="18" charset="0"/>
                <a:cs typeface="Times New Roman" panose="02020603050405020304" pitchFamily="18" charset="0"/>
              </a:rPr>
              <a:t>, </a:t>
            </a:r>
            <a:r>
              <a:rPr lang="en-US" sz="9600" dirty="0" err="1">
                <a:latin typeface="Times New Roman" panose="02020603050405020304" pitchFamily="18" charset="0"/>
                <a:cs typeface="Times New Roman" panose="02020603050405020304" pitchFamily="18" charset="0"/>
              </a:rPr>
              <a:t>StandardScaler</a:t>
            </a:r>
            <a:endParaRPr lang="en-US" sz="9600" dirty="0">
              <a:latin typeface="Times New Roman" panose="02020603050405020304" pitchFamily="18" charset="0"/>
              <a:cs typeface="Times New Roman" panose="02020603050405020304" pitchFamily="18" charset="0"/>
            </a:endParaRPr>
          </a:p>
          <a:p>
            <a:pPr marL="0" indent="0">
              <a:buNone/>
            </a:pPr>
            <a:r>
              <a:rPr lang="en-US" sz="9600" dirty="0">
                <a:latin typeface="Times New Roman" panose="02020603050405020304" pitchFamily="18" charset="0"/>
                <a:cs typeface="Times New Roman" panose="02020603050405020304" pitchFamily="18" charset="0"/>
              </a:rPr>
              <a:t>from </a:t>
            </a:r>
            <a:r>
              <a:rPr lang="en-US" sz="9600" dirty="0" err="1">
                <a:latin typeface="Times New Roman" panose="02020603050405020304" pitchFamily="18" charset="0"/>
                <a:cs typeface="Times New Roman" panose="02020603050405020304" pitchFamily="18" charset="0"/>
              </a:rPr>
              <a:t>sklearn.model_selection</a:t>
            </a:r>
            <a:r>
              <a:rPr lang="en-US" sz="9600" dirty="0">
                <a:latin typeface="Times New Roman" panose="02020603050405020304" pitchFamily="18" charset="0"/>
                <a:cs typeface="Times New Roman" panose="02020603050405020304" pitchFamily="18" charset="0"/>
              </a:rPr>
              <a:t> import </a:t>
            </a:r>
            <a:r>
              <a:rPr lang="en-US" sz="9600" dirty="0" err="1">
                <a:latin typeface="Times New Roman" panose="02020603050405020304" pitchFamily="18" charset="0"/>
                <a:cs typeface="Times New Roman" panose="02020603050405020304" pitchFamily="18" charset="0"/>
              </a:rPr>
              <a:t>train_test_split</a:t>
            </a:r>
            <a:endParaRPr lang="en-US" sz="9600" dirty="0">
              <a:latin typeface="Times New Roman" panose="02020603050405020304" pitchFamily="18" charset="0"/>
              <a:cs typeface="Times New Roman" panose="02020603050405020304" pitchFamily="18" charset="0"/>
            </a:endParaRPr>
          </a:p>
          <a:p>
            <a:pPr marL="0" indent="0">
              <a:buNone/>
            </a:pPr>
            <a:r>
              <a:rPr lang="en-US" sz="9600" dirty="0">
                <a:latin typeface="Times New Roman" panose="02020603050405020304" pitchFamily="18" charset="0"/>
                <a:cs typeface="Times New Roman" panose="02020603050405020304" pitchFamily="18" charset="0"/>
              </a:rPr>
              <a:t>import </a:t>
            </a:r>
            <a:r>
              <a:rPr lang="en-US" sz="9600" dirty="0" err="1">
                <a:latin typeface="Times New Roman" panose="02020603050405020304" pitchFamily="18" charset="0"/>
                <a:cs typeface="Times New Roman" panose="02020603050405020304" pitchFamily="18" charset="0"/>
              </a:rPr>
              <a:t>numpy</a:t>
            </a:r>
            <a:r>
              <a:rPr lang="en-US" sz="9600" dirty="0">
                <a:latin typeface="Times New Roman" panose="02020603050405020304" pitchFamily="18" charset="0"/>
                <a:cs typeface="Times New Roman" panose="02020603050405020304" pitchFamily="18" charset="0"/>
              </a:rPr>
              <a:t> as np</a:t>
            </a:r>
          </a:p>
          <a:p>
            <a:pPr marL="0" indent="0">
              <a:buNone/>
            </a:pPr>
            <a:r>
              <a:rPr lang="en-US" sz="9600" dirty="0">
                <a:latin typeface="Times New Roman" panose="02020603050405020304" pitchFamily="18" charset="0"/>
                <a:cs typeface="Times New Roman" panose="02020603050405020304" pitchFamily="18" charset="0"/>
              </a:rPr>
              <a:t>import </a:t>
            </a:r>
            <a:r>
              <a:rPr lang="en-US" sz="9600" dirty="0" err="1">
                <a:latin typeface="Times New Roman" panose="02020603050405020304" pitchFamily="18" charset="0"/>
                <a:cs typeface="Times New Roman" panose="02020603050405020304" pitchFamily="18" charset="0"/>
              </a:rPr>
              <a:t>sklearn.metrics</a:t>
            </a:r>
            <a:endParaRPr lang="en-US" sz="9600" dirty="0">
              <a:latin typeface="Times New Roman" panose="02020603050405020304" pitchFamily="18" charset="0"/>
              <a:cs typeface="Times New Roman" panose="02020603050405020304" pitchFamily="18" charset="0"/>
            </a:endParaRPr>
          </a:p>
          <a:p>
            <a:pPr marL="0" indent="0">
              <a:buNone/>
            </a:pPr>
            <a:r>
              <a:rPr lang="en-US" sz="9600" dirty="0">
                <a:latin typeface="Times New Roman" panose="02020603050405020304" pitchFamily="18" charset="0"/>
                <a:cs typeface="Times New Roman" panose="02020603050405020304" pitchFamily="18" charset="0"/>
              </a:rPr>
              <a:t>from </a:t>
            </a:r>
            <a:r>
              <a:rPr lang="en-US" sz="9600" dirty="0" err="1">
                <a:latin typeface="Times New Roman" panose="02020603050405020304" pitchFamily="18" charset="0"/>
                <a:cs typeface="Times New Roman" panose="02020603050405020304" pitchFamily="18" charset="0"/>
              </a:rPr>
              <a:t>pylab</a:t>
            </a:r>
            <a:r>
              <a:rPr lang="en-US" sz="9600" dirty="0">
                <a:latin typeface="Times New Roman" panose="02020603050405020304" pitchFamily="18" charset="0"/>
                <a:cs typeface="Times New Roman" panose="02020603050405020304" pitchFamily="18" charset="0"/>
              </a:rPr>
              <a:t> import </a:t>
            </a:r>
            <a:r>
              <a:rPr lang="en-US" sz="9600" dirty="0" err="1">
                <a:latin typeface="Times New Roman" panose="02020603050405020304" pitchFamily="18" charset="0"/>
                <a:cs typeface="Times New Roman" panose="02020603050405020304" pitchFamily="18" charset="0"/>
              </a:rPr>
              <a:t>rcParams</a:t>
            </a:r>
            <a:endParaRPr lang="en-US" sz="9600" dirty="0">
              <a:latin typeface="Times New Roman" panose="02020603050405020304" pitchFamily="18" charset="0"/>
              <a:cs typeface="Times New Roman" panose="02020603050405020304" pitchFamily="18" charset="0"/>
            </a:endParaRPr>
          </a:p>
          <a:p>
            <a:pPr marL="0" indent="0">
              <a:buNone/>
            </a:pPr>
            <a:r>
              <a:rPr lang="en-US" sz="9600" dirty="0">
                <a:latin typeface="Times New Roman" panose="02020603050405020304" pitchFamily="18" charset="0"/>
                <a:cs typeface="Times New Roman" panose="02020603050405020304" pitchFamily="18" charset="0"/>
              </a:rPr>
              <a:t>%</a:t>
            </a:r>
            <a:r>
              <a:rPr lang="en-US" sz="9600" dirty="0" err="1">
                <a:latin typeface="Times New Roman" panose="02020603050405020304" pitchFamily="18" charset="0"/>
                <a:cs typeface="Times New Roman" panose="02020603050405020304" pitchFamily="18" charset="0"/>
              </a:rPr>
              <a:t>matplotlib</a:t>
            </a:r>
            <a:r>
              <a:rPr lang="en-US" sz="9600" dirty="0">
                <a:latin typeface="Times New Roman" panose="02020603050405020304" pitchFamily="18" charset="0"/>
                <a:cs typeface="Times New Roman" panose="02020603050405020304" pitchFamily="18" charset="0"/>
              </a:rPr>
              <a:t> inline</a:t>
            </a:r>
          </a:p>
          <a:p>
            <a:pPr marL="0" indent="0">
              <a:buNone/>
            </a:pPr>
            <a:r>
              <a:rPr lang="en-US" sz="9600" dirty="0" err="1">
                <a:latin typeface="Times New Roman" panose="02020603050405020304" pitchFamily="18" charset="0"/>
                <a:cs typeface="Times New Roman" panose="02020603050405020304" pitchFamily="18" charset="0"/>
              </a:rPr>
              <a:t>pd.set_option</a:t>
            </a:r>
            <a:r>
              <a:rPr lang="en-US" sz="9600" dirty="0">
                <a:latin typeface="Times New Roman" panose="02020603050405020304" pitchFamily="18" charset="0"/>
                <a:cs typeface="Times New Roman" panose="02020603050405020304" pitchFamily="18" charset="0"/>
              </a:rPr>
              <a:t>('</a:t>
            </a:r>
            <a:r>
              <a:rPr lang="en-US" sz="9600" dirty="0" err="1">
                <a:latin typeface="Times New Roman" panose="02020603050405020304" pitchFamily="18" charset="0"/>
                <a:cs typeface="Times New Roman" panose="02020603050405020304" pitchFamily="18" charset="0"/>
              </a:rPr>
              <a:t>display.max_columns</a:t>
            </a:r>
            <a:r>
              <a:rPr lang="en-US" sz="9600" dirty="0">
                <a:latin typeface="Times New Roman" panose="02020603050405020304" pitchFamily="18" charset="0"/>
                <a:cs typeface="Times New Roman" panose="02020603050405020304" pitchFamily="18" charset="0"/>
              </a:rPr>
              <a:t>', 500)</a:t>
            </a:r>
          </a:p>
          <a:p>
            <a:pPr marL="0" indent="0">
              <a:buNone/>
            </a:pPr>
            <a:r>
              <a:rPr lang="en-US" sz="9600" dirty="0" err="1">
                <a:latin typeface="Times New Roman" panose="02020603050405020304" pitchFamily="18" charset="0"/>
                <a:cs typeface="Times New Roman" panose="02020603050405020304" pitchFamily="18" charset="0"/>
              </a:rPr>
              <a:t>pd.set_option</a:t>
            </a:r>
            <a:r>
              <a:rPr lang="en-US" sz="9600" dirty="0">
                <a:latin typeface="Times New Roman" panose="02020603050405020304" pitchFamily="18" charset="0"/>
                <a:cs typeface="Times New Roman" panose="02020603050405020304" pitchFamily="18" charset="0"/>
              </a:rPr>
              <a:t>('</a:t>
            </a:r>
            <a:r>
              <a:rPr lang="en-US" sz="9600" dirty="0" err="1">
                <a:latin typeface="Times New Roman" panose="02020603050405020304" pitchFamily="18" charset="0"/>
                <a:cs typeface="Times New Roman" panose="02020603050405020304" pitchFamily="18" charset="0"/>
              </a:rPr>
              <a:t>display.max_rows</a:t>
            </a:r>
            <a:r>
              <a:rPr lang="en-US" sz="9600" dirty="0">
                <a:latin typeface="Times New Roman" panose="02020603050405020304" pitchFamily="18" charset="0"/>
                <a:cs typeface="Times New Roman" panose="02020603050405020304" pitchFamily="18" charset="0"/>
              </a:rPr>
              <a:t>', 500)</a:t>
            </a:r>
          </a:p>
          <a:p>
            <a:pPr marL="0" indent="0">
              <a:buNone/>
            </a:pPr>
            <a:endParaRPr lang="en-US" dirty="0"/>
          </a:p>
        </p:txBody>
      </p:sp>
    </p:spTree>
    <p:extLst>
      <p:ext uri="{BB962C8B-B14F-4D97-AF65-F5344CB8AC3E}">
        <p14:creationId xmlns:p14="http://schemas.microsoft.com/office/powerpoint/2010/main" val="15491650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06600" y="393700"/>
            <a:ext cx="8718078" cy="6186309"/>
          </a:xfrm>
          <a:prstGeom prst="rect">
            <a:avLst/>
          </a:prstGeom>
        </p:spPr>
        <p:txBody>
          <a:bodyPr wrap="square">
            <a:spAutoFit/>
          </a:bodyPr>
          <a:lstStyle/>
          <a:p>
            <a:pPr>
              <a:lnSpc>
                <a:spcPct val="150000"/>
              </a:lnSpc>
            </a:pPr>
            <a:r>
              <a:rPr lang="en-US" sz="2400" dirty="0">
                <a:latin typeface="Times New Roman" panose="02020603050405020304" pitchFamily="18" charset="0"/>
                <a:cs typeface="Times New Roman" panose="02020603050405020304" pitchFamily="18" charset="0"/>
              </a:rPr>
              <a:t>fig = </a:t>
            </a:r>
            <a:r>
              <a:rPr lang="en-US" sz="2400" dirty="0" err="1">
                <a:latin typeface="Times New Roman" panose="02020603050405020304" pitchFamily="18" charset="0"/>
                <a:cs typeface="Times New Roman" panose="02020603050405020304" pitchFamily="18" charset="0"/>
              </a:rPr>
              <a:t>plt.figure</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figsize</a:t>
            </a:r>
            <a:r>
              <a:rPr lang="en-US" sz="2400" dirty="0">
                <a:latin typeface="Times New Roman" panose="02020603050405020304" pitchFamily="18" charset="0"/>
                <a:cs typeface="Times New Roman" panose="02020603050405020304" pitchFamily="18" charset="0"/>
              </a:rPr>
              <a:t>=(10,6))</a:t>
            </a:r>
          </a:p>
          <a:p>
            <a:pPr>
              <a:lnSpc>
                <a:spcPct val="150000"/>
              </a:lnSpc>
            </a:pPr>
            <a:r>
              <a:rPr lang="en-US" sz="2400" dirty="0">
                <a:latin typeface="Times New Roman" panose="02020603050405020304" pitchFamily="18" charset="0"/>
                <a:cs typeface="Times New Roman" panose="02020603050405020304" pitchFamily="18" charset="0"/>
              </a:rPr>
              <a:t>ax = (</a:t>
            </a:r>
            <a:r>
              <a:rPr lang="en-US" sz="2400" dirty="0" err="1">
                <a:latin typeface="Times New Roman" panose="02020603050405020304" pitchFamily="18" charset="0"/>
                <a:cs typeface="Times New Roman" panose="02020603050405020304" pitchFamily="18" charset="0"/>
              </a:rPr>
              <a:t>df</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authorities_contacted</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value_counts</a:t>
            </a:r>
            <a:r>
              <a:rPr lang="en-US" sz="2400" dirty="0">
                <a:latin typeface="Times New Roman" panose="02020603050405020304" pitchFamily="18" charset="0"/>
                <a:cs typeface="Times New Roman" panose="02020603050405020304" pitchFamily="18" charset="0"/>
              </a:rPr>
              <a:t>()*100.0 /</a:t>
            </a:r>
            <a:r>
              <a:rPr lang="en-US" sz="2400" dirty="0" err="1">
                <a:latin typeface="Times New Roman" panose="02020603050405020304" pitchFamily="18" charset="0"/>
                <a:cs typeface="Times New Roman" panose="02020603050405020304" pitchFamily="18" charset="0"/>
              </a:rPr>
              <a:t>len</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df</a:t>
            </a:r>
            <a:r>
              <a:rPr lang="en-US" sz="2400" dirty="0">
                <a:latin typeface="Times New Roman" panose="02020603050405020304" pitchFamily="18" charset="0"/>
                <a:cs typeface="Times New Roman" panose="02020603050405020304" pitchFamily="18" charset="0"/>
              </a:rPr>
              <a:t>))\</a:t>
            </a:r>
          </a:p>
          <a:p>
            <a:pPr>
              <a:lnSpc>
                <a:spcPct val="150000"/>
              </a:lnSpc>
            </a:pP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plot.pie</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autopct</a:t>
            </a:r>
            <a:r>
              <a:rPr lang="en-US" sz="2400" dirty="0">
                <a:latin typeface="Times New Roman" panose="02020603050405020304" pitchFamily="18" charset="0"/>
                <a:cs typeface="Times New Roman" panose="02020603050405020304" pitchFamily="18" charset="0"/>
              </a:rPr>
              <a:t>='%.1f%%', labels = ['Police', 'Fire', 'Other', 'None', 'Ambulance</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fontsize</a:t>
            </a:r>
            <a:r>
              <a:rPr lang="en-US" sz="2400" dirty="0">
                <a:latin typeface="Times New Roman" panose="02020603050405020304" pitchFamily="18" charset="0"/>
                <a:cs typeface="Times New Roman" panose="02020603050405020304" pitchFamily="18" charset="0"/>
              </a:rPr>
              <a:t>=12) </a:t>
            </a: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dirty="0" err="1">
                <a:latin typeface="Times New Roman" panose="02020603050405020304" pitchFamily="18" charset="0"/>
                <a:cs typeface="Times New Roman" panose="02020603050405020304" pitchFamily="18" charset="0"/>
              </a:rPr>
              <a:t>plt.style.use</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fivethirtyeight</a:t>
            </a:r>
            <a:r>
              <a:rPr lang="en-US" sz="2400" dirty="0">
                <a:latin typeface="Times New Roman" panose="02020603050405020304" pitchFamily="18" charset="0"/>
                <a:cs typeface="Times New Roman" panose="02020603050405020304" pitchFamily="18" charset="0"/>
              </a:rPr>
              <a:t>')</a:t>
            </a:r>
          </a:p>
          <a:p>
            <a:pPr>
              <a:lnSpc>
                <a:spcPct val="150000"/>
              </a:lnSpc>
            </a:pPr>
            <a:r>
              <a:rPr lang="en-US" sz="2400" dirty="0">
                <a:latin typeface="Times New Roman" panose="02020603050405020304" pitchFamily="18" charset="0"/>
                <a:cs typeface="Times New Roman" panose="02020603050405020304" pitchFamily="18" charset="0"/>
              </a:rPr>
              <a:t>fig = </a:t>
            </a:r>
            <a:r>
              <a:rPr lang="en-US" sz="2400" dirty="0" err="1">
                <a:latin typeface="Times New Roman" panose="02020603050405020304" pitchFamily="18" charset="0"/>
                <a:cs typeface="Times New Roman" panose="02020603050405020304" pitchFamily="18" charset="0"/>
              </a:rPr>
              <a:t>plt.figure</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figsize</a:t>
            </a:r>
            <a:r>
              <a:rPr lang="en-US" sz="2400" dirty="0">
                <a:latin typeface="Times New Roman" panose="02020603050405020304" pitchFamily="18" charset="0"/>
                <a:cs typeface="Times New Roman" panose="02020603050405020304" pitchFamily="18" charset="0"/>
              </a:rPr>
              <a:t>=(10,6))</a:t>
            </a:r>
          </a:p>
          <a:p>
            <a:pPr>
              <a:lnSpc>
                <a:spcPct val="150000"/>
              </a:lnSpc>
            </a:pPr>
            <a:r>
              <a:rPr lang="en-US" sz="2400" dirty="0" smtClean="0">
                <a:latin typeface="Times New Roman" panose="02020603050405020304" pitchFamily="18" charset="0"/>
                <a:cs typeface="Times New Roman" panose="02020603050405020304" pitchFamily="18" charset="0"/>
              </a:rPr>
              <a:t>ax=</a:t>
            </a:r>
            <a:r>
              <a:rPr lang="en-US" sz="2400" dirty="0" err="1" smtClean="0">
                <a:latin typeface="Times New Roman" panose="02020603050405020304" pitchFamily="18" charset="0"/>
                <a:cs typeface="Times New Roman" panose="02020603050405020304" pitchFamily="18" charset="0"/>
              </a:rPr>
              <a:t>df.groupby</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collision_type</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police_report_available.count</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plot.bar</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ylim</a:t>
            </a:r>
            <a:r>
              <a:rPr lang="en-US" sz="2400" dirty="0">
                <a:latin typeface="Times New Roman" panose="02020603050405020304" pitchFamily="18" charset="0"/>
                <a:cs typeface="Times New Roman" panose="02020603050405020304" pitchFamily="18" charset="0"/>
              </a:rPr>
              <a:t>=0)</a:t>
            </a:r>
          </a:p>
          <a:p>
            <a:pPr>
              <a:lnSpc>
                <a:spcPct val="150000"/>
              </a:lnSpc>
            </a:pPr>
            <a:r>
              <a:rPr lang="en-US" sz="2400" dirty="0" err="1">
                <a:latin typeface="Times New Roman" panose="02020603050405020304" pitchFamily="18" charset="0"/>
                <a:cs typeface="Times New Roman" panose="02020603050405020304" pitchFamily="18" charset="0"/>
              </a:rPr>
              <a:t>ax.set_ylabel</a:t>
            </a:r>
            <a:r>
              <a:rPr lang="en-US" sz="2400" dirty="0">
                <a:latin typeface="Times New Roman" panose="02020603050405020304" pitchFamily="18" charset="0"/>
                <a:cs typeface="Times New Roman" panose="02020603050405020304" pitchFamily="18" charset="0"/>
              </a:rPr>
              <a:t>('Police report')</a:t>
            </a:r>
          </a:p>
          <a:p>
            <a:pPr>
              <a:lnSpc>
                <a:spcPct val="150000"/>
              </a:lnSpc>
            </a:pPr>
            <a:r>
              <a:rPr lang="en-US" sz="2400" dirty="0" err="1">
                <a:latin typeface="Times New Roman" panose="02020603050405020304" pitchFamily="18" charset="0"/>
                <a:cs typeface="Times New Roman" panose="02020603050405020304" pitchFamily="18" charset="0"/>
              </a:rPr>
              <a:t>ax.set_xticklabels</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ax.get_xticklabels</a:t>
            </a:r>
            <a:r>
              <a:rPr lang="en-US" sz="2400" dirty="0">
                <a:latin typeface="Times New Roman" panose="02020603050405020304" pitchFamily="18" charset="0"/>
                <a:cs typeface="Times New Roman" panose="02020603050405020304" pitchFamily="18" charset="0"/>
              </a:rPr>
              <a:t>(), rotation=10, ha="right")</a:t>
            </a:r>
          </a:p>
          <a:p>
            <a:pPr>
              <a:lnSpc>
                <a:spcPct val="150000"/>
              </a:lnSpc>
            </a:pPr>
            <a:r>
              <a:rPr lang="en-US" sz="2400" dirty="0" err="1">
                <a:latin typeface="Times New Roman" panose="02020603050405020304" pitchFamily="18" charset="0"/>
                <a:cs typeface="Times New Roman" panose="02020603050405020304" pitchFamily="18" charset="0"/>
              </a:rPr>
              <a:t>plt.show</a:t>
            </a:r>
            <a:r>
              <a:rPr lang="en-US"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7375281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8700" y="355600"/>
            <a:ext cx="6551612" cy="1295400"/>
          </a:xfrm>
        </p:spPr>
        <p:txBody>
          <a:bodyPr/>
          <a:lstStyle/>
          <a:p>
            <a:r>
              <a:rPr lang="en-US" dirty="0" smtClean="0">
                <a:latin typeface="Times New Roman" panose="02020603050405020304" pitchFamily="18" charset="0"/>
                <a:cs typeface="Times New Roman" panose="02020603050405020304" pitchFamily="18" charset="0"/>
              </a:rPr>
              <a:t>RESULTS</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1346" y="1333500"/>
            <a:ext cx="7823858" cy="4578350"/>
          </a:xfrm>
        </p:spPr>
      </p:pic>
    </p:spTree>
    <p:extLst>
      <p:ext uri="{BB962C8B-B14F-4D97-AF65-F5344CB8AC3E}">
        <p14:creationId xmlns:p14="http://schemas.microsoft.com/office/powerpoint/2010/main" val="38396885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3900" y="595414"/>
            <a:ext cx="9385300" cy="4846639"/>
          </a:xfrm>
          <a:prstGeom prst="rect">
            <a:avLst/>
          </a:prstGeom>
        </p:spPr>
      </p:pic>
    </p:spTree>
    <p:extLst>
      <p:ext uri="{BB962C8B-B14F-4D97-AF65-F5344CB8AC3E}">
        <p14:creationId xmlns:p14="http://schemas.microsoft.com/office/powerpoint/2010/main" val="23348769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3600" y="160339"/>
            <a:ext cx="2834640" cy="793432"/>
          </a:xfrm>
        </p:spPr>
        <p:txBody>
          <a:bodyPr/>
          <a:lstStyle/>
          <a:p>
            <a:r>
              <a:rPr lang="en-US" dirty="0">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1549400" y="889000"/>
            <a:ext cx="8663940" cy="5399571"/>
          </a:xfrm>
        </p:spPr>
        <p:txBody>
          <a:bodyPr>
            <a:noAutofit/>
          </a:bodyPr>
          <a:lstStyle/>
          <a:p>
            <a:pPr algn="just">
              <a:lnSpc>
                <a:spcPct val="150000"/>
              </a:lnSpc>
              <a:buClr>
                <a:schemeClr val="tx1"/>
              </a:buClr>
              <a:buFont typeface="Arial" panose="020B0604020202020204" pitchFamily="34" charset="0"/>
              <a:buChar char="•"/>
            </a:pP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mn-ea"/>
              </a:rPr>
              <a:t>The main aim of this project is to build a User-friendly </a:t>
            </a:r>
            <a:r>
              <a:rPr lang="en-US" sz="240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mn-ea"/>
              </a:rPr>
              <a:t>application </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mn-ea"/>
              </a:rPr>
              <a:t>to detect fraud insurances claim using ml algorithms</a:t>
            </a:r>
            <a:r>
              <a:rPr lang="en-US" sz="240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mn-ea"/>
              </a:rPr>
              <a:t>.</a:t>
            </a:r>
          </a:p>
          <a:p>
            <a:pPr algn="just">
              <a:lnSpc>
                <a:spcPct val="150000"/>
              </a:lnSpc>
              <a:buClr>
                <a:schemeClr val="tx1"/>
              </a:buClr>
              <a:buFont typeface="Arial" panose="020B0604020202020204" pitchFamily="34" charset="0"/>
              <a:buChar char="•"/>
            </a:pPr>
            <a:r>
              <a:rPr lang="en-US" sz="240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mn-ea"/>
              </a:rPr>
              <a:t>It involves </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mn-ea"/>
              </a:rPr>
              <a:t>employing computer algorithms </a:t>
            </a:r>
            <a:r>
              <a:rPr lang="en-US" sz="240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mn-ea"/>
              </a:rPr>
              <a:t>to automatically </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mn-ea"/>
              </a:rPr>
              <a:t>identify patterns or anomalies in insurance </a:t>
            </a:r>
            <a:r>
              <a:rPr lang="en-US" sz="240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mn-ea"/>
              </a:rPr>
              <a:t>claims.</a:t>
            </a:r>
          </a:p>
          <a:p>
            <a:pPr algn="just">
              <a:lnSpc>
                <a:spcPct val="150000"/>
              </a:lnSpc>
              <a:buClr>
                <a:schemeClr val="tx1"/>
              </a:buClr>
              <a:buFont typeface="Arial" panose="020B0604020202020204" pitchFamily="34" charset="0"/>
              <a:buChar char="•"/>
            </a:pP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mn-ea"/>
              </a:rPr>
              <a:t>ML models are trained on historical data to learn typical claim patterns and detect unusual behaviors that may indicate fraudulent activities. </a:t>
            </a:r>
            <a:r>
              <a:rPr lang="en-US" sz="240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mn-ea"/>
              </a:rPr>
              <a:t> </a:t>
            </a:r>
            <a:endParaRPr lang="en-IN" alt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buClr>
                <a:schemeClr val="tx1"/>
              </a:buClr>
              <a:buFont typeface="Arial" panose="020B0604020202020204" pitchFamily="34" charset="0"/>
              <a:buChar char="•"/>
            </a:pPr>
            <a:r>
              <a:rPr lang="en-US" sz="240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It reduces </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the risk of fraudulent payouts, and helps insurance companies save time and resources while ensuring fair compensation for legitimate claims.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AutoShape 2" descr="blob:https://web.whatsapp.com/666bc582-5046-4e21-96ce-531d4a569c49"/>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6" name="AutoShape 4" descr="blob:https://web.whatsapp.com/666bc582-5046-4e21-96ce-531d4a569c49"/>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8" name="AutoShape 6" descr="blob:https://web.whatsapp.com/666bc582-5046-4e21-96ce-531d4a569c49"/>
          <p:cNvSpPr>
            <a:spLocks noChangeAspect="1" noChangeArrowheads="1"/>
          </p:cNvSpPr>
          <p:nvPr/>
        </p:nvSpPr>
        <p:spPr bwMode="auto">
          <a:xfrm>
            <a:off x="-53209206" y="-53394383"/>
            <a:ext cx="123631044" cy="12363145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latin typeface="Times New Roman" panose="02020603050405020304" pitchFamily="18" charset="0"/>
              <a:cs typeface="Times New Roman" panose="02020603050405020304" pitchFamily="18" charset="0"/>
            </a:endParaRPr>
          </a:p>
        </p:txBody>
      </p:sp>
      <p:sp>
        <p:nvSpPr>
          <p:cNvPr id="9" name="AutoShape 8" descr="blob:https://web.whatsapp.com/666bc582-5046-4e21-96ce-531d4a569c49"/>
          <p:cNvSpPr>
            <a:spLocks noChangeAspect="1" noChangeArrowheads="1"/>
          </p:cNvSpPr>
          <p:nvPr/>
        </p:nvSpPr>
        <p:spPr bwMode="auto">
          <a:xfrm>
            <a:off x="-53056806" y="-53241983"/>
            <a:ext cx="123631044" cy="12363145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6700" y="609600"/>
            <a:ext cx="6934199" cy="5257800"/>
          </a:xfrm>
          <a:prstGeom prst="rect">
            <a:avLst/>
          </a:prstGeom>
        </p:spPr>
      </p:pic>
    </p:spTree>
    <p:extLst>
      <p:ext uri="{BB962C8B-B14F-4D97-AF65-F5344CB8AC3E}">
        <p14:creationId xmlns:p14="http://schemas.microsoft.com/office/powerpoint/2010/main" val="14635249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863600"/>
            <a:ext cx="7251700" cy="5080000"/>
          </a:xfrm>
          <a:prstGeom prst="rect">
            <a:avLst/>
          </a:prstGeom>
        </p:spPr>
      </p:pic>
    </p:spTree>
    <p:extLst>
      <p:ext uri="{BB962C8B-B14F-4D97-AF65-F5344CB8AC3E}">
        <p14:creationId xmlns:p14="http://schemas.microsoft.com/office/powerpoint/2010/main" val="36360335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3000" y="1168400"/>
            <a:ext cx="8178800" cy="4337155"/>
          </a:xfrm>
          <a:prstGeom prst="rect">
            <a:avLst/>
          </a:prstGeom>
        </p:spPr>
      </p:pic>
    </p:spTree>
    <p:extLst>
      <p:ext uri="{BB962C8B-B14F-4D97-AF65-F5344CB8AC3E}">
        <p14:creationId xmlns:p14="http://schemas.microsoft.com/office/powerpoint/2010/main" val="4090416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a:xfrm>
            <a:off x="1003301" y="1130300"/>
            <a:ext cx="10080336" cy="4099791"/>
          </a:xfrm>
        </p:spPr>
        <p:txBody>
          <a:bodyPr>
            <a:noAutofit/>
          </a:bodyPr>
          <a:lstStyle/>
          <a:p>
            <a:pPr marL="342900" indent="-342900" algn="just">
              <a:lnSpc>
                <a:spcPct val="150000"/>
              </a:lnSpc>
              <a:buClr>
                <a:schemeClr val="tx1"/>
              </a:buClr>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This project helps insurance companies stop fraud. It's like having a smart tool that quickly finds suspicious activities in insurance claims, making it easier for companies to protect themselves from losing money. The system is easy to use, so anyone can understand and use it well. It's a simple but powerful way to keep insurance operations safe and secure</a:t>
            </a:r>
            <a:r>
              <a:rPr lang="en-US" sz="2400" dirty="0" smtClean="0">
                <a:solidFill>
                  <a:schemeClr val="tx1"/>
                </a:solidFill>
                <a:latin typeface="Times New Roman" panose="02020603050405020304" pitchFamily="18" charset="0"/>
                <a:cs typeface="Times New Roman" panose="02020603050405020304" pitchFamily="18" charset="0"/>
              </a:rPr>
              <a:t>.</a:t>
            </a:r>
          </a:p>
          <a:p>
            <a:pPr marL="342900" indent="-342900" algn="just">
              <a:lnSpc>
                <a:spcPct val="150000"/>
              </a:lnSpc>
              <a:buClr>
                <a:schemeClr val="tx1"/>
              </a:buClr>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In summary, the project for fraud detection and analysis in insurance claims using machine learning offers an effective solution to identify and prevent fraudulent activities. By combining various machine learning algorithms like </a:t>
            </a:r>
            <a:r>
              <a:rPr lang="en-US" sz="2400" dirty="0" err="1">
                <a:solidFill>
                  <a:schemeClr val="tx1"/>
                </a:solidFill>
                <a:latin typeface="Times New Roman" panose="02020603050405020304" pitchFamily="18" charset="0"/>
                <a:cs typeface="Times New Roman" panose="02020603050405020304" pitchFamily="18" charset="0"/>
              </a:rPr>
              <a:t>XGBoost</a:t>
            </a:r>
            <a:r>
              <a:rPr lang="en-US" sz="2400" dirty="0">
                <a:solidFill>
                  <a:schemeClr val="tx1"/>
                </a:solidFill>
                <a:latin typeface="Times New Roman" panose="02020603050405020304" pitchFamily="18" charset="0"/>
                <a:cs typeface="Times New Roman" panose="02020603050405020304" pitchFamily="18" charset="0"/>
              </a:rPr>
              <a:t>, SVM, and Random Forest, the system can accurately detect fraud while minimizing false alarms. </a:t>
            </a:r>
            <a:endParaRPr lang="en-US" sz="24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3849371" y="611379"/>
            <a:ext cx="4493258" cy="645160"/>
          </a:xfrm>
          <a:prstGeom prst="rect">
            <a:avLst/>
          </a:prstGeom>
          <a:noFill/>
        </p:spPr>
        <p:txBody>
          <a:bodyPr wrap="square" rtlCol="0">
            <a:spAutoFit/>
          </a:bodyPr>
          <a:lstStyle/>
          <a:p>
            <a:r>
              <a:rPr lang="en-IN" sz="3600" dirty="0"/>
              <a:t>     </a:t>
            </a:r>
            <a:r>
              <a:rPr lang="en-IN" sz="3600" dirty="0">
                <a:solidFill>
                  <a:schemeClr val="accent2"/>
                </a:solidFill>
                <a:latin typeface="Times New Roman" panose="02020603050405020304" pitchFamily="18" charset="0"/>
                <a:cs typeface="Times New Roman" panose="02020603050405020304" pitchFamily="18" charset="0"/>
              </a:rPr>
              <a:t>CONCLUSION</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4678" y="382555"/>
            <a:ext cx="6848636" cy="1093236"/>
          </a:xfrm>
        </p:spPr>
        <p:txBody>
          <a:bodyPr/>
          <a:lstStyle/>
          <a:p>
            <a:r>
              <a:rPr lang="en-US" dirty="0" smtClean="0">
                <a:latin typeface="Times New Roman" panose="02020603050405020304" pitchFamily="18" charset="0"/>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62100" y="1054100"/>
            <a:ext cx="9961174" cy="4278623"/>
          </a:xfrm>
        </p:spPr>
        <p:txBody>
          <a:bodyPr>
            <a:noAutofit/>
          </a:bodyPr>
          <a:lstStyle/>
          <a:p>
            <a:pPr marL="0" indent="0" algn="just">
              <a:lnSpc>
                <a:spcPct val="150000"/>
              </a:lnSpc>
              <a:buNone/>
            </a:pPr>
            <a:r>
              <a:rPr lang="en-US" sz="2400" dirty="0" smtClean="0">
                <a:latin typeface="Times New Roman" panose="02020603050405020304" pitchFamily="18" charset="0"/>
                <a:cs typeface="Times New Roman" panose="02020603050405020304" pitchFamily="18" charset="0"/>
              </a:rPr>
              <a:t>[1] K. </a:t>
            </a:r>
            <a:r>
              <a:rPr lang="en-US" sz="2400" dirty="0" err="1" smtClean="0">
                <a:latin typeface="Times New Roman" panose="02020603050405020304" pitchFamily="18" charset="0"/>
                <a:cs typeface="Times New Roman" panose="02020603050405020304" pitchFamily="18" charset="0"/>
              </a:rPr>
              <a:t>Ulaga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Priya</a:t>
            </a:r>
            <a:r>
              <a:rPr lang="en-US" sz="2400" dirty="0" smtClean="0">
                <a:latin typeface="Times New Roman" panose="02020603050405020304" pitchFamily="18" charset="0"/>
                <a:cs typeface="Times New Roman" panose="02020603050405020304" pitchFamily="18" charset="0"/>
              </a:rPr>
              <a:t> and S. </a:t>
            </a:r>
            <a:r>
              <a:rPr lang="en-US" sz="2400" dirty="0" err="1" smtClean="0">
                <a:latin typeface="Times New Roman" panose="02020603050405020304" pitchFamily="18" charset="0"/>
                <a:cs typeface="Times New Roman" panose="02020603050405020304" pitchFamily="18" charset="0"/>
              </a:rPr>
              <a:t>Pushpa</a:t>
            </a:r>
            <a:r>
              <a:rPr lang="en-US" sz="2400" dirty="0" smtClean="0">
                <a:latin typeface="Times New Roman" panose="02020603050405020304" pitchFamily="18" charset="0"/>
                <a:cs typeface="Times New Roman" panose="02020603050405020304" pitchFamily="18" charset="0"/>
              </a:rPr>
              <a:t>, “A Survey on Fraud Analytics Using Predictive Model in Insurance Claims,” Int. J. Pure Appl. Math., vol. 114, no. 7, pp. 755–767, 2017. </a:t>
            </a:r>
          </a:p>
          <a:p>
            <a:pPr marL="0" indent="0" algn="just">
              <a:lnSpc>
                <a:spcPct val="150000"/>
              </a:lnSpc>
              <a:buNone/>
            </a:pP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2] E. B. </a:t>
            </a:r>
            <a:r>
              <a:rPr lang="en-US" sz="2400" dirty="0" err="1">
                <a:latin typeface="Times New Roman" panose="02020603050405020304" pitchFamily="18" charset="0"/>
                <a:cs typeface="Times New Roman" panose="02020603050405020304" pitchFamily="18" charset="0"/>
              </a:rPr>
              <a:t>Belhadji</a:t>
            </a:r>
            <a:r>
              <a:rPr lang="en-US" sz="2400" dirty="0">
                <a:latin typeface="Times New Roman" panose="02020603050405020304" pitchFamily="18" charset="0"/>
                <a:cs typeface="Times New Roman" panose="02020603050405020304" pitchFamily="18" charset="0"/>
              </a:rPr>
              <a:t>, G. Dionne, and F. </a:t>
            </a:r>
            <a:r>
              <a:rPr lang="en-US" sz="2400" dirty="0" err="1">
                <a:latin typeface="Times New Roman" panose="02020603050405020304" pitchFamily="18" charset="0"/>
                <a:cs typeface="Times New Roman" panose="02020603050405020304" pitchFamily="18" charset="0"/>
              </a:rPr>
              <a:t>Tarkhani</a:t>
            </a:r>
            <a:r>
              <a:rPr lang="en-US" sz="2400" dirty="0">
                <a:latin typeface="Times New Roman" panose="02020603050405020304" pitchFamily="18" charset="0"/>
                <a:cs typeface="Times New Roman" panose="02020603050405020304" pitchFamily="18" charset="0"/>
              </a:rPr>
              <a:t>, “A Model for the Detection of Insurance Fraud,” Geneva Pap. Risk </a:t>
            </a:r>
            <a:r>
              <a:rPr lang="en-US" sz="2400" dirty="0" err="1">
                <a:latin typeface="Times New Roman" panose="02020603050405020304" pitchFamily="18" charset="0"/>
                <a:cs typeface="Times New Roman" panose="02020603050405020304" pitchFamily="18" charset="0"/>
              </a:rPr>
              <a:t>Insur</a:t>
            </a:r>
            <a:r>
              <a:rPr lang="en-US" sz="2400" dirty="0">
                <a:latin typeface="Times New Roman" panose="02020603050405020304" pitchFamily="18" charset="0"/>
                <a:cs typeface="Times New Roman" panose="02020603050405020304" pitchFamily="18" charset="0"/>
              </a:rPr>
              <a:t>. Issues </a:t>
            </a:r>
            <a:r>
              <a:rPr lang="en-US" sz="2400" dirty="0" err="1">
                <a:latin typeface="Times New Roman" panose="02020603050405020304" pitchFamily="18" charset="0"/>
                <a:cs typeface="Times New Roman" panose="02020603050405020304" pitchFamily="18" charset="0"/>
              </a:rPr>
              <a:t>Pract</a:t>
            </a:r>
            <a:r>
              <a:rPr lang="en-US" sz="2400" dirty="0">
                <a:latin typeface="Times New Roman" panose="02020603050405020304" pitchFamily="18" charset="0"/>
                <a:cs typeface="Times New Roman" panose="02020603050405020304" pitchFamily="18" charset="0"/>
              </a:rPr>
              <a:t>., vol. 25, no. 4, pp. 517– 538, 2000, </a:t>
            </a:r>
            <a:r>
              <a:rPr lang="en-US" sz="2400" dirty="0" err="1">
                <a:latin typeface="Times New Roman" panose="02020603050405020304" pitchFamily="18" charset="0"/>
                <a:cs typeface="Times New Roman" panose="02020603050405020304" pitchFamily="18" charset="0"/>
              </a:rPr>
              <a:t>doi</a:t>
            </a:r>
            <a:r>
              <a:rPr lang="en-US" sz="2400" dirty="0">
                <a:latin typeface="Times New Roman" panose="02020603050405020304" pitchFamily="18" charset="0"/>
                <a:cs typeface="Times New Roman" panose="02020603050405020304" pitchFamily="18" charset="0"/>
              </a:rPr>
              <a:t>: 10.1111/1468-0440.00080. </a:t>
            </a:r>
            <a:endParaRPr lang="en-US" sz="2400"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3</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F. C. Li, P. K. Wang, and G. E. Wang, “Comparison of the primitive classifiers with extreme learning machine in credit scoring,” IEEM 2009 - IEEE Int. Conf. Ind. Eng. Eng. </a:t>
            </a:r>
            <a:r>
              <a:rPr lang="en-US" sz="2400" dirty="0" err="1">
                <a:latin typeface="Times New Roman" panose="02020603050405020304" pitchFamily="18" charset="0"/>
                <a:cs typeface="Times New Roman" panose="02020603050405020304" pitchFamily="18" charset="0"/>
              </a:rPr>
              <a:t>Manag</a:t>
            </a:r>
            <a:r>
              <a:rPr lang="en-US" sz="2400" dirty="0">
                <a:latin typeface="Times New Roman" panose="02020603050405020304" pitchFamily="18" charset="0"/>
                <a:cs typeface="Times New Roman" panose="02020603050405020304" pitchFamily="18" charset="0"/>
              </a:rPr>
              <a:t>., vol. 2, no. 4, pp. 685– 688, 2009, </a:t>
            </a:r>
            <a:r>
              <a:rPr lang="en-US" sz="2400" dirty="0" err="1">
                <a:latin typeface="Times New Roman" panose="02020603050405020304" pitchFamily="18" charset="0"/>
                <a:cs typeface="Times New Roman" panose="02020603050405020304" pitchFamily="18" charset="0"/>
              </a:rPr>
              <a:t>doi</a:t>
            </a:r>
            <a:r>
              <a:rPr lang="en-US" sz="2400" dirty="0">
                <a:latin typeface="Times New Roman" panose="02020603050405020304" pitchFamily="18" charset="0"/>
                <a:cs typeface="Times New Roman" panose="02020603050405020304" pitchFamily="18" charset="0"/>
              </a:rPr>
              <a:t>: 10.1109/IEEM.2009.5373241</a:t>
            </a:r>
            <a:r>
              <a:rPr lang="en-US" sz="24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0459954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2899" y="241300"/>
            <a:ext cx="7090455" cy="1262483"/>
          </a:xfrm>
        </p:spPr>
        <p:txBody>
          <a:bodyPr/>
          <a:lstStyle/>
          <a:p>
            <a:pPr algn="just"/>
            <a:r>
              <a:rPr lang="en-US" dirty="0" smtClean="0">
                <a:latin typeface="Times New Roman" panose="02020603050405020304" pitchFamily="18" charset="0"/>
                <a:cs typeface="Times New Roman" panose="02020603050405020304" pitchFamily="18" charset="0"/>
              </a:rPr>
              <a:t>FUTURE SCOPE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379307" y="1063691"/>
            <a:ext cx="9125306" cy="4847532"/>
          </a:xfrm>
        </p:spPr>
        <p:txBody>
          <a:bodyPr>
            <a:noAutofit/>
          </a:bodyPr>
          <a:lstStyle/>
          <a:p>
            <a:pPr algn="just">
              <a:lnSpc>
                <a:spcPct val="150000"/>
              </a:lnSpc>
              <a:buFont typeface="Arial" panose="020B0604020202020204" pitchFamily="34" charset="0"/>
              <a:buChar char="•"/>
            </a:pPr>
            <a:r>
              <a:rPr lang="en-US" sz="2400" b="1" dirty="0" smtClean="0">
                <a:solidFill>
                  <a:schemeClr val="tx1"/>
                </a:solidFill>
                <a:latin typeface="Times New Roman" panose="02020603050405020304" pitchFamily="18" charset="0"/>
                <a:cs typeface="Times New Roman" panose="02020603050405020304" pitchFamily="18" charset="0"/>
              </a:rPr>
              <a:t>Real-time </a:t>
            </a:r>
            <a:r>
              <a:rPr lang="en-US" sz="2400" b="1" dirty="0">
                <a:solidFill>
                  <a:schemeClr val="tx1"/>
                </a:solidFill>
                <a:latin typeface="Times New Roman" panose="02020603050405020304" pitchFamily="18" charset="0"/>
                <a:cs typeface="Times New Roman" panose="02020603050405020304" pitchFamily="18" charset="0"/>
              </a:rPr>
              <a:t>monitoring</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Continuously </a:t>
            </a:r>
            <a:r>
              <a:rPr lang="en-US" sz="2400" dirty="0">
                <a:solidFill>
                  <a:schemeClr val="tx1"/>
                </a:solidFill>
                <a:latin typeface="Times New Roman" panose="02020603050405020304" pitchFamily="18" charset="0"/>
                <a:cs typeface="Times New Roman" panose="02020603050405020304" pitchFamily="18" charset="0"/>
              </a:rPr>
              <a:t>watch incoming claims data and instantly flag any suspicious activities as they occur, allowing for immediate action to be taken to prevent fraud</a:t>
            </a:r>
            <a:r>
              <a:rPr lang="en-US" sz="2400" dirty="0" smtClean="0">
                <a:solidFill>
                  <a:schemeClr val="tx1"/>
                </a:solidFill>
                <a:latin typeface="Times New Roman" panose="02020603050405020304" pitchFamily="18" charset="0"/>
                <a:cs typeface="Times New Roman" panose="02020603050405020304" pitchFamily="18" charset="0"/>
              </a:rPr>
              <a:t>.</a:t>
            </a:r>
          </a:p>
          <a:p>
            <a:pPr algn="just">
              <a:lnSpc>
                <a:spcPct val="150000"/>
              </a:lnSpc>
              <a:buFont typeface="Arial" panose="020B0604020202020204" pitchFamily="34" charset="0"/>
              <a:buChar char="•"/>
            </a:pPr>
            <a:r>
              <a:rPr lang="en-US" sz="2400" b="1" dirty="0">
                <a:solidFill>
                  <a:schemeClr val="tx1"/>
                </a:solidFill>
                <a:latin typeface="Times New Roman" panose="02020603050405020304" pitchFamily="18" charset="0"/>
                <a:cs typeface="Times New Roman" panose="02020603050405020304" pitchFamily="18" charset="0"/>
              </a:rPr>
              <a:t>Automation</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Use </a:t>
            </a:r>
            <a:r>
              <a:rPr lang="en-US" sz="2400" dirty="0">
                <a:solidFill>
                  <a:schemeClr val="tx1"/>
                </a:solidFill>
                <a:latin typeface="Times New Roman" panose="02020603050405020304" pitchFamily="18" charset="0"/>
                <a:cs typeface="Times New Roman" panose="02020603050405020304" pitchFamily="18" charset="0"/>
              </a:rPr>
              <a:t>technology to automate repetitive tasks in claims processing, like document verification, to streamline processes, reduce errors, and speed up response times.</a:t>
            </a:r>
            <a:endParaRPr lang="en-US" sz="2400" dirty="0" smtClean="0">
              <a:solidFill>
                <a:schemeClr val="tx1"/>
              </a:solidFill>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400" b="1" dirty="0">
                <a:solidFill>
                  <a:schemeClr val="tx1"/>
                </a:solidFill>
                <a:latin typeface="Times New Roman" panose="02020603050405020304" pitchFamily="18" charset="0"/>
                <a:cs typeface="Times New Roman" panose="02020603050405020304" pitchFamily="18" charset="0"/>
              </a:rPr>
              <a:t>Continuous </a:t>
            </a:r>
            <a:r>
              <a:rPr lang="en-US" sz="2400" b="1" dirty="0" smtClean="0">
                <a:solidFill>
                  <a:schemeClr val="tx1"/>
                </a:solidFill>
                <a:latin typeface="Times New Roman" panose="02020603050405020304" pitchFamily="18" charset="0"/>
                <a:cs typeface="Times New Roman" panose="02020603050405020304" pitchFamily="18" charset="0"/>
              </a:rPr>
              <a:t>improvement: </a:t>
            </a:r>
            <a:r>
              <a:rPr lang="en-US" sz="2400" dirty="0" smtClean="0">
                <a:solidFill>
                  <a:schemeClr val="tx1"/>
                </a:solidFill>
                <a:latin typeface="Times New Roman" panose="02020603050405020304" pitchFamily="18" charset="0"/>
                <a:cs typeface="Times New Roman" panose="02020603050405020304" pitchFamily="18" charset="0"/>
              </a:rPr>
              <a:t>Regularly </a:t>
            </a:r>
            <a:r>
              <a:rPr lang="en-US" sz="2400" dirty="0">
                <a:solidFill>
                  <a:schemeClr val="tx1"/>
                </a:solidFill>
                <a:latin typeface="Times New Roman" panose="02020603050405020304" pitchFamily="18" charset="0"/>
                <a:cs typeface="Times New Roman" panose="02020603050405020304" pitchFamily="18" charset="0"/>
              </a:rPr>
              <a:t>analyze past fraud cases and feedback from investigators to update and refine fraud detection systems, ensuring they stay effective against evolving fraud tactics.</a:t>
            </a:r>
          </a:p>
        </p:txBody>
      </p:sp>
    </p:spTree>
    <p:extLst>
      <p:ext uri="{BB962C8B-B14F-4D97-AF65-F5344CB8AC3E}">
        <p14:creationId xmlns:p14="http://schemas.microsoft.com/office/powerpoint/2010/main" val="16679074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5900" y="736600"/>
            <a:ext cx="7631112" cy="1320800"/>
          </a:xfrm>
        </p:spPr>
        <p:txBody>
          <a:bodyPr/>
          <a:lstStyle/>
          <a:p>
            <a:r>
              <a:rPr lang="en-US" dirty="0" smtClean="0">
                <a:latin typeface="Times New Roman" panose="02020603050405020304" pitchFamily="18" charset="0"/>
                <a:cs typeface="Times New Roman" panose="02020603050405020304" pitchFamily="18" charset="0"/>
              </a:rPr>
              <a:t>GITHUB LINK</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78100" y="2654300"/>
            <a:ext cx="8926512" cy="3256922"/>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hlinkClick r:id="rId2"/>
              </a:rPr>
              <a:t>https://</a:t>
            </a:r>
            <a:r>
              <a:rPr lang="en-US" sz="2400" dirty="0" smtClean="0">
                <a:latin typeface="Times New Roman" panose="02020603050405020304" pitchFamily="18" charset="0"/>
                <a:cs typeface="Times New Roman" panose="02020603050405020304" pitchFamily="18" charset="0"/>
                <a:hlinkClick r:id="rId2"/>
              </a:rPr>
              <a:t>github.com/sowmya63/FRAUD-DETECTION-AND-ANALYSIS-FOR-INSURANCE-CLAIM-USING-MACHINE-LEARNING</a:t>
            </a:r>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42572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2E012971-2F18-656B-0914-91260A420814}"/>
              </a:ext>
            </a:extLst>
          </p:cNvPr>
          <p:cNvSpPr txBox="1"/>
          <p:nvPr/>
        </p:nvSpPr>
        <p:spPr>
          <a:xfrm>
            <a:off x="4625008" y="3105834"/>
            <a:ext cx="2941983" cy="646331"/>
          </a:xfrm>
          <a:prstGeom prst="rect">
            <a:avLst/>
          </a:prstGeom>
          <a:noFill/>
        </p:spPr>
        <p:txBody>
          <a:bodyPr wrap="square" rtlCol="0">
            <a:spAutoFit/>
          </a:bodyPr>
          <a:lstStyle/>
          <a:p>
            <a:r>
              <a:rPr lang="en-IN" sz="3600" dirty="0">
                <a:latin typeface="Times New Roman" panose="02020603050405020304" pitchFamily="18" charset="0"/>
                <a:cs typeface="Times New Roman" panose="02020603050405020304" pitchFamily="18" charset="0"/>
              </a:rPr>
              <a:t>THANK YOU</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424" y="420910"/>
            <a:ext cx="8911687" cy="1280890"/>
          </a:xfrm>
        </p:spPr>
        <p:txBody>
          <a:bodyPr/>
          <a:lstStyle/>
          <a:p>
            <a:r>
              <a:rPr lang="en-US" dirty="0" smtClean="0">
                <a:latin typeface="Times New Roman" panose="02020603050405020304" pitchFamily="18" charset="0"/>
                <a:cs typeface="Times New Roman" panose="02020603050405020304" pitchFamily="18" charset="0"/>
              </a:rPr>
              <a:t>CONTENTS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2298700" y="1346200"/>
            <a:ext cx="4528176" cy="4526922"/>
          </a:xfrm>
        </p:spPr>
        <p:txBody>
          <a:bodyPr>
            <a:normAutofit fontScale="25000" lnSpcReduction="20000"/>
          </a:bodyPr>
          <a:lstStyle/>
          <a:p>
            <a:pPr>
              <a:buFont typeface="Arial" panose="020B0604020202020204" pitchFamily="34" charset="0"/>
              <a:buChar char="•"/>
            </a:pPr>
            <a:r>
              <a:rPr lang="en-US" sz="9600" dirty="0">
                <a:solidFill>
                  <a:srgbClr val="0A1B24"/>
                </a:solidFill>
                <a:latin typeface="Times New Roman" panose="02020603050405020304" charset="0"/>
                <a:cs typeface="Times New Roman" panose="02020603050405020304" charset="0"/>
              </a:rPr>
              <a:t>ABSTRACT</a:t>
            </a:r>
          </a:p>
          <a:p>
            <a:pPr>
              <a:buFont typeface="Arial" panose="020B0604020202020204" pitchFamily="34" charset="0"/>
              <a:buChar char="•"/>
            </a:pPr>
            <a:r>
              <a:rPr lang="en-US" sz="9600" dirty="0">
                <a:solidFill>
                  <a:srgbClr val="0A1B24"/>
                </a:solidFill>
                <a:latin typeface="Times New Roman" panose="02020603050405020304" charset="0"/>
                <a:cs typeface="Times New Roman" panose="02020603050405020304" charset="0"/>
              </a:rPr>
              <a:t>EXISTING SYSTEM</a:t>
            </a:r>
          </a:p>
          <a:p>
            <a:pPr>
              <a:buFont typeface="Arial" panose="020B0604020202020204" pitchFamily="34" charset="0"/>
              <a:buChar char="•"/>
            </a:pPr>
            <a:r>
              <a:rPr lang="en-US" sz="9600" dirty="0">
                <a:solidFill>
                  <a:srgbClr val="0A1B24"/>
                </a:solidFill>
                <a:latin typeface="Times New Roman" panose="02020603050405020304" charset="0"/>
                <a:cs typeface="Times New Roman" panose="02020603050405020304" charset="0"/>
              </a:rPr>
              <a:t>DISADVANTAGES OF EXISTING SYSTEM</a:t>
            </a:r>
          </a:p>
          <a:p>
            <a:pPr>
              <a:buFont typeface="Arial" panose="020B0604020202020204" pitchFamily="34" charset="0"/>
              <a:buChar char="•"/>
            </a:pPr>
            <a:r>
              <a:rPr lang="en-US" sz="9600" dirty="0">
                <a:solidFill>
                  <a:srgbClr val="0A1B24"/>
                </a:solidFill>
                <a:latin typeface="Times New Roman" panose="02020603050405020304" charset="0"/>
                <a:cs typeface="Times New Roman" panose="02020603050405020304" charset="0"/>
              </a:rPr>
              <a:t>PROPOSED SYSTEM</a:t>
            </a:r>
          </a:p>
          <a:p>
            <a:pPr>
              <a:buFont typeface="Arial" panose="020B0604020202020204" pitchFamily="34" charset="0"/>
              <a:buChar char="•"/>
            </a:pPr>
            <a:r>
              <a:rPr lang="en-US" sz="9600" dirty="0">
                <a:solidFill>
                  <a:srgbClr val="0A1B24"/>
                </a:solidFill>
                <a:latin typeface="Times New Roman" panose="02020603050405020304" charset="0"/>
                <a:cs typeface="Times New Roman" panose="02020603050405020304" charset="0"/>
              </a:rPr>
              <a:t>ADVANTAGES OF PROPOSED SYSTEM</a:t>
            </a:r>
          </a:p>
          <a:p>
            <a:pPr>
              <a:buFont typeface="Arial" panose="020B0604020202020204" pitchFamily="34" charset="0"/>
              <a:buChar char="•"/>
            </a:pPr>
            <a:r>
              <a:rPr lang="en-US" sz="9600" dirty="0">
                <a:solidFill>
                  <a:srgbClr val="0A1B24"/>
                </a:solidFill>
                <a:latin typeface="Times New Roman" panose="02020603050405020304" charset="0"/>
                <a:cs typeface="Times New Roman" panose="02020603050405020304" charset="0"/>
              </a:rPr>
              <a:t>REQUIREMENTS SPECIFICATION</a:t>
            </a:r>
          </a:p>
          <a:p>
            <a:pPr>
              <a:buFont typeface="Arial" panose="020B0604020202020204" pitchFamily="34" charset="0"/>
              <a:buChar char="•"/>
            </a:pPr>
            <a:r>
              <a:rPr lang="en-US" sz="9600" dirty="0">
                <a:solidFill>
                  <a:srgbClr val="0A1B24"/>
                </a:solidFill>
                <a:latin typeface="Times New Roman" panose="02020603050405020304" charset="0"/>
                <a:cs typeface="Times New Roman" panose="02020603050405020304" charset="0"/>
              </a:rPr>
              <a:t>NOVELTY</a:t>
            </a:r>
          </a:p>
          <a:p>
            <a:pPr>
              <a:buFont typeface="Arial" panose="020B0604020202020204" pitchFamily="34" charset="0"/>
              <a:buChar char="•"/>
            </a:pPr>
            <a:r>
              <a:rPr lang="en-US" sz="9600" dirty="0">
                <a:solidFill>
                  <a:srgbClr val="0A1B24"/>
                </a:solidFill>
                <a:latin typeface="Times New Roman" panose="02020603050405020304" charset="0"/>
                <a:cs typeface="Times New Roman" panose="02020603050405020304" charset="0"/>
              </a:rPr>
              <a:t>ARCHITECTURE</a:t>
            </a:r>
          </a:p>
          <a:p>
            <a:pPr>
              <a:buFont typeface="Arial" panose="020B0604020202020204" pitchFamily="34" charset="0"/>
              <a:buChar char="•"/>
            </a:pPr>
            <a:r>
              <a:rPr lang="en-US" sz="9600" dirty="0">
                <a:solidFill>
                  <a:srgbClr val="0A1B24"/>
                </a:solidFill>
                <a:latin typeface="Times New Roman" panose="02020603050405020304" charset="0"/>
                <a:cs typeface="Times New Roman" panose="02020603050405020304" charset="0"/>
              </a:rPr>
              <a:t>MODULES</a:t>
            </a:r>
          </a:p>
          <a:p>
            <a:pPr>
              <a:buFont typeface="Arial" panose="020B0604020202020204" pitchFamily="34" charset="0"/>
              <a:buChar char="•"/>
            </a:pPr>
            <a:r>
              <a:rPr lang="en-US" sz="9600" dirty="0">
                <a:solidFill>
                  <a:srgbClr val="0A1B24"/>
                </a:solidFill>
                <a:latin typeface="Times New Roman" panose="02020603050405020304" charset="0"/>
                <a:cs typeface="Times New Roman" panose="02020603050405020304" charset="0"/>
              </a:rPr>
              <a:t>UML </a:t>
            </a:r>
            <a:r>
              <a:rPr lang="en-US" sz="9600" dirty="0" smtClean="0">
                <a:solidFill>
                  <a:srgbClr val="0A1B24"/>
                </a:solidFill>
                <a:latin typeface="Times New Roman" panose="02020603050405020304" charset="0"/>
                <a:cs typeface="Times New Roman" panose="02020603050405020304" charset="0"/>
              </a:rPr>
              <a:t>DIAGRAMS</a:t>
            </a:r>
          </a:p>
          <a:p>
            <a:endParaRPr lang="en-US" dirty="0"/>
          </a:p>
        </p:txBody>
      </p:sp>
      <p:sp>
        <p:nvSpPr>
          <p:cNvPr id="4" name="Content Placeholder 3"/>
          <p:cNvSpPr>
            <a:spLocks noGrp="1"/>
          </p:cNvSpPr>
          <p:nvPr>
            <p:ph sz="half" idx="2"/>
          </p:nvPr>
        </p:nvSpPr>
        <p:spPr>
          <a:xfrm>
            <a:off x="7175500" y="1333500"/>
            <a:ext cx="4506911" cy="4608444"/>
          </a:xfrm>
        </p:spPr>
        <p:txBody>
          <a:bodyPr>
            <a:normAutofit fontScale="25000" lnSpcReduction="20000"/>
          </a:bodyPr>
          <a:lstStyle/>
          <a:p>
            <a:pPr>
              <a:buFont typeface="Arial" panose="020B0604020202020204" pitchFamily="34" charset="0"/>
              <a:buChar char="•"/>
            </a:pPr>
            <a:r>
              <a:rPr lang="en-US" sz="9600" dirty="0" smtClean="0">
                <a:solidFill>
                  <a:srgbClr val="0A1B24"/>
                </a:solidFill>
                <a:latin typeface="Times New Roman" panose="02020603050405020304" charset="0"/>
                <a:cs typeface="Times New Roman" panose="02020603050405020304" charset="0"/>
              </a:rPr>
              <a:t>SAMPLE CODE</a:t>
            </a:r>
          </a:p>
          <a:p>
            <a:pPr>
              <a:buFont typeface="Arial" panose="020B0604020202020204" pitchFamily="34" charset="0"/>
              <a:buChar char="•"/>
            </a:pPr>
            <a:r>
              <a:rPr lang="en-US" sz="9600" dirty="0" smtClean="0">
                <a:solidFill>
                  <a:srgbClr val="0A1B24"/>
                </a:solidFill>
                <a:latin typeface="Times New Roman" panose="02020603050405020304" charset="0"/>
                <a:cs typeface="Times New Roman" panose="02020603050405020304" charset="0"/>
              </a:rPr>
              <a:t>RESULTS</a:t>
            </a:r>
            <a:endParaRPr lang="en-US" sz="9600" dirty="0">
              <a:solidFill>
                <a:srgbClr val="0A1B24"/>
              </a:solidFill>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9600" dirty="0" smtClean="0">
                <a:solidFill>
                  <a:srgbClr val="0A1B24"/>
                </a:solidFill>
                <a:latin typeface="Times New Roman" panose="02020603050405020304" charset="0"/>
                <a:cs typeface="Times New Roman" panose="02020603050405020304" charset="0"/>
                <a:sym typeface="+mn-ea"/>
              </a:rPr>
              <a:t>CONCLUSION</a:t>
            </a:r>
          </a:p>
          <a:p>
            <a:pPr marL="285750" indent="-285750">
              <a:buFont typeface="Arial" panose="020B0604020202020204" pitchFamily="34" charset="0"/>
              <a:buChar char="•"/>
            </a:pPr>
            <a:r>
              <a:rPr lang="en-US" sz="9600" dirty="0" smtClean="0">
                <a:solidFill>
                  <a:srgbClr val="0A1B24"/>
                </a:solidFill>
                <a:latin typeface="Times New Roman" panose="02020603050405020304" charset="0"/>
                <a:cs typeface="Times New Roman" panose="02020603050405020304" charset="0"/>
                <a:sym typeface="+mn-ea"/>
              </a:rPr>
              <a:t>REFERENCES</a:t>
            </a:r>
          </a:p>
          <a:p>
            <a:pPr marL="285750" indent="-285750">
              <a:buFont typeface="Arial" panose="020B0604020202020204" pitchFamily="34" charset="0"/>
              <a:buChar char="•"/>
            </a:pPr>
            <a:r>
              <a:rPr lang="en-US" sz="9600" dirty="0" smtClean="0">
                <a:solidFill>
                  <a:srgbClr val="0A1B24"/>
                </a:solidFill>
                <a:latin typeface="Times New Roman" panose="02020603050405020304" charset="0"/>
                <a:cs typeface="Times New Roman" panose="02020603050405020304" charset="0"/>
                <a:sym typeface="+mn-ea"/>
              </a:rPr>
              <a:t>FUTURE SCOPE</a:t>
            </a:r>
          </a:p>
          <a:p>
            <a:pPr marL="285750" indent="-285750">
              <a:buFont typeface="Arial" panose="020B0604020202020204" pitchFamily="34" charset="0"/>
              <a:buChar char="•"/>
            </a:pPr>
            <a:r>
              <a:rPr lang="en-US" sz="9600" dirty="0" smtClean="0">
                <a:solidFill>
                  <a:srgbClr val="0A1B24"/>
                </a:solidFill>
                <a:latin typeface="Times New Roman" panose="02020603050405020304" charset="0"/>
                <a:cs typeface="Times New Roman" panose="02020603050405020304" charset="0"/>
                <a:sym typeface="+mn-ea"/>
              </a:rPr>
              <a:t>GITHUB LINK</a:t>
            </a:r>
          </a:p>
          <a:p>
            <a:pPr marL="285750" indent="-285750">
              <a:buFont typeface="Arial" panose="020B0604020202020204" pitchFamily="34" charset="0"/>
              <a:buChar char="•"/>
            </a:pPr>
            <a:endParaRPr lang="en-US" sz="9600" dirty="0" smtClean="0">
              <a:solidFill>
                <a:srgbClr val="0A1B24"/>
              </a:solidFill>
              <a:latin typeface="Times New Roman" panose="02020603050405020304" charset="0"/>
              <a:cs typeface="Times New Roman" panose="02020603050405020304" charset="0"/>
              <a:sym typeface="+mn-ea"/>
            </a:endParaRPr>
          </a:p>
          <a:p>
            <a:pPr marL="285750" indent="-285750">
              <a:buFont typeface="Arial" panose="020B0604020202020204" pitchFamily="34" charset="0"/>
              <a:buChar char="•"/>
            </a:pPr>
            <a:endParaRPr lang="en-US" sz="9600" dirty="0">
              <a:solidFill>
                <a:srgbClr val="0A1B24"/>
              </a:solidFill>
              <a:latin typeface="Times New Roman" panose="02020603050405020304" charset="0"/>
              <a:cs typeface="Times New Roman" panose="02020603050405020304" charset="0"/>
            </a:endParaRPr>
          </a:p>
          <a:p>
            <a:endParaRPr lang="en-US" dirty="0"/>
          </a:p>
        </p:txBody>
      </p:sp>
    </p:spTree>
    <p:extLst>
      <p:ext uri="{BB962C8B-B14F-4D97-AF65-F5344CB8AC3E}">
        <p14:creationId xmlns:p14="http://schemas.microsoft.com/office/powerpoint/2010/main" val="896592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910" y="359930"/>
            <a:ext cx="4320179" cy="1057809"/>
          </a:xfrm>
        </p:spPr>
        <p:txBody>
          <a:bodyPr/>
          <a:lstStyle/>
          <a:p>
            <a:r>
              <a:rPr lang="en-US" dirty="0">
                <a:latin typeface="Times New Roman" panose="02020603050405020304" pitchFamily="18" charset="0"/>
                <a:cs typeface="Times New Roman" panose="02020603050405020304" pitchFamily="18" charset="0"/>
              </a:rPr>
              <a:t>EXISTING SYSTEM</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334509" y="1666125"/>
            <a:ext cx="8417859" cy="3889279"/>
          </a:xfrm>
        </p:spPr>
        <p:txBody>
          <a:bodyPr>
            <a:noAutofit/>
          </a:bodyPr>
          <a:lstStyle/>
          <a:p>
            <a:pPr marL="0" indent="0" algn="just">
              <a:buNone/>
            </a:pPr>
            <a:r>
              <a:rPr lang="en-US" sz="2400" dirty="0" smtClean="0">
                <a:latin typeface="Times New Roman" panose="02020603050405020304" pitchFamily="18" charset="0"/>
                <a:cs typeface="Times New Roman" panose="02020603050405020304" pitchFamily="18" charset="0"/>
              </a:rPr>
              <a:t>In existing system most of the work is done manually.</a:t>
            </a:r>
          </a:p>
          <a:p>
            <a:pPr marL="0" indent="0" algn="just">
              <a:buNone/>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existing system for fraud detection and analysis in insurance claims often relies </a:t>
            </a:r>
            <a:r>
              <a:rPr lang="en-US" sz="2400" dirty="0" smtClean="0">
                <a:latin typeface="Times New Roman" panose="02020603050405020304" pitchFamily="18" charset="0"/>
                <a:cs typeface="Times New Roman" panose="02020603050405020304" pitchFamily="18" charset="0"/>
              </a:rPr>
              <a:t>on:</a:t>
            </a:r>
          </a:p>
          <a:p>
            <a:pPr algn="just">
              <a:buFont typeface="Arial" panose="020B0604020202020204" pitchFamily="34" charset="0"/>
              <a:buChar char="•"/>
            </a:pPr>
            <a:r>
              <a:rPr lang="en-US" sz="240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Manual Checks</a:t>
            </a:r>
          </a:p>
          <a:p>
            <a:pPr algn="just">
              <a:buFont typeface="Arial" panose="020B0604020202020204" pitchFamily="34" charset="0"/>
              <a:buChar char="•"/>
            </a:pPr>
            <a:r>
              <a:rPr lang="en-US" sz="240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Rule-based Systems</a:t>
            </a:r>
          </a:p>
          <a:p>
            <a:pPr algn="just">
              <a:buFont typeface="Arial" panose="020B0604020202020204" pitchFamily="34" charset="0"/>
              <a:buChar char="•"/>
            </a:pPr>
            <a:r>
              <a:rPr lang="en-US" sz="240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Basic Data Analysis</a:t>
            </a:r>
          </a:p>
          <a:p>
            <a:pPr algn="just">
              <a:buFont typeface="Arial" panose="020B0604020202020204" pitchFamily="34" charset="0"/>
              <a:buChar char="•"/>
            </a:pPr>
            <a:r>
              <a:rPr lang="en-US" sz="240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Data Mining</a:t>
            </a:r>
            <a:endPar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3270" y="862965"/>
            <a:ext cx="9370695" cy="464185"/>
          </a:xfrm>
        </p:spPr>
        <p:txBody>
          <a:bodyPr>
            <a:noAutofit/>
          </a:bodyPr>
          <a:lstStyle/>
          <a:p>
            <a:r>
              <a:rPr lang="en-IN" altLang="en-US" dirty="0">
                <a:latin typeface="Times New Roman" panose="02020603050405020304" pitchFamily="18" charset="0"/>
                <a:cs typeface="Times New Roman" panose="02020603050405020304" pitchFamily="18" charset="0"/>
              </a:rPr>
              <a:t>DISADVANTAGES OF EXISTING SYSTEM</a:t>
            </a:r>
          </a:p>
        </p:txBody>
      </p:sp>
      <p:sp>
        <p:nvSpPr>
          <p:cNvPr id="3" name="Content Placeholder 2"/>
          <p:cNvSpPr>
            <a:spLocks noGrp="1"/>
          </p:cNvSpPr>
          <p:nvPr>
            <p:ph idx="1"/>
          </p:nvPr>
        </p:nvSpPr>
        <p:spPr>
          <a:xfrm>
            <a:off x="2033270" y="2254886"/>
            <a:ext cx="6095662" cy="2593952"/>
          </a:xfrm>
        </p:spPr>
        <p:txBody>
          <a:bodyPr>
            <a:noAutofit/>
          </a:bodyPr>
          <a:lstStyle/>
          <a:p>
            <a:pPr algn="just">
              <a:buClr>
                <a:schemeClr val="tx1"/>
              </a:buClr>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Time Consuming</a:t>
            </a:r>
          </a:p>
          <a:p>
            <a:pPr algn="just">
              <a:buClr>
                <a:schemeClr val="tx1"/>
              </a:buClr>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No Security</a:t>
            </a:r>
          </a:p>
          <a:p>
            <a:pPr algn="just">
              <a:buClr>
                <a:schemeClr val="tx1"/>
              </a:buClr>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Low accuracy</a:t>
            </a:r>
          </a:p>
          <a:p>
            <a:pPr algn="just">
              <a:buClr>
                <a:schemeClr val="tx1"/>
              </a:buClr>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Can't understand complex data</a:t>
            </a:r>
            <a:endParaRPr lang="en-US" sz="2400" dirty="0" smtClean="0">
              <a:solidFill>
                <a:schemeClr val="tx1"/>
              </a:solidFill>
              <a:latin typeface="Times New Roman" panose="02020603050405020304" pitchFamily="18" charset="0"/>
              <a:cs typeface="Times New Roman" panose="02020603050405020304" pitchFamily="18" charset="0"/>
            </a:endParaRP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02675" y="2254885"/>
            <a:ext cx="3202940" cy="27095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708400" y="381000"/>
            <a:ext cx="4644011" cy="647700"/>
          </a:xfrm>
        </p:spPr>
        <p:txBody>
          <a:bodyPr/>
          <a:lstStyle/>
          <a:p>
            <a:r>
              <a:rPr lang="en-US" dirty="0">
                <a:latin typeface="Times New Roman" panose="02020603050405020304" pitchFamily="18" charset="0"/>
                <a:cs typeface="Times New Roman" panose="02020603050405020304" pitchFamily="18" charset="0"/>
              </a:rPr>
              <a:t>PROPOSED SYSTEM</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71891" y="1382313"/>
            <a:ext cx="9848215" cy="4922520"/>
          </a:xfrm>
        </p:spPr>
        <p:txBody>
          <a:bodyPr>
            <a:noAutofit/>
          </a:bodyPr>
          <a:lstStyle/>
          <a:p>
            <a:pPr algn="just">
              <a:lnSpc>
                <a:spcPct val="150000"/>
              </a:lnSpc>
              <a:spcAft>
                <a:spcPts val="800"/>
              </a:spcAft>
              <a:buClr>
                <a:schemeClr val="tx1"/>
              </a:buClr>
              <a:buFont typeface="Arial" panose="020B0604020202020204" pitchFamily="34" charset="0"/>
              <a:buChar char="•"/>
            </a:pPr>
            <a:r>
              <a:rPr lang="en-IN"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This project uses </a:t>
            </a:r>
            <a:r>
              <a:rPr lang="en-IN" sz="2400" kern="10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LR,XGB and SVM</a:t>
            </a:r>
            <a:r>
              <a:rPr lang="en-IN" sz="2400" kern="1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ml algorithms.</a:t>
            </a:r>
          </a:p>
          <a:p>
            <a:pPr algn="just">
              <a:lnSpc>
                <a:spcPct val="150000"/>
              </a:lnSpc>
              <a:spcAft>
                <a:spcPts val="800"/>
              </a:spcAft>
              <a:buClr>
                <a:schemeClr val="tx1"/>
              </a:buClr>
              <a:buFont typeface="Arial" panose="020B0604020202020204" pitchFamily="34" charset="0"/>
              <a:buChar char="•"/>
            </a:pPr>
            <a:r>
              <a:rPr lang="en-IN" sz="2400" kern="1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 proposed system everything is done online in which ml algorithms are used to detect whethe</a:t>
            </a:r>
            <a:r>
              <a:rPr lang="en-IN" sz="2400" kern="10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r the insurance claims are fake or not.</a:t>
            </a:r>
          </a:p>
          <a:p>
            <a:pPr algn="just">
              <a:lnSpc>
                <a:spcPct val="150000"/>
              </a:lnSpc>
              <a:spcAft>
                <a:spcPts val="800"/>
              </a:spcAft>
              <a:buClr>
                <a:schemeClr val="tx1"/>
              </a:buClr>
              <a:buFont typeface="Arial" panose="020B0604020202020204" pitchFamily="34" charset="0"/>
              <a:buChar char="•"/>
            </a:pPr>
            <a:r>
              <a:rPr lang="en-IN" sz="2400" kern="1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 this proposed system work can be done quickly which improves the accuracy and efficiency.</a:t>
            </a:r>
          </a:p>
          <a:p>
            <a:pPr algn="just">
              <a:lnSpc>
                <a:spcPct val="150000"/>
              </a:lnSpc>
              <a:spcAft>
                <a:spcPts val="800"/>
              </a:spcAft>
              <a:buClr>
                <a:schemeClr val="tx1"/>
              </a:buClr>
              <a:buFont typeface="Arial" panose="020B0604020202020204" pitchFamily="34" charset="0"/>
              <a:buChar char="•"/>
            </a:pPr>
            <a:r>
              <a:rPr lang="en-IN" sz="2400" kern="1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a:t>
            </a:r>
            <a:r>
              <a:rPr lang="en-IN"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proposed model is suitable for the real-time detection of </a:t>
            </a:r>
            <a:r>
              <a:rPr lang="en-IN" sz="2400" kern="1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many insurance claims.</a:t>
            </a:r>
            <a:endParaRPr lang="en-IN"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5630" y="789305"/>
            <a:ext cx="8399145" cy="1036320"/>
          </a:xfrm>
        </p:spPr>
        <p:txBody>
          <a:bodyPr>
            <a:noAutofit/>
          </a:bodyPr>
          <a:lstStyle/>
          <a:p>
            <a:r>
              <a:rPr lang="en-US" dirty="0">
                <a:latin typeface="Times New Roman" panose="02020603050405020304" pitchFamily="18" charset="0"/>
                <a:cs typeface="Times New Roman" panose="02020603050405020304" pitchFamily="18" charset="0"/>
              </a:rPr>
              <a:t>ADVANTAGES OF PROPOSED</a:t>
            </a:r>
            <a:r>
              <a:rPr lang="en-I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SYSTEM</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65630" y="1825625"/>
            <a:ext cx="9265920" cy="3724275"/>
          </a:xfrm>
        </p:spPr>
        <p:txBody>
          <a:bodyPr>
            <a:noAutofit/>
          </a:bodyPr>
          <a:lstStyle/>
          <a:p>
            <a:pPr marL="0" indent="0" algn="just">
              <a:lnSpc>
                <a:spcPct val="150000"/>
              </a:lnSpc>
              <a:buClr>
                <a:schemeClr val="tx1"/>
              </a:buClr>
              <a:buNone/>
            </a:pPr>
            <a:r>
              <a:rPr lang="en-US" sz="2400" dirty="0">
                <a:solidFill>
                  <a:schemeClr val="tx1"/>
                </a:solidFill>
                <a:latin typeface="Times New Roman" panose="02020603050405020304" pitchFamily="18" charset="0"/>
                <a:cs typeface="Times New Roman" panose="02020603050405020304" pitchFamily="18" charset="0"/>
              </a:rPr>
              <a:t>There are several advantages to the proposed system </a:t>
            </a:r>
            <a:r>
              <a:rPr lang="en-US" sz="2400" dirty="0" smtClean="0">
                <a:solidFill>
                  <a:schemeClr val="tx1"/>
                </a:solidFill>
                <a:latin typeface="Times New Roman" panose="02020603050405020304" pitchFamily="18" charset="0"/>
                <a:cs typeface="Times New Roman" panose="02020603050405020304" pitchFamily="18" charset="0"/>
              </a:rPr>
              <a:t>of Fraud </a:t>
            </a:r>
            <a:r>
              <a:rPr lang="en-US" sz="2400" dirty="0">
                <a:solidFill>
                  <a:schemeClr val="tx1"/>
                </a:solidFill>
                <a:latin typeface="Times New Roman" panose="02020603050405020304" pitchFamily="18" charset="0"/>
                <a:cs typeface="Times New Roman" panose="02020603050405020304" pitchFamily="18" charset="0"/>
              </a:rPr>
              <a:t>D</a:t>
            </a:r>
            <a:r>
              <a:rPr lang="en-US" sz="2400" dirty="0" smtClean="0">
                <a:solidFill>
                  <a:schemeClr val="tx1"/>
                </a:solidFill>
                <a:latin typeface="Times New Roman" panose="02020603050405020304" pitchFamily="18" charset="0"/>
                <a:cs typeface="Times New Roman" panose="02020603050405020304" pitchFamily="18" charset="0"/>
              </a:rPr>
              <a:t>etection and Analysis for Insurance Claim using ml</a:t>
            </a:r>
            <a:endParaRPr lang="en-US" sz="2400" dirty="0">
              <a:solidFill>
                <a:schemeClr val="tx1"/>
              </a:solidFill>
              <a:latin typeface="Times New Roman" panose="02020603050405020304" pitchFamily="18" charset="0"/>
              <a:cs typeface="Times New Roman" panose="02020603050405020304" pitchFamily="18" charset="0"/>
            </a:endParaRPr>
          </a:p>
          <a:p>
            <a:pPr algn="just">
              <a:lnSpc>
                <a:spcPct val="150000"/>
              </a:lnSpc>
              <a:buClr>
                <a:schemeClr val="tx1"/>
              </a:buClr>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Increased accuracy</a:t>
            </a:r>
          </a:p>
          <a:p>
            <a:pPr algn="just">
              <a:lnSpc>
                <a:spcPct val="150000"/>
              </a:lnSpc>
              <a:buClr>
                <a:schemeClr val="tx1"/>
              </a:buClr>
              <a:buFont typeface="Arial" panose="020B0604020202020204" pitchFamily="34" charset="0"/>
              <a:buChar char="•"/>
            </a:pPr>
            <a:r>
              <a:rPr lang="en-US" sz="240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Security</a:t>
            </a:r>
            <a:endPar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buClr>
                <a:schemeClr val="tx1"/>
              </a:buClr>
              <a:buFont typeface="Arial" panose="020B0604020202020204" pitchFamily="34" charset="0"/>
              <a:buChar char="•"/>
            </a:pPr>
            <a:r>
              <a:rPr lang="en-US" sz="240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Efficiency</a:t>
            </a:r>
            <a:endParaRPr lang="en-IN"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buClr>
                <a:schemeClr val="tx1"/>
              </a:buClr>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Adaptability</a:t>
            </a:r>
            <a:endParaRPr lang="en-US"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3446" y="578498"/>
            <a:ext cx="9601166" cy="1326502"/>
          </a:xfrm>
        </p:spPr>
        <p:txBody>
          <a:bodyPr>
            <a:normAutofit/>
          </a:bodyPr>
          <a:lstStyle/>
          <a:p>
            <a:r>
              <a:rPr lang="en-US" dirty="0" smtClean="0">
                <a:latin typeface="Times New Roman" panose="02020603050405020304" pitchFamily="18" charset="0"/>
                <a:cs typeface="Times New Roman" panose="02020603050405020304" pitchFamily="18" charset="0"/>
              </a:rPr>
              <a:t>HARDWARE              SOFTWARE</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REQUIREMENTS      </a:t>
            </a:r>
            <a:r>
              <a:rPr lang="en-US" dirty="0" err="1" smtClean="0">
                <a:latin typeface="Times New Roman" panose="02020603050405020304" pitchFamily="18" charset="0"/>
                <a:cs typeface="Times New Roman" panose="02020603050405020304" pitchFamily="18" charset="0"/>
              </a:rPr>
              <a:t>REQUIREMENTS</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863600" y="1917700"/>
            <a:ext cx="4779843" cy="4015293"/>
          </a:xfrm>
        </p:spPr>
        <p:txBody>
          <a:bodyPr>
            <a:normAutofit/>
          </a:bodyPr>
          <a:lstStyle/>
          <a:p>
            <a:pPr marL="1200150" indent="-285750">
              <a:lnSpc>
                <a:spcPct val="150000"/>
              </a:lnSpc>
              <a:spcBef>
                <a:spcPts val="0"/>
              </a:spcBef>
              <a:buFont typeface="Arial" panose="020B0604020202020204" pitchFamily="34" charset="0"/>
              <a:buChar char="•"/>
            </a:pPr>
            <a:r>
              <a:rPr lang="en-US" sz="3100" dirty="0" smtClean="0">
                <a:solidFill>
                  <a:schemeClr val="dk1"/>
                </a:solidFill>
                <a:latin typeface="Times New Roman" panose="02020603050405020304" pitchFamily="18" charset="0"/>
                <a:cs typeface="Times New Roman" panose="02020603050405020304" pitchFamily="18" charset="0"/>
              </a:rPr>
              <a:t>System        :  i3 or </a:t>
            </a:r>
            <a:r>
              <a:rPr lang="en-US" sz="3100" dirty="0" smtClean="0">
                <a:solidFill>
                  <a:schemeClr val="dk1"/>
                </a:solidFill>
                <a:latin typeface="Times New Roman" panose="02020603050405020304" pitchFamily="18" charset="0"/>
                <a:cs typeface="Times New Roman" panose="02020603050405020304" pitchFamily="18" charset="0"/>
              </a:rPr>
              <a:t>    above</a:t>
            </a:r>
            <a:endParaRPr lang="en-US" sz="3100" dirty="0" smtClean="0">
              <a:solidFill>
                <a:schemeClr val="dk1"/>
              </a:solidFill>
              <a:latin typeface="Times New Roman" panose="02020603050405020304" pitchFamily="18" charset="0"/>
              <a:cs typeface="Times New Roman" panose="02020603050405020304" pitchFamily="18" charset="0"/>
            </a:endParaRPr>
          </a:p>
          <a:p>
            <a:pPr marL="1200150" indent="-285750">
              <a:lnSpc>
                <a:spcPct val="150000"/>
              </a:lnSpc>
              <a:spcBef>
                <a:spcPts val="0"/>
              </a:spcBef>
              <a:buFont typeface="Arial" panose="020B0604020202020204" pitchFamily="34" charset="0"/>
              <a:buChar char="•"/>
            </a:pPr>
            <a:r>
              <a:rPr lang="en-US" sz="3100" dirty="0" smtClean="0">
                <a:solidFill>
                  <a:schemeClr val="dk1"/>
                </a:solidFill>
                <a:latin typeface="Times New Roman" panose="02020603050405020304" pitchFamily="18" charset="0"/>
                <a:cs typeface="Times New Roman" panose="02020603050405020304" pitchFamily="18" charset="0"/>
              </a:rPr>
              <a:t>RAM           :  8GB</a:t>
            </a:r>
          </a:p>
          <a:p>
            <a:pPr marL="1200150" indent="-285750">
              <a:lnSpc>
                <a:spcPct val="150000"/>
              </a:lnSpc>
              <a:spcBef>
                <a:spcPts val="0"/>
              </a:spcBef>
              <a:buFont typeface="Arial" panose="020B0604020202020204" pitchFamily="34" charset="0"/>
              <a:buChar char="•"/>
            </a:pPr>
            <a:r>
              <a:rPr lang="en-US" sz="3100" dirty="0" smtClean="0">
                <a:solidFill>
                  <a:schemeClr val="dk1"/>
                </a:solidFill>
                <a:latin typeface="Times New Roman" panose="02020603050405020304" pitchFamily="18" charset="0"/>
                <a:cs typeface="Times New Roman" panose="02020603050405020304" pitchFamily="18" charset="0"/>
              </a:rPr>
              <a:t>Hard Disk   :  516 GB SSD or above </a:t>
            </a:r>
            <a:endParaRPr lang="en-US" sz="3100" dirty="0">
              <a:solidFill>
                <a:schemeClr val="dk1"/>
              </a:solidFill>
              <a:latin typeface="Times New Roman" panose="02020603050405020304" pitchFamily="18" charset="0"/>
              <a:cs typeface="Times New Roman" panose="02020603050405020304" pitchFamily="18" charset="0"/>
            </a:endParaRPr>
          </a:p>
          <a:p>
            <a:pPr>
              <a:lnSpc>
                <a:spcPct val="200000"/>
              </a:lnSpc>
            </a:pPr>
            <a:endParaRPr lang="en-US" sz="2400" dirty="0"/>
          </a:p>
        </p:txBody>
      </p:sp>
      <p:sp>
        <p:nvSpPr>
          <p:cNvPr id="4" name="Content Placeholder 3"/>
          <p:cNvSpPr>
            <a:spLocks noGrp="1"/>
          </p:cNvSpPr>
          <p:nvPr>
            <p:ph sz="half" idx="2"/>
          </p:nvPr>
        </p:nvSpPr>
        <p:spPr>
          <a:xfrm>
            <a:off x="6146800" y="1905000"/>
            <a:ext cx="5171199" cy="4009332"/>
          </a:xfrm>
        </p:spPr>
        <p:txBody>
          <a:bodyPr>
            <a:noAutofit/>
          </a:bodyPr>
          <a:lstStyle/>
          <a:p>
            <a:pPr>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Operating System  :  windows 8 or      							above</a:t>
            </a:r>
          </a:p>
          <a:p>
            <a:pPr>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Coding Language  :  Python</a:t>
            </a:r>
          </a:p>
          <a:p>
            <a:pPr>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Designing              :  Html , CSS , </a:t>
            </a:r>
            <a:r>
              <a:rPr lang="en-US" sz="2400" dirty="0" err="1" smtClean="0">
                <a:solidFill>
                  <a:schemeClr val="tx1"/>
                </a:solidFill>
                <a:latin typeface="Times New Roman" panose="02020603050405020304" pitchFamily="18" charset="0"/>
                <a:cs typeface="Times New Roman" panose="02020603050405020304" pitchFamily="18" charset="0"/>
              </a:rPr>
              <a:t>Javascript</a:t>
            </a:r>
            <a:endParaRPr lang="en-US" sz="2400" dirty="0" smtClean="0">
              <a:solidFill>
                <a:schemeClr val="tx1"/>
              </a:solidFill>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Frameworks          :  Django</a:t>
            </a:r>
          </a:p>
          <a:p>
            <a:pPr>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Database               :  MySQL(</a:t>
            </a:r>
            <a:r>
              <a:rPr lang="en-US" sz="2400" dirty="0" err="1" smtClean="0">
                <a:solidFill>
                  <a:schemeClr val="tx1"/>
                </a:solidFill>
                <a:latin typeface="Times New Roman" panose="02020603050405020304" pitchFamily="18" charset="0"/>
                <a:cs typeface="Times New Roman" panose="02020603050405020304" pitchFamily="18" charset="0"/>
              </a:rPr>
              <a:t>Wamp</a:t>
            </a:r>
            <a:r>
              <a:rPr lang="en-US" sz="2400" dirty="0" smtClean="0">
                <a:solidFill>
                  <a:schemeClr val="tx1"/>
                </a:solidFill>
                <a:latin typeface="Times New Roman" panose="02020603050405020304" pitchFamily="18" charset="0"/>
                <a:cs typeface="Times New Roman" panose="02020603050405020304" pitchFamily="18" charset="0"/>
              </a:rPr>
              <a:t>  server)						      </a:t>
            </a:r>
            <a:endParaRPr lang="en-US" sz="2400" dirty="0">
              <a:solidFill>
                <a:schemeClr val="tx1"/>
              </a:solidFill>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5859624" y="774440"/>
            <a:ext cx="0" cy="483325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32814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280217" y="500170"/>
            <a:ext cx="3631565" cy="645160"/>
          </a:xfrm>
          <a:prstGeom prst="rect">
            <a:avLst/>
          </a:prstGeom>
          <a:noFill/>
        </p:spPr>
        <p:txBody>
          <a:bodyPr wrap="square" rtlCol="0">
            <a:spAutoFit/>
          </a:bodyPr>
          <a:lstStyle/>
          <a:p>
            <a:pPr algn="ctr"/>
            <a:r>
              <a:rPr lang="en-IN" altLang="en-US" sz="3600" dirty="0">
                <a:latin typeface="Times New Roman" panose="02020603050405020304" pitchFamily="18" charset="0"/>
                <a:cs typeface="Times New Roman" panose="02020603050405020304" pitchFamily="18" charset="0"/>
              </a:rPr>
              <a:t> </a:t>
            </a:r>
            <a:r>
              <a:rPr lang="en-IN" altLang="en-US" sz="3600" dirty="0">
                <a:solidFill>
                  <a:schemeClr val="accent2"/>
                </a:solidFill>
                <a:latin typeface="Times New Roman" panose="02020603050405020304" pitchFamily="18" charset="0"/>
                <a:cs typeface="Times New Roman" panose="02020603050405020304" pitchFamily="18" charset="0"/>
              </a:rPr>
              <a:t>MODULES</a:t>
            </a:r>
          </a:p>
        </p:txBody>
      </p:sp>
      <p:sp>
        <p:nvSpPr>
          <p:cNvPr id="3" name="Text Box 2"/>
          <p:cNvSpPr txBox="1"/>
          <p:nvPr/>
        </p:nvSpPr>
        <p:spPr>
          <a:xfrm>
            <a:off x="2132675" y="1720840"/>
            <a:ext cx="7926647" cy="4524315"/>
          </a:xfrm>
          <a:prstGeom prst="rect">
            <a:avLst/>
          </a:prstGeom>
          <a:noFill/>
        </p:spPr>
        <p:txBody>
          <a:bodyPr wrap="square" rtlCol="0">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There are several modules that can be used to develop </a:t>
            </a:r>
            <a:r>
              <a:rPr lang="en-US" sz="2400" dirty="0" smtClean="0">
                <a:latin typeface="Times New Roman" panose="02020603050405020304" pitchFamily="18" charset="0"/>
                <a:cs typeface="Times New Roman" panose="02020603050405020304" pitchFamily="18" charset="0"/>
              </a:rPr>
              <a:t>Fraud detection and analysis for Insurance claim using ml. Here </a:t>
            </a:r>
            <a:r>
              <a:rPr lang="en-US" sz="2400" dirty="0">
                <a:latin typeface="Times New Roman" panose="02020603050405020304" pitchFamily="18" charset="0"/>
                <a:cs typeface="Times New Roman" panose="02020603050405020304" pitchFamily="18" charset="0"/>
              </a:rPr>
              <a:t>are some key modules:</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Data </a:t>
            </a:r>
            <a:r>
              <a:rPr lang="en-US" sz="2400" dirty="0" smtClean="0">
                <a:latin typeface="Times New Roman" panose="02020603050405020304" pitchFamily="18" charset="0"/>
                <a:cs typeface="Times New Roman" panose="02020603050405020304" pitchFamily="18" charset="0"/>
              </a:rPr>
              <a:t>Ingestion</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a:t>
            </a:r>
            <a:r>
              <a:rPr lang="en-US" sz="2400" dirty="0" smtClean="0">
                <a:latin typeface="Times New Roman" panose="02020603050405020304" pitchFamily="18" charset="0"/>
                <a:cs typeface="Times New Roman" panose="02020603050405020304" pitchFamily="18" charset="0"/>
              </a:rPr>
              <a:t>eature engineering</a:t>
            </a:r>
          </a:p>
          <a:p>
            <a:pPr marL="342900" indent="-342900" algn="just">
              <a:lnSpc>
                <a:spcPct val="150000"/>
              </a:lnSpc>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Machine </a:t>
            </a:r>
            <a:r>
              <a:rPr lang="en-US" sz="2400" dirty="0">
                <a:latin typeface="Times New Roman" panose="02020603050405020304" pitchFamily="18" charset="0"/>
                <a:cs typeface="Times New Roman" panose="02020603050405020304" pitchFamily="18" charset="0"/>
              </a:rPr>
              <a:t>learning model </a:t>
            </a:r>
            <a:r>
              <a:rPr lang="en-US" sz="2400" dirty="0" smtClean="0">
                <a:latin typeface="Times New Roman" panose="02020603050405020304" pitchFamily="18" charset="0"/>
                <a:cs typeface="Times New Roman" panose="02020603050405020304" pitchFamily="18" charset="0"/>
              </a:rPr>
              <a:t>training</a:t>
            </a:r>
          </a:p>
          <a:p>
            <a:pPr marL="342900" indent="-342900" algn="just">
              <a:lnSpc>
                <a:spcPct val="150000"/>
              </a:lnSpc>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Model </a:t>
            </a:r>
            <a:r>
              <a:rPr lang="en-US" sz="2400" dirty="0">
                <a:latin typeface="Times New Roman" panose="02020603050405020304" pitchFamily="18" charset="0"/>
                <a:cs typeface="Times New Roman" panose="02020603050405020304" pitchFamily="18" charset="0"/>
              </a:rPr>
              <a:t>Evolution</a:t>
            </a:r>
            <a:endParaRPr lang="en-US" sz="2400" dirty="0">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2393</TotalTime>
  <Words>1078</Words>
  <Application>Microsoft Office PowerPoint</Application>
  <PresentationFormat>Custom</PresentationFormat>
  <Paragraphs>128</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Wisp</vt:lpstr>
      <vt:lpstr>PowerPoint Presentation</vt:lpstr>
      <vt:lpstr>ABSTRACT</vt:lpstr>
      <vt:lpstr>CONTENTS</vt:lpstr>
      <vt:lpstr>EXISTING SYSTEM</vt:lpstr>
      <vt:lpstr>DISADVANTAGES OF EXISTING SYSTEM</vt:lpstr>
      <vt:lpstr>PROPOSED SYSTEM</vt:lpstr>
      <vt:lpstr>ADVANTAGES OF PROPOSED SYSTEM</vt:lpstr>
      <vt:lpstr>HARDWARE              SOFTWARE REQUIREMENTS      REQUIREMENTS  </vt:lpstr>
      <vt:lpstr>PowerPoint Presentation</vt:lpstr>
      <vt:lpstr>NOVELTY OF PROJECT</vt:lpstr>
      <vt:lpstr>SYSTEM ARCHITECTURE</vt:lpstr>
      <vt:lpstr>PowerPoint Presentation</vt:lpstr>
      <vt:lpstr>PowerPoint Presentation</vt:lpstr>
      <vt:lpstr>PowerPoint Presentation</vt:lpstr>
      <vt:lpstr>PowerPoint Presentation</vt:lpstr>
      <vt:lpstr>SAMPLE CODE</vt:lpstr>
      <vt:lpstr>PowerPoint Presentation</vt:lpstr>
      <vt:lpstr>RESULTS</vt:lpstr>
      <vt:lpstr>PowerPoint Presentation</vt:lpstr>
      <vt:lpstr>PowerPoint Presentation</vt:lpstr>
      <vt:lpstr>PowerPoint Presentation</vt:lpstr>
      <vt:lpstr>PowerPoint Presentation</vt:lpstr>
      <vt:lpstr>PowerPoint Presentation</vt:lpstr>
      <vt:lpstr>REFERENCES</vt:lpstr>
      <vt:lpstr>FUTURE SCOPE</vt:lpstr>
      <vt:lpstr>GITHUB LINK</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Bhavana vanga</dc:creator>
  <cp:lastModifiedBy>dell</cp:lastModifiedBy>
  <cp:revision>165</cp:revision>
  <dcterms:created xsi:type="dcterms:W3CDTF">2023-03-20T13:39:00Z</dcterms:created>
  <dcterms:modified xsi:type="dcterms:W3CDTF">2024-03-20T18:21:05Z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F8C667A75F3E43138EC402D5D4992B8D</vt:lpwstr>
  </property>
  <property fmtid="{D5CDD505-2E9C-101B-9397-08002B2CF9AE}" pid="3" name="KSOProductBuildVer">
    <vt:lpwstr>1033-11.2.0.11537</vt:lpwstr>
  </property>
</Properties>
</file>