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4"/>
  </p:notesMasterIdLst>
  <p:sldIdLst>
    <p:sldId id="347" r:id="rId2"/>
    <p:sldId id="256" r:id="rId3"/>
    <p:sldId id="348" r:id="rId4"/>
    <p:sldId id="258" r:id="rId5"/>
    <p:sldId id="350" r:id="rId6"/>
    <p:sldId id="359" r:id="rId7"/>
    <p:sldId id="357" r:id="rId8"/>
    <p:sldId id="358" r:id="rId9"/>
    <p:sldId id="261" r:id="rId10"/>
    <p:sldId id="353" r:id="rId11"/>
    <p:sldId id="354" r:id="rId12"/>
    <p:sldId id="355" r:id="rId13"/>
  </p:sldIdLst>
  <p:sldSz cx="9144000" cy="5143500" type="screen16x9"/>
  <p:notesSz cx="6858000" cy="9144000"/>
  <p:embeddedFontLst>
    <p:embeddedFont>
      <p:font typeface="Cambria Math" panose="02040503050406030204" pitchFamily="18" charset="0"/>
      <p:regular r:id="rId15"/>
    </p:embeddedFont>
    <p:embeddedFont>
      <p:font typeface="Crimson Text" panose="020B060402020202020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Raleway" pitchFamily="2" charset="0"/>
      <p:regular r:id="rId28"/>
      <p:bold r:id="rId29"/>
      <p:italic r:id="rId30"/>
      <p:boldItalic r:id="rId31"/>
    </p:embeddedFont>
    <p:embeddedFont>
      <p:font typeface="Vidaloka"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C19F9A-67FF-4FEC-8EC4-CC3219C914AB}">
  <a:tblStyle styleId="{E1C19F9A-67FF-4FEC-8EC4-CC3219C914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soma2345@gmail.com" userId="46f9ce0402a7bb1c" providerId="LiveId" clId="{9056F126-8285-450D-BE5F-850B1F305961}"/>
    <pc:docChg chg="modSld">
      <pc:chgData name="sowmyasoma2345@gmail.com" userId="46f9ce0402a7bb1c" providerId="LiveId" clId="{9056F126-8285-450D-BE5F-850B1F305961}" dt="2024-05-05T05:51:35.759" v="15" actId="20577"/>
      <pc:docMkLst>
        <pc:docMk/>
      </pc:docMkLst>
      <pc:sldChg chg="modSp mod">
        <pc:chgData name="sowmyasoma2345@gmail.com" userId="46f9ce0402a7bb1c" providerId="LiveId" clId="{9056F126-8285-450D-BE5F-850B1F305961}" dt="2024-05-05T05:51:35.759" v="15" actId="20577"/>
        <pc:sldMkLst>
          <pc:docMk/>
          <pc:sldMk cId="2411487399" sldId="347"/>
        </pc:sldMkLst>
        <pc:spChg chg="mod">
          <ac:chgData name="sowmyasoma2345@gmail.com" userId="46f9ce0402a7bb1c" providerId="LiveId" clId="{9056F126-8285-450D-BE5F-850B1F305961}" dt="2024-05-05T05:51:35.759" v="15" actId="20577"/>
          <ac:spMkLst>
            <pc:docMk/>
            <pc:sldMk cId="2411487399" sldId="347"/>
            <ac:spMk id="6" creationId="{37662265-1CF2-733B-5827-8AFBB0C9B7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59" r:id="rId5"/>
    <p:sldLayoutId id="2147483662" r:id="rId6"/>
    <p:sldLayoutId id="2147483696" r:id="rId7"/>
    <p:sldLayoutId id="2147483697" r:id="rId8"/>
    <p:sldLayoutId id="2147483698" r:id="rId9"/>
    <p:sldLayoutId id="2147483699" r:id="rId10"/>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6CAD808F-273A-0C87-79B0-6A3F3752617A}"/>
              </a:ext>
            </a:extLst>
          </p:cNvPr>
          <p:cNvSpPr>
            <a:spLocks noChangeArrowheads="1"/>
          </p:cNvSpPr>
          <p:nvPr/>
        </p:nvSpPr>
        <p:spPr bwMode="auto">
          <a:xfrm>
            <a:off x="2045775" y="-7749"/>
            <a:ext cx="889602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Text Box 2" descr="Description: Logo mini">
            <a:extLst>
              <a:ext uri="{FF2B5EF4-FFF2-40B4-BE49-F238E27FC236}">
                <a16:creationId xmlns:a16="http://schemas.microsoft.com/office/drawing/2014/main" id="{37662265-1CF2-733B-5827-8AFBB0C9B7D9}"/>
              </a:ext>
            </a:extLst>
          </p:cNvPr>
          <p:cNvSpPr txBox="1">
            <a:spLocks/>
          </p:cNvSpPr>
          <p:nvPr/>
        </p:nvSpPr>
        <p:spPr bwMode="auto">
          <a:xfrm>
            <a:off x="453227" y="220851"/>
            <a:ext cx="1146972" cy="1166247"/>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8">
            <a:extLst>
              <a:ext uri="{FF2B5EF4-FFF2-40B4-BE49-F238E27FC236}">
                <a16:creationId xmlns:a16="http://schemas.microsoft.com/office/drawing/2014/main" id="{E7B5AF38-7A21-7E44-EA25-B3681856A5AD}"/>
              </a:ext>
            </a:extLst>
          </p:cNvPr>
          <p:cNvSpPr>
            <a:spLocks noChangeArrowheads="1"/>
          </p:cNvSpPr>
          <p:nvPr/>
        </p:nvSpPr>
        <p:spPr bwMode="auto">
          <a:xfrm>
            <a:off x="1154623" y="-167234"/>
            <a:ext cx="889602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1587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CMR COLLEGE OF ENGINEERING &amp; TECHNOLOGY</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000" b="0"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 AUTONOMUS INSTITUTION WITH NAAC ACCREDITAION (A</a:t>
            </a:r>
            <a:r>
              <a:rPr kumimoji="0" lang="en-US" altLang="en-US" sz="1000" b="0" i="0" u="none" strike="noStrike" cap="none" normalizeH="0" baseline="3000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1000" b="0"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GRADE)</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APPROVED BY AICTE, PERMANENTLY AFFILIATED TO JNTUH, NBA ACCREDITATION</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KANDLAKOYA (V), MEDCHAL ROAD, HYDERABAD -501401.</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F2BB758-CB5A-2035-C76E-9694E188DD29}"/>
              </a:ext>
            </a:extLst>
          </p:cNvPr>
          <p:cNvSpPr txBox="1"/>
          <p:nvPr/>
        </p:nvSpPr>
        <p:spPr>
          <a:xfrm>
            <a:off x="534691" y="1569956"/>
            <a:ext cx="8438827" cy="3056606"/>
          </a:xfrm>
          <a:prstGeom prst="rect">
            <a:avLst/>
          </a:prstGeom>
          <a:noFill/>
        </p:spPr>
        <p:txBody>
          <a:bodyPr wrap="square">
            <a:spAutoFit/>
          </a:bodyPr>
          <a:lstStyle/>
          <a:p>
            <a:pPr algn="ctr">
              <a:lnSpc>
                <a:spcPct val="115000"/>
              </a:lnSpc>
              <a:spcAft>
                <a:spcPts val="600"/>
              </a:spcAft>
            </a:pPr>
            <a:r>
              <a:rPr lang="en-US" sz="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6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COURSE NAME :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COMPUTER ORIENTED STATISTICAL METHODS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6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COURSE CODE :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A400006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6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ROLL NUMBER :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22H51A0588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6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NAME OF THE STUDENT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G.SOWMYA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6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BRANCH &amp; SECTION : </a:t>
            </a:r>
            <a:r>
              <a:rPr lang="en-US" sz="1600" dirty="0">
                <a:latin typeface="Times New Roman" panose="02020603050405020304" pitchFamily="18" charset="0"/>
                <a:ea typeface="Calibri" panose="020F0502020204030204" pitchFamily="34" charset="0"/>
                <a:cs typeface="Times New Roman" panose="02020603050405020304" pitchFamily="18" charset="0"/>
              </a:rPr>
              <a:t>CSE 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6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SEMESTER :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IV</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6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ACADEMIC YEAR : </a:t>
            </a:r>
            <a:r>
              <a:rPr lang="en-US" sz="1600" dirty="0">
                <a:latin typeface="Times New Roman" panose="02020603050405020304" pitchFamily="18" charset="0"/>
                <a:ea typeface="Calibri" panose="020F0502020204030204" pitchFamily="34" charset="0"/>
                <a:cs typeface="Times New Roman" panose="02020603050405020304" pitchFamily="18" charset="0"/>
              </a:rPr>
              <a:t>2023 - 2024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6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NAME OF THE TOPIC :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BINOMIAL DISTRIBUTION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148739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CE0A1E-542A-E296-D32E-B3392583DBAA}"/>
              </a:ext>
            </a:extLst>
          </p:cNvPr>
          <p:cNvSpPr/>
          <p:nvPr/>
        </p:nvSpPr>
        <p:spPr>
          <a:xfrm>
            <a:off x="2513516" y="2453113"/>
            <a:ext cx="4073263" cy="237116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8CCBCA0-569B-BD91-ECAA-36DD70740290}"/>
              </a:ext>
            </a:extLst>
          </p:cNvPr>
          <p:cNvSpPr>
            <a:spLocks noGrp="1"/>
          </p:cNvSpPr>
          <p:nvPr>
            <p:ph type="title"/>
          </p:nvPr>
        </p:nvSpPr>
        <p:spPr>
          <a:xfrm>
            <a:off x="2714967" y="179663"/>
            <a:ext cx="4323000" cy="497700"/>
          </a:xfrm>
        </p:spPr>
        <p:txBody>
          <a:bodyPr/>
          <a:lstStyle/>
          <a:p>
            <a:r>
              <a:rPr lang="en-IN" dirty="0">
                <a:solidFill>
                  <a:srgbClr val="FF0000"/>
                </a:solidFill>
                <a:latin typeface="Times New Roman" panose="02020603050405020304" pitchFamily="18" charset="0"/>
                <a:cs typeface="Times New Roman" panose="02020603050405020304" pitchFamily="18" charset="0"/>
              </a:rPr>
              <a:t>APPLICATIONS</a:t>
            </a:r>
          </a:p>
        </p:txBody>
      </p:sp>
      <p:sp>
        <p:nvSpPr>
          <p:cNvPr id="3" name="Subtitle 2">
            <a:extLst>
              <a:ext uri="{FF2B5EF4-FFF2-40B4-BE49-F238E27FC236}">
                <a16:creationId xmlns:a16="http://schemas.microsoft.com/office/drawing/2014/main" id="{C88E7FBD-FE48-40AA-645E-62D9C25DACB3}"/>
              </a:ext>
            </a:extLst>
          </p:cNvPr>
          <p:cNvSpPr>
            <a:spLocks noGrp="1"/>
          </p:cNvSpPr>
          <p:nvPr>
            <p:ph type="subTitle" idx="1"/>
          </p:nvPr>
        </p:nvSpPr>
        <p:spPr>
          <a:xfrm>
            <a:off x="217300" y="803835"/>
            <a:ext cx="8571100" cy="2371165"/>
          </a:xfrm>
        </p:spPr>
        <p:txBody>
          <a:bodyPr/>
          <a:lstStyle/>
          <a:p>
            <a:r>
              <a:rPr lang="en-US" b="1" dirty="0">
                <a:effectLst/>
              </a:rPr>
              <a:t>Medical Trials:  </a:t>
            </a:r>
            <a:r>
              <a:rPr lang="en-US" dirty="0">
                <a:effectLst/>
              </a:rPr>
              <a:t>In clinical trials for new drugs or treatments, researchers often use the binomial distribution to analyze the outcomes. They may be interested in the number of patients who respond positively to the treatment versus those who don't, which can be modeled using the binomial distribution.</a:t>
            </a:r>
            <a:endParaRPr lang="en-IN" dirty="0"/>
          </a:p>
        </p:txBody>
      </p:sp>
      <p:pic>
        <p:nvPicPr>
          <p:cNvPr id="7170" name="Picture 2" descr="Decentralized Clinical Trials Are Better for Innovation | Salesforce">
            <a:extLst>
              <a:ext uri="{FF2B5EF4-FFF2-40B4-BE49-F238E27FC236}">
                <a16:creationId xmlns:a16="http://schemas.microsoft.com/office/drawing/2014/main" id="{3AB9BC63-0E34-281C-BE12-8C3AE7FD9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237" y="2571750"/>
            <a:ext cx="3837525" cy="215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30866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8C31909-88C4-4F48-EAEE-FFF49E104744}"/>
              </a:ext>
            </a:extLst>
          </p:cNvPr>
          <p:cNvSpPr/>
          <p:nvPr/>
        </p:nvSpPr>
        <p:spPr>
          <a:xfrm>
            <a:off x="4419272" y="2246756"/>
            <a:ext cx="3864571" cy="2454397"/>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D2D3C280-D3B1-81AA-1EB6-59CE964FAA50}"/>
              </a:ext>
            </a:extLst>
          </p:cNvPr>
          <p:cNvSpPr/>
          <p:nvPr/>
        </p:nvSpPr>
        <p:spPr>
          <a:xfrm>
            <a:off x="232475" y="2231756"/>
            <a:ext cx="3417376" cy="2510725"/>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1C38DF16-824D-293C-2C61-7AB86299B69A}"/>
              </a:ext>
            </a:extLst>
          </p:cNvPr>
          <p:cNvSpPr>
            <a:spLocks noGrp="1"/>
          </p:cNvSpPr>
          <p:nvPr>
            <p:ph type="title"/>
          </p:nvPr>
        </p:nvSpPr>
        <p:spPr>
          <a:xfrm>
            <a:off x="2821205" y="217547"/>
            <a:ext cx="4323000" cy="497700"/>
          </a:xfrm>
        </p:spPr>
        <p:txBody>
          <a:bodyPr/>
          <a:lstStyle/>
          <a:p>
            <a:r>
              <a:rPr lang="en-IN" dirty="0">
                <a:solidFill>
                  <a:srgbClr val="FF0000"/>
                </a:solidFill>
                <a:latin typeface="Times New Roman" panose="02020603050405020304" pitchFamily="18" charset="0"/>
                <a:cs typeface="Times New Roman" panose="02020603050405020304" pitchFamily="18" charset="0"/>
              </a:rPr>
              <a:t>APPLICATIONS</a:t>
            </a:r>
          </a:p>
        </p:txBody>
      </p:sp>
      <p:sp>
        <p:nvSpPr>
          <p:cNvPr id="3" name="Subtitle 2">
            <a:extLst>
              <a:ext uri="{FF2B5EF4-FFF2-40B4-BE49-F238E27FC236}">
                <a16:creationId xmlns:a16="http://schemas.microsoft.com/office/drawing/2014/main" id="{17F07E20-7E1B-9E0A-018D-53C2B35C1D9E}"/>
              </a:ext>
            </a:extLst>
          </p:cNvPr>
          <p:cNvSpPr>
            <a:spLocks noGrp="1"/>
          </p:cNvSpPr>
          <p:nvPr>
            <p:ph type="subTitle" idx="1"/>
          </p:nvPr>
        </p:nvSpPr>
        <p:spPr>
          <a:xfrm>
            <a:off x="118714" y="846743"/>
            <a:ext cx="9490236" cy="2454396"/>
          </a:xfrm>
        </p:spPr>
        <p:txBody>
          <a:bodyPr/>
          <a:lstStyle/>
          <a:p>
            <a:r>
              <a:rPr lang="en-US" b="1" dirty="0"/>
              <a:t>Election Outcomes: </a:t>
            </a:r>
            <a:r>
              <a:rPr lang="en-US" dirty="0"/>
              <a:t>During elections, pollsters and analysts use the binomial distribution to predict the probability of a certain candidate winning based on polling data. They consider factors such as the number of voters, polling margins, and historical voting patterns.</a:t>
            </a:r>
            <a:endParaRPr lang="en-IN" dirty="0"/>
          </a:p>
        </p:txBody>
      </p:sp>
      <p:pic>
        <p:nvPicPr>
          <p:cNvPr id="8196" name="Picture 4" descr="वोटो की गिनती कैसे होती है, EVM मशीन में गड़बड़ी होने पर क्या होता है?  जानिए - Election results updates how evm machine works how vote counting  done know process pplbse">
            <a:extLst>
              <a:ext uri="{FF2B5EF4-FFF2-40B4-BE49-F238E27FC236}">
                <a16:creationId xmlns:a16="http://schemas.microsoft.com/office/drawing/2014/main" id="{F5483150-F028-31ED-B880-7F05CA806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3" y="2319082"/>
            <a:ext cx="3265241" cy="233624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Explained: How Will Lok Sabha Seats Change After Delimitation">
            <a:extLst>
              <a:ext uri="{FF2B5EF4-FFF2-40B4-BE49-F238E27FC236}">
                <a16:creationId xmlns:a16="http://schemas.microsoft.com/office/drawing/2014/main" id="{348E11D1-47FF-2D87-2013-63B8A6196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262" y="2319082"/>
            <a:ext cx="3684589" cy="233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91193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6EED07-9A2C-4A3B-32C0-5149B7316E2E}"/>
              </a:ext>
            </a:extLst>
          </p:cNvPr>
          <p:cNvSpPr txBox="1"/>
          <p:nvPr/>
        </p:nvSpPr>
        <p:spPr>
          <a:xfrm>
            <a:off x="550190" y="1720312"/>
            <a:ext cx="8159858" cy="1569660"/>
          </a:xfrm>
          <a:prstGeom prst="rect">
            <a:avLst/>
          </a:prstGeom>
          <a:noFill/>
        </p:spPr>
        <p:txBody>
          <a:bodyPr wrap="square" rtlCol="0">
            <a:spAutoFit/>
          </a:bodyPr>
          <a:lstStyle/>
          <a:p>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238797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BINOMIAL DISTRIBUTION</a:t>
            </a:r>
            <a:endParaRPr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22H51A0588 – G.SOWMYA</a:t>
            </a:r>
            <a:endParaRPr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2559-0916-2DEB-DB26-4EAE03FF0D7A}"/>
              </a:ext>
            </a:extLst>
          </p:cNvPr>
          <p:cNvSpPr>
            <a:spLocks noGrp="1"/>
          </p:cNvSpPr>
          <p:nvPr>
            <p:ph type="title"/>
          </p:nvPr>
        </p:nvSpPr>
        <p:spPr>
          <a:xfrm>
            <a:off x="713225" y="445025"/>
            <a:ext cx="5478348" cy="572700"/>
          </a:xfrm>
        </p:spPr>
        <p:txBody>
          <a:bodyPr/>
          <a:lstStyle/>
          <a:p>
            <a:r>
              <a:rPr lang="en-IN" b="1" dirty="0">
                <a:solidFill>
                  <a:srgbClr val="FF0000"/>
                </a:solidFill>
                <a:latin typeface="Times New Roman" panose="02020603050405020304" pitchFamily="18" charset="0"/>
                <a:cs typeface="Times New Roman" panose="02020603050405020304" pitchFamily="18" charset="0"/>
              </a:rPr>
              <a:t>BINOMIAL DISTRIBUTION</a:t>
            </a:r>
          </a:p>
        </p:txBody>
      </p:sp>
      <p:sp>
        <p:nvSpPr>
          <p:cNvPr id="3" name="Text Placeholder 2">
            <a:extLst>
              <a:ext uri="{FF2B5EF4-FFF2-40B4-BE49-F238E27FC236}">
                <a16:creationId xmlns:a16="http://schemas.microsoft.com/office/drawing/2014/main" id="{B843FDF6-3B7D-8954-E26B-42C39320DE4D}"/>
              </a:ext>
            </a:extLst>
          </p:cNvPr>
          <p:cNvSpPr>
            <a:spLocks noGrp="1"/>
          </p:cNvSpPr>
          <p:nvPr>
            <p:ph type="body" idx="1"/>
          </p:nvPr>
        </p:nvSpPr>
        <p:spPr/>
        <p:txBody>
          <a:bodyPr/>
          <a:lstStyle/>
          <a:p>
            <a:pPr algn="just"/>
            <a:r>
              <a:rPr lang="en-US" b="0" i="0" dirty="0">
                <a:solidFill>
                  <a:schemeClr val="tx1"/>
                </a:solidFill>
                <a:effectLst/>
                <a:latin typeface="Montserrat" panose="00000500000000000000" pitchFamily="2" charset="0"/>
              </a:rPr>
              <a:t>It is the discrete probability distribution that gives only two possible results in an experiment, either </a:t>
            </a:r>
            <a:r>
              <a:rPr lang="en-US" b="1" i="0" dirty="0">
                <a:solidFill>
                  <a:schemeClr val="tx1"/>
                </a:solidFill>
                <a:effectLst/>
                <a:latin typeface="Montserrat" panose="00000500000000000000" pitchFamily="2" charset="0"/>
              </a:rPr>
              <a:t>Success or Failure</a:t>
            </a:r>
            <a:r>
              <a:rPr lang="en-US" b="0" i="0" dirty="0">
                <a:solidFill>
                  <a:schemeClr val="tx1"/>
                </a:solidFill>
                <a:effectLst/>
                <a:latin typeface="Montserrat" panose="00000500000000000000" pitchFamily="2" charset="0"/>
              </a:rPr>
              <a:t>. </a:t>
            </a:r>
          </a:p>
          <a:p>
            <a:pPr algn="just"/>
            <a:r>
              <a:rPr lang="en-IN" dirty="0"/>
              <a:t>A Random Variable ‘X’ having the probability distribution f(x) = p(X=X) =B(</a:t>
            </a:r>
            <a:r>
              <a:rPr lang="en-IN" dirty="0" err="1"/>
              <a:t>x,n,p</a:t>
            </a:r>
            <a:r>
              <a:rPr lang="en-IN" dirty="0"/>
              <a:t>)=</a:t>
            </a:r>
            <a:r>
              <a:rPr lang="pt-BR" sz="1600" b="0" i="0" dirty="0">
                <a:solidFill>
                  <a:srgbClr val="444444"/>
                </a:solidFill>
                <a:effectLst/>
                <a:highlight>
                  <a:srgbClr val="F1EDFF"/>
                </a:highlight>
                <a:latin typeface="Times New Roman" panose="02020603050405020304" pitchFamily="18" charset="0"/>
                <a:cs typeface="Times New Roman" panose="02020603050405020304" pitchFamily="18" charset="0"/>
              </a:rPr>
              <a:t>P(x:n,p) = </a:t>
            </a:r>
            <a:r>
              <a:rPr lang="pt-BR" sz="1600" b="0" i="0" baseline="30000" dirty="0">
                <a:solidFill>
                  <a:srgbClr val="444444"/>
                </a:solidFill>
                <a:effectLst/>
                <a:highlight>
                  <a:srgbClr val="F1EDFF"/>
                </a:highlight>
                <a:latin typeface="Times New Roman" panose="02020603050405020304" pitchFamily="18" charset="0"/>
                <a:cs typeface="Times New Roman" panose="02020603050405020304" pitchFamily="18" charset="0"/>
              </a:rPr>
              <a:t>n</a:t>
            </a:r>
            <a:r>
              <a:rPr lang="pt-BR" sz="1600" b="0" i="0" dirty="0">
                <a:solidFill>
                  <a:srgbClr val="444444"/>
                </a:solidFill>
                <a:effectLst/>
                <a:highlight>
                  <a:srgbClr val="F1EDFF"/>
                </a:highlight>
                <a:latin typeface="Times New Roman" panose="02020603050405020304" pitchFamily="18" charset="0"/>
                <a:cs typeface="Times New Roman" panose="02020603050405020304" pitchFamily="18" charset="0"/>
              </a:rPr>
              <a:t>C</a:t>
            </a:r>
            <a:r>
              <a:rPr lang="pt-BR" sz="1600" b="0" i="0" baseline="-25000" dirty="0">
                <a:solidFill>
                  <a:srgbClr val="444444"/>
                </a:solidFill>
                <a:effectLst/>
                <a:highlight>
                  <a:srgbClr val="F1EDFF"/>
                </a:highlight>
                <a:latin typeface="Times New Roman" panose="02020603050405020304" pitchFamily="18" charset="0"/>
                <a:cs typeface="Times New Roman" panose="02020603050405020304" pitchFamily="18" charset="0"/>
              </a:rPr>
              <a:t>x</a:t>
            </a:r>
            <a:r>
              <a:rPr lang="pt-BR" sz="1600" b="0" i="0" dirty="0">
                <a:solidFill>
                  <a:srgbClr val="444444"/>
                </a:solidFill>
                <a:effectLst/>
                <a:highlight>
                  <a:srgbClr val="F1EDFF"/>
                </a:highlight>
                <a:latin typeface="Times New Roman" panose="02020603050405020304" pitchFamily="18" charset="0"/>
                <a:cs typeface="Times New Roman" panose="02020603050405020304" pitchFamily="18" charset="0"/>
              </a:rPr>
              <a:t> p</a:t>
            </a:r>
            <a:r>
              <a:rPr lang="pt-BR" sz="1600" b="0" i="0" baseline="30000" dirty="0">
                <a:solidFill>
                  <a:srgbClr val="444444"/>
                </a:solidFill>
                <a:effectLst/>
                <a:highlight>
                  <a:srgbClr val="F1EDFF"/>
                </a:highlight>
                <a:latin typeface="Times New Roman" panose="02020603050405020304" pitchFamily="18" charset="0"/>
                <a:cs typeface="Times New Roman" panose="02020603050405020304" pitchFamily="18" charset="0"/>
              </a:rPr>
              <a:t>x</a:t>
            </a:r>
            <a:r>
              <a:rPr lang="pt-BR" sz="1600" b="0" i="0" dirty="0">
                <a:solidFill>
                  <a:srgbClr val="444444"/>
                </a:solidFill>
                <a:effectLst/>
                <a:highlight>
                  <a:srgbClr val="F1EDFF"/>
                </a:highlight>
                <a:latin typeface="Times New Roman" panose="02020603050405020304" pitchFamily="18" charset="0"/>
                <a:cs typeface="Times New Roman" panose="02020603050405020304" pitchFamily="18" charset="0"/>
              </a:rPr>
              <a:t> (q)</a:t>
            </a:r>
            <a:r>
              <a:rPr lang="pt-BR" sz="1600" b="0" i="0" baseline="30000" dirty="0">
                <a:solidFill>
                  <a:srgbClr val="444444"/>
                </a:solidFill>
                <a:effectLst/>
                <a:highlight>
                  <a:srgbClr val="F1EDFF"/>
                </a:highlight>
                <a:latin typeface="Times New Roman" panose="02020603050405020304" pitchFamily="18" charset="0"/>
                <a:cs typeface="Times New Roman" panose="02020603050405020304" pitchFamily="18" charset="0"/>
              </a:rPr>
              <a:t>n-x</a:t>
            </a:r>
            <a:endParaRPr lang="en-IN" sz="1600" dirty="0">
              <a:latin typeface="Times New Roman" panose="02020603050405020304" pitchFamily="18" charset="0"/>
              <a:cs typeface="Times New Roman" panose="02020603050405020304" pitchFamily="18" charset="0"/>
            </a:endParaRPr>
          </a:p>
        </p:txBody>
      </p:sp>
      <p:sp>
        <p:nvSpPr>
          <p:cNvPr id="4" name="AutoShape 2" descr="P_{x} = {n \choose x} p^{x} q^{n-x}">
            <a:extLst>
              <a:ext uri="{FF2B5EF4-FFF2-40B4-BE49-F238E27FC236}">
                <a16:creationId xmlns:a16="http://schemas.microsoft.com/office/drawing/2014/main" id="{6F1C4571-24CA-BA27-F1D9-8573B480BB9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7967CBE1-9FE2-1E2E-D3C7-A8A3D9587798}"/>
              </a:ext>
            </a:extLst>
          </p:cNvPr>
          <p:cNvPicPr>
            <a:picLocks noChangeAspect="1"/>
          </p:cNvPicPr>
          <p:nvPr/>
        </p:nvPicPr>
        <p:blipFill>
          <a:blip r:embed="rId2"/>
          <a:stretch>
            <a:fillRect/>
          </a:stretch>
        </p:blipFill>
        <p:spPr>
          <a:xfrm>
            <a:off x="2442896" y="1988454"/>
            <a:ext cx="4258208" cy="2766125"/>
          </a:xfrm>
          <a:prstGeom prst="rect">
            <a:avLst/>
          </a:prstGeom>
        </p:spPr>
      </p:pic>
    </p:spTree>
    <p:extLst>
      <p:ext uri="{BB962C8B-B14F-4D97-AF65-F5344CB8AC3E}">
        <p14:creationId xmlns:p14="http://schemas.microsoft.com/office/powerpoint/2010/main" val="80244363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1015442" y="290042"/>
            <a:ext cx="836878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FF0000"/>
                </a:solidFill>
                <a:latin typeface="Times New Roman" panose="02020603050405020304" pitchFamily="18" charset="0"/>
                <a:cs typeface="Times New Roman" panose="02020603050405020304" pitchFamily="18" charset="0"/>
              </a:rPr>
              <a:t>Important Formulae of Binomial Distribution</a:t>
            </a:r>
            <a:endParaRPr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E6E3B6C-BFE2-E031-07C1-5355AA0E2B88}"/>
                  </a:ext>
                </a:extLst>
              </p:cNvPr>
              <p:cNvSpPr txBox="1"/>
              <p:nvPr/>
            </p:nvSpPr>
            <p:spPr>
              <a:xfrm>
                <a:off x="284199" y="862742"/>
                <a:ext cx="8919274" cy="3832716"/>
              </a:xfrm>
              <a:prstGeom prst="rect">
                <a:avLst/>
              </a:prstGeom>
              <a:noFill/>
            </p:spPr>
            <p:txBody>
              <a:bodyPr wrap="square">
                <a:spAutoFit/>
              </a:bodyPr>
              <a:lstStyle/>
              <a:p>
                <a:pPr rtl="0"/>
                <a:r>
                  <a:rPr lang="en-US" sz="2000" dirty="0">
                    <a:effectLst/>
                    <a:latin typeface="Times New Roman" panose="02020603050405020304" pitchFamily="18" charset="0"/>
                    <a:cs typeface="Times New Roman" panose="02020603050405020304" pitchFamily="18" charset="0"/>
                  </a:rPr>
                  <a:t>For a binomial distribution, the mean, variance and standard deviation for the given number of success are represented using the below listed formulae:</a:t>
                </a:r>
              </a:p>
              <a:p>
                <a:pPr rtl="0"/>
                <a:endParaRPr lang="en-US" sz="2000" dirty="0">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Mean, μ = np</a:t>
                </a:r>
              </a:p>
              <a:p>
                <a:pPr rtl="0"/>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Variance, </a:t>
                </a:r>
                <a14:m>
                  <m:oMath xmlns:m="http://schemas.openxmlformats.org/officeDocument/2006/math">
                    <m:sSup>
                      <m:sSupPr>
                        <m:ctrlPr>
                          <a:rPr lang="en-US" sz="2000" i="1" smtClean="0">
                            <a:effectLst/>
                            <a:latin typeface="Cambria Math" panose="02040503050406030204" pitchFamily="18" charset="0"/>
                            <a:cs typeface="Times New Roman" panose="02020603050405020304" pitchFamily="18" charset="0"/>
                          </a:rPr>
                        </m:ctrlPr>
                      </m:sSupPr>
                      <m:e>
                        <m:r>
                          <m:rPr>
                            <m:nor/>
                          </m:rPr>
                          <a:rPr lang="en-US" sz="2000" dirty="0">
                            <a:latin typeface="Times New Roman" panose="02020603050405020304" pitchFamily="18" charset="0"/>
                            <a:cs typeface="Times New Roman" panose="02020603050405020304" pitchFamily="18" charset="0"/>
                          </a:rPr>
                          <m:t>σ</m:t>
                        </m:r>
                      </m:e>
                      <m:sup>
                        <m:r>
                          <a:rPr lang="en-US" sz="2000" i="1" smtClean="0">
                            <a:effectLst/>
                            <a:latin typeface="Cambria Math" panose="02040503050406030204" pitchFamily="18" charset="0"/>
                            <a:cs typeface="Times New Roman" panose="02020603050405020304" pitchFamily="18" charset="0"/>
                          </a:rPr>
                          <m:t>2</m:t>
                        </m:r>
                      </m:sup>
                    </m:sSup>
                  </m:oMath>
                </a14:m>
                <a:r>
                  <a:rPr lang="en-US" sz="2000" dirty="0">
                    <a:effectLst/>
                    <a:latin typeface="Times New Roman" panose="02020603050405020304" pitchFamily="18" charset="0"/>
                    <a:cs typeface="Times New Roman" panose="02020603050405020304" pitchFamily="18" charset="0"/>
                  </a:rPr>
                  <a:t> = </a:t>
                </a:r>
                <a:r>
                  <a:rPr lang="en-US" sz="2000" dirty="0" err="1">
                    <a:effectLst/>
                    <a:latin typeface="Times New Roman" panose="02020603050405020304" pitchFamily="18" charset="0"/>
                    <a:cs typeface="Times New Roman" panose="02020603050405020304" pitchFamily="18" charset="0"/>
                  </a:rPr>
                  <a:t>npq</a:t>
                </a:r>
                <a:endParaRPr lang="en-US" sz="2000" dirty="0">
                  <a:effectLst/>
                  <a:latin typeface="Times New Roman" panose="02020603050405020304" pitchFamily="18" charset="0"/>
                  <a:cs typeface="Times New Roman" panose="02020603050405020304" pitchFamily="18" charset="0"/>
                </a:endParaRPr>
              </a:p>
              <a:p>
                <a:pPr rtl="0"/>
                <a:endParaRPr lang="en-US" sz="2000" dirty="0">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Standard Deviation σ= √(</a:t>
                </a:r>
                <a:r>
                  <a:rPr lang="en-US" sz="2000" dirty="0" err="1">
                    <a:effectLst/>
                    <a:latin typeface="Times New Roman" panose="02020603050405020304" pitchFamily="18" charset="0"/>
                    <a:cs typeface="Times New Roman" panose="02020603050405020304" pitchFamily="18" charset="0"/>
                  </a:rPr>
                  <a:t>npq</a:t>
                </a:r>
                <a:r>
                  <a:rPr lang="en-US" sz="2000" dirty="0">
                    <a:effectLst/>
                    <a:latin typeface="Times New Roman" panose="02020603050405020304" pitchFamily="18" charset="0"/>
                    <a:cs typeface="Times New Roman" panose="02020603050405020304" pitchFamily="18" charset="0"/>
                  </a:rPr>
                  <a:t>)</a:t>
                </a:r>
              </a:p>
              <a:p>
                <a:pPr rtl="0"/>
                <a:endParaRPr lang="en-US" sz="2000" dirty="0">
                  <a:latin typeface="Times New Roman" panose="02020603050405020304" pitchFamily="18" charset="0"/>
                  <a:cs typeface="Times New Roman" panose="02020603050405020304" pitchFamily="18" charset="0"/>
                </a:endParaRPr>
              </a:p>
              <a:p>
                <a:pPr rtl="0"/>
                <a:r>
                  <a:rPr lang="en-US" sz="2000" dirty="0">
                    <a:effectLst/>
                    <a:latin typeface="Times New Roman" panose="02020603050405020304" pitchFamily="18" charset="0"/>
                    <a:cs typeface="Times New Roman" panose="02020603050405020304" pitchFamily="18" charset="0"/>
                  </a:rPr>
                  <a:t>Where p is the probability of success</a:t>
                </a:r>
              </a:p>
              <a:p>
                <a:pPr rtl="0"/>
                <a:endParaRPr lang="en-US" sz="2000" dirty="0">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q is the probability of failure, where q = 1-p</a:t>
                </a:r>
                <a:endParaRPr lang="en-US" sz="2000"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8E6E3B6C-BFE2-E031-07C1-5355AA0E2B88}"/>
                  </a:ext>
                </a:extLst>
              </p:cNvPr>
              <p:cNvSpPr txBox="1">
                <a:spLocks noRot="1" noChangeAspect="1" noMove="1" noResize="1" noEditPoints="1" noAdjustHandles="1" noChangeArrowheads="1" noChangeShapeType="1" noTextEdit="1"/>
              </p:cNvSpPr>
              <p:nvPr/>
            </p:nvSpPr>
            <p:spPr>
              <a:xfrm>
                <a:off x="284199" y="862742"/>
                <a:ext cx="8919274" cy="3832716"/>
              </a:xfrm>
              <a:prstGeom prst="rect">
                <a:avLst/>
              </a:prstGeom>
              <a:blipFill>
                <a:blip r:embed="rId3"/>
                <a:stretch>
                  <a:fillRect l="-752" t="-955" b="-796"/>
                </a:stretch>
              </a:blipFill>
            </p:spPr>
            <p:txBody>
              <a:bodyPr/>
              <a:lstStyle/>
              <a:p>
                <a:r>
                  <a:rPr lang="en-IN">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0DB7E9-88CB-955A-55F1-5DA7E31D52BC}"/>
              </a:ext>
            </a:extLst>
          </p:cNvPr>
          <p:cNvSpPr txBox="1"/>
          <p:nvPr/>
        </p:nvSpPr>
        <p:spPr>
          <a:xfrm>
            <a:off x="246742" y="297542"/>
            <a:ext cx="8084457" cy="4462760"/>
          </a:xfrm>
          <a:prstGeom prst="rect">
            <a:avLst/>
          </a:prstGeom>
          <a:noFill/>
        </p:spPr>
        <p:txBody>
          <a:bodyPr wrap="square" rtlCol="0">
            <a:spAutoFit/>
          </a:bodyPr>
          <a:lstStyle/>
          <a:p>
            <a:pPr algn="just"/>
            <a:r>
              <a:rPr lang="en-IN" sz="2200" b="1" dirty="0">
                <a:solidFill>
                  <a:srgbClr val="FF0000"/>
                </a:solidFill>
                <a:latin typeface="Times New Roman" panose="02020603050405020304" pitchFamily="18" charset="0"/>
                <a:cs typeface="Times New Roman" panose="02020603050405020304" pitchFamily="18" charset="0"/>
              </a:rPr>
              <a:t>PROBLEM 1 </a:t>
            </a:r>
            <a:r>
              <a:rPr lang="en-IN" sz="2200" dirty="0">
                <a:latin typeface="Times New Roman" panose="02020603050405020304" pitchFamily="18" charset="0"/>
                <a:cs typeface="Times New Roman" panose="02020603050405020304" pitchFamily="18" charset="0"/>
              </a:rPr>
              <a:t>: </a:t>
            </a:r>
            <a:r>
              <a:rPr lang="en-US" sz="2200" i="0" dirty="0">
                <a:solidFill>
                  <a:srgbClr val="444444"/>
                </a:solidFill>
                <a:effectLst/>
                <a:latin typeface="Times New Roman" panose="02020603050405020304" pitchFamily="18" charset="0"/>
                <a:cs typeface="Times New Roman" panose="02020603050405020304" pitchFamily="18" charset="0"/>
              </a:rPr>
              <a:t>If a coin is tossed 5 times, find the probability of:</a:t>
            </a:r>
          </a:p>
          <a:p>
            <a:pPr algn="just"/>
            <a:r>
              <a:rPr lang="en-US" sz="2200" i="0" dirty="0">
                <a:solidFill>
                  <a:srgbClr val="444444"/>
                </a:solidFill>
                <a:effectLst/>
                <a:latin typeface="Times New Roman" panose="02020603050405020304" pitchFamily="18" charset="0"/>
                <a:cs typeface="Times New Roman" panose="02020603050405020304" pitchFamily="18" charset="0"/>
              </a:rPr>
              <a:t>(a) Exactly 2 heads</a:t>
            </a:r>
          </a:p>
          <a:p>
            <a:pPr algn="just"/>
            <a:r>
              <a:rPr lang="en-US" sz="2200" i="0" dirty="0">
                <a:solidFill>
                  <a:srgbClr val="444444"/>
                </a:solidFill>
                <a:effectLst/>
                <a:latin typeface="Times New Roman" panose="02020603050405020304" pitchFamily="18" charset="0"/>
                <a:cs typeface="Times New Roman" panose="02020603050405020304" pitchFamily="18" charset="0"/>
              </a:rPr>
              <a:t>(b) At least 4 heads.</a:t>
            </a:r>
          </a:p>
          <a:p>
            <a:r>
              <a:rPr lang="en-IN" sz="2200" b="1" u="sng" dirty="0">
                <a:solidFill>
                  <a:srgbClr val="00B0F0"/>
                </a:solidFill>
                <a:effectLst/>
                <a:latin typeface="Times New Roman" panose="02020603050405020304" pitchFamily="18" charset="0"/>
                <a:cs typeface="Times New Roman" panose="02020603050405020304" pitchFamily="18" charset="0"/>
              </a:rPr>
              <a:t>Solution:</a:t>
            </a:r>
            <a:endParaRPr lang="en-IN" sz="2200" dirty="0">
              <a:latin typeface="Times New Roman" panose="02020603050405020304" pitchFamily="18" charset="0"/>
              <a:cs typeface="Times New Roman" panose="02020603050405020304" pitchFamily="18" charset="0"/>
            </a:endParaRPr>
          </a:p>
          <a:p>
            <a:pPr algn="just"/>
            <a:r>
              <a:rPr lang="en-US" sz="2200" b="1" i="0" dirty="0">
                <a:solidFill>
                  <a:srgbClr val="444444"/>
                </a:solidFill>
                <a:effectLst/>
                <a:latin typeface="Times New Roman" panose="02020603050405020304" pitchFamily="18" charset="0"/>
                <a:cs typeface="Times New Roman" panose="02020603050405020304" pitchFamily="18" charset="0"/>
              </a:rPr>
              <a:t>a) </a:t>
            </a:r>
            <a:r>
              <a:rPr lang="en-US" sz="2200" b="0" i="0" dirty="0">
                <a:solidFill>
                  <a:srgbClr val="444444"/>
                </a:solidFill>
                <a:effectLst/>
                <a:latin typeface="Times New Roman" panose="02020603050405020304" pitchFamily="18" charset="0"/>
                <a:cs typeface="Times New Roman" panose="02020603050405020304" pitchFamily="18" charset="0"/>
              </a:rPr>
              <a:t>According to the problem:</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Number of trials: n=5</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Probability of head: p= 1/2 </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the probability of tail, q =1/2</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For exactly two heads:</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x=2</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P(x=2) = </a:t>
            </a:r>
            <a:r>
              <a:rPr lang="en-US" sz="2200" b="0" i="0" baseline="30000" dirty="0">
                <a:solidFill>
                  <a:srgbClr val="444444"/>
                </a:solidFill>
                <a:effectLst/>
                <a:latin typeface="Times New Roman" panose="02020603050405020304" pitchFamily="18" charset="0"/>
                <a:cs typeface="Times New Roman" panose="02020603050405020304" pitchFamily="18" charset="0"/>
              </a:rPr>
              <a:t>5</a:t>
            </a:r>
            <a:r>
              <a:rPr lang="en-US" sz="2200" b="0" i="0" dirty="0">
                <a:solidFill>
                  <a:srgbClr val="444444"/>
                </a:solidFill>
                <a:effectLst/>
                <a:latin typeface="Times New Roman" panose="02020603050405020304" pitchFamily="18" charset="0"/>
                <a:cs typeface="Times New Roman" panose="02020603050405020304" pitchFamily="18" charset="0"/>
              </a:rPr>
              <a:t>C2 p</a:t>
            </a:r>
            <a:r>
              <a:rPr lang="en-US" sz="2200" b="0" i="0" baseline="30000" dirty="0">
                <a:solidFill>
                  <a:srgbClr val="444444"/>
                </a:solidFill>
                <a:effectLst/>
                <a:latin typeface="Times New Roman" panose="02020603050405020304" pitchFamily="18" charset="0"/>
                <a:cs typeface="Times New Roman" panose="02020603050405020304" pitchFamily="18" charset="0"/>
              </a:rPr>
              <a:t>2</a:t>
            </a:r>
            <a:r>
              <a:rPr lang="en-US" sz="2200" b="0" i="0" dirty="0">
                <a:solidFill>
                  <a:srgbClr val="444444"/>
                </a:solidFill>
                <a:effectLst/>
                <a:latin typeface="Times New Roman" panose="02020603050405020304" pitchFamily="18" charset="0"/>
                <a:cs typeface="Times New Roman" panose="02020603050405020304" pitchFamily="18" charset="0"/>
              </a:rPr>
              <a:t> q</a:t>
            </a:r>
            <a:r>
              <a:rPr lang="en-US" sz="2200" b="0" i="0" baseline="30000" dirty="0">
                <a:solidFill>
                  <a:srgbClr val="444444"/>
                </a:solidFill>
                <a:effectLst/>
                <a:latin typeface="Times New Roman" panose="02020603050405020304" pitchFamily="18" charset="0"/>
                <a:cs typeface="Times New Roman" panose="02020603050405020304" pitchFamily="18" charset="0"/>
              </a:rPr>
              <a:t>5-2 </a:t>
            </a:r>
            <a:r>
              <a:rPr lang="en-US" sz="2200" b="0" i="0" dirty="0">
                <a:solidFill>
                  <a:srgbClr val="444444"/>
                </a:solidFill>
                <a:effectLst/>
                <a:latin typeface="Times New Roman" panose="02020603050405020304" pitchFamily="18" charset="0"/>
                <a:cs typeface="Times New Roman" panose="02020603050405020304" pitchFamily="18" charset="0"/>
              </a:rPr>
              <a:t>= 5! / 2! 3! × (½)</a:t>
            </a:r>
            <a:r>
              <a:rPr lang="en-US" sz="2200" b="0" i="0" baseline="30000" dirty="0">
                <a:solidFill>
                  <a:srgbClr val="444444"/>
                </a:solidFill>
                <a:effectLst/>
                <a:latin typeface="Times New Roman" panose="02020603050405020304" pitchFamily="18" charset="0"/>
                <a:cs typeface="Times New Roman" panose="02020603050405020304" pitchFamily="18" charset="0"/>
              </a:rPr>
              <a:t>2</a:t>
            </a:r>
            <a:r>
              <a:rPr lang="en-US" sz="2200" b="0" i="0" dirty="0">
                <a:solidFill>
                  <a:srgbClr val="444444"/>
                </a:solidFill>
                <a:effectLst/>
                <a:latin typeface="Times New Roman" panose="02020603050405020304" pitchFamily="18" charset="0"/>
                <a:cs typeface="Times New Roman" panose="02020603050405020304" pitchFamily="18" charset="0"/>
              </a:rPr>
              <a:t>× (½)</a:t>
            </a:r>
            <a:r>
              <a:rPr lang="en-US" sz="2200" b="0" i="0" baseline="30000" dirty="0">
                <a:solidFill>
                  <a:srgbClr val="444444"/>
                </a:solidFill>
                <a:effectLst/>
                <a:latin typeface="Times New Roman" panose="02020603050405020304" pitchFamily="18" charset="0"/>
                <a:cs typeface="Times New Roman" panose="02020603050405020304" pitchFamily="18" charset="0"/>
              </a:rPr>
              <a:t>3</a:t>
            </a:r>
            <a:endParaRPr lang="en-US" sz="2200" b="0" i="0" dirty="0">
              <a:solidFill>
                <a:srgbClr val="444444"/>
              </a:solidFill>
              <a:effectLst/>
              <a:latin typeface="Times New Roman" panose="02020603050405020304" pitchFamily="18" charset="0"/>
              <a:cs typeface="Times New Roman" panose="02020603050405020304" pitchFamily="18" charset="0"/>
            </a:endParaRPr>
          </a:p>
          <a:p>
            <a:pPr algn="just"/>
            <a:r>
              <a:rPr lang="en-US" sz="2200" b="0" i="0" dirty="0">
                <a:solidFill>
                  <a:srgbClr val="444444"/>
                </a:solidFill>
                <a:effectLst/>
                <a:latin typeface="Times New Roman" panose="02020603050405020304" pitchFamily="18" charset="0"/>
                <a:cs typeface="Times New Roman" panose="02020603050405020304" pitchFamily="18" charset="0"/>
              </a:rPr>
              <a:t>P(x=2) = 5/16</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88149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0DB7E9-88CB-955A-55F1-5DA7E31D52BC}"/>
              </a:ext>
            </a:extLst>
          </p:cNvPr>
          <p:cNvSpPr txBox="1"/>
          <p:nvPr/>
        </p:nvSpPr>
        <p:spPr>
          <a:xfrm>
            <a:off x="410294" y="728722"/>
            <a:ext cx="8084457" cy="3108543"/>
          </a:xfrm>
          <a:prstGeom prst="rect">
            <a:avLst/>
          </a:prstGeom>
          <a:noFill/>
        </p:spPr>
        <p:txBody>
          <a:bodyPr wrap="square" rtlCol="0">
            <a:spAutoFit/>
          </a:bodyPr>
          <a:lstStyle/>
          <a:p>
            <a:pPr algn="just"/>
            <a:r>
              <a:rPr lang="en-US" sz="2200" b="1" i="0" dirty="0">
                <a:solidFill>
                  <a:srgbClr val="444444"/>
                </a:solidFill>
                <a:effectLst/>
                <a:latin typeface="Times New Roman" panose="02020603050405020304" pitchFamily="18" charset="0"/>
                <a:cs typeface="Times New Roman" panose="02020603050405020304" pitchFamily="18" charset="0"/>
              </a:rPr>
              <a:t>(b) </a:t>
            </a:r>
            <a:r>
              <a:rPr lang="en-US" sz="2200" b="0" i="0" dirty="0">
                <a:solidFill>
                  <a:srgbClr val="444444"/>
                </a:solidFill>
                <a:effectLst/>
                <a:latin typeface="Times New Roman" panose="02020603050405020304" pitchFamily="18" charset="0"/>
                <a:cs typeface="Times New Roman" panose="02020603050405020304" pitchFamily="18" charset="0"/>
              </a:rPr>
              <a:t>For at least four heads,</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x ≥ 4,</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 P(x ≥ 4) = P(x = 4) + P(x=5)</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Hence,</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P(x = 4) = </a:t>
            </a:r>
            <a:r>
              <a:rPr lang="en-US" sz="2200" b="0" i="0" baseline="30000" dirty="0">
                <a:solidFill>
                  <a:srgbClr val="444444"/>
                </a:solidFill>
                <a:effectLst/>
                <a:latin typeface="Times New Roman" panose="02020603050405020304" pitchFamily="18" charset="0"/>
                <a:cs typeface="Times New Roman" panose="02020603050405020304" pitchFamily="18" charset="0"/>
              </a:rPr>
              <a:t>5</a:t>
            </a:r>
            <a:r>
              <a:rPr lang="en-US" sz="2200" b="0" i="0" dirty="0">
                <a:solidFill>
                  <a:srgbClr val="444444"/>
                </a:solidFill>
                <a:effectLst/>
                <a:latin typeface="Times New Roman" panose="02020603050405020304" pitchFamily="18" charset="0"/>
                <a:cs typeface="Times New Roman" panose="02020603050405020304" pitchFamily="18" charset="0"/>
              </a:rPr>
              <a:t>C4 p</a:t>
            </a:r>
            <a:r>
              <a:rPr lang="en-US" sz="2200" b="0" i="0" baseline="30000" dirty="0">
                <a:solidFill>
                  <a:srgbClr val="444444"/>
                </a:solidFill>
                <a:effectLst/>
                <a:latin typeface="Times New Roman" panose="02020603050405020304" pitchFamily="18" charset="0"/>
                <a:cs typeface="Times New Roman" panose="02020603050405020304" pitchFamily="18" charset="0"/>
              </a:rPr>
              <a:t>4</a:t>
            </a:r>
            <a:r>
              <a:rPr lang="en-US" sz="2200" b="0" i="0" dirty="0">
                <a:solidFill>
                  <a:srgbClr val="444444"/>
                </a:solidFill>
                <a:effectLst/>
                <a:latin typeface="Times New Roman" panose="02020603050405020304" pitchFamily="18" charset="0"/>
                <a:cs typeface="Times New Roman" panose="02020603050405020304" pitchFamily="18" charset="0"/>
              </a:rPr>
              <a:t> q</a:t>
            </a:r>
            <a:r>
              <a:rPr lang="en-US" sz="2200" b="0" i="0" baseline="30000" dirty="0">
                <a:solidFill>
                  <a:srgbClr val="444444"/>
                </a:solidFill>
                <a:effectLst/>
                <a:latin typeface="Times New Roman" panose="02020603050405020304" pitchFamily="18" charset="0"/>
                <a:cs typeface="Times New Roman" panose="02020603050405020304" pitchFamily="18" charset="0"/>
              </a:rPr>
              <a:t>5-4</a:t>
            </a:r>
            <a:r>
              <a:rPr lang="en-US" sz="2200" b="0" i="0" dirty="0">
                <a:solidFill>
                  <a:srgbClr val="444444"/>
                </a:solidFill>
                <a:effectLst/>
                <a:latin typeface="Times New Roman" panose="02020603050405020304" pitchFamily="18" charset="0"/>
                <a:cs typeface="Times New Roman" panose="02020603050405020304" pitchFamily="18" charset="0"/>
              </a:rPr>
              <a:t> = 5!/4! 1! × (½)</a:t>
            </a:r>
            <a:r>
              <a:rPr lang="en-US" sz="2200" b="0" i="0" baseline="30000" dirty="0">
                <a:solidFill>
                  <a:srgbClr val="444444"/>
                </a:solidFill>
                <a:effectLst/>
                <a:latin typeface="Times New Roman" panose="02020603050405020304" pitchFamily="18" charset="0"/>
                <a:cs typeface="Times New Roman" panose="02020603050405020304" pitchFamily="18" charset="0"/>
              </a:rPr>
              <a:t>4</a:t>
            </a:r>
            <a:r>
              <a:rPr lang="en-US" sz="2200" b="0" i="0" dirty="0">
                <a:solidFill>
                  <a:srgbClr val="444444"/>
                </a:solidFill>
                <a:effectLst/>
                <a:latin typeface="Times New Roman" panose="02020603050405020304" pitchFamily="18" charset="0"/>
                <a:cs typeface="Times New Roman" panose="02020603050405020304" pitchFamily="18" charset="0"/>
              </a:rPr>
              <a:t>× (½)</a:t>
            </a:r>
            <a:r>
              <a:rPr lang="en-US" sz="2200" b="0" i="0" baseline="30000" dirty="0">
                <a:solidFill>
                  <a:srgbClr val="444444"/>
                </a:solidFill>
                <a:effectLst/>
                <a:latin typeface="Times New Roman" panose="02020603050405020304" pitchFamily="18" charset="0"/>
                <a:cs typeface="Times New Roman" panose="02020603050405020304" pitchFamily="18" charset="0"/>
              </a:rPr>
              <a:t>1</a:t>
            </a:r>
            <a:r>
              <a:rPr lang="en-US" sz="2200" b="0" i="0" dirty="0">
                <a:solidFill>
                  <a:srgbClr val="444444"/>
                </a:solidFill>
                <a:effectLst/>
                <a:latin typeface="Times New Roman" panose="02020603050405020304" pitchFamily="18" charset="0"/>
                <a:cs typeface="Times New Roman" panose="02020603050405020304" pitchFamily="18" charset="0"/>
              </a:rPr>
              <a:t> = 5/32</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P(x = 5) = </a:t>
            </a:r>
            <a:r>
              <a:rPr lang="en-US" sz="2200" b="0" i="0" baseline="30000" dirty="0">
                <a:solidFill>
                  <a:srgbClr val="444444"/>
                </a:solidFill>
                <a:effectLst/>
                <a:latin typeface="Times New Roman" panose="02020603050405020304" pitchFamily="18" charset="0"/>
                <a:cs typeface="Times New Roman" panose="02020603050405020304" pitchFamily="18" charset="0"/>
              </a:rPr>
              <a:t>5</a:t>
            </a:r>
            <a:r>
              <a:rPr lang="en-US" sz="2200" b="0" i="0" dirty="0">
                <a:solidFill>
                  <a:srgbClr val="444444"/>
                </a:solidFill>
                <a:effectLst/>
                <a:latin typeface="Times New Roman" panose="02020603050405020304" pitchFamily="18" charset="0"/>
                <a:cs typeface="Times New Roman" panose="02020603050405020304" pitchFamily="18" charset="0"/>
              </a:rPr>
              <a:t>C5 p</a:t>
            </a:r>
            <a:r>
              <a:rPr lang="en-US" sz="2200" b="0" i="0" baseline="30000" dirty="0">
                <a:solidFill>
                  <a:srgbClr val="444444"/>
                </a:solidFill>
                <a:effectLst/>
                <a:latin typeface="Times New Roman" panose="02020603050405020304" pitchFamily="18" charset="0"/>
                <a:cs typeface="Times New Roman" panose="02020603050405020304" pitchFamily="18" charset="0"/>
              </a:rPr>
              <a:t>5</a:t>
            </a:r>
            <a:r>
              <a:rPr lang="en-US" sz="2200" b="0" i="0" dirty="0">
                <a:solidFill>
                  <a:srgbClr val="444444"/>
                </a:solidFill>
                <a:effectLst/>
                <a:latin typeface="Times New Roman" panose="02020603050405020304" pitchFamily="18" charset="0"/>
                <a:cs typeface="Times New Roman" panose="02020603050405020304" pitchFamily="18" charset="0"/>
              </a:rPr>
              <a:t> q</a:t>
            </a:r>
            <a:r>
              <a:rPr lang="en-US" sz="2200" b="0" i="0" baseline="30000" dirty="0">
                <a:solidFill>
                  <a:srgbClr val="444444"/>
                </a:solidFill>
                <a:effectLst/>
                <a:latin typeface="Times New Roman" panose="02020603050405020304" pitchFamily="18" charset="0"/>
                <a:cs typeface="Times New Roman" panose="02020603050405020304" pitchFamily="18" charset="0"/>
              </a:rPr>
              <a:t>5-5</a:t>
            </a:r>
            <a:r>
              <a:rPr lang="en-US" sz="2200" b="0" i="0" dirty="0">
                <a:solidFill>
                  <a:srgbClr val="444444"/>
                </a:solidFill>
                <a:effectLst/>
                <a:latin typeface="Times New Roman" panose="02020603050405020304" pitchFamily="18" charset="0"/>
                <a:cs typeface="Times New Roman" panose="02020603050405020304" pitchFamily="18" charset="0"/>
              </a:rPr>
              <a:t> = (½)</a:t>
            </a:r>
            <a:r>
              <a:rPr lang="en-US" sz="2200" b="0" i="0" baseline="30000" dirty="0">
                <a:solidFill>
                  <a:srgbClr val="444444"/>
                </a:solidFill>
                <a:effectLst/>
                <a:latin typeface="Times New Roman" panose="02020603050405020304" pitchFamily="18" charset="0"/>
                <a:cs typeface="Times New Roman" panose="02020603050405020304" pitchFamily="18" charset="0"/>
              </a:rPr>
              <a:t>5</a:t>
            </a:r>
            <a:r>
              <a:rPr lang="en-US" sz="2200" b="0" i="0" dirty="0">
                <a:solidFill>
                  <a:srgbClr val="444444"/>
                </a:solidFill>
                <a:effectLst/>
                <a:latin typeface="Times New Roman" panose="02020603050405020304" pitchFamily="18" charset="0"/>
                <a:cs typeface="Times New Roman" panose="02020603050405020304" pitchFamily="18" charset="0"/>
              </a:rPr>
              <a:t> = 1/32</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Therefore,</a:t>
            </a:r>
          </a:p>
          <a:p>
            <a:pPr algn="just"/>
            <a:r>
              <a:rPr lang="en-US" sz="2200" b="0" i="0" dirty="0">
                <a:solidFill>
                  <a:srgbClr val="444444"/>
                </a:solidFill>
                <a:effectLst/>
                <a:latin typeface="Times New Roman" panose="02020603050405020304" pitchFamily="18" charset="0"/>
                <a:cs typeface="Times New Roman" panose="02020603050405020304" pitchFamily="18" charset="0"/>
              </a:rPr>
              <a:t>P(x ≥ 4) = 5/32 + 1/32 = 6/32 = 3/16</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9077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0DB7E9-88CB-955A-55F1-5DA7E31D52BC}"/>
              </a:ext>
            </a:extLst>
          </p:cNvPr>
          <p:cNvSpPr txBox="1"/>
          <p:nvPr/>
        </p:nvSpPr>
        <p:spPr>
          <a:xfrm>
            <a:off x="246742" y="297542"/>
            <a:ext cx="8084457" cy="3770263"/>
          </a:xfrm>
          <a:prstGeom prst="rect">
            <a:avLst/>
          </a:prstGeom>
          <a:noFill/>
        </p:spPr>
        <p:txBody>
          <a:bodyPr wrap="square" rtlCol="0">
            <a:spAutoFit/>
          </a:bodyPr>
          <a:lstStyle/>
          <a:p>
            <a:pPr algn="just" fontAlgn="base">
              <a:lnSpc>
                <a:spcPct val="150000"/>
              </a:lnSpc>
            </a:pPr>
            <a:r>
              <a:rPr lang="en-IN" sz="2000" b="1" dirty="0">
                <a:solidFill>
                  <a:srgbClr val="FF0000"/>
                </a:solidFill>
                <a:latin typeface="Times New Roman" panose="02020603050405020304" pitchFamily="18" charset="0"/>
                <a:cs typeface="Times New Roman" panose="02020603050405020304" pitchFamily="18" charset="0"/>
              </a:rPr>
              <a:t>PROBLEM 2 </a:t>
            </a:r>
            <a:r>
              <a:rPr lang="en-IN" sz="2000" dirty="0">
                <a:latin typeface="Times New Roman" panose="02020603050405020304" pitchFamily="18" charset="0"/>
                <a:cs typeface="Times New Roman" panose="02020603050405020304" pitchFamily="18" charset="0"/>
              </a:rPr>
              <a:t>:</a:t>
            </a:r>
            <a:r>
              <a:rPr lang="en-US" sz="2800" dirty="0">
                <a:solidFill>
                  <a:srgbClr val="444444"/>
                </a:solidFill>
                <a:latin typeface="Raleway" pitchFamily="2" charset="0"/>
                <a:cs typeface="Times New Roman" panose="02020603050405020304" pitchFamily="18" charset="0"/>
              </a:rPr>
              <a:t>L</a:t>
            </a:r>
            <a:r>
              <a:rPr lang="en-US" b="0" i="0" dirty="0">
                <a:solidFill>
                  <a:srgbClr val="444444"/>
                </a:solidFill>
                <a:effectLst/>
                <a:latin typeface="Raleway" pitchFamily="2" charset="0"/>
              </a:rPr>
              <a:t>et’s say that 80% of all business startups in the IT industry report that they generate a profit in their first year. If a sample of 10 new IT business startups is selected, find the probability that exactly seven will generate a profit in their first year.</a:t>
            </a:r>
          </a:p>
          <a:p>
            <a:pPr algn="just" fontAlgn="base">
              <a:lnSpc>
                <a:spcPct val="150000"/>
              </a:lnSpc>
            </a:pPr>
            <a:r>
              <a:rPr lang="en-US" sz="2000" dirty="0">
                <a:solidFill>
                  <a:srgbClr val="FF0000"/>
                </a:solidFill>
                <a:latin typeface="Times New Roman" panose="02020603050405020304" pitchFamily="18" charset="0"/>
                <a:cs typeface="Times New Roman" panose="02020603050405020304" pitchFamily="18" charset="0"/>
              </a:rPr>
              <a:t>Solution:</a:t>
            </a:r>
            <a:endParaRPr lang="en-US" sz="2000" b="0" i="0" dirty="0">
              <a:solidFill>
                <a:srgbClr val="FF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b="0" i="0" dirty="0">
                <a:solidFill>
                  <a:srgbClr val="444444"/>
                </a:solidFill>
                <a:effectLst/>
                <a:latin typeface="Raleway" pitchFamily="2" charset="0"/>
              </a:rPr>
              <a:t>First, do we satisfy the conditions of the binomial distribution model?</a:t>
            </a:r>
          </a:p>
          <a:p>
            <a:pPr algn="just" fontAlgn="base">
              <a:lnSpc>
                <a:spcPct val="150000"/>
              </a:lnSpc>
            </a:pPr>
            <a:r>
              <a:rPr lang="en-US" b="0" i="0" dirty="0">
                <a:solidFill>
                  <a:srgbClr val="444444"/>
                </a:solidFill>
                <a:effectLst/>
                <a:latin typeface="Raleway" pitchFamily="2" charset="0"/>
              </a:rPr>
              <a:t>There are only two possible mutually exclusive outcomes – to generate a profit in the first year or not (yes or no).</a:t>
            </a:r>
          </a:p>
          <a:p>
            <a:pPr algn="just" fontAlgn="base">
              <a:lnSpc>
                <a:spcPct val="150000"/>
              </a:lnSpc>
            </a:pPr>
            <a:r>
              <a:rPr lang="en-US" b="0" i="0" dirty="0">
                <a:solidFill>
                  <a:srgbClr val="444444"/>
                </a:solidFill>
                <a:effectLst/>
                <a:latin typeface="Raleway" pitchFamily="2" charset="0"/>
              </a:rPr>
              <a:t>There are a fixed number of trails (startups) – 10.</a:t>
            </a:r>
          </a:p>
          <a:p>
            <a:pPr algn="just" fontAlgn="base">
              <a:lnSpc>
                <a:spcPct val="150000"/>
              </a:lnSpc>
            </a:pPr>
            <a:r>
              <a:rPr lang="en-US" b="0" i="0" dirty="0">
                <a:solidFill>
                  <a:srgbClr val="444444"/>
                </a:solidFill>
                <a:effectLst/>
                <a:latin typeface="Raleway" pitchFamily="2" charset="0"/>
              </a:rPr>
              <a:t>The probability of success for each startup is p=0.8.</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72427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60DB7E9-88CB-955A-55F1-5DA7E31D52BC}"/>
                  </a:ext>
                </a:extLst>
              </p:cNvPr>
              <p:cNvSpPr txBox="1"/>
              <p:nvPr/>
            </p:nvSpPr>
            <p:spPr>
              <a:xfrm>
                <a:off x="246742" y="297542"/>
                <a:ext cx="8084457" cy="4173643"/>
              </a:xfrm>
              <a:prstGeom prst="rect">
                <a:avLst/>
              </a:prstGeom>
              <a:noFill/>
            </p:spPr>
            <p:txBody>
              <a:bodyPr wrap="square" rtlCol="0">
                <a:spAutoFit/>
              </a:bodyPr>
              <a:lstStyle/>
              <a:p>
                <a:pPr algn="just" fontAlgn="base">
                  <a:lnSpc>
                    <a:spcPct val="150000"/>
                  </a:lnSpc>
                </a:pPr>
                <a:r>
                  <a:rPr lang="en-US" b="0" i="0" dirty="0">
                    <a:solidFill>
                      <a:srgbClr val="444444"/>
                    </a:solidFill>
                    <a:effectLst/>
                    <a:latin typeface="Raleway" pitchFamily="2" charset="0"/>
                  </a:rPr>
                  <a:t>We know that:</a:t>
                </a:r>
              </a:p>
              <a:p>
                <a:pPr algn="just" fontAlgn="base">
                  <a:lnSpc>
                    <a:spcPct val="150000"/>
                  </a:lnSpc>
                </a:pPr>
                <a:r>
                  <a:rPr lang="en-US" b="1" i="0" dirty="0">
                    <a:solidFill>
                      <a:srgbClr val="444444"/>
                    </a:solidFill>
                    <a:effectLst/>
                    <a:latin typeface="Raleway" pitchFamily="2" charset="0"/>
                  </a:rPr>
                  <a:t>n = 10=number of trails</a:t>
                </a:r>
              </a:p>
              <a:p>
                <a:pPr algn="just" fontAlgn="base">
                  <a:lnSpc>
                    <a:spcPct val="150000"/>
                  </a:lnSpc>
                </a:pPr>
                <a:r>
                  <a:rPr lang="en-US" b="1" i="0" dirty="0">
                    <a:solidFill>
                      <a:srgbClr val="444444"/>
                    </a:solidFill>
                    <a:effectLst/>
                    <a:latin typeface="Raleway" pitchFamily="2" charset="0"/>
                  </a:rPr>
                  <a:t> p=0.80</a:t>
                </a:r>
                <a:r>
                  <a:rPr lang="en-US" b="1" dirty="0">
                    <a:solidFill>
                      <a:srgbClr val="444444"/>
                    </a:solidFill>
                    <a:latin typeface="Raleway" pitchFamily="2" charset="0"/>
                  </a:rPr>
                  <a:t>=probability of profit</a:t>
                </a:r>
                <a:endParaRPr lang="en-US" b="1" i="0" dirty="0">
                  <a:solidFill>
                    <a:srgbClr val="444444"/>
                  </a:solidFill>
                  <a:effectLst/>
                  <a:latin typeface="Raleway" pitchFamily="2" charset="0"/>
                </a:endParaRPr>
              </a:p>
              <a:p>
                <a:pPr algn="just" fontAlgn="base">
                  <a:lnSpc>
                    <a:spcPct val="150000"/>
                  </a:lnSpc>
                </a:pPr>
                <a:r>
                  <a:rPr lang="en-US" b="1" i="0" dirty="0">
                    <a:solidFill>
                      <a:srgbClr val="444444"/>
                    </a:solidFill>
                    <a:effectLst/>
                    <a:latin typeface="Raleway" pitchFamily="2" charset="0"/>
                  </a:rPr>
                  <a:t>q=0.20</a:t>
                </a:r>
                <a:r>
                  <a:rPr lang="en-US" b="1" dirty="0">
                    <a:solidFill>
                      <a:srgbClr val="444444"/>
                    </a:solidFill>
                    <a:latin typeface="Raleway" pitchFamily="2" charset="0"/>
                  </a:rPr>
                  <a:t>=probability of loss </a:t>
                </a:r>
              </a:p>
              <a:p>
                <a:pPr algn="just" fontAlgn="base">
                  <a:lnSpc>
                    <a:spcPct val="150000"/>
                  </a:lnSpc>
                </a:pPr>
                <a:r>
                  <a:rPr lang="en-US" b="1" i="0" dirty="0">
                    <a:solidFill>
                      <a:srgbClr val="444444"/>
                    </a:solidFill>
                    <a:effectLst/>
                    <a:latin typeface="Raleway" pitchFamily="2" charset="0"/>
                  </a:rPr>
                  <a:t>x=7=number of successes</a:t>
                </a:r>
              </a:p>
              <a:p>
                <a:pPr algn="just" fontAlgn="base">
                  <a:lnSpc>
                    <a:spcPct val="150000"/>
                  </a:lnSpc>
                </a:pPr>
                <a:endParaRPr lang="en-US" b="0" i="0" dirty="0">
                  <a:solidFill>
                    <a:srgbClr val="444444"/>
                  </a:solidFill>
                  <a:effectLst/>
                  <a:latin typeface="Raleway" pitchFamily="2" charset="0"/>
                </a:endParaRPr>
              </a:p>
              <a:p>
                <a:pPr algn="just" fontAlgn="base">
                  <a:lnSpc>
                    <a:spcPct val="150000"/>
                  </a:lnSpc>
                </a:pPr>
                <a:r>
                  <a:rPr lang="en-US" b="0" i="0" dirty="0">
                    <a:solidFill>
                      <a:srgbClr val="444444"/>
                    </a:solidFill>
                    <a:effectLst/>
                    <a:latin typeface="Raleway" pitchFamily="2" charset="0"/>
                  </a:rPr>
                  <a:t>The probability of 7 IT startups to generate a profit in their first year is:</a:t>
                </a:r>
              </a:p>
              <a:p>
                <a:pPr algn="just" fontAlgn="base">
                  <a:lnSpc>
                    <a:spcPct val="150000"/>
                  </a:lnSpc>
                </a:pPr>
                <a:endParaRPr lang="en-US" b="0" i="0" dirty="0">
                  <a:solidFill>
                    <a:srgbClr val="444444"/>
                  </a:solidFill>
                  <a:effectLst/>
                  <a:latin typeface="Raleway" pitchFamily="2" charset="0"/>
                </a:endParaRPr>
              </a:p>
              <a:p>
                <a:r>
                  <a:rPr lang="en-US" sz="2800" dirty="0"/>
                  <a:t>         P(x=7)=</a:t>
                </a:r>
                <a14:m>
                  <m:oMath xmlns:m="http://schemas.openxmlformats.org/officeDocument/2006/math">
                    <m:f>
                      <m:fPr>
                        <m:ctrlPr>
                          <a:rPr lang="en-US" sz="2800" i="1" smtClean="0">
                            <a:latin typeface="Cambria Math" panose="02040503050406030204" pitchFamily="18" charset="0"/>
                          </a:rPr>
                        </m:ctrlPr>
                      </m:fPr>
                      <m:num>
                        <m:r>
                          <a:rPr lang="en-IN" sz="2800" b="0" i="1" smtClean="0">
                            <a:latin typeface="Cambria Math" panose="02040503050406030204" pitchFamily="18" charset="0"/>
                          </a:rPr>
                          <m:t>10!</m:t>
                        </m:r>
                      </m:num>
                      <m:den>
                        <m:r>
                          <a:rPr lang="en-IN" sz="2800" b="0" i="1" smtClean="0">
                            <a:latin typeface="Cambria Math" panose="02040503050406030204" pitchFamily="18" charset="0"/>
                          </a:rPr>
                          <m:t>7!</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10−7</m:t>
                            </m:r>
                          </m:e>
                        </m:d>
                        <m:r>
                          <a:rPr lang="en-IN" sz="2800" b="0" i="1" smtClean="0">
                            <a:latin typeface="Cambria Math" panose="02040503050406030204" pitchFamily="18" charset="0"/>
                          </a:rPr>
                          <m:t>!</m:t>
                        </m:r>
                      </m:den>
                    </m:f>
                    <m:sSup>
                      <m:sSupPr>
                        <m:ctrlPr>
                          <a:rPr lang="en-US" sz="2800" i="1" smtClean="0">
                            <a:latin typeface="Cambria Math" panose="02040503050406030204" pitchFamily="18" charset="0"/>
                          </a:rPr>
                        </m:ctrlPr>
                      </m:sSupPr>
                      <m:e>
                        <m:r>
                          <a:rPr lang="en-IN" sz="2800" b="0" i="1" smtClean="0">
                            <a:latin typeface="Cambria Math" panose="02040503050406030204" pitchFamily="18" charset="0"/>
                          </a:rPr>
                          <m:t>(0.8)</m:t>
                        </m:r>
                      </m:e>
                      <m:sup>
                        <m:r>
                          <a:rPr lang="en-IN" sz="2800" b="0" i="1" smtClean="0">
                            <a:latin typeface="Cambria Math" panose="02040503050406030204" pitchFamily="18" charset="0"/>
                          </a:rPr>
                          <m:t>7</m:t>
                        </m:r>
                      </m:sup>
                    </m:sSup>
                    <m:sSup>
                      <m:sSupPr>
                        <m:ctrlPr>
                          <a:rPr lang="en-US" sz="2800" i="1" smtClean="0">
                            <a:latin typeface="Cambria Math" panose="02040503050406030204" pitchFamily="18" charset="0"/>
                          </a:rPr>
                        </m:ctrlPr>
                      </m:sSupPr>
                      <m:e>
                        <m:r>
                          <a:rPr lang="en-IN" sz="2800" b="0" i="1" smtClean="0">
                            <a:latin typeface="Cambria Math" panose="02040503050406030204" pitchFamily="18" charset="0"/>
                          </a:rPr>
                          <m:t>(1−0.8)</m:t>
                        </m:r>
                      </m:e>
                      <m:sup>
                        <m:r>
                          <a:rPr lang="en-IN" sz="2800" b="0" i="1" smtClean="0">
                            <a:latin typeface="Cambria Math" panose="02040503050406030204" pitchFamily="18" charset="0"/>
                          </a:rPr>
                          <m:t>(10−7)</m:t>
                        </m:r>
                      </m:sup>
                    </m:sSup>
                  </m:oMath>
                </a14:m>
                <a:br>
                  <a:rPr lang="en-US" sz="2800" dirty="0"/>
                </a:br>
                <a:r>
                  <a:rPr lang="en-IN" dirty="0">
                    <a:latin typeface="Raleway" pitchFamily="2" charset="0"/>
                  </a:rPr>
                  <a:t>This is equivalent to:</a:t>
                </a:r>
              </a:p>
              <a:p>
                <a:r>
                  <a:rPr lang="en-IN" sz="2000" dirty="0">
                    <a:latin typeface="Raleway" pitchFamily="2" charset="0"/>
                    <a:cs typeface="Times New Roman" panose="02020603050405020304" pitchFamily="18" charset="0"/>
                  </a:rPr>
                  <a:t>                    </a:t>
                </a:r>
              </a:p>
              <a:p>
                <a:r>
                  <a:rPr lang="en-IN" sz="2000" dirty="0">
                    <a:latin typeface="Raleway" pitchFamily="2" charset="0"/>
                    <a:cs typeface="Times New Roman" panose="02020603050405020304" pitchFamily="18" charset="0"/>
                  </a:rPr>
                  <a:t>              </a:t>
                </a:r>
                <a:r>
                  <a:rPr lang="en-IN" sz="2000" dirty="0">
                    <a:latin typeface="+mj-lt"/>
                    <a:cs typeface="Times New Roman" panose="02020603050405020304" pitchFamily="18" charset="0"/>
                  </a:rPr>
                  <a:t> P(x=7)=0.2013</a:t>
                </a:r>
              </a:p>
            </p:txBody>
          </p:sp>
        </mc:Choice>
        <mc:Fallback xmlns="">
          <p:sp>
            <p:nvSpPr>
              <p:cNvPr id="3" name="TextBox 2">
                <a:extLst>
                  <a:ext uri="{FF2B5EF4-FFF2-40B4-BE49-F238E27FC236}">
                    <a16:creationId xmlns:a16="http://schemas.microsoft.com/office/drawing/2014/main" id="{A60DB7E9-88CB-955A-55F1-5DA7E31D52BC}"/>
                  </a:ext>
                </a:extLst>
              </p:cNvPr>
              <p:cNvSpPr txBox="1">
                <a:spLocks noRot="1" noChangeAspect="1" noMove="1" noResize="1" noEditPoints="1" noAdjustHandles="1" noChangeArrowheads="1" noChangeShapeType="1" noTextEdit="1"/>
              </p:cNvSpPr>
              <p:nvPr/>
            </p:nvSpPr>
            <p:spPr>
              <a:xfrm>
                <a:off x="246742" y="297542"/>
                <a:ext cx="8084457" cy="4173643"/>
              </a:xfrm>
              <a:prstGeom prst="rect">
                <a:avLst/>
              </a:prstGeom>
              <a:blipFill>
                <a:blip r:embed="rId2"/>
                <a:stretch>
                  <a:fillRect l="-226" b="-1754"/>
                </a:stretch>
              </a:blipFill>
            </p:spPr>
            <p:txBody>
              <a:bodyPr/>
              <a:lstStyle/>
              <a:p>
                <a:r>
                  <a:rPr lang="en-IN">
                    <a:noFill/>
                  </a:rPr>
                  <a:t> </a:t>
                </a:r>
              </a:p>
            </p:txBody>
          </p:sp>
        </mc:Fallback>
      </mc:AlternateContent>
    </p:spTree>
    <p:extLst>
      <p:ext uri="{BB962C8B-B14F-4D97-AF65-F5344CB8AC3E}">
        <p14:creationId xmlns:p14="http://schemas.microsoft.com/office/powerpoint/2010/main" val="23788355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 name="Rectangle 4">
            <a:extLst>
              <a:ext uri="{FF2B5EF4-FFF2-40B4-BE49-F238E27FC236}">
                <a16:creationId xmlns:a16="http://schemas.microsoft.com/office/drawing/2014/main" id="{8A40B26E-7627-9BDF-BDD8-A3E4D54A205B}"/>
              </a:ext>
            </a:extLst>
          </p:cNvPr>
          <p:cNvSpPr/>
          <p:nvPr/>
        </p:nvSpPr>
        <p:spPr>
          <a:xfrm rot="1236909">
            <a:off x="6213507" y="2956225"/>
            <a:ext cx="1914040" cy="1879310"/>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41" name="Google Shape;541;p64"/>
          <p:cNvSpPr txBox="1">
            <a:spLocks noGrp="1"/>
          </p:cNvSpPr>
          <p:nvPr>
            <p:ph type="subTitle" idx="1"/>
          </p:nvPr>
        </p:nvSpPr>
        <p:spPr>
          <a:xfrm>
            <a:off x="98765" y="1032434"/>
            <a:ext cx="8232433" cy="2684431"/>
          </a:xfrm>
          <a:prstGeom prst="rect">
            <a:avLst/>
          </a:prstGeom>
        </p:spPr>
        <p:txBody>
          <a:bodyPr spcFirstLastPara="1" wrap="square" lIns="91425" tIns="91425" rIns="91425" bIns="91425" anchor="t" anchorCtr="0">
            <a:noAutofit/>
          </a:bodyPr>
          <a:lstStyle/>
          <a:p>
            <a:pPr marL="0" indent="0">
              <a:spcAft>
                <a:spcPts val="1200"/>
              </a:spcAft>
            </a:pPr>
            <a:r>
              <a:rPr lang="en-US" b="1" dirty="0"/>
              <a:t>Quality Control in Manufacturing</a:t>
            </a:r>
            <a:r>
              <a:rPr lang="en-US" dirty="0"/>
              <a:t>: In manufacturing processes, companies often use the binomial distribution to assess quality control. For example, a company producing light bulbs may use it to determine the probability of a certain number of defective bulbs in a batch produced under the same conditions.</a:t>
            </a:r>
          </a:p>
          <a:p>
            <a:pPr marL="0" lvl="0" indent="0" algn="l" rtl="0">
              <a:spcBef>
                <a:spcPts val="0"/>
              </a:spcBef>
              <a:spcAft>
                <a:spcPts val="1200"/>
              </a:spcAft>
              <a:buNone/>
            </a:pPr>
            <a:endParaRPr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FF997D-CAE3-AB40-3325-37B583AA6959}"/>
              </a:ext>
            </a:extLst>
          </p:cNvPr>
          <p:cNvSpPr txBox="1"/>
          <p:nvPr/>
        </p:nvSpPr>
        <p:spPr>
          <a:xfrm>
            <a:off x="736599" y="330199"/>
            <a:ext cx="8407401"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APPLICATIONS OF BINOMIAL DISTRIBUTION</a:t>
            </a:r>
          </a:p>
        </p:txBody>
      </p:sp>
      <p:pic>
        <p:nvPicPr>
          <p:cNvPr id="6164" name="Picture 20" descr="Role of Fresh Produce Quality Control Play in Big Data Era">
            <a:extLst>
              <a:ext uri="{FF2B5EF4-FFF2-40B4-BE49-F238E27FC236}">
                <a16:creationId xmlns:a16="http://schemas.microsoft.com/office/drawing/2014/main" id="{6EDEBC30-5C04-F472-EA4E-3CBEAFA6C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13167">
            <a:off x="6244917" y="3038697"/>
            <a:ext cx="1808521" cy="16848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774</Words>
  <Application>Microsoft Office PowerPoint</Application>
  <PresentationFormat>On-screen Show (16:9)</PresentationFormat>
  <Paragraphs>76</Paragraphs>
  <Slides>12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Lato</vt:lpstr>
      <vt:lpstr>Wingdings</vt:lpstr>
      <vt:lpstr>Raleway</vt:lpstr>
      <vt:lpstr>Times New Roman</vt:lpstr>
      <vt:lpstr>Crimson Text</vt:lpstr>
      <vt:lpstr>Cambria Math</vt:lpstr>
      <vt:lpstr>Vidaloka</vt:lpstr>
      <vt:lpstr>Calibri</vt:lpstr>
      <vt:lpstr>Montserrat</vt:lpstr>
      <vt:lpstr>Arial</vt:lpstr>
      <vt:lpstr>Minimalist Business Slides XL by Slidesgo</vt:lpstr>
      <vt:lpstr>PowerPoint Presentation</vt:lpstr>
      <vt:lpstr>BINOMIAL DISTRIBUTION</vt:lpstr>
      <vt:lpstr>BINOMIAL DISTRIBUTION</vt:lpstr>
      <vt:lpstr>Important Formulae of Binomial Distribution</vt:lpstr>
      <vt:lpstr>PowerPoint Presentation</vt:lpstr>
      <vt:lpstr>PowerPoint Presentation</vt:lpstr>
      <vt:lpstr>PowerPoint Presentation</vt:lpstr>
      <vt:lpstr>PowerPoint Presentation</vt:lpstr>
      <vt:lpstr>PowerPoint Presentation</vt:lpstr>
      <vt:lpstr>APPLICATIONS</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ravinder narmeta</dc:creator>
  <cp:lastModifiedBy>sowmyasoma2345@gmail.com</cp:lastModifiedBy>
  <cp:revision>2</cp:revision>
  <dcterms:modified xsi:type="dcterms:W3CDTF">2024-05-05T05:51:45Z</dcterms:modified>
</cp:coreProperties>
</file>