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1"/>
  </p:notesMasterIdLst>
  <p:sldIdLst>
    <p:sldId id="256" r:id="rId3"/>
    <p:sldId id="326" r:id="rId4"/>
    <p:sldId id="287" r:id="rId5"/>
    <p:sldId id="337" r:id="rId6"/>
    <p:sldId id="338" r:id="rId7"/>
    <p:sldId id="320" r:id="rId8"/>
    <p:sldId id="321" r:id="rId9"/>
    <p:sldId id="335" r:id="rId10"/>
    <p:sldId id="322" r:id="rId11"/>
    <p:sldId id="323" r:id="rId12"/>
    <p:sldId id="330" r:id="rId13"/>
    <p:sldId id="331" r:id="rId14"/>
    <p:sldId id="334" r:id="rId15"/>
    <p:sldId id="332" r:id="rId16"/>
    <p:sldId id="336" r:id="rId17"/>
    <p:sldId id="333" r:id="rId18"/>
    <p:sldId id="270" r:id="rId19"/>
    <p:sldId id="318" r:id="rId20"/>
  </p:sldIdLst>
  <p:sldSz cx="9144000" cy="5143500" type="screen16x9"/>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EA7D3A"/>
    <a:srgbClr val="FF00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EC1A5B-7A9B-4398-8822-8AE356B51CE9}" v="14" dt="2024-06-24T16:16:22.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09" d="100"/>
          <a:sy n="109" d="100"/>
        </p:scale>
        <p:origin x="734" y="144"/>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6/24/2024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896266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3890273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24199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850533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211579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121050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390788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1522032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262870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4EC7E01F-DC75-4521-90AE-3546F579C646}" type="datetime8">
              <a:rPr lang="en-US" smtClean="0"/>
              <a:pPr algn="ctr"/>
              <a:t>6/24/2024 8:38 PM</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FDAC3-8510-4A81-B5EA-EADCAA67075E}" type="datetime8">
              <a:rPr lang="en-US" smtClean="0">
                <a:solidFill>
                  <a:schemeClr val="tx2"/>
                </a:solidFill>
              </a:rPr>
              <a:pPr/>
              <a:t>6/24/2024 8:38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5562600" cy="4137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4686302"/>
            <a:ext cx="2209800" cy="273844"/>
          </a:xfrm>
        </p:spPr>
        <p:txBody>
          <a:bodyPr/>
          <a:lstStyle/>
          <a:p>
            <a:fld id="{CB6F3AA5-0D1A-4836-B9A9-3DFF578591BB}" type="datetime8">
              <a:rPr lang="en-US" smtClean="0">
                <a:solidFill>
                  <a:schemeClr val="tx2"/>
                </a:solidFill>
              </a:rPr>
              <a:pPr/>
              <a:t>6/24/2024 8:38 PM</a:t>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056313" y="77787"/>
            <a:ext cx="40005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8D3A10E-1222-4D2B-AD1C-A7628460CA79}" type="datetime8">
              <a:rPr lang="en-US" smtClean="0"/>
              <a:pPr/>
              <a:t>6/24/2024 8:38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918D609A-CFD9-4FBF-888C-B7E6C05CA85D}" type="datetime8">
              <a:rPr lang="en-US" smtClean="0"/>
              <a:pPr/>
              <a:t>6/24/2024 8:38 PM</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62797290-3E5F-4041-97AC-2AA7B70FABAC}" type="datetime8">
              <a:rPr lang="en-US" smtClean="0"/>
              <a:pPr/>
              <a:t>6/24/2024 8:38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70BF8B1-6C76-441D-83FB-42A95DE4B6D2}" type="datetime8">
              <a:rPr lang="en-US" smtClean="0"/>
              <a:pPr/>
              <a:t>6/24/2024 8:38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A50DA-AF81-41C3-9358-7B8B12921A43}" type="datetime8">
              <a:rPr lang="en-US" smtClean="0"/>
              <a:pPr/>
              <a:t>6/24/2024 8:38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02EF5-003E-45BA-908B-ADDCC373B72A}" type="datetime8">
              <a:rPr lang="en-US" smtClean="0"/>
              <a:pPr/>
              <a:t>6/24/2024 8:38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D95E2D7-19E0-43DF-9B49-8BC9D15D144A}" type="datetime8">
              <a:rPr lang="en-US" smtClean="0"/>
              <a:pPr/>
              <a:t>6/24/2024 8:38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C392C5A6-78FF-4180-81D1-56A1158A2CA1}" type="datetime8">
              <a:rPr lang="en-US" smtClean="0"/>
              <a:pPr/>
              <a:t>6/24/2024 8:38 PM</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DC8FB424-1CF3-421F-8939-BDA40A9268F3}" type="datetime8">
              <a:rPr lang="en-US" smtClean="0">
                <a:solidFill>
                  <a:schemeClr val="tx2"/>
                </a:solidFill>
              </a:rPr>
              <a:pPr/>
              <a:t>6/24/2024 8:38 PM</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electronicsforu.com/electronics-projects/smart-robot-face-recognition" TargetMode="External"/><Relationship Id="rId5" Type="http://schemas.openxmlformats.org/officeDocument/2006/relationships/hyperlink" Target="https://projecthub.arduino.cc/anova9347/line-follower-robot-with-pid-controller-01813f"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5.jpeg"/><Relationship Id="rId12"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4.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114300"/>
            <a:ext cx="8458200"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LOCOBOT</a:t>
            </a:r>
            <a:endParaRPr lang="en-US" sz="3600" b="1" dirty="0">
              <a:solidFill>
                <a:schemeClr val="tx1"/>
              </a:solidFill>
              <a:latin typeface="Constantia" pitchFamily="18" charset="0"/>
            </a:endParaRPr>
          </a:p>
        </p:txBody>
      </p:sp>
      <p:sp>
        <p:nvSpPr>
          <p:cNvPr id="13" name="Rectangle 12"/>
          <p:cNvSpPr/>
          <p:nvPr/>
        </p:nvSpPr>
        <p:spPr>
          <a:xfrm>
            <a:off x="4979581" y="3336543"/>
            <a:ext cx="3980036" cy="1323439"/>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000" b="1" dirty="0">
                <a:solidFill>
                  <a:srgbClr val="F3F3F3"/>
                </a:solidFill>
              </a:rPr>
              <a:t>Faculty Mentors</a:t>
            </a:r>
          </a:p>
          <a:p>
            <a:pPr marL="457200" indent="-457200">
              <a:buAutoNum type="arabicPeriod"/>
            </a:pPr>
            <a:r>
              <a:rPr lang="en-US" sz="2000" b="1" dirty="0">
                <a:solidFill>
                  <a:srgbClr val="FFFF00"/>
                </a:solidFill>
              </a:rPr>
              <a:t>B. Suresh Ram, HOD CEER</a:t>
            </a:r>
          </a:p>
          <a:p>
            <a:pPr marL="457200" indent="-457200">
              <a:buAutoNum type="arabicPeriod"/>
            </a:pPr>
            <a:r>
              <a:rPr lang="en-US" sz="2000" b="1" dirty="0" err="1">
                <a:solidFill>
                  <a:srgbClr val="FFFF00"/>
                </a:solidFill>
              </a:rPr>
              <a:t>K.Ravi</a:t>
            </a:r>
            <a:r>
              <a:rPr lang="en-US" sz="2000" b="1" dirty="0">
                <a:solidFill>
                  <a:srgbClr val="FFFF00"/>
                </a:solidFill>
              </a:rPr>
              <a:t> Kiran, Asst. Professor</a:t>
            </a:r>
          </a:p>
          <a:p>
            <a:pPr marL="457200" indent="-457200">
              <a:buAutoNum type="arabicPeriod"/>
            </a:pPr>
            <a:r>
              <a:rPr lang="en-US" sz="2000" b="1" dirty="0" err="1">
                <a:solidFill>
                  <a:srgbClr val="FFFF00"/>
                </a:solidFill>
              </a:rPr>
              <a:t>K.Sathish</a:t>
            </a:r>
            <a:r>
              <a:rPr lang="en-US" sz="2000" b="1" dirty="0">
                <a:solidFill>
                  <a:srgbClr val="FFFF00"/>
                </a:solidFill>
              </a:rPr>
              <a:t>, Asst. Professor </a:t>
            </a:r>
          </a:p>
        </p:txBody>
      </p:sp>
      <p:pic>
        <p:nvPicPr>
          <p:cNvPr id="12" name="Picture 3" descr="C:\Users\suresh\Desktop\logopng.png"/>
          <p:cNvPicPr>
            <a:picLocks noChangeAspect="1" noChangeArrowheads="1"/>
          </p:cNvPicPr>
          <p:nvPr/>
        </p:nvPicPr>
        <p:blipFill>
          <a:blip r:embed="rId3" cstate="print">
            <a:lum contrast="30000"/>
          </a:blip>
          <a:srcRect/>
          <a:stretch>
            <a:fillRect/>
          </a:stretch>
        </p:blipFill>
        <p:spPr bwMode="auto">
          <a:xfrm>
            <a:off x="228600" y="1445873"/>
            <a:ext cx="990600" cy="857250"/>
          </a:xfrm>
          <a:prstGeom prst="rect">
            <a:avLst/>
          </a:prstGeom>
          <a:noFill/>
        </p:spPr>
      </p:pic>
      <p:sp>
        <p:nvSpPr>
          <p:cNvPr id="11" name="Rectangle 10"/>
          <p:cNvSpPr/>
          <p:nvPr/>
        </p:nvSpPr>
        <p:spPr>
          <a:xfrm>
            <a:off x="0" y="2865388"/>
            <a:ext cx="4035759"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              Student Team Details</a:t>
            </a:r>
          </a:p>
          <a:p>
            <a:pPr marL="514350" indent="-514350">
              <a:buFont typeface="+mj-lt"/>
              <a:buAutoNum type="arabicPeriod"/>
            </a:pPr>
            <a:r>
              <a:rPr lang="en-US" dirty="0">
                <a:latin typeface="Times New Roman"/>
                <a:cs typeface="Times New Roman"/>
              </a:rPr>
              <a:t>Rhea </a:t>
            </a:r>
            <a:r>
              <a:rPr lang="en-US" dirty="0" err="1">
                <a:latin typeface="Times New Roman"/>
                <a:cs typeface="Times New Roman"/>
              </a:rPr>
              <a:t>Reddy.T</a:t>
            </a:r>
            <a:r>
              <a:rPr lang="en-US" dirty="0">
                <a:latin typeface="Times New Roman"/>
                <a:cs typeface="Times New Roman"/>
              </a:rPr>
              <a:t> - 22H51A0553</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a:cs typeface="Times New Roman"/>
              </a:rPr>
              <a:t>Sarmista</a:t>
            </a:r>
            <a:r>
              <a:rPr lang="en-US" dirty="0">
                <a:latin typeface="Times New Roman"/>
                <a:cs typeface="Times New Roman"/>
              </a:rPr>
              <a:t> Rath - 22H51A0555</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a:cs typeface="Times New Roman"/>
              </a:rPr>
              <a:t>S.Koushik</a:t>
            </a:r>
            <a:r>
              <a:rPr lang="en-US" dirty="0">
                <a:latin typeface="Times New Roman"/>
                <a:cs typeface="Times New Roman"/>
              </a:rPr>
              <a:t> Kumar - 22H51A0554</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a:cs typeface="Times New Roman"/>
              </a:rPr>
              <a:t>G.Sowmya</a:t>
            </a:r>
            <a:r>
              <a:rPr lang="en-US" dirty="0">
                <a:latin typeface="Times New Roman"/>
                <a:cs typeface="Times New Roman"/>
              </a:rPr>
              <a:t>- 22H51A0588</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a:cs typeface="Times New Roman"/>
              </a:rPr>
              <a:t>P.Venkata</a:t>
            </a:r>
            <a:r>
              <a:rPr lang="en-US" dirty="0">
                <a:latin typeface="Times New Roman"/>
                <a:cs typeface="Times New Roman"/>
              </a:rPr>
              <a:t> Sai Krishna- 22H51A0550</a:t>
            </a:r>
            <a:endParaRPr lang="en-US" dirty="0">
              <a:latin typeface="Times New Roman" panose="02020603050405020304" pitchFamily="18" charset="0"/>
              <a:cs typeface="Times New Roman" panose="02020603050405020304" pitchFamily="18" charset="0"/>
            </a:endParaRPr>
          </a:p>
          <a:p>
            <a:pPr algn="ct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7" name="Content Placeholder 2"/>
          <p:cNvSpPr txBox="1">
            <a:spLocks/>
          </p:cNvSpPr>
          <p:nvPr/>
        </p:nvSpPr>
        <p:spPr>
          <a:xfrm>
            <a:off x="0" y="4788404"/>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sp>
        <p:nvSpPr>
          <p:cNvPr id="8" name="Rectangle 7"/>
          <p:cNvSpPr/>
          <p:nvPr/>
        </p:nvSpPr>
        <p:spPr>
          <a:xfrm>
            <a:off x="-50590" y="1123950"/>
            <a:ext cx="8614314" cy="2336024"/>
          </a:xfrm>
          <a:prstGeom prst="rect">
            <a:avLst/>
          </a:prstGeom>
        </p:spPr>
        <p:txBody>
          <a:bodyPr wrap="square">
            <a:spAutoFit/>
          </a:bodyPr>
          <a:lstStyle/>
          <a:p>
            <a:pPr algn="ctr">
              <a:lnSpc>
                <a:spcPct val="90000"/>
              </a:lnSpc>
            </a:pPr>
            <a:r>
              <a:rPr lang="en-US" b="1" dirty="0">
                <a:latin typeface="Times New Roman" panose="02020603050405020304" pitchFamily="18" charset="0"/>
                <a:cs typeface="Times New Roman" panose="02020603050405020304" pitchFamily="18" charset="0"/>
              </a:rPr>
              <a:t>CMR COLLEGE OF ENGINEERING &amp; TECHNOLOGY</a:t>
            </a:r>
          </a:p>
          <a:p>
            <a:pPr algn="ctr">
              <a:lnSpc>
                <a:spcPct val="90000"/>
              </a:lnSpc>
            </a:pPr>
            <a:r>
              <a:rPr lang="en-US" dirty="0">
                <a:latin typeface="Times New Roman" panose="02020603050405020304" pitchFamily="18" charset="0"/>
                <a:cs typeface="Times New Roman" panose="02020603050405020304" pitchFamily="18" charset="0"/>
              </a:rPr>
              <a:t>(Autonomous)</a:t>
            </a:r>
          </a:p>
          <a:p>
            <a:pPr algn="ctr">
              <a:lnSpc>
                <a:spcPct val="90000"/>
              </a:lnSpc>
            </a:pPr>
            <a:r>
              <a:rPr lang="en-US" dirty="0" err="1">
                <a:latin typeface="Times New Roman" panose="02020603050405020304" pitchFamily="18" charset="0"/>
                <a:cs typeface="Times New Roman" panose="02020603050405020304" pitchFamily="18" charset="0"/>
              </a:rPr>
              <a:t>Kandlakoya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Medchal</a:t>
            </a:r>
            <a:r>
              <a:rPr lang="en-US" dirty="0">
                <a:latin typeface="Times New Roman" panose="02020603050405020304" pitchFamily="18" charset="0"/>
                <a:cs typeface="Times New Roman" panose="02020603050405020304" pitchFamily="18" charset="0"/>
              </a:rPr>
              <a:t>, HYDERABAD</a:t>
            </a:r>
          </a:p>
          <a:p>
            <a:pPr algn="ctr">
              <a:lnSpc>
                <a:spcPct val="90000"/>
              </a:lnSpc>
            </a:pPr>
            <a:r>
              <a:rPr lang="en-US" dirty="0">
                <a:solidFill>
                  <a:srgbClr val="FF0000"/>
                </a:solidFill>
                <a:latin typeface="Times New Roman" panose="02020603050405020304" pitchFamily="18" charset="0"/>
                <a:cs typeface="Times New Roman" panose="02020603050405020304" pitchFamily="18" charset="0"/>
              </a:rPr>
              <a:t>CENTRE FOR ENGINEERING EDUCATION RESEARCH</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REVIEW-II</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SOCIAL INNOVATION IN PRACTICE (A400507)</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IV SEMESTER A.Y 2023-24</a:t>
            </a:r>
          </a:p>
          <a:p>
            <a:pPr algn="ctr">
              <a:lnSpc>
                <a:spcPct val="90000"/>
              </a:lnSpc>
            </a:pPr>
            <a:endParaRPr lang="en-IN" dirty="0">
              <a:latin typeface="Times New Roman" panose="02020603050405020304" pitchFamily="18" charset="0"/>
              <a:cs typeface="Times New Roman" panose="02020603050405020304" pitchFamily="18" charset="0"/>
            </a:endParaRPr>
          </a:p>
          <a:p>
            <a:pPr algn="ctr">
              <a:lnSpc>
                <a:spcPct val="90000"/>
              </a:lnSpc>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8BBD6C-BF97-CCF1-12A1-D758A0E629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315199" y="1136427"/>
            <a:ext cx="1527715" cy="103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10</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876300" y="155349"/>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FLOW CHART (For Software Projects)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152400" y="1368207"/>
            <a:ext cx="8839200" cy="523220"/>
          </a:xfrm>
          <a:prstGeom prst="rect">
            <a:avLst/>
          </a:prstGeom>
        </p:spPr>
        <p:txBody>
          <a:bodyPr wrap="square">
            <a:spAutoFit/>
          </a:bodyPr>
          <a:lstStyle/>
          <a:p>
            <a:pPr algn="just">
              <a:buFont typeface="Wingdings" pitchFamily="2" charset="2"/>
              <a:buChar char="v"/>
            </a:pPr>
            <a:endParaRPr lang="en-US" sz="2800" dirty="0"/>
          </a:p>
        </p:txBody>
      </p:sp>
      <p:sp>
        <p:nvSpPr>
          <p:cNvPr id="12" name="Content Placeholder 2"/>
          <p:cNvSpPr txBox="1">
            <a:spLocks/>
          </p:cNvSpPr>
          <p:nvPr/>
        </p:nvSpPr>
        <p:spPr>
          <a:xfrm>
            <a:off x="35496" y="481096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2BAEC5B7-2727-E865-ABD7-084D724BC5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6200" y="-77403"/>
            <a:ext cx="1527715" cy="1031570"/>
          </a:xfrm>
          <a:prstGeom prst="rect">
            <a:avLst/>
          </a:prstGeom>
        </p:spPr>
      </p:pic>
      <p:sp>
        <p:nvSpPr>
          <p:cNvPr id="3" name="Oval 2">
            <a:extLst>
              <a:ext uri="{FF2B5EF4-FFF2-40B4-BE49-F238E27FC236}">
                <a16:creationId xmlns:a16="http://schemas.microsoft.com/office/drawing/2014/main" id="{BA36A130-DD8D-37F6-BDE0-907D9205F1EE}"/>
              </a:ext>
            </a:extLst>
          </p:cNvPr>
          <p:cNvSpPr/>
          <p:nvPr/>
        </p:nvSpPr>
        <p:spPr>
          <a:xfrm>
            <a:off x="3607587" y="1146399"/>
            <a:ext cx="1498602" cy="241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Start</a:t>
            </a:r>
            <a:endParaRPr lang="en-US" sz="1400" dirty="0"/>
          </a:p>
        </p:txBody>
      </p:sp>
      <p:sp>
        <p:nvSpPr>
          <p:cNvPr id="4" name="Diamond 3">
            <a:extLst>
              <a:ext uri="{FF2B5EF4-FFF2-40B4-BE49-F238E27FC236}">
                <a16:creationId xmlns:a16="http://schemas.microsoft.com/office/drawing/2014/main" id="{AA6C72C2-13C8-7551-7D0A-28C8218C9A77}"/>
              </a:ext>
            </a:extLst>
          </p:cNvPr>
          <p:cNvSpPr/>
          <p:nvPr/>
        </p:nvSpPr>
        <p:spPr>
          <a:xfrm>
            <a:off x="3604116" y="1543745"/>
            <a:ext cx="1498593" cy="5449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IF button is ON</a:t>
            </a:r>
            <a:endParaRPr lang="en-US" sz="1200" dirty="0"/>
          </a:p>
        </p:txBody>
      </p:sp>
      <p:sp>
        <p:nvSpPr>
          <p:cNvPr id="6" name="Rounded Rectangle 10">
            <a:extLst>
              <a:ext uri="{FF2B5EF4-FFF2-40B4-BE49-F238E27FC236}">
                <a16:creationId xmlns:a16="http://schemas.microsoft.com/office/drawing/2014/main" id="{29C9B1FC-24A9-F907-B94E-9D42EA829231}"/>
              </a:ext>
            </a:extLst>
          </p:cNvPr>
          <p:cNvSpPr/>
          <p:nvPr/>
        </p:nvSpPr>
        <p:spPr>
          <a:xfrm>
            <a:off x="6387808" y="4670860"/>
            <a:ext cx="1357322" cy="198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p>
        </p:txBody>
      </p:sp>
      <p:cxnSp>
        <p:nvCxnSpPr>
          <p:cNvPr id="21" name="Straight Arrow Connector 20">
            <a:extLst>
              <a:ext uri="{FF2B5EF4-FFF2-40B4-BE49-F238E27FC236}">
                <a16:creationId xmlns:a16="http://schemas.microsoft.com/office/drawing/2014/main" id="{A8DC8FCF-C106-09E8-86EC-8928AC07DB70}"/>
              </a:ext>
            </a:extLst>
          </p:cNvPr>
          <p:cNvCxnSpPr>
            <a:cxnSpLocks/>
          </p:cNvCxnSpPr>
          <p:nvPr/>
        </p:nvCxnSpPr>
        <p:spPr>
          <a:xfrm>
            <a:off x="4353413" y="1388373"/>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BB4C864-A04A-A9B1-91D3-B6F080D031BB}"/>
              </a:ext>
            </a:extLst>
          </p:cNvPr>
          <p:cNvCxnSpPr>
            <a:cxnSpLocks/>
          </p:cNvCxnSpPr>
          <p:nvPr/>
        </p:nvCxnSpPr>
        <p:spPr>
          <a:xfrm>
            <a:off x="4357315" y="2088667"/>
            <a:ext cx="3161" cy="195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46F752-6655-17D8-63D7-765A0706D6F8}"/>
              </a:ext>
            </a:extLst>
          </p:cNvPr>
          <p:cNvCxnSpPr/>
          <p:nvPr/>
        </p:nvCxnSpPr>
        <p:spPr>
          <a:xfrm>
            <a:off x="2664939" y="2331421"/>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76A9C4-3A94-D962-199A-F5B0B02466DA}"/>
              </a:ext>
            </a:extLst>
          </p:cNvPr>
          <p:cNvCxnSpPr>
            <a:cxnSpLocks/>
          </p:cNvCxnSpPr>
          <p:nvPr/>
        </p:nvCxnSpPr>
        <p:spPr>
          <a:xfrm flipH="1">
            <a:off x="2851341" y="1829955"/>
            <a:ext cx="8805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8BDCA5E-BE60-9B9E-E43C-777C2FE9C321}"/>
              </a:ext>
            </a:extLst>
          </p:cNvPr>
          <p:cNvCxnSpPr>
            <a:cxnSpLocks/>
          </p:cNvCxnSpPr>
          <p:nvPr/>
        </p:nvCxnSpPr>
        <p:spPr>
          <a:xfrm flipH="1" flipV="1">
            <a:off x="2856675" y="1263023"/>
            <a:ext cx="1617" cy="566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BA1181C-B9FB-887A-5AD7-162EEFCBA833}"/>
              </a:ext>
            </a:extLst>
          </p:cNvPr>
          <p:cNvCxnSpPr/>
          <p:nvPr/>
        </p:nvCxnSpPr>
        <p:spPr>
          <a:xfrm>
            <a:off x="2836885" y="1263023"/>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ounded Rectangle 22">
            <a:extLst>
              <a:ext uri="{FF2B5EF4-FFF2-40B4-BE49-F238E27FC236}">
                <a16:creationId xmlns:a16="http://schemas.microsoft.com/office/drawing/2014/main" id="{82D3F28F-1EF7-01CF-F812-7BF0A0CD1E70}"/>
              </a:ext>
            </a:extLst>
          </p:cNvPr>
          <p:cNvSpPr/>
          <p:nvPr/>
        </p:nvSpPr>
        <p:spPr>
          <a:xfrm>
            <a:off x="3645494" y="2270408"/>
            <a:ext cx="1500198" cy="211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Roam or move</a:t>
            </a:r>
          </a:p>
        </p:txBody>
      </p:sp>
      <p:cxnSp>
        <p:nvCxnSpPr>
          <p:cNvPr id="30" name="Straight Arrow Connector 29">
            <a:extLst>
              <a:ext uri="{FF2B5EF4-FFF2-40B4-BE49-F238E27FC236}">
                <a16:creationId xmlns:a16="http://schemas.microsoft.com/office/drawing/2014/main" id="{4C7F6A3E-8EB9-2BAA-E838-888C150A78A3}"/>
              </a:ext>
            </a:extLst>
          </p:cNvPr>
          <p:cNvCxnSpPr>
            <a:cxnSpLocks/>
          </p:cNvCxnSpPr>
          <p:nvPr/>
        </p:nvCxnSpPr>
        <p:spPr>
          <a:xfrm>
            <a:off x="4374788" y="2500312"/>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6BEA36CA-1CB3-9FFB-0BD6-48FF31F130F3}"/>
              </a:ext>
            </a:extLst>
          </p:cNvPr>
          <p:cNvSpPr/>
          <p:nvPr/>
        </p:nvSpPr>
        <p:spPr>
          <a:xfrm>
            <a:off x="3498946" y="2661233"/>
            <a:ext cx="1723060" cy="6180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dirty="0"/>
              <a:t>IF voice recognition==true</a:t>
            </a:r>
            <a:endParaRPr lang="en-US" sz="700" b="1" dirty="0"/>
          </a:p>
        </p:txBody>
      </p:sp>
      <p:cxnSp>
        <p:nvCxnSpPr>
          <p:cNvPr id="32" name="Straight Arrow Connector 31">
            <a:extLst>
              <a:ext uri="{FF2B5EF4-FFF2-40B4-BE49-F238E27FC236}">
                <a16:creationId xmlns:a16="http://schemas.microsoft.com/office/drawing/2014/main" id="{FF6610BC-DD80-CA66-981F-6A91B3556CF3}"/>
              </a:ext>
            </a:extLst>
          </p:cNvPr>
          <p:cNvCxnSpPr>
            <a:cxnSpLocks/>
          </p:cNvCxnSpPr>
          <p:nvPr/>
        </p:nvCxnSpPr>
        <p:spPr>
          <a:xfrm>
            <a:off x="4369417" y="3298719"/>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22">
            <a:extLst>
              <a:ext uri="{FF2B5EF4-FFF2-40B4-BE49-F238E27FC236}">
                <a16:creationId xmlns:a16="http://schemas.microsoft.com/office/drawing/2014/main" id="{9FD0A9AB-09C8-EF64-F9FB-6BBA1BC68B37}"/>
              </a:ext>
            </a:extLst>
          </p:cNvPr>
          <p:cNvSpPr/>
          <p:nvPr/>
        </p:nvSpPr>
        <p:spPr>
          <a:xfrm>
            <a:off x="3638351" y="4193424"/>
            <a:ext cx="1500198" cy="179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Complete task</a:t>
            </a:r>
            <a:endParaRPr lang="en-US" sz="1400" dirty="0"/>
          </a:p>
        </p:txBody>
      </p:sp>
      <p:sp>
        <p:nvSpPr>
          <p:cNvPr id="34" name="Rounded Rectangle 22">
            <a:extLst>
              <a:ext uri="{FF2B5EF4-FFF2-40B4-BE49-F238E27FC236}">
                <a16:creationId xmlns:a16="http://schemas.microsoft.com/office/drawing/2014/main" id="{3581C1EE-892A-670F-31AD-32D187B154C6}"/>
              </a:ext>
            </a:extLst>
          </p:cNvPr>
          <p:cNvSpPr/>
          <p:nvPr/>
        </p:nvSpPr>
        <p:spPr>
          <a:xfrm>
            <a:off x="3646034" y="3820348"/>
            <a:ext cx="1500198" cy="193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Compute task</a:t>
            </a:r>
            <a:endParaRPr lang="en-US" sz="1400" dirty="0"/>
          </a:p>
        </p:txBody>
      </p:sp>
      <p:sp>
        <p:nvSpPr>
          <p:cNvPr id="35" name="Rounded Rectangle 22">
            <a:extLst>
              <a:ext uri="{FF2B5EF4-FFF2-40B4-BE49-F238E27FC236}">
                <a16:creationId xmlns:a16="http://schemas.microsoft.com/office/drawing/2014/main" id="{091CB0B2-D673-BBFB-A232-256AE3494A63}"/>
              </a:ext>
            </a:extLst>
          </p:cNvPr>
          <p:cNvSpPr/>
          <p:nvPr/>
        </p:nvSpPr>
        <p:spPr>
          <a:xfrm>
            <a:off x="3645494" y="3478302"/>
            <a:ext cx="1500198" cy="19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Respond</a:t>
            </a:r>
            <a:endParaRPr lang="en-US" sz="1400" dirty="0"/>
          </a:p>
        </p:txBody>
      </p:sp>
      <p:cxnSp>
        <p:nvCxnSpPr>
          <p:cNvPr id="36" name="Straight Arrow Connector 35">
            <a:extLst>
              <a:ext uri="{FF2B5EF4-FFF2-40B4-BE49-F238E27FC236}">
                <a16:creationId xmlns:a16="http://schemas.microsoft.com/office/drawing/2014/main" id="{51D1B6D6-87FA-2D5E-FAF8-BC6784FCCB2A}"/>
              </a:ext>
            </a:extLst>
          </p:cNvPr>
          <p:cNvCxnSpPr>
            <a:cxnSpLocks/>
          </p:cNvCxnSpPr>
          <p:nvPr/>
        </p:nvCxnSpPr>
        <p:spPr>
          <a:xfrm>
            <a:off x="4369417" y="4014090"/>
            <a:ext cx="0" cy="17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24E0225-1A1E-4CAB-1BE6-865C1E569F63}"/>
              </a:ext>
            </a:extLst>
          </p:cNvPr>
          <p:cNvCxnSpPr>
            <a:cxnSpLocks/>
          </p:cNvCxnSpPr>
          <p:nvPr/>
        </p:nvCxnSpPr>
        <p:spPr>
          <a:xfrm>
            <a:off x="4369417" y="3676272"/>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DDB303-DC46-2EDC-B103-436F30F278C1}"/>
              </a:ext>
            </a:extLst>
          </p:cNvPr>
          <p:cNvCxnSpPr>
            <a:cxnSpLocks/>
          </p:cNvCxnSpPr>
          <p:nvPr/>
        </p:nvCxnSpPr>
        <p:spPr>
          <a:xfrm>
            <a:off x="4360476" y="4372758"/>
            <a:ext cx="0" cy="17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42E424-568F-9BC9-53B1-E27F1DE20BE3}"/>
              </a:ext>
            </a:extLst>
          </p:cNvPr>
          <p:cNvCxnSpPr>
            <a:cxnSpLocks/>
          </p:cNvCxnSpPr>
          <p:nvPr/>
        </p:nvCxnSpPr>
        <p:spPr>
          <a:xfrm>
            <a:off x="5698251" y="4819944"/>
            <a:ext cx="6739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6808E33-D915-B4CE-8782-50848327C037}"/>
              </a:ext>
            </a:extLst>
          </p:cNvPr>
          <p:cNvSpPr txBox="1"/>
          <p:nvPr/>
        </p:nvSpPr>
        <p:spPr>
          <a:xfrm>
            <a:off x="4430234" y="2006719"/>
            <a:ext cx="645700" cy="276999"/>
          </a:xfrm>
          <a:prstGeom prst="rect">
            <a:avLst/>
          </a:prstGeom>
          <a:noFill/>
        </p:spPr>
        <p:txBody>
          <a:bodyPr wrap="square" rtlCol="0">
            <a:spAutoFit/>
          </a:bodyPr>
          <a:lstStyle/>
          <a:p>
            <a:r>
              <a:rPr lang="en-US" sz="1200" dirty="0"/>
              <a:t>YES</a:t>
            </a:r>
          </a:p>
        </p:txBody>
      </p:sp>
      <p:sp>
        <p:nvSpPr>
          <p:cNvPr id="41" name="TextBox 40">
            <a:extLst>
              <a:ext uri="{FF2B5EF4-FFF2-40B4-BE49-F238E27FC236}">
                <a16:creationId xmlns:a16="http://schemas.microsoft.com/office/drawing/2014/main" id="{44351388-798D-282B-4A49-567B74B2B81C}"/>
              </a:ext>
            </a:extLst>
          </p:cNvPr>
          <p:cNvSpPr txBox="1"/>
          <p:nvPr/>
        </p:nvSpPr>
        <p:spPr>
          <a:xfrm>
            <a:off x="4340458" y="3213617"/>
            <a:ext cx="468150" cy="276999"/>
          </a:xfrm>
          <a:prstGeom prst="rect">
            <a:avLst/>
          </a:prstGeom>
          <a:noFill/>
        </p:spPr>
        <p:txBody>
          <a:bodyPr wrap="square">
            <a:spAutoFit/>
          </a:bodyPr>
          <a:lstStyle/>
          <a:p>
            <a:r>
              <a:rPr lang="en-IN" sz="1200" dirty="0"/>
              <a:t>YES</a:t>
            </a:r>
            <a:endParaRPr lang="en-US" sz="1200" dirty="0"/>
          </a:p>
        </p:txBody>
      </p:sp>
      <p:sp>
        <p:nvSpPr>
          <p:cNvPr id="42" name="TextBox 41">
            <a:extLst>
              <a:ext uri="{FF2B5EF4-FFF2-40B4-BE49-F238E27FC236}">
                <a16:creationId xmlns:a16="http://schemas.microsoft.com/office/drawing/2014/main" id="{CEE910B2-E0FE-50E1-24E1-5D4B7014C778}"/>
              </a:ext>
            </a:extLst>
          </p:cNvPr>
          <p:cNvSpPr txBox="1"/>
          <p:nvPr/>
        </p:nvSpPr>
        <p:spPr>
          <a:xfrm>
            <a:off x="5713959" y="4585531"/>
            <a:ext cx="469739" cy="276999"/>
          </a:xfrm>
          <a:prstGeom prst="rect">
            <a:avLst/>
          </a:prstGeom>
          <a:noFill/>
        </p:spPr>
        <p:txBody>
          <a:bodyPr wrap="square">
            <a:spAutoFit/>
          </a:bodyPr>
          <a:lstStyle/>
          <a:p>
            <a:r>
              <a:rPr lang="en-IN" sz="1200" dirty="0"/>
              <a:t>YES</a:t>
            </a:r>
            <a:endParaRPr lang="en-US" sz="1200" dirty="0"/>
          </a:p>
        </p:txBody>
      </p:sp>
      <p:sp>
        <p:nvSpPr>
          <p:cNvPr id="43" name="TextBox 42">
            <a:extLst>
              <a:ext uri="{FF2B5EF4-FFF2-40B4-BE49-F238E27FC236}">
                <a16:creationId xmlns:a16="http://schemas.microsoft.com/office/drawing/2014/main" id="{4C207F1B-9CDB-B6A4-C0DF-4DED07CBEFE3}"/>
              </a:ext>
            </a:extLst>
          </p:cNvPr>
          <p:cNvSpPr txBox="1"/>
          <p:nvPr/>
        </p:nvSpPr>
        <p:spPr>
          <a:xfrm>
            <a:off x="2878082" y="1760865"/>
            <a:ext cx="446437" cy="276999"/>
          </a:xfrm>
          <a:prstGeom prst="rect">
            <a:avLst/>
          </a:prstGeom>
          <a:noFill/>
        </p:spPr>
        <p:txBody>
          <a:bodyPr wrap="square">
            <a:spAutoFit/>
          </a:bodyPr>
          <a:lstStyle/>
          <a:p>
            <a:r>
              <a:rPr lang="en-US" sz="1200" dirty="0"/>
              <a:t>NO</a:t>
            </a:r>
          </a:p>
        </p:txBody>
      </p:sp>
      <p:cxnSp>
        <p:nvCxnSpPr>
          <p:cNvPr id="44" name="Straight Arrow Connector 43">
            <a:extLst>
              <a:ext uri="{FF2B5EF4-FFF2-40B4-BE49-F238E27FC236}">
                <a16:creationId xmlns:a16="http://schemas.microsoft.com/office/drawing/2014/main" id="{D7A83691-6F91-C16E-ADAC-FC329BB37165}"/>
              </a:ext>
            </a:extLst>
          </p:cNvPr>
          <p:cNvCxnSpPr>
            <a:cxnSpLocks/>
          </p:cNvCxnSpPr>
          <p:nvPr/>
        </p:nvCxnSpPr>
        <p:spPr>
          <a:xfrm>
            <a:off x="2987824" y="2441516"/>
            <a:ext cx="6576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55D13B9-F950-E8C8-D3E5-2F8C77B52243}"/>
              </a:ext>
            </a:extLst>
          </p:cNvPr>
          <p:cNvCxnSpPr>
            <a:cxnSpLocks/>
          </p:cNvCxnSpPr>
          <p:nvPr/>
        </p:nvCxnSpPr>
        <p:spPr>
          <a:xfrm flipV="1">
            <a:off x="2987824" y="2423530"/>
            <a:ext cx="6053" cy="546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14E408E-D633-1464-B470-21A0AA0DCA96}"/>
              </a:ext>
            </a:extLst>
          </p:cNvPr>
          <p:cNvCxnSpPr>
            <a:cxnSpLocks/>
            <a:stCxn id="31" idx="1"/>
          </p:cNvCxnSpPr>
          <p:nvPr/>
        </p:nvCxnSpPr>
        <p:spPr>
          <a:xfrm flipH="1" flipV="1">
            <a:off x="2987824" y="2970282"/>
            <a:ext cx="51112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A091DE0-DE5C-86FF-63E5-9B931A9F4100}"/>
              </a:ext>
            </a:extLst>
          </p:cNvPr>
          <p:cNvCxnSpPr>
            <a:cxnSpLocks/>
          </p:cNvCxnSpPr>
          <p:nvPr/>
        </p:nvCxnSpPr>
        <p:spPr>
          <a:xfrm flipV="1">
            <a:off x="2661207" y="2331421"/>
            <a:ext cx="0" cy="2469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A5B2928-2298-13AE-5CA0-229EC4385B2D}"/>
              </a:ext>
            </a:extLst>
          </p:cNvPr>
          <p:cNvCxnSpPr>
            <a:cxnSpLocks/>
          </p:cNvCxnSpPr>
          <p:nvPr/>
        </p:nvCxnSpPr>
        <p:spPr>
          <a:xfrm flipH="1">
            <a:off x="2654648" y="4812662"/>
            <a:ext cx="632974" cy="7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B0210EA-7572-240F-A57F-2F937BBB4B3F}"/>
              </a:ext>
            </a:extLst>
          </p:cNvPr>
          <p:cNvSpPr txBox="1"/>
          <p:nvPr/>
        </p:nvSpPr>
        <p:spPr>
          <a:xfrm>
            <a:off x="3064404" y="2911755"/>
            <a:ext cx="446437" cy="276999"/>
          </a:xfrm>
          <a:prstGeom prst="rect">
            <a:avLst/>
          </a:prstGeom>
          <a:noFill/>
        </p:spPr>
        <p:txBody>
          <a:bodyPr wrap="square">
            <a:spAutoFit/>
          </a:bodyPr>
          <a:lstStyle/>
          <a:p>
            <a:r>
              <a:rPr lang="en-US" sz="1200" dirty="0"/>
              <a:t>NO</a:t>
            </a:r>
          </a:p>
        </p:txBody>
      </p:sp>
      <p:sp>
        <p:nvSpPr>
          <p:cNvPr id="50" name="TextBox 49">
            <a:extLst>
              <a:ext uri="{FF2B5EF4-FFF2-40B4-BE49-F238E27FC236}">
                <a16:creationId xmlns:a16="http://schemas.microsoft.com/office/drawing/2014/main" id="{0D77E4DD-B532-455C-E6EF-19C29639ABCD}"/>
              </a:ext>
            </a:extLst>
          </p:cNvPr>
          <p:cNvSpPr txBox="1"/>
          <p:nvPr/>
        </p:nvSpPr>
        <p:spPr>
          <a:xfrm>
            <a:off x="2690306" y="4585531"/>
            <a:ext cx="446437" cy="276999"/>
          </a:xfrm>
          <a:prstGeom prst="rect">
            <a:avLst/>
          </a:prstGeom>
          <a:noFill/>
        </p:spPr>
        <p:txBody>
          <a:bodyPr wrap="square">
            <a:spAutoFit/>
          </a:bodyPr>
          <a:lstStyle/>
          <a:p>
            <a:r>
              <a:rPr lang="en-US" sz="1200" dirty="0"/>
              <a:t>NO</a:t>
            </a:r>
          </a:p>
        </p:txBody>
      </p:sp>
      <p:sp>
        <p:nvSpPr>
          <p:cNvPr id="51" name="Diamond 50">
            <a:extLst>
              <a:ext uri="{FF2B5EF4-FFF2-40B4-BE49-F238E27FC236}">
                <a16:creationId xmlns:a16="http://schemas.microsoft.com/office/drawing/2014/main" id="{FC2CBC8B-E96D-27D5-527C-F51CB805BE54}"/>
              </a:ext>
            </a:extLst>
          </p:cNvPr>
          <p:cNvSpPr/>
          <p:nvPr/>
        </p:nvSpPr>
        <p:spPr>
          <a:xfrm>
            <a:off x="3064405" y="4528138"/>
            <a:ext cx="2618238" cy="59370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IF voice recognition==“stop “</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11</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153948"/>
            <a:ext cx="6887688"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 USED/SOFTWARE MODULES</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TextBox 2">
            <a:extLst>
              <a:ext uri="{FF2B5EF4-FFF2-40B4-BE49-F238E27FC236}">
                <a16:creationId xmlns:a16="http://schemas.microsoft.com/office/drawing/2014/main" id="{06291CBB-DB28-749E-F9CF-D25EE5791572}"/>
              </a:ext>
            </a:extLst>
          </p:cNvPr>
          <p:cNvSpPr txBox="1"/>
          <p:nvPr/>
        </p:nvSpPr>
        <p:spPr>
          <a:xfrm>
            <a:off x="356879" y="1491629"/>
            <a:ext cx="8319577" cy="3139321"/>
          </a:xfrm>
          <a:prstGeom prst="rect">
            <a:avLst/>
          </a:prstGeom>
          <a:noFill/>
        </p:spPr>
        <p:txBody>
          <a:bodyPr wrap="square" rtlCol="0">
            <a:spAutoFit/>
          </a:bodyPr>
          <a:lstStyle/>
          <a:p>
            <a:pPr marL="285750" indent="-285750">
              <a:buFont typeface="Arial" panose="020B0604020202020204" pitchFamily="34" charset="0"/>
              <a:buChar char="•"/>
            </a:pPr>
            <a:r>
              <a:rPr lang="en-IN" dirty="0"/>
              <a:t>Arduino : A microcontroller that acts as a interface between the sensors and processes the code.</a:t>
            </a:r>
          </a:p>
          <a:p>
            <a:pPr marL="285750" indent="-285750">
              <a:buFont typeface="Arial" panose="020B0604020202020204" pitchFamily="34" charset="0"/>
              <a:buChar char="•"/>
            </a:pPr>
            <a:r>
              <a:rPr lang="en-IN" dirty="0"/>
              <a:t>Bluetooth module: Provides wireless connectivity between microcontroller and mobile.</a:t>
            </a:r>
          </a:p>
          <a:p>
            <a:pPr marL="285750" indent="-285750">
              <a:buFont typeface="Arial" panose="020B0604020202020204" pitchFamily="34" charset="0"/>
              <a:buChar char="•"/>
            </a:pPr>
            <a:r>
              <a:rPr lang="en-IN" dirty="0"/>
              <a:t>DC Motor: Connected to wheels to provide rotation</a:t>
            </a:r>
          </a:p>
          <a:p>
            <a:pPr marL="285750" indent="-285750">
              <a:buFont typeface="Arial" panose="020B0604020202020204" pitchFamily="34" charset="0"/>
              <a:buChar char="•"/>
            </a:pPr>
            <a:r>
              <a:rPr lang="en-IN" dirty="0"/>
              <a:t>Motor Driver: Controls the DC Motor . DC Motors receive instruction from Motor Driver via Arduino</a:t>
            </a:r>
          </a:p>
          <a:p>
            <a:pPr marL="285750" indent="-285750">
              <a:buFont typeface="Arial" panose="020B0604020202020204" pitchFamily="34" charset="0"/>
              <a:buChar char="•"/>
            </a:pPr>
            <a:r>
              <a:rPr lang="en-IN" dirty="0"/>
              <a:t>SD Card Adapter:  Allows to access SD Card .</a:t>
            </a:r>
          </a:p>
          <a:p>
            <a:pPr marL="285750" indent="-285750">
              <a:buFont typeface="Arial" panose="020B0604020202020204" pitchFamily="34" charset="0"/>
              <a:buChar char="•"/>
            </a:pPr>
            <a:r>
              <a:rPr lang="en-IN" dirty="0"/>
              <a:t>Mobile: Allows to give input to Arduino</a:t>
            </a:r>
          </a:p>
          <a:p>
            <a:pPr marL="285750" indent="-285750">
              <a:buFont typeface="Arial" panose="020B0604020202020204" pitchFamily="34" charset="0"/>
              <a:buChar char="•"/>
            </a:pPr>
            <a:r>
              <a:rPr lang="en-IN" dirty="0"/>
              <a:t>Jumper Wires:  Connects the various Sensors and devices</a:t>
            </a:r>
          </a:p>
          <a:p>
            <a:pPr marL="285750" indent="-285750">
              <a:buFont typeface="Arial" panose="020B0604020202020204" pitchFamily="34" charset="0"/>
              <a:buChar char="•"/>
            </a:pPr>
            <a:r>
              <a:rPr lang="en-IN" dirty="0"/>
              <a:t>Battery(12V) : External power source</a:t>
            </a:r>
          </a:p>
          <a:p>
            <a:pPr marL="285750" indent="-285750">
              <a:buFont typeface="Arial" panose="020B0604020202020204" pitchFamily="34" charset="0"/>
              <a:buChar char="•"/>
            </a:pPr>
            <a:r>
              <a:rPr lang="en-IN" dirty="0"/>
              <a:t>Speaker: Provide audio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12</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15616" y="63992"/>
            <a:ext cx="700824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600" b="1" dirty="0">
                <a:latin typeface="Times New Roman" pitchFamily="18" charset="0"/>
                <a:cs typeface="Times New Roman" pitchFamily="18" charset="0"/>
              </a:rPr>
              <a:t>WORKING OF THE MODEL/FRONTEND DEMONSTRATION</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TextBox 2">
            <a:extLst>
              <a:ext uri="{FF2B5EF4-FFF2-40B4-BE49-F238E27FC236}">
                <a16:creationId xmlns:a16="http://schemas.microsoft.com/office/drawing/2014/main" id="{EEE6DCC3-7280-2EF2-6CA1-FBBB906ADC16}"/>
              </a:ext>
            </a:extLst>
          </p:cNvPr>
          <p:cNvSpPr txBox="1"/>
          <p:nvPr/>
        </p:nvSpPr>
        <p:spPr>
          <a:xfrm>
            <a:off x="395536" y="1491630"/>
            <a:ext cx="8136904" cy="2308324"/>
          </a:xfrm>
          <a:prstGeom prst="rect">
            <a:avLst/>
          </a:prstGeom>
          <a:noFill/>
        </p:spPr>
        <p:txBody>
          <a:bodyPr wrap="square" rtlCol="0">
            <a:spAutoFit/>
          </a:bodyPr>
          <a:lstStyle/>
          <a:p>
            <a:pPr marL="285750" indent="-285750">
              <a:buFont typeface="Arial" panose="020B0604020202020204" pitchFamily="34" charset="0"/>
              <a:buChar char="•"/>
            </a:pPr>
            <a:r>
              <a:rPr lang="en-IN" dirty="0"/>
              <a:t>User provides audio input to the Arduino via mobile phone( </a:t>
            </a:r>
            <a:r>
              <a:rPr lang="en-IN" dirty="0" err="1"/>
              <a:t>i.e</a:t>
            </a:r>
            <a:r>
              <a:rPr lang="en-IN" dirty="0"/>
              <a:t> “forward”, ”backward”, ”left”, ”</a:t>
            </a:r>
            <a:r>
              <a:rPr lang="en-IN" dirty="0" err="1"/>
              <a:t>right”,”hi</a:t>
            </a:r>
            <a:r>
              <a:rPr lang="en-IN" dirty="0"/>
              <a:t>”)</a:t>
            </a:r>
          </a:p>
          <a:p>
            <a:pPr marL="285750" indent="-285750">
              <a:buFont typeface="Arial" panose="020B0604020202020204" pitchFamily="34" charset="0"/>
              <a:buChar char="•"/>
            </a:pPr>
            <a:r>
              <a:rPr lang="en-IN" dirty="0"/>
              <a:t>Audio is converted  to text format</a:t>
            </a:r>
          </a:p>
          <a:p>
            <a:pPr marL="285750" indent="-285750">
              <a:buFont typeface="Arial" panose="020B0604020202020204" pitchFamily="34" charset="0"/>
              <a:buChar char="•"/>
            </a:pPr>
            <a:r>
              <a:rPr lang="en-IN" dirty="0"/>
              <a:t>Bluetooth transmits the input to the micro controller from the phone</a:t>
            </a:r>
          </a:p>
          <a:p>
            <a:pPr marL="285750" indent="-285750">
              <a:buFont typeface="Arial" panose="020B0604020202020204" pitchFamily="34" charset="0"/>
              <a:buChar char="•"/>
            </a:pPr>
            <a:r>
              <a:rPr lang="en-IN" dirty="0"/>
              <a:t>Micro controller contains code that processes the text. If the command is “forward”, ”backward”, ”left”, ”right” it sends the instructions to Motor Driver.  If the command is “hi” it plays speech.</a:t>
            </a:r>
          </a:p>
          <a:p>
            <a:pPr marL="285750" indent="-285750">
              <a:buFont typeface="Arial" panose="020B0604020202020204" pitchFamily="34" charset="0"/>
              <a:buChar char="•"/>
            </a:pPr>
            <a:r>
              <a:rPr lang="en-IN" dirty="0"/>
              <a:t>Motor drivers initiates movement from DC Motor</a:t>
            </a:r>
          </a:p>
        </p:txBody>
      </p:sp>
    </p:spTree>
    <p:extLst>
      <p:ext uri="{BB962C8B-B14F-4D97-AF65-F5344CB8AC3E}">
        <p14:creationId xmlns:p14="http://schemas.microsoft.com/office/powerpoint/2010/main" val="327918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800" b="1" dirty="0">
                <a:latin typeface="Times New Roman" pitchFamily="18" charset="0"/>
                <a:cs typeface="Times New Roman" pitchFamily="18" charset="0"/>
              </a:rPr>
              <a:t>RESULTS AND DISCUSSIONS</a:t>
            </a:r>
          </a:p>
        </p:txBody>
      </p:sp>
      <p:sp>
        <p:nvSpPr>
          <p:cNvPr id="12" name="Content Placeholder 2"/>
          <p:cNvSpPr txBox="1">
            <a:spLocks/>
          </p:cNvSpPr>
          <p:nvPr/>
        </p:nvSpPr>
        <p:spPr>
          <a:xfrm>
            <a:off x="-9364" y="4746115"/>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4" name="TextBox 3">
            <a:extLst>
              <a:ext uri="{FF2B5EF4-FFF2-40B4-BE49-F238E27FC236}">
                <a16:creationId xmlns:a16="http://schemas.microsoft.com/office/drawing/2014/main" id="{F0D769A7-C202-927F-B09F-BC4FBEE1C31B}"/>
              </a:ext>
            </a:extLst>
          </p:cNvPr>
          <p:cNvSpPr txBox="1"/>
          <p:nvPr/>
        </p:nvSpPr>
        <p:spPr>
          <a:xfrm>
            <a:off x="266700" y="1096946"/>
            <a:ext cx="8591872" cy="378565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Results</a:t>
            </a:r>
          </a:p>
          <a:p>
            <a:r>
              <a:rPr lang="en-IN" sz="1600" dirty="0">
                <a:latin typeface="Times New Roman" panose="02020603050405020304" pitchFamily="18" charset="0"/>
                <a:cs typeface="Times New Roman" panose="02020603050405020304" pitchFamily="18" charset="0"/>
              </a:rPr>
              <a:t>Functionality Achievement: Discuss the extent to which your robot achieved its intended functionalities, such as voice recognition, task execution, conversation abilities, song playback, and alarm system implementation.</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User Interaction: Evaluate how effectively the robot interacts with users, including its ability to understand voice commands, engage in meaningful conversations, and provide assistance or reminders.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Performance: Present any performance metrics or benchmarks related to the robot's speed, accuracy, and reliability in executing tasks and responding to user inputs.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IoT Integration: Describe the success of integrating IoT capabilities into your robot, including its ability to receive voice commands from connected devices and access data for reminders and calendar events.</a:t>
            </a:r>
          </a:p>
        </p:txBody>
      </p:sp>
    </p:spTree>
    <p:extLst>
      <p:ext uri="{BB962C8B-B14F-4D97-AF65-F5344CB8AC3E}">
        <p14:creationId xmlns:p14="http://schemas.microsoft.com/office/powerpoint/2010/main" val="393877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800" b="1" kern="100" dirty="0">
                <a:latin typeface="Times New Roman" panose="02020603050405020304" pitchFamily="18" charset="0"/>
                <a:ea typeface="Calibri" panose="020F0502020204030204" pitchFamily="34" charset="0"/>
                <a:cs typeface="Gautami" panose="020B0502040204020203" pitchFamily="34" charset="0"/>
              </a:rPr>
              <a:t>ADVANTAGES</a:t>
            </a:r>
            <a:endParaRPr lang="en-IN" sz="2800" b="1"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1">
            <a:extLst>
              <a:ext uri="{FF2B5EF4-FFF2-40B4-BE49-F238E27FC236}">
                <a16:creationId xmlns:a16="http://schemas.microsoft.com/office/drawing/2014/main" id="{E6D3AE80-EEB7-BD6A-CCE4-99347D75DF24}"/>
              </a:ext>
            </a:extLst>
          </p:cNvPr>
          <p:cNvSpPr>
            <a:spLocks noChangeArrowheads="1"/>
          </p:cNvSpPr>
          <p:nvPr/>
        </p:nvSpPr>
        <p:spPr bwMode="auto">
          <a:xfrm>
            <a:off x="143508" y="859719"/>
            <a:ext cx="8856984" cy="364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Voice commands allow for hands-free operation, making it easier to interact with the robot.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be beneficial for users with disabilities or those who find it difficult to use traditional interfaces. </a:t>
            </a:r>
          </a:p>
          <a:p>
            <a:pPr marL="0" marR="0" lvl="0" indent="0" algn="just" defTabSz="914400" rtl="0" eaLnBrk="0" fontAlgn="base" latinLnBrk="0" hangingPunct="0">
              <a:lnSpc>
                <a:spcPct val="150000"/>
              </a:lnSpc>
              <a:spcBef>
                <a:spcPct val="0"/>
              </a:spcBef>
              <a:spcAft>
                <a:spcPct val="0"/>
              </a:spcAft>
              <a:buClrTx/>
              <a:buSzTx/>
              <a:buFontTx/>
              <a:buChar char="•"/>
              <a:tabLst/>
            </a:pPr>
            <a:r>
              <a:rPr lang="en-US" dirty="0"/>
              <a:t>Easy to upgrade storage capacity by changing the SD card.</a:t>
            </a:r>
            <a:endParaRPr lang="en-US" dirty="0">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dirty="0"/>
              <a:t>Arduino is highly customizable and can be programmed to suit various needs.</a:t>
            </a:r>
          </a:p>
          <a:p>
            <a:pPr marL="0" marR="0" lvl="0" indent="0" algn="just" defTabSz="914400" rtl="0" eaLnBrk="0" fontAlgn="base" latinLnBrk="0" hangingPunct="0">
              <a:lnSpc>
                <a:spcPct val="150000"/>
              </a:lnSpc>
              <a:spcBef>
                <a:spcPct val="0"/>
              </a:spcBef>
              <a:spcAft>
                <a:spcPct val="0"/>
              </a:spcAft>
              <a:buClrTx/>
              <a:buSzTx/>
              <a:buFontTx/>
              <a:buChar char="•"/>
              <a:tabLst/>
            </a:pPr>
            <a:r>
              <a:rPr lang="en-US" dirty="0"/>
              <a:t>Using Arduino and other readily available components can keep costs relatively low compared to commercial robots.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363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800" b="1" kern="100" dirty="0">
                <a:latin typeface="Times New Roman" panose="02020603050405020304" pitchFamily="18" charset="0"/>
                <a:ea typeface="Calibri" panose="020F0502020204030204" pitchFamily="34" charset="0"/>
                <a:cs typeface="Gautami" panose="020B0502040204020203" pitchFamily="34" charset="0"/>
              </a:rPr>
              <a:t>DRAWBACKS</a:t>
            </a:r>
            <a:endParaRPr lang="en-IN" sz="2800" b="1"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2" name="Content Placeholder 2"/>
          <p:cNvSpPr txBox="1">
            <a:spLocks/>
          </p:cNvSpPr>
          <p:nvPr/>
        </p:nvSpPr>
        <p:spPr>
          <a:xfrm>
            <a:off x="0" y="4695968"/>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4" name="TextBox 3">
            <a:extLst>
              <a:ext uri="{FF2B5EF4-FFF2-40B4-BE49-F238E27FC236}">
                <a16:creationId xmlns:a16="http://schemas.microsoft.com/office/drawing/2014/main" id="{441F4E82-5C0E-112A-BFDF-780F4647D41F}"/>
              </a:ext>
            </a:extLst>
          </p:cNvPr>
          <p:cNvSpPr txBox="1"/>
          <p:nvPr/>
        </p:nvSpPr>
        <p:spPr>
          <a:xfrm>
            <a:off x="251783" y="1064133"/>
            <a:ext cx="8280920" cy="369331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Bluetooth has a limited range, which may restrict the robot's mobility and usability.</a:t>
            </a:r>
          </a:p>
          <a:p>
            <a:pPr marL="285750" indent="-285750" algn="just">
              <a:lnSpc>
                <a:spcPct val="150000"/>
              </a:lnSpc>
              <a:buFont typeface="Arial" panose="020B0604020202020204" pitchFamily="34" charset="0"/>
              <a:buChar char="•"/>
            </a:pPr>
            <a:r>
              <a:rPr lang="en-US" dirty="0"/>
              <a:t>Other Bluetooth devices in the vicinity may cause interference.</a:t>
            </a:r>
          </a:p>
          <a:p>
            <a:pPr marL="285750" indent="-285750" algn="just">
              <a:lnSpc>
                <a:spcPct val="150000"/>
              </a:lnSpc>
              <a:buFont typeface="Arial" panose="020B0604020202020204" pitchFamily="34" charset="0"/>
              <a:buChar char="•"/>
            </a:pPr>
            <a:r>
              <a:rPr lang="en-US" dirty="0"/>
              <a:t>The combination of Bluetooth, voice recognition, and audio playback can drain the robot’s battery quickly, requiring frequent recharges.</a:t>
            </a:r>
          </a:p>
          <a:p>
            <a:pPr marL="285750" indent="-285750" algn="just">
              <a:lnSpc>
                <a:spcPct val="150000"/>
              </a:lnSpc>
              <a:buFont typeface="Arial" panose="020B0604020202020204" pitchFamily="34" charset="0"/>
              <a:buChar char="•"/>
            </a:pPr>
            <a:r>
              <a:rPr lang="en-US" dirty="0"/>
              <a:t>Differentiating between voices of multiple users can be challenging, potentially leading to confusion or misinterpretation of commands.</a:t>
            </a: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t>Integrating the robot with existing home automation systems can be complex and require additional programming.</a:t>
            </a:r>
            <a:endParaRPr lang="en-US"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80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16</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solidFill>
                  <a:srgbClr val="FF0000"/>
                </a:solidFill>
                <a:latin typeface="Times New Roman" pitchFamily="18" charset="0"/>
                <a:cs typeface="Times New Roman" pitchFamily="18" charset="0"/>
              </a:rPr>
              <a:t>            </a:t>
            </a:r>
            <a:r>
              <a:rPr lang="en-IN" sz="2800" b="1" dirty="0">
                <a:latin typeface="Times New Roman" pitchFamily="18" charset="0"/>
                <a:cs typeface="Times New Roman" pitchFamily="18" charset="0"/>
              </a:rPr>
              <a:t>REFERENCES</a:t>
            </a:r>
            <a:endParaRPr kumimoji="0" lang="en-US" sz="2800" b="1" i="0" strike="noStrike" cap="none" normalizeH="0" baseline="0" dirty="0">
              <a:ln>
                <a:noFill/>
              </a:ln>
              <a:solidFill>
                <a:srgbClr val="FF00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4" name="TextBox 3">
            <a:extLst>
              <a:ext uri="{FF2B5EF4-FFF2-40B4-BE49-F238E27FC236}">
                <a16:creationId xmlns:a16="http://schemas.microsoft.com/office/drawing/2014/main" id="{1977252F-BFEE-7E55-3F29-D678C693F9FC}"/>
              </a:ext>
            </a:extLst>
          </p:cNvPr>
          <p:cNvSpPr txBox="1"/>
          <p:nvPr/>
        </p:nvSpPr>
        <p:spPr>
          <a:xfrm>
            <a:off x="356450" y="1269540"/>
            <a:ext cx="8280920" cy="3293209"/>
          </a:xfrm>
          <a:prstGeom prst="rect">
            <a:avLst/>
          </a:prstGeom>
          <a:noFill/>
        </p:spPr>
        <p:txBody>
          <a:bodyPr wrap="square">
            <a:spAutoFit/>
          </a:bodyPr>
          <a:lstStyle/>
          <a:p>
            <a:r>
              <a:rPr lang="en-US" sz="1600" b="0" i="0" dirty="0">
                <a:solidFill>
                  <a:srgbClr val="222222"/>
                </a:solidFill>
                <a:latin typeface="Times New Roman"/>
                <a:ea typeface="Arial"/>
                <a:cs typeface="Arial"/>
              </a:rPr>
              <a:t>Murphy, Robin R., et al. "Human–robot interaction." </a:t>
            </a:r>
            <a:r>
              <a:rPr lang="en-US" sz="1600" b="0" i="1" dirty="0">
                <a:solidFill>
                  <a:srgbClr val="222222"/>
                </a:solidFill>
                <a:latin typeface="Times New Roman"/>
                <a:ea typeface="Arial"/>
                <a:cs typeface="Arial"/>
              </a:rPr>
              <a:t>IEEE robotics &amp; automation magazine</a:t>
            </a:r>
            <a:r>
              <a:rPr lang="en-US" sz="1600" b="0" i="0" dirty="0">
                <a:solidFill>
                  <a:srgbClr val="222222"/>
                </a:solidFill>
                <a:latin typeface="Times New Roman"/>
                <a:ea typeface="Arial"/>
                <a:cs typeface="Arial"/>
              </a:rPr>
              <a:t> 17.2 (2010): 85-89.</a:t>
            </a:r>
          </a:p>
          <a:p>
            <a:endParaRPr lang="en-US" sz="1600" dirty="0">
              <a:solidFill>
                <a:srgbClr val="222222"/>
              </a:solidFill>
              <a:latin typeface="Times New Roman"/>
              <a:cs typeface="Arial"/>
            </a:endParaRPr>
          </a:p>
          <a:p>
            <a:r>
              <a:rPr lang="en-US" sz="1600" dirty="0" err="1">
                <a:solidFill>
                  <a:srgbClr val="222222"/>
                </a:solidFill>
                <a:latin typeface="Times New Roman"/>
                <a:cs typeface="Arial"/>
              </a:rPr>
              <a:t>Kosuge</a:t>
            </a:r>
            <a:r>
              <a:rPr lang="en-US" sz="1600" dirty="0">
                <a:solidFill>
                  <a:srgbClr val="222222"/>
                </a:solidFill>
                <a:latin typeface="Times New Roman"/>
                <a:cs typeface="Arial"/>
              </a:rPr>
              <a:t>, Kazuhiro, Manabu Sato, and </a:t>
            </a:r>
            <a:r>
              <a:rPr lang="en-US" sz="1600" dirty="0" err="1">
                <a:solidFill>
                  <a:srgbClr val="222222"/>
                </a:solidFill>
                <a:latin typeface="Times New Roman"/>
                <a:cs typeface="Arial"/>
              </a:rPr>
              <a:t>Norihide</a:t>
            </a:r>
            <a:r>
              <a:rPr lang="en-US" sz="1600" dirty="0">
                <a:solidFill>
                  <a:srgbClr val="222222"/>
                </a:solidFill>
                <a:latin typeface="Times New Roman"/>
                <a:cs typeface="Arial"/>
              </a:rPr>
              <a:t> </a:t>
            </a:r>
            <a:r>
              <a:rPr lang="en-US" sz="1600" dirty="0" err="1">
                <a:solidFill>
                  <a:srgbClr val="222222"/>
                </a:solidFill>
                <a:latin typeface="Times New Roman"/>
                <a:cs typeface="Arial"/>
              </a:rPr>
              <a:t>Kazamura</a:t>
            </a:r>
            <a:r>
              <a:rPr lang="en-US" sz="1600" dirty="0">
                <a:solidFill>
                  <a:srgbClr val="222222"/>
                </a:solidFill>
                <a:latin typeface="Times New Roman"/>
                <a:cs typeface="Arial"/>
              </a:rPr>
              <a:t>. "Mobile robot helper." </a:t>
            </a:r>
            <a:r>
              <a:rPr lang="en-US" sz="1600" i="1" dirty="0">
                <a:solidFill>
                  <a:srgbClr val="222222"/>
                </a:solidFill>
                <a:latin typeface="Times New Roman"/>
                <a:cs typeface="Arial"/>
              </a:rPr>
              <a:t>Proceedings 2000 ICRA. Millennium Conference. IEEE International Conference on Robotics and Automation. Symposia Proceedings (Cat. No. 00CH37065)</a:t>
            </a:r>
            <a:r>
              <a:rPr lang="en-US" sz="1600" dirty="0">
                <a:solidFill>
                  <a:srgbClr val="222222"/>
                </a:solidFill>
                <a:latin typeface="Times New Roman"/>
                <a:cs typeface="Arial"/>
              </a:rPr>
              <a:t>. Vol. 1. IEEE, 2000.</a:t>
            </a:r>
          </a:p>
          <a:p>
            <a:endParaRPr lang="en-US" sz="1600" dirty="0">
              <a:solidFill>
                <a:srgbClr val="222222"/>
              </a:solidFill>
              <a:latin typeface="Times New Roman"/>
              <a:cs typeface="Arial"/>
            </a:endParaRPr>
          </a:p>
          <a:p>
            <a:r>
              <a:rPr lang="en-US" sz="1600" dirty="0" err="1">
                <a:solidFill>
                  <a:srgbClr val="222222"/>
                </a:solidFill>
                <a:latin typeface="Times New Roman"/>
                <a:cs typeface="Arial"/>
              </a:rPr>
              <a:t>Haddadin</a:t>
            </a:r>
            <a:r>
              <a:rPr lang="en-US" sz="1600" dirty="0">
                <a:solidFill>
                  <a:srgbClr val="222222"/>
                </a:solidFill>
                <a:latin typeface="Times New Roman"/>
                <a:cs typeface="Arial"/>
              </a:rPr>
              <a:t>, Sami, Alessandro De Luca, and Alin </a:t>
            </a:r>
            <a:r>
              <a:rPr lang="en-US" sz="1600" dirty="0" err="1">
                <a:solidFill>
                  <a:srgbClr val="222222"/>
                </a:solidFill>
                <a:latin typeface="Times New Roman"/>
                <a:cs typeface="Arial"/>
              </a:rPr>
              <a:t>Albu-Schäffer</a:t>
            </a:r>
            <a:r>
              <a:rPr lang="en-US" sz="1600" dirty="0">
                <a:solidFill>
                  <a:srgbClr val="222222"/>
                </a:solidFill>
                <a:latin typeface="Times New Roman"/>
                <a:cs typeface="Arial"/>
              </a:rPr>
              <a:t>. "Robot collisions: A survey on detection, isolation, and identification." </a:t>
            </a:r>
            <a:r>
              <a:rPr lang="en-US" sz="1600" i="1" dirty="0">
                <a:solidFill>
                  <a:srgbClr val="222222"/>
                </a:solidFill>
                <a:latin typeface="Times New Roman"/>
                <a:cs typeface="Arial"/>
              </a:rPr>
              <a:t>IEEE Transactions on Robotics</a:t>
            </a:r>
            <a:r>
              <a:rPr lang="en-US" sz="1600" dirty="0">
                <a:solidFill>
                  <a:srgbClr val="222222"/>
                </a:solidFill>
                <a:latin typeface="Times New Roman"/>
                <a:cs typeface="Arial"/>
              </a:rPr>
              <a:t> 33.6 (2017): 1292-1312.</a:t>
            </a:r>
          </a:p>
          <a:p>
            <a:endParaRPr lang="en-US" sz="1600" dirty="0">
              <a:solidFill>
                <a:srgbClr val="222222"/>
              </a:solidFill>
              <a:latin typeface="Times New Roman"/>
              <a:ea typeface="+mn-lt"/>
              <a:cs typeface="Arial"/>
            </a:endParaRPr>
          </a:p>
          <a:p>
            <a:r>
              <a:rPr lang="en-US" sz="1600" dirty="0">
                <a:solidFill>
                  <a:srgbClr val="222222"/>
                </a:solidFill>
                <a:latin typeface="Times New Roman"/>
                <a:ea typeface="+mn-lt"/>
                <a:cs typeface="+mn-lt"/>
                <a:hlinkClick r:id="rId5"/>
              </a:rPr>
              <a:t>https://projecthub.arduino.cc/anova9347/line-follower-robot-with-pid-controller-01813f</a:t>
            </a:r>
            <a:endParaRPr lang="en-US" sz="1600" dirty="0">
              <a:solidFill>
                <a:srgbClr val="000000"/>
              </a:solidFill>
              <a:latin typeface="Times New Roman"/>
              <a:ea typeface="+mn-lt"/>
              <a:cs typeface="+mn-lt"/>
            </a:endParaRPr>
          </a:p>
          <a:p>
            <a:r>
              <a:rPr lang="en-US" sz="1600" dirty="0">
                <a:solidFill>
                  <a:srgbClr val="222222"/>
                </a:solidFill>
                <a:latin typeface="Times New Roman"/>
                <a:ea typeface="+mn-lt"/>
                <a:cs typeface="+mn-lt"/>
                <a:hlinkClick r:id="rId6"/>
              </a:rPr>
              <a:t>https://www.electronicsforu.com/electronics-projects/smart-robot-face-recognition</a:t>
            </a:r>
            <a:endParaRPr lang="en-US" sz="1600" dirty="0">
              <a:solidFill>
                <a:srgbClr val="000000"/>
              </a:solidFill>
              <a:latin typeface="Times New Roman"/>
              <a:ea typeface="+mn-lt"/>
              <a:cs typeface="+mn-lt"/>
            </a:endParaRPr>
          </a:p>
          <a:p>
            <a:r>
              <a:rPr lang="en-US" sz="1600" dirty="0">
                <a:solidFill>
                  <a:srgbClr val="222222"/>
                </a:solidFill>
                <a:latin typeface="Times New Roman"/>
                <a:ea typeface="+mn-lt"/>
                <a:cs typeface="+mn-lt"/>
              </a:rPr>
              <a:t>https://www.instructables.com/Wireless-Gesture-Controlled-Robot-Using-Micro-cont/</a:t>
            </a:r>
            <a:endParaRPr lang="en-I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intage_VictorianThank_You_Full_Color-Distressed@2x.png"/>
          <p:cNvPicPr/>
          <p:nvPr/>
        </p:nvPicPr>
        <p:blipFill>
          <a:blip r:embed="rId2" cstate="print"/>
          <a:stretch>
            <a:fillRect/>
          </a:stretch>
        </p:blipFill>
        <p:spPr>
          <a:xfrm>
            <a:off x="2552700" y="2228850"/>
            <a:ext cx="4229100" cy="25717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pic>
        <p:nvPicPr>
          <p:cNvPr id="8" name="Picture 7">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question-mark.jpg"/>
          <p:cNvPicPr>
            <a:picLocks noChangeAspect="1"/>
          </p:cNvPicPr>
          <p:nvPr/>
        </p:nvPicPr>
        <p:blipFill>
          <a:blip r:embed="rId2" cstate="print"/>
          <a:stretch>
            <a:fillRect/>
          </a:stretch>
        </p:blipFill>
        <p:spPr>
          <a:xfrm>
            <a:off x="2438400" y="2000250"/>
            <a:ext cx="4191000" cy="3143250"/>
          </a:xfrm>
          <a:prstGeom prst="rect">
            <a:avLst/>
          </a:prstGeom>
        </p:spPr>
      </p:pic>
      <p:sp>
        <p:nvSpPr>
          <p:cNvPr id="8" name="TextBox 7"/>
          <p:cNvSpPr txBox="1"/>
          <p:nvPr/>
        </p:nvSpPr>
        <p:spPr>
          <a:xfrm>
            <a:off x="152400" y="3200400"/>
            <a:ext cx="3962400" cy="769441"/>
          </a:xfrm>
          <a:prstGeom prst="rect">
            <a:avLst/>
          </a:prstGeom>
          <a:noFill/>
        </p:spPr>
        <p:txBody>
          <a:bodyPr wrap="square" rtlCol="0">
            <a:spAutoFit/>
          </a:bodyPr>
          <a:lstStyle/>
          <a:p>
            <a:r>
              <a:rPr lang="en-US" sz="4400" b="1" dirty="0"/>
              <a:t>Questions…..</a:t>
            </a:r>
            <a:endParaRPr lang="en-IN" sz="4400" b="1" dirty="0"/>
          </a:p>
        </p:txBody>
      </p:sp>
      <p:pic>
        <p:nvPicPr>
          <p:cNvPr id="5" name="Picture 4">
            <a:extLst>
              <a:ext uri="{FF2B5EF4-FFF2-40B4-BE49-F238E27FC236}">
                <a16:creationId xmlns:a16="http://schemas.microsoft.com/office/drawing/2014/main" id="{E79CFED5-6DA0-FFE3-2B14-3BB52E2169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42844" y="114300"/>
            <a:ext cx="8772556"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rgbClr val="FF0000"/>
                </a:solidFill>
                <a:latin typeface="Constantia" pitchFamily="18" charset="0"/>
              </a:rPr>
              <a:t>CONTENT</a:t>
            </a:r>
            <a:endParaRPr lang="en-US" sz="3600" b="1" dirty="0">
              <a:solidFill>
                <a:srgbClr val="FFC000"/>
              </a:solidFill>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E8562012-107F-A7D4-E64C-E83FF3B9AF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76200" y="-102499"/>
            <a:ext cx="1527715" cy="103157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42858"/>
            <a:ext cx="1090642" cy="642942"/>
          </a:xfrm>
          <a:prstGeom prst="rect">
            <a:avLst/>
          </a:prstGeom>
        </p:spPr>
      </p:pic>
      <p:sp>
        <p:nvSpPr>
          <p:cNvPr id="25" name="TextBox 24"/>
          <p:cNvSpPr txBox="1"/>
          <p:nvPr/>
        </p:nvSpPr>
        <p:spPr>
          <a:xfrm>
            <a:off x="142844" y="1074049"/>
            <a:ext cx="8143932" cy="4154984"/>
          </a:xfrm>
          <a:prstGeom prst="rect">
            <a:avLst/>
          </a:prstGeom>
          <a:noFill/>
        </p:spPr>
        <p:txBody>
          <a:bodyPr wrap="square" rtlCol="0">
            <a:spAutoFit/>
          </a:bodyPr>
          <a:lstStyle/>
          <a:p>
            <a:pPr lvl="0">
              <a:buFont typeface="Arial" pitchFamily="34" charset="0"/>
              <a:buChar char="•"/>
            </a:pPr>
            <a:r>
              <a:rPr lang="en-US" sz="2400" dirty="0">
                <a:latin typeface="Times New Roman" pitchFamily="18" charset="0"/>
                <a:cs typeface="Times New Roman" pitchFamily="18" charset="0"/>
              </a:rPr>
              <a:t> Problem Statement</a:t>
            </a:r>
          </a:p>
          <a:p>
            <a:pPr lvl="0">
              <a:buFont typeface="Arial" pitchFamily="34" charset="0"/>
              <a:buChar char="•"/>
            </a:pPr>
            <a:r>
              <a:rPr lang="en-US" sz="2400" dirty="0">
                <a:latin typeface="Times New Roman" pitchFamily="18" charset="0"/>
                <a:cs typeface="Times New Roman" pitchFamily="18" charset="0"/>
              </a:rPr>
              <a:t>Existing Solutions</a:t>
            </a:r>
          </a:p>
          <a:p>
            <a:pPr lvl="0">
              <a:buFont typeface="Arial" pitchFamily="34" charset="0"/>
              <a:buChar char="•"/>
            </a:pPr>
            <a:r>
              <a:rPr lang="en-US" sz="2400" dirty="0">
                <a:latin typeface="Times New Roman" pitchFamily="18" charset="0"/>
                <a:cs typeface="Times New Roman" pitchFamily="18" charset="0"/>
              </a:rPr>
              <a:t> Proposed Solution</a:t>
            </a:r>
          </a:p>
          <a:p>
            <a:pPr lvl="0">
              <a:buFont typeface="Arial" pitchFamily="34" charset="0"/>
              <a:buChar char="•"/>
            </a:pPr>
            <a:r>
              <a:rPr lang="en-US" sz="2400" dirty="0">
                <a:latin typeface="Times New Roman" pitchFamily="18" charset="0"/>
                <a:cs typeface="Times New Roman" pitchFamily="18" charset="0"/>
              </a:rPr>
              <a:t> Components required</a:t>
            </a:r>
          </a:p>
          <a:p>
            <a:pPr lvl="0">
              <a:buFont typeface="Arial" pitchFamily="34" charset="0"/>
              <a:buChar char="•"/>
            </a:pPr>
            <a:r>
              <a:rPr lang="en-US" sz="2400" dirty="0">
                <a:latin typeface="Times New Roman" pitchFamily="18" charset="0"/>
                <a:cs typeface="Times New Roman" pitchFamily="18" charset="0"/>
              </a:rPr>
              <a:t> Block Diagram </a:t>
            </a:r>
          </a:p>
          <a:p>
            <a:pPr lvl="0">
              <a:buFont typeface="Arial" pitchFamily="34" charset="0"/>
              <a:buChar char="•"/>
            </a:pPr>
            <a:r>
              <a:rPr lang="en-US" sz="2400" dirty="0">
                <a:latin typeface="Times New Roman" pitchFamily="18" charset="0"/>
                <a:cs typeface="Times New Roman" pitchFamily="18" charset="0"/>
              </a:rPr>
              <a:t> Flow Chart</a:t>
            </a:r>
          </a:p>
          <a:p>
            <a:pPr lvl="0">
              <a:buFont typeface="Arial" pitchFamily="34" charset="0"/>
              <a:buChar char="•"/>
            </a:pPr>
            <a:r>
              <a:rPr lang="en-US" sz="2400" dirty="0">
                <a:latin typeface="Times New Roman" pitchFamily="18" charset="0"/>
                <a:cs typeface="Times New Roman" pitchFamily="18" charset="0"/>
              </a:rPr>
              <a:t> Working Principle of all components used/Software modules</a:t>
            </a:r>
          </a:p>
          <a:p>
            <a:pPr lvl="0">
              <a:buFont typeface="Arial" pitchFamily="34" charset="0"/>
              <a:buChar char="•"/>
            </a:pPr>
            <a:r>
              <a:rPr lang="en-US" sz="2400" dirty="0">
                <a:latin typeface="Times New Roman" pitchFamily="18" charset="0"/>
                <a:cs typeface="Times New Roman" pitchFamily="18" charset="0"/>
              </a:rPr>
              <a:t> Working of the model/Frontend demonstration </a:t>
            </a:r>
          </a:p>
          <a:p>
            <a:pPr>
              <a:buFont typeface="Arial" pitchFamily="34" charset="0"/>
              <a:buChar char="•"/>
            </a:pPr>
            <a:r>
              <a:rPr lang="en-US" sz="2400" dirty="0">
                <a:latin typeface="Times New Roman" pitchFamily="18" charset="0"/>
                <a:cs typeface="Times New Roman" pitchFamily="18" charset="0"/>
              </a:rPr>
              <a:t> Results and Discussions </a:t>
            </a:r>
          </a:p>
          <a:p>
            <a:pPr lvl="0">
              <a:buFont typeface="Arial" pitchFamily="34" charset="0"/>
              <a:buChar char="•"/>
            </a:pPr>
            <a:r>
              <a:rPr lang="en-US" sz="2400" dirty="0">
                <a:latin typeface="Times New Roman" pitchFamily="18" charset="0"/>
                <a:cs typeface="Times New Roman" pitchFamily="18" charset="0"/>
              </a:rPr>
              <a:t> Advantages and Drawbacks</a:t>
            </a:r>
          </a:p>
          <a:p>
            <a:pPr lvl="0">
              <a:buFont typeface="Arial" pitchFamily="34" charset="0"/>
              <a:buChar char="•"/>
            </a:pPr>
            <a:r>
              <a:rPr lang="en-US" sz="2400" dirty="0">
                <a:latin typeface="Times New Roman" pitchFamily="18" charset="0"/>
                <a:cs typeface="Times New Roman" pitchFamily="18" charset="0"/>
              </a:rPr>
              <a:t> 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133600" y="277498"/>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solidFill>
                <a:schemeClr val="bg1"/>
              </a:solidFill>
            </a:endParaRPr>
          </a:p>
        </p:txBody>
      </p:sp>
      <p:sp>
        <p:nvSpPr>
          <p:cNvPr id="14" name="Rectangle 13"/>
          <p:cNvSpPr/>
          <p:nvPr/>
        </p:nvSpPr>
        <p:spPr>
          <a:xfrm>
            <a:off x="457200" y="1276350"/>
            <a:ext cx="8001000" cy="1754326"/>
          </a:xfrm>
          <a:prstGeom prst="rect">
            <a:avLst/>
          </a:prstGeom>
        </p:spPr>
        <p:txBody>
          <a:bodyPr wrap="square">
            <a:spAutoFit/>
          </a:bodyPr>
          <a:lstStyle/>
          <a:p>
            <a:pPr algn="just"/>
            <a:r>
              <a:rPr lang="en-US" sz="1600" dirty="0">
                <a:latin typeface="Times New Roman" panose="02020603050405020304" pitchFamily="18" charset="0"/>
                <a:ea typeface="+mn-lt"/>
                <a:cs typeface="Times New Roman" panose="02020603050405020304" pitchFamily="18" charset="0"/>
              </a:rPr>
              <a:t>Developing a smart, multi-functional robot capable of recognizing voice commands and responding accordingly through movement, speech and interaction with users. The robot possesses the ability to understand and execute tasks based on voice inputs, engage in meaningful conversations with users, sing songs to enhance user experience and interaction, and additionally acts as a reminder for tasks and important days.</a:t>
            </a:r>
            <a:endParaRPr lang="en-US" sz="1600" dirty="0">
              <a:latin typeface="Times New Roman" panose="02020603050405020304" pitchFamily="18" charset="0"/>
              <a:cs typeface="Times New Roman" panose="02020603050405020304" pitchFamily="18" charset="0"/>
            </a:endParaRPr>
          </a:p>
          <a:p>
            <a:pPr algn="just"/>
            <a:endParaRPr lang="en-US" sz="2800" dirty="0">
              <a:cs typeface="Times New Roman" panose="02020603050405020304" pitchFamily="18" charset="0"/>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pic>
        <p:nvPicPr>
          <p:cNvPr id="3" name="Picture 2" descr="Teams build robots that walk like humans | MIT News | Massachusetts  Institute of Technology">
            <a:extLst>
              <a:ext uri="{FF2B5EF4-FFF2-40B4-BE49-F238E27FC236}">
                <a16:creationId xmlns:a16="http://schemas.microsoft.com/office/drawing/2014/main" id="{09ED3DC3-C41F-23B0-336A-A78F48C72AC6}"/>
              </a:ext>
            </a:extLst>
          </p:cNvPr>
          <p:cNvPicPr>
            <a:picLocks noChangeAspect="1"/>
          </p:cNvPicPr>
          <p:nvPr/>
        </p:nvPicPr>
        <p:blipFill>
          <a:blip r:embed="rId5"/>
          <a:stretch>
            <a:fillRect/>
          </a:stretch>
        </p:blipFill>
        <p:spPr>
          <a:xfrm>
            <a:off x="7236296" y="2499742"/>
            <a:ext cx="1531836" cy="22277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4" name="Rectangle 13"/>
          <p:cNvSpPr/>
          <p:nvPr/>
        </p:nvSpPr>
        <p:spPr>
          <a:xfrm>
            <a:off x="457200" y="1276350"/>
            <a:ext cx="5266928" cy="3970318"/>
          </a:xfrm>
          <a:prstGeom prst="rect">
            <a:avLst/>
          </a:prstGeom>
        </p:spPr>
        <p:txBody>
          <a:bodyPr wrap="square">
            <a:spAutoFit/>
          </a:bodyPr>
          <a:lstStyle/>
          <a:p>
            <a:pPr algn="just"/>
            <a:r>
              <a:rPr lang="en-US" sz="1600" dirty="0">
                <a:latin typeface="Times New Roman" panose="02020603050405020304" pitchFamily="18" charset="0"/>
                <a:ea typeface="+mn-lt"/>
                <a:cs typeface="Times New Roman" panose="02020603050405020304" pitchFamily="18" charset="0"/>
              </a:rPr>
              <a:t>Smart Robot For Face Recognition</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 This is a smart robot that can recognize your face and of other regular visitors. If you go in front of the camera, the robot will recognize your face and It will call out your name </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ea typeface="+mn-lt"/>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Line Follower Robot Using PID Algorithm</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A line follower is a simple robot that follows a thick line drawn on the floor using infrared (IR) or some other optical sensors.</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ea typeface="+mn-lt"/>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Wireless Gesture-Controlled Robotics Projects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 A robot is controlled wirelessly using hand gestures. This is an easy, user-friendly way to interact with robotic systems and robots.</a:t>
            </a:r>
            <a:endParaRPr lang="en-US" sz="1600" dirty="0">
              <a:latin typeface="Times New Roman" panose="02020603050405020304" pitchFamily="18" charset="0"/>
              <a:cs typeface="Times New Roman" panose="02020603050405020304" pitchFamily="18" charset="0"/>
            </a:endParaRPr>
          </a:p>
          <a:p>
            <a:pPr algn="just"/>
            <a:endParaRPr lang="en-US" sz="2800" dirty="0">
              <a:cs typeface="Times New Roman" panose="02020603050405020304" pitchFamily="18" charset="0"/>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sp>
        <p:nvSpPr>
          <p:cNvPr id="6" name="TextBox 5">
            <a:extLst>
              <a:ext uri="{FF2B5EF4-FFF2-40B4-BE49-F238E27FC236}">
                <a16:creationId xmlns:a16="http://schemas.microsoft.com/office/drawing/2014/main" id="{3F24A5DA-BB0D-5813-35FF-9C0F7D5FFCBF}"/>
              </a:ext>
            </a:extLst>
          </p:cNvPr>
          <p:cNvSpPr txBox="1"/>
          <p:nvPr/>
        </p:nvSpPr>
        <p:spPr>
          <a:xfrm>
            <a:off x="2699792" y="195590"/>
            <a:ext cx="4124847"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EXISTING SOLUTIONS</a:t>
            </a:r>
          </a:p>
        </p:txBody>
      </p:sp>
      <p:pic>
        <p:nvPicPr>
          <p:cNvPr id="8" name="Picture 7" descr="XiaoR Geek Smart Robot Car Kit for Raspberry Pi 3B3B4B,Upgraded India | Ubuy">
            <a:extLst>
              <a:ext uri="{FF2B5EF4-FFF2-40B4-BE49-F238E27FC236}">
                <a16:creationId xmlns:a16="http://schemas.microsoft.com/office/drawing/2014/main" id="{B37AEA81-0049-1F8D-87E2-EA3B2460490A}"/>
              </a:ext>
            </a:extLst>
          </p:cNvPr>
          <p:cNvPicPr>
            <a:picLocks noChangeAspect="1"/>
          </p:cNvPicPr>
          <p:nvPr/>
        </p:nvPicPr>
        <p:blipFill>
          <a:blip r:embed="rId5"/>
          <a:stretch>
            <a:fillRect/>
          </a:stretch>
        </p:blipFill>
        <p:spPr>
          <a:xfrm>
            <a:off x="6295126" y="1251491"/>
            <a:ext cx="1805266" cy="1198754"/>
          </a:xfrm>
          <a:prstGeom prst="rect">
            <a:avLst/>
          </a:prstGeom>
        </p:spPr>
      </p:pic>
      <p:pic>
        <p:nvPicPr>
          <p:cNvPr id="9" name="Picture 8" descr="Line Follower Robot (with PID controller) - Hackster.io">
            <a:extLst>
              <a:ext uri="{FF2B5EF4-FFF2-40B4-BE49-F238E27FC236}">
                <a16:creationId xmlns:a16="http://schemas.microsoft.com/office/drawing/2014/main" id="{8FD1CDBD-B939-1F4C-6CE8-9511DD27B15E}"/>
              </a:ext>
            </a:extLst>
          </p:cNvPr>
          <p:cNvPicPr>
            <a:picLocks noChangeAspect="1"/>
          </p:cNvPicPr>
          <p:nvPr/>
        </p:nvPicPr>
        <p:blipFill>
          <a:blip r:embed="rId6"/>
          <a:stretch>
            <a:fillRect/>
          </a:stretch>
        </p:blipFill>
        <p:spPr>
          <a:xfrm>
            <a:off x="6273417" y="2571750"/>
            <a:ext cx="2006669" cy="1035244"/>
          </a:xfrm>
          <a:prstGeom prst="rect">
            <a:avLst/>
          </a:prstGeom>
        </p:spPr>
      </p:pic>
      <p:pic>
        <p:nvPicPr>
          <p:cNvPr id="10" name="Picture 9" descr="DIY 5DOF Wireless Hand Motion Controlled Robotic Gripper Arm">
            <a:extLst>
              <a:ext uri="{FF2B5EF4-FFF2-40B4-BE49-F238E27FC236}">
                <a16:creationId xmlns:a16="http://schemas.microsoft.com/office/drawing/2014/main" id="{D45C34B8-ABCB-6B65-E2B8-53EF8DAE02A4}"/>
              </a:ext>
            </a:extLst>
          </p:cNvPr>
          <p:cNvPicPr>
            <a:picLocks noChangeAspect="1"/>
          </p:cNvPicPr>
          <p:nvPr/>
        </p:nvPicPr>
        <p:blipFill>
          <a:blip r:embed="rId7"/>
          <a:stretch>
            <a:fillRect/>
          </a:stretch>
        </p:blipFill>
        <p:spPr>
          <a:xfrm>
            <a:off x="6056113" y="3683478"/>
            <a:ext cx="2441276" cy="1117122"/>
          </a:xfrm>
          <a:prstGeom prst="rect">
            <a:avLst/>
          </a:prstGeom>
        </p:spPr>
      </p:pic>
    </p:spTree>
    <p:extLst>
      <p:ext uri="{BB962C8B-B14F-4D97-AF65-F5344CB8AC3E}">
        <p14:creationId xmlns:p14="http://schemas.microsoft.com/office/powerpoint/2010/main" val="36552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4" name="Rectangle 13"/>
          <p:cNvSpPr/>
          <p:nvPr/>
        </p:nvSpPr>
        <p:spPr>
          <a:xfrm>
            <a:off x="424833" y="1390099"/>
            <a:ext cx="5266928" cy="2739211"/>
          </a:xfrm>
          <a:prstGeom prst="rect">
            <a:avLst/>
          </a:prstGeom>
        </p:spPr>
        <p:txBody>
          <a:bodyPr wrap="square">
            <a:spAutoFit/>
          </a:bodyPr>
          <a:lstStyle/>
          <a:p>
            <a:pPr marL="0" indent="0" algn="just">
              <a:spcBef>
                <a:spcPts val="0"/>
              </a:spcBef>
              <a:buNone/>
            </a:pPr>
            <a:r>
              <a:rPr lang="en-US" sz="1600" dirty="0">
                <a:latin typeface="Times New Roman" panose="02020603050405020304" pitchFamily="18" charset="0"/>
                <a:cs typeface="Times New Roman" panose="02020603050405020304" pitchFamily="18" charset="0"/>
              </a:rPr>
              <a:t>Android Phone Controlled Robotics Projects</a:t>
            </a:r>
          </a:p>
          <a:p>
            <a:pPr marL="0" indent="0" algn="just">
              <a:spcBef>
                <a:spcPts val="0"/>
              </a:spcBef>
              <a:buNone/>
            </a:pPr>
            <a:r>
              <a:rPr lang="en-US" sz="1600" dirty="0">
                <a:latin typeface="Times New Roman" panose="02020603050405020304" pitchFamily="18" charset="0"/>
                <a:cs typeface="Times New Roman" panose="02020603050405020304" pitchFamily="18" charset="0"/>
              </a:rPr>
              <a:t>This project presents a robot that can be controlled using an app running on an Android phone.</a:t>
            </a:r>
          </a:p>
          <a:p>
            <a:pPr algn="just">
              <a:spcBef>
                <a:spcPts val="0"/>
              </a:spcBef>
            </a:pPr>
            <a:endParaRPr lang="en-US" sz="1600" dirty="0">
              <a:latin typeface="Times New Roman" panose="02020603050405020304" pitchFamily="18" charset="0"/>
              <a:cs typeface="Times New Roman" panose="02020603050405020304" pitchFamily="18" charset="0"/>
            </a:endParaRPr>
          </a:p>
          <a:p>
            <a:pPr marL="0" indent="0" algn="just">
              <a:spcBef>
                <a:spcPts val="0"/>
              </a:spcBef>
              <a:buNone/>
            </a:pPr>
            <a:r>
              <a:rPr lang="en-US" sz="1600" dirty="0">
                <a:latin typeface="Times New Roman" panose="02020603050405020304" pitchFamily="18" charset="0"/>
                <a:cs typeface="Times New Roman" panose="02020603050405020304" pitchFamily="18" charset="0"/>
              </a:rPr>
              <a:t>HMI-Based Robotic Arm</a:t>
            </a:r>
          </a:p>
          <a:p>
            <a:pPr marL="0" indent="0" algn="just">
              <a:spcBef>
                <a:spcPts val="0"/>
              </a:spcBef>
              <a:buNone/>
            </a:pPr>
            <a:r>
              <a:rPr lang="en-US" sz="1600" dirty="0">
                <a:latin typeface="Times New Roman" panose="02020603050405020304" pitchFamily="18" charset="0"/>
                <a:cs typeface="Times New Roman" panose="02020603050405020304" pitchFamily="18" charset="0"/>
              </a:rPr>
              <a:t>Certain jobs require high precision for which a human hand is needed along with the autonomous robot.  HMI type of robotic arm can follow and copy the movements of human action.</a:t>
            </a:r>
          </a:p>
          <a:p>
            <a:pPr algn="just"/>
            <a:endParaRPr lang="en-US" sz="2800" dirty="0">
              <a:cs typeface="Times New Roman" panose="02020603050405020304" pitchFamily="18" charset="0"/>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sp>
        <p:nvSpPr>
          <p:cNvPr id="6" name="TextBox 5">
            <a:extLst>
              <a:ext uri="{FF2B5EF4-FFF2-40B4-BE49-F238E27FC236}">
                <a16:creationId xmlns:a16="http://schemas.microsoft.com/office/drawing/2014/main" id="{3F24A5DA-BB0D-5813-35FF-9C0F7D5FFCBF}"/>
              </a:ext>
            </a:extLst>
          </p:cNvPr>
          <p:cNvSpPr txBox="1"/>
          <p:nvPr/>
        </p:nvSpPr>
        <p:spPr>
          <a:xfrm>
            <a:off x="2699792" y="195590"/>
            <a:ext cx="4124847"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EXISTING SOLUTIONS</a:t>
            </a:r>
          </a:p>
        </p:txBody>
      </p:sp>
      <p:pic>
        <p:nvPicPr>
          <p:cNvPr id="3" name="Picture 2" descr="Top awesome mobile controlled robotics projects">
            <a:extLst>
              <a:ext uri="{FF2B5EF4-FFF2-40B4-BE49-F238E27FC236}">
                <a16:creationId xmlns:a16="http://schemas.microsoft.com/office/drawing/2014/main" id="{B5306F1C-0BBB-E9A5-993A-131527CE7693}"/>
              </a:ext>
            </a:extLst>
          </p:cNvPr>
          <p:cNvPicPr>
            <a:picLocks noChangeAspect="1"/>
          </p:cNvPicPr>
          <p:nvPr/>
        </p:nvPicPr>
        <p:blipFill>
          <a:blip r:embed="rId5"/>
          <a:stretch>
            <a:fillRect/>
          </a:stretch>
        </p:blipFill>
        <p:spPr>
          <a:xfrm>
            <a:off x="5906938" y="1282640"/>
            <a:ext cx="2743200" cy="1543050"/>
          </a:xfrm>
          <a:prstGeom prst="rect">
            <a:avLst/>
          </a:prstGeom>
        </p:spPr>
      </p:pic>
      <p:pic>
        <p:nvPicPr>
          <p:cNvPr id="4" name="Picture 3" descr="Robot Arm Part 3: Electronics">
            <a:extLst>
              <a:ext uri="{FF2B5EF4-FFF2-40B4-BE49-F238E27FC236}">
                <a16:creationId xmlns:a16="http://schemas.microsoft.com/office/drawing/2014/main" id="{CF8DAD06-4D7C-18E6-BACD-74582141E0F0}"/>
              </a:ext>
            </a:extLst>
          </p:cNvPr>
          <p:cNvPicPr>
            <a:picLocks noChangeAspect="1"/>
          </p:cNvPicPr>
          <p:nvPr/>
        </p:nvPicPr>
        <p:blipFill>
          <a:blip r:embed="rId6"/>
          <a:stretch>
            <a:fillRect/>
          </a:stretch>
        </p:blipFill>
        <p:spPr>
          <a:xfrm>
            <a:off x="6045050" y="2952570"/>
            <a:ext cx="2466975" cy="1847850"/>
          </a:xfrm>
          <a:prstGeom prst="rect">
            <a:avLst/>
          </a:prstGeom>
        </p:spPr>
      </p:pic>
    </p:spTree>
    <p:extLst>
      <p:ext uri="{BB962C8B-B14F-4D97-AF65-F5344CB8AC3E}">
        <p14:creationId xmlns:p14="http://schemas.microsoft.com/office/powerpoint/2010/main" val="60519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895350"/>
            <a:ext cx="533400" cy="183357"/>
          </a:xfrm>
        </p:spPr>
        <p:txBody>
          <a:bodyPr>
            <a:normAutofit fontScale="47500" lnSpcReduction="20000"/>
          </a:bodyPr>
          <a:lstStyle/>
          <a:p>
            <a:fld id="{1AD93096-5B34-4342-9326-69289CEAE4C2}" type="slidenum">
              <a:rPr lang="en-US" smtClean="0"/>
              <a:pPr/>
              <a:t>6</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endParaRPr kumimoji="0" lang="en-US" sz="28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812132"/>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sp>
        <p:nvSpPr>
          <p:cNvPr id="26" name="Chevron 4"/>
          <p:cNvSpPr/>
          <p:nvPr/>
        </p:nvSpPr>
        <p:spPr>
          <a:xfrm>
            <a:off x="6599115" y="3713083"/>
            <a:ext cx="14865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Iterate</a:t>
            </a:r>
          </a:p>
        </p:txBody>
      </p:sp>
      <p:sp>
        <p:nvSpPr>
          <p:cNvPr id="31" name="Chevron 4"/>
          <p:cNvSpPr/>
          <p:nvPr/>
        </p:nvSpPr>
        <p:spPr>
          <a:xfrm>
            <a:off x="4465515" y="3779320"/>
            <a:ext cx="17151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Communicate</a:t>
            </a:r>
          </a:p>
        </p:txBody>
      </p:sp>
      <p:pic>
        <p:nvPicPr>
          <p:cNvPr id="2" name="Picture 1">
            <a:extLst>
              <a:ext uri="{FF2B5EF4-FFF2-40B4-BE49-F238E27FC236}">
                <a16:creationId xmlns:a16="http://schemas.microsoft.com/office/drawing/2014/main" id="{1627471F-0B05-9A5A-2BC3-A3A59A2814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36220"/>
            <a:ext cx="1527715" cy="1031570"/>
          </a:xfrm>
          <a:prstGeom prst="rect">
            <a:avLst/>
          </a:prstGeom>
        </p:spPr>
      </p:pic>
      <p:sp>
        <p:nvSpPr>
          <p:cNvPr id="37" name="Rectangle 36"/>
          <p:cNvSpPr/>
          <p:nvPr/>
        </p:nvSpPr>
        <p:spPr>
          <a:xfrm>
            <a:off x="2571736" y="214296"/>
            <a:ext cx="4429156" cy="523220"/>
          </a:xfrm>
          <a:prstGeom prst="rect">
            <a:avLst/>
          </a:prstGeom>
        </p:spPr>
        <p:txBody>
          <a:bodyPr wrap="square">
            <a:spAutoFit/>
          </a:bodyPr>
          <a:lstStyle/>
          <a:p>
            <a:r>
              <a:rPr lang="en-IN" sz="2800" b="1" dirty="0">
                <a:latin typeface="Times New Roman" pitchFamily="18" charset="0"/>
                <a:cs typeface="Times New Roman" pitchFamily="18" charset="0"/>
              </a:rPr>
              <a:t>PROPOSED SOLUTION</a:t>
            </a:r>
            <a:endParaRPr lang="en-US" sz="2800" dirty="0">
              <a:latin typeface="Times New Roman" pitchFamily="18" charset="0"/>
              <a:cs typeface="Times New Roman" pitchFamily="18" charset="0"/>
            </a:endParaRPr>
          </a:p>
        </p:txBody>
      </p:sp>
      <p:sp>
        <p:nvSpPr>
          <p:cNvPr id="38" name="TextBox 37"/>
          <p:cNvSpPr txBox="1"/>
          <p:nvPr/>
        </p:nvSpPr>
        <p:spPr>
          <a:xfrm>
            <a:off x="72078" y="1285657"/>
            <a:ext cx="8786874" cy="3293209"/>
          </a:xfrm>
          <a:prstGeom prst="rect">
            <a:avLst/>
          </a:prstGeom>
          <a:noFill/>
        </p:spPr>
        <p:txBody>
          <a:bodyPr wrap="square" rtlCol="0">
            <a:spAutoFit/>
          </a:bodyPr>
          <a:lstStyle/>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The Arduino can be used to receive voice commands from users via a phone connected to the Bluetooth  module. These commands can then be forwarded to the robot's main control system for processing.</a:t>
            </a:r>
            <a:endParaRPr lang="en-US" sz="1600" dirty="0">
              <a:latin typeface="Times New Roman" panose="02020603050405020304" pitchFamily="18" charset="0"/>
              <a:cs typeface="Times New Roman" panose="02020603050405020304" pitchFamily="18" charset="0"/>
            </a:endParaRP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 The Arduino makes use of voice recognition for understanding user commands or accessing data for speech through speaker module it can send its output. </a:t>
            </a: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As the robot is designed to play songs, the SD card can be used to store the speech , providing a convenient and expandable storage solution. </a:t>
            </a: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Through this comprehensive approach, the robot will emerge as a versatile and intelligent companion capable of recognizing voice commands.</a:t>
            </a:r>
            <a:endParaRPr lang="en-US" sz="1600" dirty="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COMPONENTS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3" name="TextBox 2">
            <a:extLst>
              <a:ext uri="{FF2B5EF4-FFF2-40B4-BE49-F238E27FC236}">
                <a16:creationId xmlns:a16="http://schemas.microsoft.com/office/drawing/2014/main" id="{CE22069D-FAC4-367C-0585-634618C1782F}"/>
              </a:ext>
            </a:extLst>
          </p:cNvPr>
          <p:cNvSpPr txBox="1"/>
          <p:nvPr/>
        </p:nvSpPr>
        <p:spPr>
          <a:xfrm>
            <a:off x="247385" y="1364324"/>
            <a:ext cx="9001188" cy="2554545"/>
          </a:xfrm>
          <a:prstGeom prst="rect">
            <a:avLst/>
          </a:prstGeom>
          <a:noFill/>
        </p:spPr>
        <p:txBody>
          <a:bodyPr wrap="square" lIns="91440" tIns="45720" rIns="91440" bIns="45720" rtlCol="0" anchor="t">
            <a:spAutoFit/>
          </a:bodyPr>
          <a:lstStyle/>
          <a:p>
            <a:r>
              <a:rPr lang="en-IN" sz="1600" dirty="0">
                <a:ea typeface="+mn-lt"/>
                <a:cs typeface="+mn-lt"/>
              </a:rPr>
              <a:t>DC geared motors                      Wheels                             Drivers                                 Arduino</a:t>
            </a:r>
            <a:endParaRPr lang="en-IN" sz="1600" dirty="0"/>
          </a:p>
          <a:p>
            <a:endParaRPr lang="en-IN" sz="1600" dirty="0">
              <a:ea typeface="+mn-lt"/>
              <a:cs typeface="+mn-lt"/>
            </a:endParaRPr>
          </a:p>
          <a:p>
            <a:endParaRPr lang="en-IN" sz="1600" dirty="0">
              <a:ea typeface="+mn-lt"/>
              <a:cs typeface="+mn-lt"/>
            </a:endParaRPr>
          </a:p>
          <a:p>
            <a:endParaRPr lang="en-IN" sz="1600" dirty="0">
              <a:ea typeface="+mn-lt"/>
              <a:cs typeface="+mn-lt"/>
            </a:endParaRPr>
          </a:p>
          <a:p>
            <a:endParaRPr lang="en-IN" sz="1600" dirty="0">
              <a:ea typeface="+mn-lt"/>
              <a:cs typeface="+mn-lt"/>
            </a:endParaRPr>
          </a:p>
          <a:p>
            <a:endParaRPr lang="en-IN" sz="1600" dirty="0">
              <a:ea typeface="+mn-lt"/>
              <a:cs typeface="+mn-lt"/>
            </a:endParaRPr>
          </a:p>
          <a:p>
            <a:endParaRPr lang="en-IN" sz="1600" dirty="0">
              <a:ea typeface="+mn-lt"/>
              <a:cs typeface="+mn-lt"/>
            </a:endParaRPr>
          </a:p>
          <a:p>
            <a:r>
              <a:rPr lang="en-IN" sz="1600" dirty="0">
                <a:ea typeface="+mn-lt"/>
                <a:cs typeface="+mn-lt"/>
              </a:rPr>
              <a:t>Speaker module                            Phone               SD card module                   Bluetooth</a:t>
            </a:r>
            <a:endParaRPr lang="en-IN" sz="1600" dirty="0"/>
          </a:p>
          <a:p>
            <a:endParaRPr lang="en-IN" sz="1600" dirty="0">
              <a:latin typeface="Times New Roman"/>
              <a:cs typeface="Times New Roman"/>
            </a:endParaRPr>
          </a:p>
          <a:p>
            <a:endParaRPr lang="en-US" sz="1600" dirty="0"/>
          </a:p>
        </p:txBody>
      </p:sp>
      <p:pic>
        <p:nvPicPr>
          <p:cNvPr id="4" name="Picture 3">
            <a:extLst>
              <a:ext uri="{FF2B5EF4-FFF2-40B4-BE49-F238E27FC236}">
                <a16:creationId xmlns:a16="http://schemas.microsoft.com/office/drawing/2014/main" id="{035642DE-737D-7C29-AF0D-BB07F611C9A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23528" y="1877912"/>
            <a:ext cx="1265927" cy="945569"/>
          </a:xfrm>
          <a:prstGeom prst="rect">
            <a:avLst/>
          </a:prstGeom>
        </p:spPr>
      </p:pic>
      <p:pic>
        <p:nvPicPr>
          <p:cNvPr id="8" name="Picture 7">
            <a:extLst>
              <a:ext uri="{FF2B5EF4-FFF2-40B4-BE49-F238E27FC236}">
                <a16:creationId xmlns:a16="http://schemas.microsoft.com/office/drawing/2014/main" id="{8857281E-80AA-C93B-C1B1-980BE8F13EE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208696" y="1832573"/>
            <a:ext cx="1163336" cy="1036249"/>
          </a:xfrm>
          <a:prstGeom prst="rect">
            <a:avLst/>
          </a:prstGeom>
        </p:spPr>
      </p:pic>
      <p:pic>
        <p:nvPicPr>
          <p:cNvPr id="11" name="Picture 10" descr="DIGITAL SPEAKER MODULE">
            <a:extLst>
              <a:ext uri="{FF2B5EF4-FFF2-40B4-BE49-F238E27FC236}">
                <a16:creationId xmlns:a16="http://schemas.microsoft.com/office/drawing/2014/main" id="{6F34DC1D-801D-30E7-A666-FB8502BF0336}"/>
              </a:ext>
            </a:extLst>
          </p:cNvPr>
          <p:cNvPicPr>
            <a:picLocks noChangeAspect="1"/>
          </p:cNvPicPr>
          <p:nvPr/>
        </p:nvPicPr>
        <p:blipFill>
          <a:blip r:embed="rId7"/>
          <a:stretch>
            <a:fillRect/>
          </a:stretch>
        </p:blipFill>
        <p:spPr>
          <a:xfrm>
            <a:off x="148806" y="3376163"/>
            <a:ext cx="1880559" cy="1399636"/>
          </a:xfrm>
          <a:prstGeom prst="rect">
            <a:avLst/>
          </a:prstGeom>
        </p:spPr>
      </p:pic>
      <p:pic>
        <p:nvPicPr>
          <p:cNvPr id="14" name="Picture 13" descr="Buy Micro SD Card Reader Module Online at Robu.in">
            <a:extLst>
              <a:ext uri="{FF2B5EF4-FFF2-40B4-BE49-F238E27FC236}">
                <a16:creationId xmlns:a16="http://schemas.microsoft.com/office/drawing/2014/main" id="{C5F3EA64-9A08-25D8-F8A2-4D3F25377AE2}"/>
              </a:ext>
            </a:extLst>
          </p:cNvPr>
          <p:cNvPicPr>
            <a:picLocks noChangeAspect="1"/>
          </p:cNvPicPr>
          <p:nvPr/>
        </p:nvPicPr>
        <p:blipFill>
          <a:blip r:embed="rId8"/>
          <a:stretch>
            <a:fillRect/>
          </a:stretch>
        </p:blipFill>
        <p:spPr>
          <a:xfrm>
            <a:off x="5208696" y="3432235"/>
            <a:ext cx="1276710" cy="1283538"/>
          </a:xfrm>
          <a:prstGeom prst="rect">
            <a:avLst/>
          </a:prstGeom>
        </p:spPr>
      </p:pic>
      <p:pic>
        <p:nvPicPr>
          <p:cNvPr id="15" name="Picture 14" descr="Hc-SR04 Ultrasonic Sensor at Rs 65/piece | Ultrasonic Sensor Module in  Thane | ID: 18101779448">
            <a:extLst>
              <a:ext uri="{FF2B5EF4-FFF2-40B4-BE49-F238E27FC236}">
                <a16:creationId xmlns:a16="http://schemas.microsoft.com/office/drawing/2014/main" id="{394B798F-A6E4-D9D6-73B4-A982EE76CAE1}"/>
              </a:ext>
            </a:extLst>
          </p:cNvPr>
          <p:cNvPicPr>
            <a:picLocks noChangeAspect="1"/>
          </p:cNvPicPr>
          <p:nvPr/>
        </p:nvPicPr>
        <p:blipFill>
          <a:blip r:embed="rId9"/>
          <a:stretch>
            <a:fillRect/>
          </a:stretch>
        </p:blipFill>
        <p:spPr>
          <a:xfrm>
            <a:off x="7540482" y="3376163"/>
            <a:ext cx="1427673" cy="1449239"/>
          </a:xfrm>
          <a:prstGeom prst="rect">
            <a:avLst/>
          </a:prstGeom>
        </p:spPr>
      </p:pic>
      <p:pic>
        <p:nvPicPr>
          <p:cNvPr id="1026" name="Picture 2">
            <a:extLst>
              <a:ext uri="{FF2B5EF4-FFF2-40B4-BE49-F238E27FC236}">
                <a16:creationId xmlns:a16="http://schemas.microsoft.com/office/drawing/2014/main" id="{CE6635AD-4C9A-29AA-AD70-D4ED6E7E01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0312" y="1712340"/>
            <a:ext cx="1276711" cy="1276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2414E47-426B-9E53-E73C-A2D2AAC579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9596" y="3596509"/>
            <a:ext cx="1215240" cy="1242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F3581C9-2504-74B3-20D2-DAB82780B6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9596" y="1691007"/>
            <a:ext cx="1163336" cy="1163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8</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COMPONENTS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16" name="TextBox 15">
            <a:extLst>
              <a:ext uri="{FF2B5EF4-FFF2-40B4-BE49-F238E27FC236}">
                <a16:creationId xmlns:a16="http://schemas.microsoft.com/office/drawing/2014/main" id="{D4C4631B-D851-86EA-0753-45573E704F72}"/>
              </a:ext>
            </a:extLst>
          </p:cNvPr>
          <p:cNvSpPr txBox="1"/>
          <p:nvPr/>
        </p:nvSpPr>
        <p:spPr>
          <a:xfrm>
            <a:off x="533400" y="1419622"/>
            <a:ext cx="4572000" cy="1571199"/>
          </a:xfrm>
          <a:prstGeom prst="rect">
            <a:avLst/>
          </a:prstGeom>
          <a:noFill/>
        </p:spPr>
        <p:txBody>
          <a:bodyPr wrap="square">
            <a:spAutoFit/>
          </a:bodyPr>
          <a:lstStyle/>
          <a:p>
            <a:r>
              <a:rPr lang="en-US" dirty="0"/>
              <a:t>Software Required:</a:t>
            </a:r>
          </a:p>
          <a:p>
            <a:pPr marL="285750" indent="-285750">
              <a:lnSpc>
                <a:spcPct val="150000"/>
              </a:lnSpc>
              <a:buFont typeface="Arial"/>
              <a:buChar char="•"/>
            </a:pPr>
            <a:r>
              <a:rPr lang="en-US" dirty="0"/>
              <a:t>Arduino IDE</a:t>
            </a:r>
          </a:p>
          <a:p>
            <a:pPr marL="285750" indent="-285750">
              <a:lnSpc>
                <a:spcPct val="150000"/>
              </a:lnSpc>
              <a:buFont typeface="Arial"/>
              <a:buChar char="•"/>
            </a:pPr>
            <a:r>
              <a:rPr lang="en-US" dirty="0"/>
              <a:t>Speech Recognition Software</a:t>
            </a:r>
          </a:p>
          <a:p>
            <a:pPr marL="285750" indent="-285750">
              <a:lnSpc>
                <a:spcPct val="150000"/>
              </a:lnSpc>
              <a:buFont typeface="Arial"/>
              <a:buChar char="•"/>
            </a:pPr>
            <a:r>
              <a:rPr lang="en-US" dirty="0"/>
              <a:t>Text-to-Speech</a:t>
            </a:r>
          </a:p>
        </p:txBody>
      </p:sp>
    </p:spTree>
    <p:extLst>
      <p:ext uri="{BB962C8B-B14F-4D97-AF65-F5344CB8AC3E}">
        <p14:creationId xmlns:p14="http://schemas.microsoft.com/office/powerpoint/2010/main" val="167613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9</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85852" y="63171"/>
            <a:ext cx="625794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BLOCK DIAGRAM (For Hardware Projects)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053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733FC7E0-1F3A-C6F6-4B1A-930D7342C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8057" y="-117170"/>
            <a:ext cx="1527715" cy="1031570"/>
          </a:xfrm>
          <a:prstGeom prst="rect">
            <a:avLst/>
          </a:prstGeom>
        </p:spPr>
      </p:pic>
      <p:sp>
        <p:nvSpPr>
          <p:cNvPr id="3" name="Rectangle 2">
            <a:extLst>
              <a:ext uri="{FF2B5EF4-FFF2-40B4-BE49-F238E27FC236}">
                <a16:creationId xmlns:a16="http://schemas.microsoft.com/office/drawing/2014/main" id="{423A4F89-C47F-C661-C79A-5E695776BBC2}"/>
              </a:ext>
            </a:extLst>
          </p:cNvPr>
          <p:cNvSpPr/>
          <p:nvPr/>
        </p:nvSpPr>
        <p:spPr>
          <a:xfrm>
            <a:off x="5716106" y="2119002"/>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Speaker</a:t>
            </a:r>
          </a:p>
        </p:txBody>
      </p:sp>
      <p:sp>
        <p:nvSpPr>
          <p:cNvPr id="4" name="Rectangle 3">
            <a:extLst>
              <a:ext uri="{FF2B5EF4-FFF2-40B4-BE49-F238E27FC236}">
                <a16:creationId xmlns:a16="http://schemas.microsoft.com/office/drawing/2014/main" id="{8B6E08E8-F07C-14D0-A9FF-E1D27D00218C}"/>
              </a:ext>
            </a:extLst>
          </p:cNvPr>
          <p:cNvSpPr/>
          <p:nvPr/>
        </p:nvSpPr>
        <p:spPr>
          <a:xfrm>
            <a:off x="6794406" y="3736454"/>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DC Motor</a:t>
            </a:r>
          </a:p>
        </p:txBody>
      </p:sp>
      <p:sp>
        <p:nvSpPr>
          <p:cNvPr id="6" name="Rectangle 5">
            <a:extLst>
              <a:ext uri="{FF2B5EF4-FFF2-40B4-BE49-F238E27FC236}">
                <a16:creationId xmlns:a16="http://schemas.microsoft.com/office/drawing/2014/main" id="{522F3AF8-033E-F751-46DF-01AC17ACD90E}"/>
              </a:ext>
            </a:extLst>
          </p:cNvPr>
          <p:cNvSpPr/>
          <p:nvPr/>
        </p:nvSpPr>
        <p:spPr>
          <a:xfrm>
            <a:off x="5015208" y="2916943"/>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Driver</a:t>
            </a:r>
          </a:p>
        </p:txBody>
      </p:sp>
      <p:sp>
        <p:nvSpPr>
          <p:cNvPr id="8" name="Rectangle 7">
            <a:extLst>
              <a:ext uri="{FF2B5EF4-FFF2-40B4-BE49-F238E27FC236}">
                <a16:creationId xmlns:a16="http://schemas.microsoft.com/office/drawing/2014/main" id="{3B20156D-3CC4-03DD-C958-174B5B172564}"/>
              </a:ext>
            </a:extLst>
          </p:cNvPr>
          <p:cNvSpPr/>
          <p:nvPr/>
        </p:nvSpPr>
        <p:spPr>
          <a:xfrm>
            <a:off x="5015208" y="3736454"/>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Driver</a:t>
            </a:r>
          </a:p>
        </p:txBody>
      </p:sp>
      <p:sp>
        <p:nvSpPr>
          <p:cNvPr id="9" name="Rectangle 8">
            <a:extLst>
              <a:ext uri="{FF2B5EF4-FFF2-40B4-BE49-F238E27FC236}">
                <a16:creationId xmlns:a16="http://schemas.microsoft.com/office/drawing/2014/main" id="{8B05CD46-ED7A-A5B3-C7F4-E20B50D6E774}"/>
              </a:ext>
            </a:extLst>
          </p:cNvPr>
          <p:cNvSpPr/>
          <p:nvPr/>
        </p:nvSpPr>
        <p:spPr>
          <a:xfrm>
            <a:off x="3300708" y="2119000"/>
            <a:ext cx="1380226" cy="2145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Micro controller</a:t>
            </a:r>
          </a:p>
        </p:txBody>
      </p:sp>
      <p:sp>
        <p:nvSpPr>
          <p:cNvPr id="10" name="Rectangle 9">
            <a:extLst>
              <a:ext uri="{FF2B5EF4-FFF2-40B4-BE49-F238E27FC236}">
                <a16:creationId xmlns:a16="http://schemas.microsoft.com/office/drawing/2014/main" id="{476A6EA4-C57B-C21C-2D1A-3DBE398B11C1}"/>
              </a:ext>
            </a:extLst>
          </p:cNvPr>
          <p:cNvSpPr/>
          <p:nvPr/>
        </p:nvSpPr>
        <p:spPr>
          <a:xfrm>
            <a:off x="3279141" y="1385756"/>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SD Card</a:t>
            </a:r>
          </a:p>
        </p:txBody>
      </p:sp>
      <p:sp>
        <p:nvSpPr>
          <p:cNvPr id="20" name="Rectangle 19">
            <a:extLst>
              <a:ext uri="{FF2B5EF4-FFF2-40B4-BE49-F238E27FC236}">
                <a16:creationId xmlns:a16="http://schemas.microsoft.com/office/drawing/2014/main" id="{E48F7CB3-2F39-5E71-6813-59DE0E0D5D8A}"/>
              </a:ext>
            </a:extLst>
          </p:cNvPr>
          <p:cNvSpPr/>
          <p:nvPr/>
        </p:nvSpPr>
        <p:spPr>
          <a:xfrm>
            <a:off x="1689134" y="2662645"/>
            <a:ext cx="1062832" cy="4381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t>Bluetooth</a:t>
            </a:r>
          </a:p>
        </p:txBody>
      </p:sp>
      <p:sp>
        <p:nvSpPr>
          <p:cNvPr id="21" name="Rectangle 20">
            <a:extLst>
              <a:ext uri="{FF2B5EF4-FFF2-40B4-BE49-F238E27FC236}">
                <a16:creationId xmlns:a16="http://schemas.microsoft.com/office/drawing/2014/main" id="{C67F6900-1CD0-F649-792C-C5D303C9F9B2}"/>
              </a:ext>
            </a:extLst>
          </p:cNvPr>
          <p:cNvSpPr/>
          <p:nvPr/>
        </p:nvSpPr>
        <p:spPr>
          <a:xfrm>
            <a:off x="6794406" y="2916944"/>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Servo Motor</a:t>
            </a:r>
          </a:p>
        </p:txBody>
      </p:sp>
      <p:sp>
        <p:nvSpPr>
          <p:cNvPr id="22" name="Rectangle 21">
            <a:extLst>
              <a:ext uri="{FF2B5EF4-FFF2-40B4-BE49-F238E27FC236}">
                <a16:creationId xmlns:a16="http://schemas.microsoft.com/office/drawing/2014/main" id="{65E0801A-9BA1-2FC8-C04D-E7DFF9D0C774}"/>
              </a:ext>
            </a:extLst>
          </p:cNvPr>
          <p:cNvSpPr/>
          <p:nvPr/>
        </p:nvSpPr>
        <p:spPr>
          <a:xfrm>
            <a:off x="45981" y="2742067"/>
            <a:ext cx="1106340"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Phone</a:t>
            </a:r>
          </a:p>
        </p:txBody>
      </p:sp>
      <p:cxnSp>
        <p:nvCxnSpPr>
          <p:cNvPr id="23" name="Straight Arrow Connector 22">
            <a:extLst>
              <a:ext uri="{FF2B5EF4-FFF2-40B4-BE49-F238E27FC236}">
                <a16:creationId xmlns:a16="http://schemas.microsoft.com/office/drawing/2014/main" id="{7E0692CC-971A-4258-46B8-97CD344DB6E2}"/>
              </a:ext>
            </a:extLst>
          </p:cNvPr>
          <p:cNvCxnSpPr/>
          <p:nvPr/>
        </p:nvCxnSpPr>
        <p:spPr>
          <a:xfrm>
            <a:off x="2690500" y="2992978"/>
            <a:ext cx="582283" cy="1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1D8B3B7-4F05-CB8C-BE5E-8B75013D2448}"/>
              </a:ext>
            </a:extLst>
          </p:cNvPr>
          <p:cNvCxnSpPr>
            <a:cxnSpLocks/>
          </p:cNvCxnSpPr>
          <p:nvPr/>
        </p:nvCxnSpPr>
        <p:spPr>
          <a:xfrm flipV="1">
            <a:off x="1170750" y="2908410"/>
            <a:ext cx="560717" cy="1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E13271-EADC-1B2E-B3CF-9FA84FAE8742}"/>
              </a:ext>
            </a:extLst>
          </p:cNvPr>
          <p:cNvCxnSpPr>
            <a:cxnSpLocks/>
          </p:cNvCxnSpPr>
          <p:nvPr/>
        </p:nvCxnSpPr>
        <p:spPr>
          <a:xfrm>
            <a:off x="4685358" y="2378345"/>
            <a:ext cx="1013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0D598F-CA5C-F798-4B67-C8E01951F7FA}"/>
              </a:ext>
            </a:extLst>
          </p:cNvPr>
          <p:cNvCxnSpPr>
            <a:cxnSpLocks/>
          </p:cNvCxnSpPr>
          <p:nvPr/>
        </p:nvCxnSpPr>
        <p:spPr>
          <a:xfrm flipV="1">
            <a:off x="6378292" y="3920316"/>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FE08059-A5A6-C548-6C9A-F2ADC256C5EC}"/>
              </a:ext>
            </a:extLst>
          </p:cNvPr>
          <p:cNvCxnSpPr>
            <a:cxnSpLocks/>
          </p:cNvCxnSpPr>
          <p:nvPr/>
        </p:nvCxnSpPr>
        <p:spPr>
          <a:xfrm flipV="1">
            <a:off x="6378292" y="3100806"/>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3BDADAB-5216-9272-4FFB-AE10F80F0663}"/>
              </a:ext>
            </a:extLst>
          </p:cNvPr>
          <p:cNvCxnSpPr>
            <a:cxnSpLocks/>
          </p:cNvCxnSpPr>
          <p:nvPr/>
        </p:nvCxnSpPr>
        <p:spPr>
          <a:xfrm flipV="1">
            <a:off x="4653009" y="3057674"/>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AE45822-0F82-F759-E005-50D3817C3D06}"/>
              </a:ext>
            </a:extLst>
          </p:cNvPr>
          <p:cNvCxnSpPr>
            <a:cxnSpLocks/>
          </p:cNvCxnSpPr>
          <p:nvPr/>
        </p:nvCxnSpPr>
        <p:spPr>
          <a:xfrm flipV="1">
            <a:off x="4653009" y="3931098"/>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A7FECB-CC3F-275A-BC0F-D4D895C36604}"/>
              </a:ext>
            </a:extLst>
          </p:cNvPr>
          <p:cNvCxnSpPr>
            <a:cxnSpLocks/>
          </p:cNvCxnSpPr>
          <p:nvPr/>
        </p:nvCxnSpPr>
        <p:spPr>
          <a:xfrm>
            <a:off x="3919763" y="1752930"/>
            <a:ext cx="21567" cy="37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Origin</Template>
  <TotalTime>0</TotalTime>
  <Words>1358</Words>
  <Application>Microsoft Office PowerPoint</Application>
  <PresentationFormat>On-screen Show (16:9)</PresentationFormat>
  <Paragraphs>206</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Constantia</vt:lpstr>
      <vt:lpstr>Times New Roman</vt:lpstr>
      <vt:lpstr>Tw Cen MT</vt:lpstr>
      <vt:lpstr>Wingdings</vt:lpstr>
      <vt:lpstr>Wingdings 2</vt:lpstr>
      <vt:lpstr>Median</vt:lpstr>
      <vt:lpstr>LOCOBOT</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2018-04-19T17:20:36Z</dcterms:created>
  <dcterms:modified xsi:type="dcterms:W3CDTF">2024-06-24T16:16:33Z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