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2348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0321" y="0"/>
            <a:ext cx="14677392" cy="8227457"/>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3230878" y="2245358"/>
            <a:ext cx="8178803" cy="1818640"/>
          </a:xfrm>
        </p:spPr>
        <p:txBody>
          <a:bodyPr anchor="b">
            <a:noAutofit/>
          </a:bodyPr>
          <a:lstStyle>
            <a:lvl1pPr algn="ctr">
              <a:defRPr sz="6480">
                <a:effectLst/>
              </a:defRPr>
            </a:lvl1pPr>
          </a:lstStyle>
          <a:p>
            <a:r>
              <a:rPr lang="en-US"/>
              <a:t>Click to edit Master title style</a:t>
            </a:r>
            <a:endParaRPr lang="en-US" dirty="0"/>
          </a:p>
        </p:txBody>
      </p:sp>
      <p:sp>
        <p:nvSpPr>
          <p:cNvPr id="3" name="Subtitle 2"/>
          <p:cNvSpPr>
            <a:spLocks noGrp="1"/>
          </p:cNvSpPr>
          <p:nvPr>
            <p:ph type="subTitle" idx="1"/>
          </p:nvPr>
        </p:nvSpPr>
        <p:spPr>
          <a:xfrm>
            <a:off x="3230878" y="4389117"/>
            <a:ext cx="8178803" cy="1584962"/>
          </a:xfrm>
        </p:spPr>
        <p:txBody>
          <a:bodyPr anchor="t">
            <a:normAutofit/>
          </a:bodyPr>
          <a:lstStyle>
            <a:lvl1pPr marL="0" indent="0" algn="ctr">
              <a:buNone/>
              <a:defRPr sz="2520">
                <a:solidFill>
                  <a:schemeClr val="tx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579879" y="6045196"/>
            <a:ext cx="1076960" cy="335280"/>
          </a:xfrm>
        </p:spPr>
        <p:txBody>
          <a:bodyPr/>
          <a:lstStyle/>
          <a:p>
            <a:fld id="{B61BEF0D-F0BB-DE4B-95CE-6DB70DBA9567}" type="datetimeFigureOut">
              <a:rPr lang="en-US" smtClean="0"/>
              <a:pPr/>
              <a:t>5/30/2024</a:t>
            </a:fld>
            <a:endParaRPr lang="en-US" dirty="0"/>
          </a:p>
        </p:txBody>
      </p:sp>
      <p:sp>
        <p:nvSpPr>
          <p:cNvPr id="5" name="Footer Placeholder 4"/>
          <p:cNvSpPr>
            <a:spLocks noGrp="1"/>
          </p:cNvSpPr>
          <p:nvPr>
            <p:ph type="ftr" sz="quarter" idx="11"/>
          </p:nvPr>
        </p:nvSpPr>
        <p:spPr>
          <a:xfrm>
            <a:off x="3230877" y="6045196"/>
            <a:ext cx="6257562" cy="335280"/>
          </a:xfrm>
        </p:spPr>
        <p:txBody>
          <a:bodyPr/>
          <a:lstStyle/>
          <a:p>
            <a:endParaRPr lang="en-US" dirty="0"/>
          </a:p>
        </p:txBody>
      </p:sp>
      <p:sp>
        <p:nvSpPr>
          <p:cNvPr id="6" name="Slide Number Placeholder 5"/>
          <p:cNvSpPr>
            <a:spLocks noGrp="1"/>
          </p:cNvSpPr>
          <p:nvPr>
            <p:ph type="sldNum" sz="quarter" idx="12"/>
          </p:nvPr>
        </p:nvSpPr>
        <p:spPr>
          <a:xfrm>
            <a:off x="10748281" y="6045196"/>
            <a:ext cx="661400" cy="33528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3230879" y="4226557"/>
            <a:ext cx="817880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328017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1" y="5778498"/>
            <a:ext cx="11531599" cy="680086"/>
          </a:xfrm>
        </p:spPr>
        <p:txBody>
          <a:bodyPr anchor="b">
            <a:normAutofit/>
          </a:bodyPr>
          <a:lstStyle>
            <a:lvl1pPr algn="ctr">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49713" y="1249679"/>
            <a:ext cx="12127166" cy="4003043"/>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554481" y="6458584"/>
            <a:ext cx="11531599" cy="592454"/>
          </a:xfrm>
        </p:spPr>
        <p:txBody>
          <a:bodyPr>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61592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564642" y="1178558"/>
            <a:ext cx="11511278" cy="3545842"/>
          </a:xfrm>
        </p:spPr>
        <p:txBody>
          <a:bodyPr anchor="ctr">
            <a:normAutofit/>
          </a:bodyPr>
          <a:lstStyle>
            <a:lvl1pPr algn="ctr">
              <a:defRPr sz="3840" b="0" cap="none"/>
            </a:lvl1pPr>
          </a:lstStyle>
          <a:p>
            <a:r>
              <a:rPr lang="en-US"/>
              <a:t>Click to edit Master title style</a:t>
            </a:r>
            <a:endParaRPr lang="en-US" dirty="0"/>
          </a:p>
        </p:txBody>
      </p:sp>
      <p:sp>
        <p:nvSpPr>
          <p:cNvPr id="3" name="Text Placeholder 2"/>
          <p:cNvSpPr>
            <a:spLocks noGrp="1"/>
          </p:cNvSpPr>
          <p:nvPr>
            <p:ph type="body" idx="1"/>
          </p:nvPr>
        </p:nvSpPr>
        <p:spPr>
          <a:xfrm>
            <a:off x="1564642" y="5212080"/>
            <a:ext cx="11511278" cy="1838960"/>
          </a:xfrm>
        </p:spPr>
        <p:txBody>
          <a:bodyPr anchor="ctr">
            <a:normAutofit/>
          </a:bodyPr>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675403" y="496823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86699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455" y="1178558"/>
            <a:ext cx="11155678" cy="2844802"/>
          </a:xfrm>
        </p:spPr>
        <p:txBody>
          <a:bodyPr anchor="ctr">
            <a:normAutofit/>
          </a:bodyPr>
          <a:lstStyle>
            <a:lvl1pPr algn="ctr">
              <a:defRPr sz="384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009775" y="4023360"/>
            <a:ext cx="10607042" cy="701040"/>
          </a:xfrm>
        </p:spPr>
        <p:txBody>
          <a:bodyPr anchor="ctr">
            <a:normAutofit/>
          </a:bodyPr>
          <a:lstStyle>
            <a:lvl1pPr marL="0" indent="0" algn="r">
              <a:buFontTx/>
              <a:buNone/>
              <a:defRPr sz="2400"/>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1554481" y="5212080"/>
            <a:ext cx="11531599" cy="1838960"/>
          </a:xfrm>
        </p:spPr>
        <p:txBody>
          <a:bodyPr anchor="ctr">
            <a:normAutofit/>
          </a:bodyPr>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1034416" y="1055953"/>
            <a:ext cx="731520" cy="701731"/>
          </a:xfrm>
          <a:prstGeom prst="rect">
            <a:avLst/>
          </a:prstGeom>
        </p:spPr>
        <p:txBody>
          <a:bodyPr vert="horz" lIns="109728" tIns="54864" rIns="109728" bIns="54864" rtlCol="0" anchor="ctr">
            <a:noAutofit/>
          </a:bodyPr>
          <a:lstStyle/>
          <a:p>
            <a:pPr lvl="0"/>
            <a:r>
              <a:rPr lang="en-US" sz="9600" dirty="0">
                <a:solidFill>
                  <a:schemeClr val="tx1"/>
                </a:solidFill>
                <a:effectLst/>
              </a:rPr>
              <a:t>“</a:t>
            </a:r>
          </a:p>
        </p:txBody>
      </p:sp>
      <p:sp>
        <p:nvSpPr>
          <p:cNvPr id="15" name="TextBox 14"/>
          <p:cNvSpPr txBox="1"/>
          <p:nvPr/>
        </p:nvSpPr>
        <p:spPr>
          <a:xfrm>
            <a:off x="12720320" y="3393444"/>
            <a:ext cx="731520" cy="701731"/>
          </a:xfrm>
          <a:prstGeom prst="rect">
            <a:avLst/>
          </a:prstGeom>
        </p:spPr>
        <p:txBody>
          <a:bodyPr vert="horz" lIns="109728" tIns="54864" rIns="109728" bIns="54864" rtlCol="0" anchor="ctr">
            <a:noAutofit/>
          </a:bodyPr>
          <a:lstStyle/>
          <a:p>
            <a:pPr lvl="0" algn="r"/>
            <a:r>
              <a:rPr lang="en-US" sz="9600" dirty="0">
                <a:solidFill>
                  <a:schemeClr val="tx1"/>
                </a:solidFill>
                <a:effectLst/>
              </a:rPr>
              <a:t>”</a:t>
            </a:r>
          </a:p>
        </p:txBody>
      </p:sp>
      <p:cxnSp>
        <p:nvCxnSpPr>
          <p:cNvPr id="19" name="Straight Connector 18"/>
          <p:cNvCxnSpPr/>
          <p:nvPr/>
        </p:nvCxnSpPr>
        <p:spPr>
          <a:xfrm>
            <a:off x="1675403" y="496823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53178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554482" y="3970297"/>
            <a:ext cx="11531602" cy="1762560"/>
          </a:xfrm>
        </p:spPr>
        <p:txBody>
          <a:bodyPr anchor="b">
            <a:normAutofit/>
          </a:bodyPr>
          <a:lstStyle>
            <a:lvl1pPr algn="l">
              <a:defRPr sz="3840" b="0" cap="none"/>
            </a:lvl1pPr>
          </a:lstStyle>
          <a:p>
            <a:r>
              <a:rPr lang="en-US"/>
              <a:t>Click to edit Master title style</a:t>
            </a:r>
            <a:endParaRPr lang="en-US" dirty="0"/>
          </a:p>
        </p:txBody>
      </p:sp>
      <p:sp>
        <p:nvSpPr>
          <p:cNvPr id="3" name="Text Placeholder 2"/>
          <p:cNvSpPr>
            <a:spLocks noGrp="1"/>
          </p:cNvSpPr>
          <p:nvPr>
            <p:ph type="body" idx="1"/>
          </p:nvPr>
        </p:nvSpPr>
        <p:spPr>
          <a:xfrm>
            <a:off x="1554481" y="5732857"/>
            <a:ext cx="11531602" cy="1032480"/>
          </a:xfrm>
        </p:spPr>
        <p:txBody>
          <a:bodyPr anchor="t">
            <a:normAutofit/>
          </a:bodyPr>
          <a:lstStyle>
            <a:lvl1pPr marL="0" indent="0" algn="l">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20851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5455" y="1178558"/>
            <a:ext cx="11155678" cy="2692402"/>
          </a:xfrm>
        </p:spPr>
        <p:txBody>
          <a:bodyPr anchor="ctr">
            <a:normAutofit/>
          </a:bodyPr>
          <a:lstStyle>
            <a:lvl1pPr algn="ctr">
              <a:defRPr sz="384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554481" y="4367174"/>
            <a:ext cx="11531602" cy="1064362"/>
          </a:xfrm>
        </p:spPr>
        <p:txBody>
          <a:bodyPr anchor="b">
            <a:normAutofit/>
          </a:bodyPr>
          <a:lstStyle>
            <a:lvl1pPr marL="0" indent="0" algn="l">
              <a:spcBef>
                <a:spcPts val="0"/>
              </a:spcBef>
              <a:buNone/>
              <a:defRPr sz="288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554481" y="5435600"/>
            <a:ext cx="11531602" cy="1615440"/>
          </a:xfrm>
        </p:spPr>
        <p:txBody>
          <a:bodyPr anchor="t">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1034416" y="1055953"/>
            <a:ext cx="731520" cy="701731"/>
          </a:xfrm>
          <a:prstGeom prst="rect">
            <a:avLst/>
          </a:prstGeom>
        </p:spPr>
        <p:txBody>
          <a:bodyPr vert="horz" lIns="109728" tIns="54864" rIns="109728" bIns="54864" rtlCol="0" anchor="ctr">
            <a:noAutofit/>
          </a:bodyPr>
          <a:lstStyle/>
          <a:p>
            <a:pPr lvl="0"/>
            <a:r>
              <a:rPr lang="en-US" sz="9600" dirty="0">
                <a:solidFill>
                  <a:schemeClr val="tx1"/>
                </a:solidFill>
                <a:effectLst/>
              </a:rPr>
              <a:t>“</a:t>
            </a:r>
          </a:p>
        </p:txBody>
      </p:sp>
      <p:sp>
        <p:nvSpPr>
          <p:cNvPr id="13" name="TextBox 12"/>
          <p:cNvSpPr txBox="1"/>
          <p:nvPr/>
        </p:nvSpPr>
        <p:spPr>
          <a:xfrm>
            <a:off x="12720320" y="3119113"/>
            <a:ext cx="731520" cy="701731"/>
          </a:xfrm>
          <a:prstGeom prst="rect">
            <a:avLst/>
          </a:prstGeom>
        </p:spPr>
        <p:txBody>
          <a:bodyPr vert="horz" lIns="109728" tIns="54864" rIns="109728" bIns="54864" rtlCol="0" anchor="ctr">
            <a:noAutofit/>
          </a:bodyPr>
          <a:lstStyle/>
          <a:p>
            <a:pPr lvl="0" algn="r"/>
            <a:r>
              <a:rPr lang="en-US" sz="9600" dirty="0">
                <a:solidFill>
                  <a:schemeClr val="tx1"/>
                </a:solidFill>
                <a:effectLst/>
              </a:rPr>
              <a:t>”</a:t>
            </a:r>
          </a:p>
        </p:txBody>
      </p:sp>
      <p:cxnSp>
        <p:nvCxnSpPr>
          <p:cNvPr id="26" name="Straight Connector 25"/>
          <p:cNvCxnSpPr/>
          <p:nvPr/>
        </p:nvCxnSpPr>
        <p:spPr>
          <a:xfrm>
            <a:off x="1675403" y="4114800"/>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2681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554481" y="1178558"/>
            <a:ext cx="11531599" cy="2692402"/>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554481" y="4356201"/>
            <a:ext cx="11531602" cy="1009498"/>
          </a:xfrm>
        </p:spPr>
        <p:txBody>
          <a:bodyPr anchor="b">
            <a:normAutofit/>
          </a:bodyPr>
          <a:lstStyle>
            <a:lvl1pPr marL="0" indent="0" algn="l">
              <a:spcBef>
                <a:spcPts val="0"/>
              </a:spcBef>
              <a:buNone/>
              <a:defRPr sz="33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554480" y="5364480"/>
            <a:ext cx="11531604" cy="1686560"/>
          </a:xfrm>
        </p:spPr>
        <p:txBody>
          <a:bodyPr anchor="t">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675403" y="4114800"/>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601662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89933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99228" y="1178558"/>
            <a:ext cx="2269074" cy="58724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54478" y="1178558"/>
            <a:ext cx="8919630" cy="587248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0636668" y="1188720"/>
            <a:ext cx="0" cy="585216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635497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4806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48473449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18083" y="2103127"/>
            <a:ext cx="9790426" cy="2187017"/>
          </a:xfrm>
        </p:spPr>
        <p:txBody>
          <a:bodyPr anchor="b">
            <a:normAutofit/>
          </a:bodyPr>
          <a:lstStyle>
            <a:lvl1pPr algn="ctr">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2418080" y="4615262"/>
            <a:ext cx="9790428" cy="1145456"/>
          </a:xfrm>
        </p:spPr>
        <p:txBody>
          <a:bodyPr anchor="t">
            <a:normAutofit/>
          </a:bodyPr>
          <a:lstStyle>
            <a:lvl1pPr marL="0" indent="0" algn="ctr">
              <a:buNone/>
              <a:defRPr sz="288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415268" y="4452702"/>
            <a:ext cx="979605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740146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58138" y="3072384"/>
            <a:ext cx="5661965" cy="397215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17613" y="3072384"/>
            <a:ext cx="5661965" cy="397215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2504292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554480" y="3190240"/>
            <a:ext cx="5661965" cy="691514"/>
          </a:xfrm>
        </p:spPr>
        <p:txBody>
          <a:bodyPr anchor="b">
            <a:noAutofit/>
          </a:bodyPr>
          <a:lstStyle>
            <a:lvl1pPr marL="0" indent="0">
              <a:spcBef>
                <a:spcPts val="806"/>
              </a:spcBef>
              <a:spcAft>
                <a:spcPts val="720"/>
              </a:spcAft>
              <a:buNone/>
              <a:defRPr sz="336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554480" y="3891915"/>
            <a:ext cx="5661965" cy="3159126"/>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16804" y="3190240"/>
            <a:ext cx="5661965" cy="691514"/>
          </a:xfrm>
        </p:spPr>
        <p:txBody>
          <a:bodyPr anchor="b">
            <a:noAutofit/>
          </a:bodyPr>
          <a:lstStyle>
            <a:lvl1pPr marL="0" indent="0">
              <a:spcBef>
                <a:spcPts val="806"/>
              </a:spcBef>
              <a:spcAft>
                <a:spcPts val="720"/>
              </a:spcAft>
              <a:buNone/>
              <a:defRPr sz="336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16804" y="3891915"/>
            <a:ext cx="5661965" cy="3159126"/>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872503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736585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60204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2574" y="1666241"/>
            <a:ext cx="4462146" cy="1645920"/>
          </a:xfrm>
        </p:spPr>
        <p:txBody>
          <a:bodyPr anchor="b">
            <a:normAutofit/>
          </a:bodyPr>
          <a:lstStyle>
            <a:lvl1pPr algn="ctr">
              <a:defRPr sz="2880" b="0"/>
            </a:lvl1pPr>
          </a:lstStyle>
          <a:p>
            <a:r>
              <a:rPr lang="en-US"/>
              <a:t>Click to edit Master title style</a:t>
            </a:r>
            <a:endParaRPr lang="en-US" dirty="0"/>
          </a:p>
        </p:txBody>
      </p:sp>
      <p:sp>
        <p:nvSpPr>
          <p:cNvPr id="3" name="Content Placeholder 2"/>
          <p:cNvSpPr>
            <a:spLocks noGrp="1"/>
          </p:cNvSpPr>
          <p:nvPr>
            <p:ph idx="1"/>
          </p:nvPr>
        </p:nvSpPr>
        <p:spPr>
          <a:xfrm>
            <a:off x="6502402" y="1178558"/>
            <a:ext cx="6563359" cy="587248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52574" y="3637278"/>
            <a:ext cx="4462146" cy="2926085"/>
          </a:xfrm>
        </p:spPr>
        <p:txBody>
          <a:bodyPr anchor="t">
            <a:normAutofit/>
          </a:bodyPr>
          <a:lstStyle>
            <a:lvl1pPr marL="0" indent="0" algn="ctr">
              <a:buNone/>
              <a:defRPr sz="192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675403" y="3495040"/>
            <a:ext cx="42173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96368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79" y="2260598"/>
            <a:ext cx="7490179" cy="1645920"/>
          </a:xfrm>
        </p:spPr>
        <p:txBody>
          <a:bodyPr anchor="b">
            <a:normAutofit/>
          </a:bodyPr>
          <a:lstStyle>
            <a:lvl1pPr algn="ctr">
              <a:defRPr sz="336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9713798" y="1249680"/>
            <a:ext cx="3676016" cy="573024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554479" y="3906518"/>
            <a:ext cx="7490179" cy="2194560"/>
          </a:xfrm>
        </p:spPr>
        <p:txBody>
          <a:bodyPr anchor="t">
            <a:normAutofit/>
          </a:bodyPr>
          <a:lstStyle>
            <a:lvl1pPr marL="0" indent="0" algn="ctr">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386451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8883" y="0"/>
            <a:ext cx="14675954" cy="8227457"/>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554483" y="1178559"/>
            <a:ext cx="11521435" cy="156464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54481" y="3068319"/>
            <a:ext cx="11521435" cy="3982723"/>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13001" y="7162800"/>
            <a:ext cx="1920240" cy="33528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B61BEF0D-F0BB-DE4B-95CE-6DB70DBA9567}" type="datetimeFigureOut">
              <a:rPr lang="en-US" smtClean="0"/>
              <a:pPr/>
              <a:t>5/30/2024</a:t>
            </a:fld>
            <a:endParaRPr lang="en-US" dirty="0"/>
          </a:p>
        </p:txBody>
      </p:sp>
      <p:sp>
        <p:nvSpPr>
          <p:cNvPr id="5" name="Footer Placeholder 4"/>
          <p:cNvSpPr>
            <a:spLocks noGrp="1"/>
          </p:cNvSpPr>
          <p:nvPr>
            <p:ph type="ftr" sz="quarter" idx="3"/>
          </p:nvPr>
        </p:nvSpPr>
        <p:spPr>
          <a:xfrm>
            <a:off x="1554481" y="7162800"/>
            <a:ext cx="8767080" cy="335280"/>
          </a:xfrm>
          <a:prstGeom prst="rect">
            <a:avLst/>
          </a:prstGeom>
        </p:spPr>
        <p:txBody>
          <a:bodyPr vert="horz" lIns="91440" tIns="45720" rIns="91440" bIns="45720" rtlCol="0" anchor="ctr"/>
          <a:lstStyle>
            <a:lvl1pPr algn="l">
              <a:defRPr sz="12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2424682" y="7162800"/>
            <a:ext cx="651236" cy="33528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021112"/>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Lst>
  <p:hf sldNum="0" hdr="0" ftr="0" dt="0"/>
  <p:txStyles>
    <p:titleStyle>
      <a:lvl1pPr algn="ctr" defTabSz="548640" rtl="0" eaLnBrk="1" latinLnBrk="0" hangingPunct="1">
        <a:spcBef>
          <a:spcPct val="0"/>
        </a:spcBef>
        <a:buNone/>
        <a:defRPr sz="528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548640" rtl="0" eaLnBrk="1" latinLnBrk="0" hangingPunct="1">
        <a:spcBef>
          <a:spcPct val="20000"/>
        </a:spcBef>
        <a:spcAft>
          <a:spcPts val="720"/>
        </a:spcAft>
        <a:buClr>
          <a:schemeClr val="accent1"/>
        </a:buClr>
        <a:buSzPct val="115000"/>
        <a:buFont typeface="Arial"/>
        <a:buChar char="•"/>
        <a:defRPr sz="2880" kern="1200" cap="none">
          <a:solidFill>
            <a:schemeClr val="tx1">
              <a:lumMod val="85000"/>
              <a:lumOff val="15000"/>
            </a:schemeClr>
          </a:solidFill>
          <a:effectLst/>
          <a:latin typeface="+mn-lt"/>
          <a:ea typeface="+mn-ea"/>
          <a:cs typeface="+mn-cs"/>
        </a:defRPr>
      </a:lvl1pPr>
      <a:lvl2pPr marL="891540" indent="-342900" algn="l" defTabSz="548640" rtl="0" eaLnBrk="1" latinLnBrk="0" hangingPunct="1">
        <a:spcBef>
          <a:spcPct val="20000"/>
        </a:spcBef>
        <a:spcAft>
          <a:spcPts val="72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2pPr>
      <a:lvl3pPr marL="1440180" indent="-342900" algn="l" defTabSz="548640" rtl="0" eaLnBrk="1" latinLnBrk="0" hangingPunct="1">
        <a:spcBef>
          <a:spcPct val="20000"/>
        </a:spcBef>
        <a:spcAft>
          <a:spcPts val="720"/>
        </a:spcAft>
        <a:buClr>
          <a:schemeClr val="accent1"/>
        </a:buClr>
        <a:buSzPct val="115000"/>
        <a:buFont typeface="Arial"/>
        <a:buChar char="•"/>
        <a:defRPr sz="2160" kern="1200" cap="none">
          <a:solidFill>
            <a:schemeClr val="tx1">
              <a:lumMod val="85000"/>
              <a:lumOff val="15000"/>
            </a:schemeClr>
          </a:solidFill>
          <a:effectLst/>
          <a:latin typeface="+mn-lt"/>
          <a:ea typeface="+mn-ea"/>
          <a:cs typeface="+mn-cs"/>
        </a:defRPr>
      </a:lvl3pPr>
      <a:lvl4pPr marL="1851660" indent="-205740" algn="l" defTabSz="548640" rtl="0" eaLnBrk="1" latinLnBrk="0" hangingPunct="1">
        <a:spcBef>
          <a:spcPct val="20000"/>
        </a:spcBef>
        <a:spcAft>
          <a:spcPts val="720"/>
        </a:spcAft>
        <a:buClr>
          <a:schemeClr val="accent1"/>
        </a:buClr>
        <a:buSzPct val="115000"/>
        <a:buFont typeface="Arial"/>
        <a:buChar char="•"/>
        <a:defRPr sz="1920" kern="1200" cap="none">
          <a:solidFill>
            <a:schemeClr val="tx1">
              <a:lumMod val="85000"/>
              <a:lumOff val="15000"/>
            </a:schemeClr>
          </a:solidFill>
          <a:effectLst/>
          <a:latin typeface="+mn-lt"/>
          <a:ea typeface="+mn-ea"/>
          <a:cs typeface="+mn-cs"/>
        </a:defRPr>
      </a:lvl4pPr>
      <a:lvl5pPr marL="2400300" indent="-20574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5pPr>
      <a:lvl6pPr marL="3017520" indent="-27432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6pPr>
      <a:lvl7pPr marL="3566160" indent="-27432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7pPr>
      <a:lvl8pPr marL="4114800" indent="-27432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8pPr>
      <a:lvl9pPr marL="4663440" indent="-27432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105027"/>
            <a:ext cx="14630400" cy="8229600"/>
          </a:xfrm>
          <a:prstGeom prst="rect">
            <a:avLst/>
          </a:prstGeom>
          <a:solidFill>
            <a:srgbClr val="FFFCFA"/>
          </a:solidFill>
          <a:ln/>
        </p:spPr>
      </p:sp>
      <p:sp>
        <p:nvSpPr>
          <p:cNvPr id="5" name="Text 2"/>
          <p:cNvSpPr/>
          <p:nvPr/>
        </p:nvSpPr>
        <p:spPr>
          <a:xfrm>
            <a:off x="911258" y="1179195"/>
            <a:ext cx="7477601" cy="1916430"/>
          </a:xfrm>
          <a:prstGeom prst="rect">
            <a:avLst/>
          </a:prstGeom>
          <a:noFill/>
          <a:ln/>
        </p:spPr>
        <p:txBody>
          <a:bodyPr wrap="square" rtlCol="0" anchor="t"/>
          <a:lstStyle/>
          <a:p>
            <a:pPr marL="0" indent="0">
              <a:lnSpc>
                <a:spcPts val="7545"/>
              </a:lnSpc>
              <a:buNone/>
            </a:pPr>
            <a:r>
              <a:rPr lang="en-US" sz="4800" b="1" dirty="0">
                <a:solidFill>
                  <a:srgbClr val="443728"/>
                </a:solidFill>
                <a:latin typeface="Crimson Pro" pitchFamily="34" charset="0"/>
                <a:ea typeface="Crimson Pro" pitchFamily="34" charset="-122"/>
                <a:cs typeface="Crimson Pro" pitchFamily="34" charset="-120"/>
              </a:rPr>
              <a:t>Introduction to CPU Architectures(CISC Characteristics and RISC Characteristics)</a:t>
            </a:r>
            <a:endParaRPr lang="en-US" sz="4800" dirty="0"/>
          </a:p>
        </p:txBody>
      </p:sp>
      <p:sp>
        <p:nvSpPr>
          <p:cNvPr id="6" name="Text 3"/>
          <p:cNvSpPr/>
          <p:nvPr/>
        </p:nvSpPr>
        <p:spPr>
          <a:xfrm>
            <a:off x="833199" y="4387096"/>
            <a:ext cx="7477601" cy="1066205"/>
          </a:xfrm>
          <a:prstGeom prst="rect">
            <a:avLst/>
          </a:prstGeom>
          <a:noFill/>
          <a:ln/>
        </p:spPr>
        <p:txBody>
          <a:bodyPr wrap="square" rtlCol="0" anchor="t"/>
          <a:lstStyle/>
          <a:p>
            <a:pPr marL="0" indent="0">
              <a:lnSpc>
                <a:spcPts val="2799"/>
              </a:lnSpc>
              <a:buNone/>
            </a:pPr>
            <a:endParaRPr lang="en-US" sz="1750" dirty="0"/>
          </a:p>
        </p:txBody>
      </p:sp>
      <p:pic>
        <p:nvPicPr>
          <p:cNvPr id="1026" name="Picture 2">
            <a:extLst>
              <a:ext uri="{FF2B5EF4-FFF2-40B4-BE49-F238E27FC236}">
                <a16:creationId xmlns:a16="http://schemas.microsoft.com/office/drawing/2014/main" id="{E33B09B9-8876-B169-39AA-B0FA90E96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2115" y="2486375"/>
            <a:ext cx="6323036" cy="234210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E988E38-561F-6013-9BFD-BBD4F3C63E32}"/>
              </a:ext>
            </a:extLst>
          </p:cNvPr>
          <p:cNvSpPr txBox="1"/>
          <p:nvPr/>
        </p:nvSpPr>
        <p:spPr>
          <a:xfrm>
            <a:off x="833199" y="5686798"/>
            <a:ext cx="6813395" cy="954107"/>
          </a:xfrm>
          <a:prstGeom prst="rect">
            <a:avLst/>
          </a:prstGeom>
          <a:noFill/>
        </p:spPr>
        <p:txBody>
          <a:bodyPr wrap="square" rtlCol="0">
            <a:spAutoFit/>
          </a:bodyPr>
          <a:lstStyle/>
          <a:p>
            <a:r>
              <a:rPr lang="en-US" sz="2800" dirty="0">
                <a:latin typeface="Copperplate Gothic Bold" panose="020E0705020206020404" pitchFamily="34" charset="0"/>
              </a:rPr>
              <a:t>NAME:G.SOWMYA</a:t>
            </a:r>
          </a:p>
          <a:p>
            <a:r>
              <a:rPr lang="en-US" sz="2800" dirty="0">
                <a:latin typeface="Copperplate Gothic Bold" panose="020E0705020206020404" pitchFamily="34" charset="0"/>
              </a:rPr>
              <a:t>ROLL NO:22H51A0588</a:t>
            </a:r>
            <a:endParaRPr lang="en-IN" sz="2800" dirty="0">
              <a:latin typeface="Copperplate Gothic Bold" panose="020E07050202060204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11151"/>
            <a:ext cx="14630400" cy="8229600"/>
          </a:xfrm>
          <a:prstGeom prst="rect">
            <a:avLst/>
          </a:prstGeom>
          <a:solidFill>
            <a:srgbClr val="FFFCFA"/>
          </a:solidFill>
          <a:ln/>
        </p:spPr>
      </p:sp>
      <p:sp>
        <p:nvSpPr>
          <p:cNvPr id="4" name="Text 2"/>
          <p:cNvSpPr/>
          <p:nvPr/>
        </p:nvSpPr>
        <p:spPr>
          <a:xfrm>
            <a:off x="2037993" y="1116211"/>
            <a:ext cx="6656546"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Comparison and Conclusion</a:t>
            </a:r>
            <a:endParaRPr lang="en-US" sz="4374" dirty="0"/>
          </a:p>
        </p:txBody>
      </p:sp>
      <p:sp>
        <p:nvSpPr>
          <p:cNvPr id="5" name="Text 3"/>
          <p:cNvSpPr/>
          <p:nvPr/>
        </p:nvSpPr>
        <p:spPr>
          <a:xfrm>
            <a:off x="2037993" y="2343745"/>
            <a:ext cx="5006221" cy="2132409"/>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CISC and RISC architectures have distinct advantages and disadvantages. CISC excels in complex operations but may be slower, while RISC is more efficient but requires more instructions. The choice depends on the specific application and performance requirements.</a:t>
            </a:r>
            <a:endParaRPr lang="en-US" sz="1750" dirty="0"/>
          </a:p>
        </p:txBody>
      </p:sp>
      <p:sp>
        <p:nvSpPr>
          <p:cNvPr id="6" name="Text 4"/>
          <p:cNvSpPr/>
          <p:nvPr/>
        </p:nvSpPr>
        <p:spPr>
          <a:xfrm>
            <a:off x="2030373" y="4757070"/>
            <a:ext cx="5006221" cy="2132409"/>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Ultimately, both architectures have their place in modern computing, offering different tradeoffs in terms of power, speed, and complexity. The ongoing evolution of CPU design continues to blur the lines between these two approaches.</a:t>
            </a:r>
            <a:endParaRPr lang="en-US" sz="1750" dirty="0"/>
          </a:p>
        </p:txBody>
      </p:sp>
      <p:pic>
        <p:nvPicPr>
          <p:cNvPr id="7" name="Image 0" descr="preencoded.png"/>
          <p:cNvPicPr>
            <a:picLocks noChangeAspect="1"/>
          </p:cNvPicPr>
          <p:nvPr/>
        </p:nvPicPr>
        <p:blipFill>
          <a:blip r:embed="rId3"/>
          <a:stretch>
            <a:fillRect/>
          </a:stretch>
        </p:blipFill>
        <p:spPr>
          <a:xfrm>
            <a:off x="7593806" y="2393752"/>
            <a:ext cx="5006221" cy="44697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60FFCE-EC9F-CFDA-08F8-47F913B21975}"/>
              </a:ext>
            </a:extLst>
          </p:cNvPr>
          <p:cNvSpPr txBox="1"/>
          <p:nvPr/>
        </p:nvSpPr>
        <p:spPr>
          <a:xfrm>
            <a:off x="3668751" y="3514635"/>
            <a:ext cx="7694342" cy="1200329"/>
          </a:xfrm>
          <a:prstGeom prst="rect">
            <a:avLst/>
          </a:prstGeom>
          <a:noFill/>
        </p:spPr>
        <p:txBody>
          <a:bodyPr wrap="square" rtlCol="0">
            <a:spAutoFit/>
          </a:bodyPr>
          <a:lstStyle/>
          <a:p>
            <a:r>
              <a:rPr lang="en-US" sz="7200" dirty="0">
                <a:latin typeface="Engravers MT" panose="02090707080505020304" pitchFamily="18" charset="0"/>
              </a:rPr>
              <a:t>THANK YOU</a:t>
            </a:r>
            <a:endParaRPr lang="en-IN" sz="7200" dirty="0">
              <a:latin typeface="Engravers MT" panose="02090707080505020304" pitchFamily="18" charset="0"/>
            </a:endParaRPr>
          </a:p>
        </p:txBody>
      </p:sp>
    </p:spTree>
    <p:extLst>
      <p:ext uri="{BB962C8B-B14F-4D97-AF65-F5344CB8AC3E}">
        <p14:creationId xmlns:p14="http://schemas.microsoft.com/office/powerpoint/2010/main" val="1074001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22302"/>
            <a:ext cx="14630400" cy="8229600"/>
          </a:xfrm>
          <a:prstGeom prst="rect">
            <a:avLst/>
          </a:prstGeom>
          <a:solidFill>
            <a:srgbClr val="FFFCFA"/>
          </a:solidFill>
          <a:ln/>
        </p:spPr>
      </p:sp>
      <p:sp>
        <p:nvSpPr>
          <p:cNvPr id="5" name="Text 2"/>
          <p:cNvSpPr/>
          <p:nvPr/>
        </p:nvSpPr>
        <p:spPr>
          <a:xfrm>
            <a:off x="833199" y="1977747"/>
            <a:ext cx="7477601" cy="2874645"/>
          </a:xfrm>
          <a:prstGeom prst="rect">
            <a:avLst/>
          </a:prstGeom>
          <a:noFill/>
          <a:ln/>
        </p:spPr>
        <p:txBody>
          <a:bodyPr wrap="square" rtlCol="0" anchor="t"/>
          <a:lstStyle/>
          <a:p>
            <a:pPr marL="0" indent="0">
              <a:lnSpc>
                <a:spcPts val="7545"/>
              </a:lnSpc>
              <a:buNone/>
            </a:pPr>
            <a:r>
              <a:rPr lang="en-US" sz="6036" b="1" dirty="0">
                <a:solidFill>
                  <a:srgbClr val="443728"/>
                </a:solidFill>
                <a:latin typeface="Crimson Pro" pitchFamily="34" charset="0"/>
                <a:ea typeface="Crimson Pro" pitchFamily="34" charset="-122"/>
                <a:cs typeface="Crimson Pro" pitchFamily="34" charset="-120"/>
              </a:rPr>
              <a:t>CISC (Complex Instruction Set Computer)</a:t>
            </a:r>
            <a:endParaRPr lang="en-US" sz="6036" dirty="0"/>
          </a:p>
        </p:txBody>
      </p:sp>
      <p:sp>
        <p:nvSpPr>
          <p:cNvPr id="6" name="Text 3"/>
          <p:cNvSpPr/>
          <p:nvPr/>
        </p:nvSpPr>
        <p:spPr>
          <a:xfrm>
            <a:off x="833199" y="5185648"/>
            <a:ext cx="7477601"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A type of computer processor architecture that features a large and complex set of instructions in its instruction set, designed to provide a wide range of functionality and flexibility.</a:t>
            </a:r>
            <a:endParaRPr lang="en-US" sz="1750" dirty="0"/>
          </a:p>
        </p:txBody>
      </p:sp>
      <p:pic>
        <p:nvPicPr>
          <p:cNvPr id="2050" name="Picture 2">
            <a:extLst>
              <a:ext uri="{FF2B5EF4-FFF2-40B4-BE49-F238E27FC236}">
                <a16:creationId xmlns:a16="http://schemas.microsoft.com/office/drawing/2014/main" id="{A9BBDC72-559C-6E6A-7D73-B1F07D9DA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4191" y="1361189"/>
            <a:ext cx="6472818" cy="59749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244566" y="587812"/>
            <a:ext cx="5337453" cy="667107"/>
          </a:xfrm>
          <a:prstGeom prst="rect">
            <a:avLst/>
          </a:prstGeom>
          <a:noFill/>
          <a:ln/>
        </p:spPr>
        <p:txBody>
          <a:bodyPr wrap="none" rtlCol="0" anchor="t"/>
          <a:lstStyle/>
          <a:p>
            <a:pPr marL="0" indent="0">
              <a:lnSpc>
                <a:spcPts val="5253"/>
              </a:lnSpc>
              <a:buNone/>
            </a:pPr>
            <a:r>
              <a:rPr lang="en-US" sz="4203" b="1" dirty="0">
                <a:solidFill>
                  <a:srgbClr val="443728"/>
                </a:solidFill>
                <a:latin typeface="Crimson Pro" pitchFamily="34" charset="0"/>
                <a:ea typeface="Crimson Pro" pitchFamily="34" charset="-122"/>
                <a:cs typeface="Crimson Pro" pitchFamily="34" charset="-120"/>
              </a:rPr>
              <a:t>Characteristics of CISC</a:t>
            </a:r>
            <a:endParaRPr lang="en-US" sz="4203" dirty="0"/>
          </a:p>
        </p:txBody>
      </p:sp>
      <p:sp>
        <p:nvSpPr>
          <p:cNvPr id="5" name="Text 3"/>
          <p:cNvSpPr/>
          <p:nvPr/>
        </p:nvSpPr>
        <p:spPr>
          <a:xfrm>
            <a:off x="2244566" y="1788557"/>
            <a:ext cx="2144673" cy="666988"/>
          </a:xfrm>
          <a:prstGeom prst="rect">
            <a:avLst/>
          </a:prstGeom>
          <a:noFill/>
          <a:ln/>
        </p:spPr>
        <p:txBody>
          <a:bodyPr wrap="square" rtlCol="0" anchor="t"/>
          <a:lstStyle/>
          <a:p>
            <a:pPr marL="0" indent="0">
              <a:lnSpc>
                <a:spcPts val="2627"/>
              </a:lnSpc>
              <a:buNone/>
            </a:pPr>
            <a:r>
              <a:rPr lang="en-US" sz="2101" b="1" dirty="0">
                <a:solidFill>
                  <a:srgbClr val="443728"/>
                </a:solidFill>
                <a:latin typeface="Crimson Pro" pitchFamily="34" charset="0"/>
                <a:ea typeface="Crimson Pro" pitchFamily="34" charset="-122"/>
                <a:cs typeface="Crimson Pro" pitchFamily="34" charset="-120"/>
              </a:rPr>
              <a:t>Complex Instructions</a:t>
            </a:r>
            <a:endParaRPr lang="en-US" sz="2101" dirty="0"/>
          </a:p>
        </p:txBody>
      </p:sp>
      <p:sp>
        <p:nvSpPr>
          <p:cNvPr id="6" name="Text 4"/>
          <p:cNvSpPr/>
          <p:nvPr/>
        </p:nvSpPr>
        <p:spPr>
          <a:xfrm>
            <a:off x="2244566" y="2669024"/>
            <a:ext cx="2144673" cy="4780598"/>
          </a:xfrm>
          <a:prstGeom prst="rect">
            <a:avLst/>
          </a:prstGeom>
          <a:noFill/>
          <a:ln/>
        </p:spPr>
        <p:txBody>
          <a:bodyPr wrap="square" rtlCol="0" anchor="t"/>
          <a:lstStyle/>
          <a:p>
            <a:pPr marL="0" indent="0">
              <a:lnSpc>
                <a:spcPts val="2690"/>
              </a:lnSpc>
              <a:buNone/>
            </a:pPr>
            <a:r>
              <a:rPr lang="en-US" sz="1681" dirty="0">
                <a:solidFill>
                  <a:srgbClr val="443728"/>
                </a:solidFill>
                <a:latin typeface="Open Sans" pitchFamily="34" charset="0"/>
                <a:ea typeface="Open Sans" pitchFamily="34" charset="-122"/>
                <a:cs typeface="Open Sans" pitchFamily="34" charset="-120"/>
              </a:rPr>
              <a:t>CISC architectures feature a large and complex instruction set, with each instruction capable of performing multiple low-level operations. This allows for more efficient programming, as complex tasks can be accomplished with fewer lines of code.</a:t>
            </a:r>
            <a:endParaRPr lang="en-US" sz="1681" dirty="0"/>
          </a:p>
        </p:txBody>
      </p:sp>
      <p:sp>
        <p:nvSpPr>
          <p:cNvPr id="7" name="Text 5"/>
          <p:cNvSpPr/>
          <p:nvPr/>
        </p:nvSpPr>
        <p:spPr>
          <a:xfrm>
            <a:off x="4917638" y="1788557"/>
            <a:ext cx="2144673" cy="1000482"/>
          </a:xfrm>
          <a:prstGeom prst="rect">
            <a:avLst/>
          </a:prstGeom>
          <a:noFill/>
          <a:ln/>
        </p:spPr>
        <p:txBody>
          <a:bodyPr wrap="square" rtlCol="0" anchor="t"/>
          <a:lstStyle/>
          <a:p>
            <a:pPr marL="0" indent="0">
              <a:lnSpc>
                <a:spcPts val="2627"/>
              </a:lnSpc>
              <a:buNone/>
            </a:pPr>
            <a:r>
              <a:rPr lang="en-US" sz="2101" b="1" dirty="0">
                <a:solidFill>
                  <a:srgbClr val="443728"/>
                </a:solidFill>
                <a:latin typeface="Crimson Pro" pitchFamily="34" charset="0"/>
                <a:ea typeface="Crimson Pro" pitchFamily="34" charset="-122"/>
                <a:cs typeface="Crimson Pro" pitchFamily="34" charset="-120"/>
              </a:rPr>
              <a:t>Variable Instruction Length</a:t>
            </a:r>
            <a:endParaRPr lang="en-US" sz="2101" dirty="0"/>
          </a:p>
        </p:txBody>
      </p:sp>
      <p:sp>
        <p:nvSpPr>
          <p:cNvPr id="8" name="Text 6"/>
          <p:cNvSpPr/>
          <p:nvPr/>
        </p:nvSpPr>
        <p:spPr>
          <a:xfrm>
            <a:off x="4917638" y="3002518"/>
            <a:ext cx="2144673" cy="3756184"/>
          </a:xfrm>
          <a:prstGeom prst="rect">
            <a:avLst/>
          </a:prstGeom>
          <a:noFill/>
          <a:ln/>
        </p:spPr>
        <p:txBody>
          <a:bodyPr wrap="square" rtlCol="0" anchor="t"/>
          <a:lstStyle/>
          <a:p>
            <a:pPr marL="0" indent="0">
              <a:lnSpc>
                <a:spcPts val="2690"/>
              </a:lnSpc>
              <a:buNone/>
            </a:pPr>
            <a:r>
              <a:rPr lang="en-US" sz="1681" dirty="0">
                <a:solidFill>
                  <a:srgbClr val="443728"/>
                </a:solidFill>
                <a:latin typeface="Open Sans" pitchFamily="34" charset="0"/>
                <a:ea typeface="Open Sans" pitchFamily="34" charset="-122"/>
                <a:cs typeface="Open Sans" pitchFamily="34" charset="-120"/>
              </a:rPr>
              <a:t>The instructions in a CISC architecture can have variable lengths, ranging from 8 to 48 bits or more. This allows for more efficient use of memory, as instructions can be tailored to the specific task at hand.</a:t>
            </a:r>
            <a:endParaRPr lang="en-US" sz="1681" dirty="0"/>
          </a:p>
        </p:txBody>
      </p:sp>
      <p:sp>
        <p:nvSpPr>
          <p:cNvPr id="9" name="Text 7"/>
          <p:cNvSpPr/>
          <p:nvPr/>
        </p:nvSpPr>
        <p:spPr>
          <a:xfrm>
            <a:off x="7590711" y="1788557"/>
            <a:ext cx="2144673" cy="333494"/>
          </a:xfrm>
          <a:prstGeom prst="rect">
            <a:avLst/>
          </a:prstGeom>
          <a:noFill/>
          <a:ln/>
        </p:spPr>
        <p:txBody>
          <a:bodyPr wrap="none" rtlCol="0" anchor="t"/>
          <a:lstStyle/>
          <a:p>
            <a:pPr marL="0" indent="0">
              <a:lnSpc>
                <a:spcPts val="2627"/>
              </a:lnSpc>
              <a:buNone/>
            </a:pPr>
            <a:r>
              <a:rPr lang="en-US" sz="2101" b="1" dirty="0">
                <a:solidFill>
                  <a:srgbClr val="443728"/>
                </a:solidFill>
                <a:latin typeface="Crimson Pro" pitchFamily="34" charset="0"/>
                <a:ea typeface="Crimson Pro" pitchFamily="34" charset="-122"/>
                <a:cs typeface="Crimson Pro" pitchFamily="34" charset="-120"/>
              </a:rPr>
              <a:t>Microcode</a:t>
            </a:r>
            <a:endParaRPr lang="en-US" sz="2101" dirty="0"/>
          </a:p>
        </p:txBody>
      </p:sp>
      <p:sp>
        <p:nvSpPr>
          <p:cNvPr id="10" name="Text 8"/>
          <p:cNvSpPr/>
          <p:nvPr/>
        </p:nvSpPr>
        <p:spPr>
          <a:xfrm>
            <a:off x="7590711" y="2335530"/>
            <a:ext cx="2144673" cy="4097655"/>
          </a:xfrm>
          <a:prstGeom prst="rect">
            <a:avLst/>
          </a:prstGeom>
          <a:noFill/>
          <a:ln/>
        </p:spPr>
        <p:txBody>
          <a:bodyPr wrap="square" rtlCol="0" anchor="t"/>
          <a:lstStyle/>
          <a:p>
            <a:pPr marL="0" indent="0">
              <a:lnSpc>
                <a:spcPts val="2690"/>
              </a:lnSpc>
              <a:buNone/>
            </a:pPr>
            <a:r>
              <a:rPr lang="en-US" sz="1681" dirty="0">
                <a:solidFill>
                  <a:srgbClr val="443728"/>
                </a:solidFill>
                <a:latin typeface="Open Sans" pitchFamily="34" charset="0"/>
                <a:ea typeface="Open Sans" pitchFamily="34" charset="-122"/>
                <a:cs typeface="Open Sans" pitchFamily="34" charset="-120"/>
              </a:rPr>
              <a:t>CISC processors often use microcode, a layer of software that translates high-level instructions into a sequence of simpler, low-level operations that the processor can execute directly. This adds complexity but improves efficiency.</a:t>
            </a:r>
            <a:endParaRPr lang="en-US" sz="1681" dirty="0"/>
          </a:p>
        </p:txBody>
      </p:sp>
      <p:sp>
        <p:nvSpPr>
          <p:cNvPr id="11" name="Text 9"/>
          <p:cNvSpPr/>
          <p:nvPr/>
        </p:nvSpPr>
        <p:spPr>
          <a:xfrm>
            <a:off x="10263783" y="1788557"/>
            <a:ext cx="2144673" cy="333494"/>
          </a:xfrm>
          <a:prstGeom prst="rect">
            <a:avLst/>
          </a:prstGeom>
          <a:noFill/>
          <a:ln/>
        </p:spPr>
        <p:txBody>
          <a:bodyPr wrap="none" rtlCol="0" anchor="t"/>
          <a:lstStyle/>
          <a:p>
            <a:pPr marL="0" indent="0">
              <a:lnSpc>
                <a:spcPts val="2627"/>
              </a:lnSpc>
              <a:buNone/>
            </a:pPr>
            <a:r>
              <a:rPr lang="en-US" sz="2101" b="1" dirty="0">
                <a:solidFill>
                  <a:srgbClr val="443728"/>
                </a:solidFill>
                <a:latin typeface="Crimson Pro" pitchFamily="34" charset="0"/>
                <a:ea typeface="Crimson Pro" pitchFamily="34" charset="-122"/>
                <a:cs typeface="Crimson Pro" pitchFamily="34" charset="-120"/>
              </a:rPr>
              <a:t>Register-based</a:t>
            </a:r>
            <a:endParaRPr lang="en-US" sz="2101" dirty="0"/>
          </a:p>
        </p:txBody>
      </p:sp>
      <p:sp>
        <p:nvSpPr>
          <p:cNvPr id="12" name="Text 10"/>
          <p:cNvSpPr/>
          <p:nvPr/>
        </p:nvSpPr>
        <p:spPr>
          <a:xfrm>
            <a:off x="10263783" y="2335530"/>
            <a:ext cx="2144673" cy="4097655"/>
          </a:xfrm>
          <a:prstGeom prst="rect">
            <a:avLst/>
          </a:prstGeom>
          <a:noFill/>
          <a:ln/>
        </p:spPr>
        <p:txBody>
          <a:bodyPr wrap="square" rtlCol="0" anchor="t"/>
          <a:lstStyle/>
          <a:p>
            <a:pPr marL="0" indent="0">
              <a:lnSpc>
                <a:spcPts val="2690"/>
              </a:lnSpc>
              <a:buNone/>
            </a:pPr>
            <a:r>
              <a:rPr lang="en-US" sz="1681" dirty="0">
                <a:solidFill>
                  <a:srgbClr val="443728"/>
                </a:solidFill>
                <a:latin typeface="Open Sans" pitchFamily="34" charset="0"/>
                <a:ea typeface="Open Sans" pitchFamily="34" charset="-122"/>
                <a:cs typeface="Open Sans" pitchFamily="34" charset="-120"/>
              </a:rPr>
              <a:t>CISC architectures are typically register-based, meaning they rely on a set of internal registers to store and manipulate data. This allows for faster access to frequently used data compared to memory-based approaches.</a:t>
            </a:r>
            <a:endParaRPr lang="en-US" sz="168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903923"/>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Advantages of CISC</a:t>
            </a:r>
            <a:endParaRPr lang="en-US" sz="4374" dirty="0"/>
          </a:p>
        </p:txBody>
      </p:sp>
      <p:pic>
        <p:nvPicPr>
          <p:cNvPr id="5" name="Image 0" descr="preencoded.png"/>
          <p:cNvPicPr>
            <a:picLocks noChangeAspect="1"/>
          </p:cNvPicPr>
          <p:nvPr/>
        </p:nvPicPr>
        <p:blipFill>
          <a:blip r:embed="rId3"/>
          <a:stretch>
            <a:fillRect/>
          </a:stretch>
        </p:blipFill>
        <p:spPr>
          <a:xfrm>
            <a:off x="2037993" y="2042636"/>
            <a:ext cx="3295888" cy="2036921"/>
          </a:xfrm>
          <a:prstGeom prst="rect">
            <a:avLst/>
          </a:prstGeom>
        </p:spPr>
      </p:pic>
      <p:sp>
        <p:nvSpPr>
          <p:cNvPr id="6" name="Text 3"/>
          <p:cNvSpPr/>
          <p:nvPr/>
        </p:nvSpPr>
        <p:spPr>
          <a:xfrm>
            <a:off x="2037993" y="4357211"/>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Powerful Instructions</a:t>
            </a:r>
            <a:endParaRPr lang="en-US" sz="2187" dirty="0"/>
          </a:p>
        </p:txBody>
      </p:sp>
      <p:sp>
        <p:nvSpPr>
          <p:cNvPr id="7" name="Text 4"/>
          <p:cNvSpPr/>
          <p:nvPr/>
        </p:nvSpPr>
        <p:spPr>
          <a:xfrm>
            <a:off x="2037993" y="4837628"/>
            <a:ext cx="3295888" cy="1777008"/>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CISC processors can execute a wide range of complex instructions in a single operation, allowing for more efficient and compact code.</a:t>
            </a:r>
            <a:endParaRPr lang="en-US" sz="1750" dirty="0"/>
          </a:p>
        </p:txBody>
      </p:sp>
      <p:pic>
        <p:nvPicPr>
          <p:cNvPr id="8" name="Image 1" descr="preencoded.png"/>
          <p:cNvPicPr>
            <a:picLocks noChangeAspect="1"/>
          </p:cNvPicPr>
          <p:nvPr/>
        </p:nvPicPr>
        <p:blipFill>
          <a:blip r:embed="rId4"/>
          <a:stretch>
            <a:fillRect/>
          </a:stretch>
        </p:blipFill>
        <p:spPr>
          <a:xfrm>
            <a:off x="5667137" y="2042636"/>
            <a:ext cx="3296007" cy="2037040"/>
          </a:xfrm>
          <a:prstGeom prst="rect">
            <a:avLst/>
          </a:prstGeom>
        </p:spPr>
      </p:pic>
      <p:sp>
        <p:nvSpPr>
          <p:cNvPr id="9" name="Text 5"/>
          <p:cNvSpPr/>
          <p:nvPr/>
        </p:nvSpPr>
        <p:spPr>
          <a:xfrm>
            <a:off x="5667137" y="4357330"/>
            <a:ext cx="2816781"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Optimized Performance</a:t>
            </a:r>
            <a:endParaRPr lang="en-US" sz="2187" dirty="0"/>
          </a:p>
        </p:txBody>
      </p:sp>
      <p:sp>
        <p:nvSpPr>
          <p:cNvPr id="10" name="Text 6"/>
          <p:cNvSpPr/>
          <p:nvPr/>
        </p:nvSpPr>
        <p:spPr>
          <a:xfrm>
            <a:off x="5667137" y="4837748"/>
            <a:ext cx="3296007" cy="2487811"/>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The complex instructions in CISC architectures are designed to closely match common programming constructs, leading to optimized performance for many real-world applications.</a:t>
            </a:r>
            <a:endParaRPr lang="en-US" sz="1750" dirty="0"/>
          </a:p>
        </p:txBody>
      </p:sp>
      <p:pic>
        <p:nvPicPr>
          <p:cNvPr id="11" name="Image 2" descr="preencoded.png"/>
          <p:cNvPicPr>
            <a:picLocks noChangeAspect="1"/>
          </p:cNvPicPr>
          <p:nvPr/>
        </p:nvPicPr>
        <p:blipFill>
          <a:blip r:embed="rId5"/>
          <a:stretch>
            <a:fillRect/>
          </a:stretch>
        </p:blipFill>
        <p:spPr>
          <a:xfrm>
            <a:off x="9296400" y="2042636"/>
            <a:ext cx="3296007" cy="2037040"/>
          </a:xfrm>
          <a:prstGeom prst="rect">
            <a:avLst/>
          </a:prstGeom>
        </p:spPr>
      </p:pic>
      <p:sp>
        <p:nvSpPr>
          <p:cNvPr id="12" name="Text 7"/>
          <p:cNvSpPr/>
          <p:nvPr/>
        </p:nvSpPr>
        <p:spPr>
          <a:xfrm>
            <a:off x="9296400" y="4357330"/>
            <a:ext cx="2867382"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Backward Compatibility</a:t>
            </a:r>
            <a:endParaRPr lang="en-US" sz="2187" dirty="0"/>
          </a:p>
        </p:txBody>
      </p:sp>
      <p:sp>
        <p:nvSpPr>
          <p:cNvPr id="13" name="Text 8"/>
          <p:cNvSpPr/>
          <p:nvPr/>
        </p:nvSpPr>
        <p:spPr>
          <a:xfrm>
            <a:off x="9296400" y="4837748"/>
            <a:ext cx="3296007" cy="2132409"/>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CISC processors are often designed to maintain backward compatibility with older software, ensuring a smooth transition and continued access to established applications.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672471"/>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Disadvantages of CISC</a:t>
            </a:r>
            <a:endParaRPr lang="en-US" sz="4374" dirty="0"/>
          </a:p>
        </p:txBody>
      </p:sp>
      <p:pic>
        <p:nvPicPr>
          <p:cNvPr id="5" name="Image 0" descr="preencoded.png"/>
          <p:cNvPicPr>
            <a:picLocks noChangeAspect="1"/>
          </p:cNvPicPr>
          <p:nvPr/>
        </p:nvPicPr>
        <p:blipFill>
          <a:blip r:embed="rId3"/>
          <a:stretch>
            <a:fillRect/>
          </a:stretch>
        </p:blipFill>
        <p:spPr>
          <a:xfrm>
            <a:off x="2037993" y="2811185"/>
            <a:ext cx="555427" cy="555427"/>
          </a:xfrm>
          <a:prstGeom prst="rect">
            <a:avLst/>
          </a:prstGeom>
        </p:spPr>
      </p:pic>
      <p:sp>
        <p:nvSpPr>
          <p:cNvPr id="6" name="Text 3"/>
          <p:cNvSpPr/>
          <p:nvPr/>
        </p:nvSpPr>
        <p:spPr>
          <a:xfrm>
            <a:off x="2037993" y="3588782"/>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Complexity</a:t>
            </a:r>
            <a:endParaRPr lang="en-US" sz="2187" dirty="0"/>
          </a:p>
        </p:txBody>
      </p:sp>
      <p:sp>
        <p:nvSpPr>
          <p:cNvPr id="7" name="Text 4"/>
          <p:cNvSpPr/>
          <p:nvPr/>
        </p:nvSpPr>
        <p:spPr>
          <a:xfrm>
            <a:off x="2037993" y="4069199"/>
            <a:ext cx="3295888" cy="1777008"/>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CISC processors have a large and complex instruction set, which can make the hardware design more complicated and difficult to optimize.</a:t>
            </a:r>
            <a:endParaRPr lang="en-US" sz="1750" dirty="0"/>
          </a:p>
        </p:txBody>
      </p:sp>
      <p:pic>
        <p:nvPicPr>
          <p:cNvPr id="8" name="Image 1" descr="preencoded.png"/>
          <p:cNvPicPr>
            <a:picLocks noChangeAspect="1"/>
          </p:cNvPicPr>
          <p:nvPr/>
        </p:nvPicPr>
        <p:blipFill>
          <a:blip r:embed="rId4"/>
          <a:stretch>
            <a:fillRect/>
          </a:stretch>
        </p:blipFill>
        <p:spPr>
          <a:xfrm>
            <a:off x="5667137" y="2811185"/>
            <a:ext cx="555427" cy="555427"/>
          </a:xfrm>
          <a:prstGeom prst="rect">
            <a:avLst/>
          </a:prstGeom>
        </p:spPr>
      </p:pic>
      <p:sp>
        <p:nvSpPr>
          <p:cNvPr id="9" name="Text 5"/>
          <p:cNvSpPr/>
          <p:nvPr/>
        </p:nvSpPr>
        <p:spPr>
          <a:xfrm>
            <a:off x="5667137" y="3588782"/>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Performance</a:t>
            </a:r>
            <a:endParaRPr lang="en-US" sz="2187" dirty="0"/>
          </a:p>
        </p:txBody>
      </p:sp>
      <p:sp>
        <p:nvSpPr>
          <p:cNvPr id="10" name="Text 6"/>
          <p:cNvSpPr/>
          <p:nvPr/>
        </p:nvSpPr>
        <p:spPr>
          <a:xfrm>
            <a:off x="5667137" y="4069199"/>
            <a:ext cx="3296007" cy="2487811"/>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The complexity of CISC instructions can lead to longer instruction execution times, potentially reducing overall processor performance compared to simpler RISC designs.</a:t>
            </a:r>
            <a:endParaRPr lang="en-US" sz="1750" dirty="0"/>
          </a:p>
        </p:txBody>
      </p:sp>
      <p:pic>
        <p:nvPicPr>
          <p:cNvPr id="11" name="Image 2" descr="preencoded.png"/>
          <p:cNvPicPr>
            <a:picLocks noChangeAspect="1"/>
          </p:cNvPicPr>
          <p:nvPr/>
        </p:nvPicPr>
        <p:blipFill>
          <a:blip r:embed="rId5"/>
          <a:stretch>
            <a:fillRect/>
          </a:stretch>
        </p:blipFill>
        <p:spPr>
          <a:xfrm>
            <a:off x="9296400" y="2811185"/>
            <a:ext cx="555427" cy="555427"/>
          </a:xfrm>
          <a:prstGeom prst="rect">
            <a:avLst/>
          </a:prstGeom>
        </p:spPr>
      </p:pic>
      <p:sp>
        <p:nvSpPr>
          <p:cNvPr id="12" name="Text 7"/>
          <p:cNvSpPr/>
          <p:nvPr/>
        </p:nvSpPr>
        <p:spPr>
          <a:xfrm>
            <a:off x="9296400" y="3588782"/>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Power Consumption</a:t>
            </a:r>
            <a:endParaRPr lang="en-US" sz="2187" dirty="0"/>
          </a:p>
        </p:txBody>
      </p:sp>
      <p:sp>
        <p:nvSpPr>
          <p:cNvPr id="13" name="Text 8"/>
          <p:cNvSpPr/>
          <p:nvPr/>
        </p:nvSpPr>
        <p:spPr>
          <a:xfrm>
            <a:off x="9296400" y="4069199"/>
            <a:ext cx="3296007" cy="2132409"/>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The additional logic required for CISC instructions can increase power consumption and heat generation, making CISC processors less energy-efficient.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5" name="Text 2"/>
          <p:cNvSpPr/>
          <p:nvPr/>
        </p:nvSpPr>
        <p:spPr>
          <a:xfrm>
            <a:off x="833199" y="1799987"/>
            <a:ext cx="7477601" cy="2874645"/>
          </a:xfrm>
          <a:prstGeom prst="rect">
            <a:avLst/>
          </a:prstGeom>
          <a:noFill/>
          <a:ln/>
        </p:spPr>
        <p:txBody>
          <a:bodyPr wrap="square" rtlCol="0" anchor="t"/>
          <a:lstStyle/>
          <a:p>
            <a:pPr marL="0" indent="0">
              <a:lnSpc>
                <a:spcPts val="7545"/>
              </a:lnSpc>
              <a:buNone/>
            </a:pPr>
            <a:r>
              <a:rPr lang="en-US" sz="6036" b="1" dirty="0">
                <a:solidFill>
                  <a:srgbClr val="443728"/>
                </a:solidFill>
                <a:latin typeface="Crimson Pro" pitchFamily="34" charset="0"/>
                <a:ea typeface="Crimson Pro" pitchFamily="34" charset="-122"/>
                <a:cs typeface="Crimson Pro" pitchFamily="34" charset="-120"/>
              </a:rPr>
              <a:t>RISC (Reduced Instruction Set Computer)</a:t>
            </a:r>
            <a:endParaRPr lang="en-US" sz="6036" dirty="0"/>
          </a:p>
        </p:txBody>
      </p:sp>
      <p:sp>
        <p:nvSpPr>
          <p:cNvPr id="6" name="Text 3"/>
          <p:cNvSpPr/>
          <p:nvPr/>
        </p:nvSpPr>
        <p:spPr>
          <a:xfrm>
            <a:off x="833199" y="5007888"/>
            <a:ext cx="7477601"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RISC is a CPU design philosophy that emphasizes simplicity and efficiency. RISC processors have a smaller and more streamlined instruction set compared to CISC processors, focusing on performing a few core operations quickly and consistently.</a:t>
            </a:r>
            <a:endParaRPr lang="en-US" sz="1750" dirty="0"/>
          </a:p>
        </p:txBody>
      </p:sp>
      <p:pic>
        <p:nvPicPr>
          <p:cNvPr id="3074" name="Picture 2">
            <a:extLst>
              <a:ext uri="{FF2B5EF4-FFF2-40B4-BE49-F238E27FC236}">
                <a16:creationId xmlns:a16="http://schemas.microsoft.com/office/drawing/2014/main" id="{E17C3F4E-45D8-778A-084B-C29250D5B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3100" y="1673902"/>
            <a:ext cx="5715000" cy="4743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104662"/>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Characteristics of RISC</a:t>
            </a:r>
            <a:endParaRPr lang="en-US" sz="4374" dirty="0"/>
          </a:p>
        </p:txBody>
      </p:sp>
      <p:sp>
        <p:nvSpPr>
          <p:cNvPr id="5" name="Shape 3"/>
          <p:cNvSpPr/>
          <p:nvPr/>
        </p:nvSpPr>
        <p:spPr>
          <a:xfrm>
            <a:off x="2037993" y="2416969"/>
            <a:ext cx="499943" cy="499943"/>
          </a:xfrm>
          <a:prstGeom prst="roundRect">
            <a:avLst>
              <a:gd name="adj" fmla="val 20000"/>
            </a:avLst>
          </a:prstGeom>
          <a:solidFill>
            <a:srgbClr val="EBE2E0"/>
          </a:solidFill>
          <a:ln w="7620">
            <a:solidFill>
              <a:srgbClr val="D1C8C6"/>
            </a:solidFill>
            <a:prstDash val="solid"/>
          </a:ln>
        </p:spPr>
      </p:sp>
      <p:sp>
        <p:nvSpPr>
          <p:cNvPr id="6" name="Text 4"/>
          <p:cNvSpPr/>
          <p:nvPr/>
        </p:nvSpPr>
        <p:spPr>
          <a:xfrm>
            <a:off x="2225635" y="2458641"/>
            <a:ext cx="1246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7" name="Text 5"/>
          <p:cNvSpPr/>
          <p:nvPr/>
        </p:nvSpPr>
        <p:spPr>
          <a:xfrm>
            <a:off x="2760107" y="2493288"/>
            <a:ext cx="3037999"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Simplified Instruction Set</a:t>
            </a:r>
            <a:endParaRPr lang="en-US" sz="2187" dirty="0"/>
          </a:p>
        </p:txBody>
      </p:sp>
      <p:sp>
        <p:nvSpPr>
          <p:cNvPr id="8" name="Text 6"/>
          <p:cNvSpPr/>
          <p:nvPr/>
        </p:nvSpPr>
        <p:spPr>
          <a:xfrm>
            <a:off x="2760107" y="2973705"/>
            <a:ext cx="4444008"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RISC processors have a smaller and more streamlined instruction set compared to CISC, focusing on basic operations that can be executed efficiently.</a:t>
            </a:r>
            <a:endParaRPr lang="en-US" sz="1750" dirty="0"/>
          </a:p>
        </p:txBody>
      </p:sp>
      <p:sp>
        <p:nvSpPr>
          <p:cNvPr id="9" name="Shape 7"/>
          <p:cNvSpPr/>
          <p:nvPr/>
        </p:nvSpPr>
        <p:spPr>
          <a:xfrm>
            <a:off x="7426285" y="2416969"/>
            <a:ext cx="499943" cy="499943"/>
          </a:xfrm>
          <a:prstGeom prst="roundRect">
            <a:avLst>
              <a:gd name="adj" fmla="val 20000"/>
            </a:avLst>
          </a:prstGeom>
          <a:solidFill>
            <a:srgbClr val="EBE2E0"/>
          </a:solidFill>
          <a:ln w="7620">
            <a:solidFill>
              <a:srgbClr val="D1C8C6"/>
            </a:solidFill>
            <a:prstDash val="solid"/>
          </a:ln>
        </p:spPr>
      </p:sp>
      <p:sp>
        <p:nvSpPr>
          <p:cNvPr id="10" name="Text 8"/>
          <p:cNvSpPr/>
          <p:nvPr/>
        </p:nvSpPr>
        <p:spPr>
          <a:xfrm>
            <a:off x="7591306" y="2458641"/>
            <a:ext cx="169902"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1" name="Text 9"/>
          <p:cNvSpPr/>
          <p:nvPr/>
        </p:nvSpPr>
        <p:spPr>
          <a:xfrm>
            <a:off x="8148399" y="2493288"/>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Pipelining</a:t>
            </a:r>
            <a:endParaRPr lang="en-US" sz="2187" dirty="0"/>
          </a:p>
        </p:txBody>
      </p:sp>
      <p:sp>
        <p:nvSpPr>
          <p:cNvPr id="12" name="Text 10"/>
          <p:cNvSpPr/>
          <p:nvPr/>
        </p:nvSpPr>
        <p:spPr>
          <a:xfrm>
            <a:off x="8148399" y="2973705"/>
            <a:ext cx="4444008"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RISC architectures heavily utilize pipelining, allowing multiple instructions to be executed concurrently for improved performance.</a:t>
            </a:r>
            <a:endParaRPr lang="en-US" sz="1750" dirty="0"/>
          </a:p>
        </p:txBody>
      </p:sp>
      <p:sp>
        <p:nvSpPr>
          <p:cNvPr id="13" name="Shape 11"/>
          <p:cNvSpPr/>
          <p:nvPr/>
        </p:nvSpPr>
        <p:spPr>
          <a:xfrm>
            <a:off x="2037993" y="4791075"/>
            <a:ext cx="499943" cy="499943"/>
          </a:xfrm>
          <a:prstGeom prst="roundRect">
            <a:avLst>
              <a:gd name="adj" fmla="val 20000"/>
            </a:avLst>
          </a:prstGeom>
          <a:solidFill>
            <a:srgbClr val="EBE2E0"/>
          </a:solidFill>
          <a:ln w="7620">
            <a:solidFill>
              <a:srgbClr val="D1C8C6"/>
            </a:solidFill>
            <a:prstDash val="solid"/>
          </a:ln>
        </p:spPr>
      </p:sp>
      <p:sp>
        <p:nvSpPr>
          <p:cNvPr id="14" name="Text 12"/>
          <p:cNvSpPr/>
          <p:nvPr/>
        </p:nvSpPr>
        <p:spPr>
          <a:xfrm>
            <a:off x="2206585" y="4832747"/>
            <a:ext cx="1627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15" name="Text 13"/>
          <p:cNvSpPr/>
          <p:nvPr/>
        </p:nvSpPr>
        <p:spPr>
          <a:xfrm>
            <a:off x="2760107" y="4867394"/>
            <a:ext cx="2827853"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Load/Store Architecture</a:t>
            </a:r>
            <a:endParaRPr lang="en-US" sz="2187" dirty="0"/>
          </a:p>
        </p:txBody>
      </p:sp>
      <p:sp>
        <p:nvSpPr>
          <p:cNvPr id="16" name="Text 14"/>
          <p:cNvSpPr/>
          <p:nvPr/>
        </p:nvSpPr>
        <p:spPr>
          <a:xfrm>
            <a:off x="2760107" y="5347811"/>
            <a:ext cx="4444008"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RISC processors separate data manipulation from memory access, using dedicated load and store instructions to move data between registers and memory.</a:t>
            </a:r>
            <a:endParaRPr lang="en-US" sz="1750" dirty="0"/>
          </a:p>
        </p:txBody>
      </p:sp>
      <p:sp>
        <p:nvSpPr>
          <p:cNvPr id="17" name="Shape 15"/>
          <p:cNvSpPr/>
          <p:nvPr/>
        </p:nvSpPr>
        <p:spPr>
          <a:xfrm>
            <a:off x="7426285" y="4791075"/>
            <a:ext cx="499943" cy="499943"/>
          </a:xfrm>
          <a:prstGeom prst="roundRect">
            <a:avLst>
              <a:gd name="adj" fmla="val 20000"/>
            </a:avLst>
          </a:prstGeom>
          <a:solidFill>
            <a:srgbClr val="EBE2E0"/>
          </a:solidFill>
          <a:ln w="7620">
            <a:solidFill>
              <a:srgbClr val="D1C8C6"/>
            </a:solidFill>
            <a:prstDash val="solid"/>
          </a:ln>
        </p:spPr>
      </p:sp>
      <p:sp>
        <p:nvSpPr>
          <p:cNvPr id="18" name="Text 16"/>
          <p:cNvSpPr/>
          <p:nvPr/>
        </p:nvSpPr>
        <p:spPr>
          <a:xfrm>
            <a:off x="7586424" y="4832747"/>
            <a:ext cx="179665"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4</a:t>
            </a:r>
            <a:endParaRPr lang="en-US" sz="2624" dirty="0"/>
          </a:p>
        </p:txBody>
      </p:sp>
      <p:sp>
        <p:nvSpPr>
          <p:cNvPr id="19" name="Text 17"/>
          <p:cNvSpPr/>
          <p:nvPr/>
        </p:nvSpPr>
        <p:spPr>
          <a:xfrm>
            <a:off x="8148399" y="4867394"/>
            <a:ext cx="3322439"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Uniform Instruction Format</a:t>
            </a:r>
            <a:endParaRPr lang="en-US" sz="2187" dirty="0"/>
          </a:p>
        </p:txBody>
      </p:sp>
      <p:sp>
        <p:nvSpPr>
          <p:cNvPr id="20" name="Text 18"/>
          <p:cNvSpPr/>
          <p:nvPr/>
        </p:nvSpPr>
        <p:spPr>
          <a:xfrm>
            <a:off x="8148399" y="5347811"/>
            <a:ext cx="4444008"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RISC instructions typically have a consistent length and format, simplifying the design of the CPU and enabling faster execution.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0"/>
            <a:ext cx="14630400" cy="2702362"/>
          </a:xfrm>
          <a:prstGeom prst="rect">
            <a:avLst/>
          </a:prstGeom>
        </p:spPr>
      </p:pic>
      <p:sp>
        <p:nvSpPr>
          <p:cNvPr id="5" name="Text 2"/>
          <p:cNvSpPr/>
          <p:nvPr/>
        </p:nvSpPr>
        <p:spPr>
          <a:xfrm>
            <a:off x="2180630" y="3298031"/>
            <a:ext cx="5404842" cy="675680"/>
          </a:xfrm>
          <a:prstGeom prst="rect">
            <a:avLst/>
          </a:prstGeom>
          <a:noFill/>
          <a:ln/>
        </p:spPr>
        <p:txBody>
          <a:bodyPr wrap="none" rtlCol="0" anchor="t"/>
          <a:lstStyle/>
          <a:p>
            <a:pPr marL="0" indent="0">
              <a:lnSpc>
                <a:spcPts val="5320"/>
              </a:lnSpc>
              <a:buNone/>
            </a:pPr>
            <a:r>
              <a:rPr lang="en-US" sz="4256" b="1" dirty="0">
                <a:solidFill>
                  <a:srgbClr val="443728"/>
                </a:solidFill>
                <a:latin typeface="Crimson Pro" pitchFamily="34" charset="0"/>
                <a:ea typeface="Crimson Pro" pitchFamily="34" charset="-122"/>
                <a:cs typeface="Crimson Pro" pitchFamily="34" charset="-120"/>
              </a:rPr>
              <a:t>Advantages of RISC</a:t>
            </a:r>
            <a:endParaRPr lang="en-US" sz="4256" dirty="0"/>
          </a:p>
        </p:txBody>
      </p:sp>
      <p:sp>
        <p:nvSpPr>
          <p:cNvPr id="6" name="Shape 3"/>
          <p:cNvSpPr/>
          <p:nvPr/>
        </p:nvSpPr>
        <p:spPr>
          <a:xfrm>
            <a:off x="2180630" y="4297918"/>
            <a:ext cx="3278981" cy="3336012"/>
          </a:xfrm>
          <a:prstGeom prst="roundRect">
            <a:avLst>
              <a:gd name="adj" fmla="val 2967"/>
            </a:avLst>
          </a:prstGeom>
          <a:solidFill>
            <a:srgbClr val="EBE2E0"/>
          </a:solidFill>
          <a:ln w="7620">
            <a:solidFill>
              <a:srgbClr val="D1C8C6"/>
            </a:solidFill>
            <a:prstDash val="solid"/>
          </a:ln>
        </p:spPr>
      </p:sp>
      <p:sp>
        <p:nvSpPr>
          <p:cNvPr id="7" name="Text 4"/>
          <p:cNvSpPr/>
          <p:nvPr/>
        </p:nvSpPr>
        <p:spPr>
          <a:xfrm>
            <a:off x="2404348" y="4521637"/>
            <a:ext cx="2702362" cy="337780"/>
          </a:xfrm>
          <a:prstGeom prst="rect">
            <a:avLst/>
          </a:prstGeom>
          <a:noFill/>
          <a:ln/>
        </p:spPr>
        <p:txBody>
          <a:bodyPr wrap="none" rtlCol="0" anchor="t"/>
          <a:lstStyle/>
          <a:p>
            <a:pPr marL="0" indent="0">
              <a:lnSpc>
                <a:spcPts val="2660"/>
              </a:lnSpc>
              <a:buNone/>
            </a:pPr>
            <a:r>
              <a:rPr lang="en-US" sz="2128" b="1" dirty="0">
                <a:solidFill>
                  <a:srgbClr val="443728"/>
                </a:solidFill>
                <a:latin typeface="Crimson Pro" pitchFamily="34" charset="0"/>
                <a:ea typeface="Crimson Pro" pitchFamily="34" charset="-122"/>
                <a:cs typeface="Crimson Pro" pitchFamily="34" charset="-120"/>
              </a:rPr>
              <a:t>Simpler Design</a:t>
            </a:r>
            <a:endParaRPr lang="en-US" sz="2128" dirty="0"/>
          </a:p>
        </p:txBody>
      </p:sp>
      <p:sp>
        <p:nvSpPr>
          <p:cNvPr id="8" name="Text 5"/>
          <p:cNvSpPr/>
          <p:nvPr/>
        </p:nvSpPr>
        <p:spPr>
          <a:xfrm>
            <a:off x="2404348" y="4989076"/>
            <a:ext cx="2831544" cy="2421136"/>
          </a:xfrm>
          <a:prstGeom prst="rect">
            <a:avLst/>
          </a:prstGeom>
          <a:noFill/>
          <a:ln/>
        </p:spPr>
        <p:txBody>
          <a:bodyPr wrap="square" rtlCol="0" anchor="t"/>
          <a:lstStyle/>
          <a:p>
            <a:pPr marL="0" indent="0">
              <a:lnSpc>
                <a:spcPts val="2724"/>
              </a:lnSpc>
              <a:buNone/>
            </a:pPr>
            <a:r>
              <a:rPr lang="en-US" sz="1702" dirty="0">
                <a:solidFill>
                  <a:srgbClr val="443728"/>
                </a:solidFill>
                <a:latin typeface="Open Sans" pitchFamily="34" charset="0"/>
                <a:ea typeface="Open Sans" pitchFamily="34" charset="-122"/>
                <a:cs typeface="Open Sans" pitchFamily="34" charset="-120"/>
              </a:rPr>
              <a:t>RISC processors have a streamlined architecture with fewer and simpler instructions, leading to faster execution times and reduced power consumption.</a:t>
            </a:r>
            <a:endParaRPr lang="en-US" sz="1702" dirty="0"/>
          </a:p>
        </p:txBody>
      </p:sp>
      <p:sp>
        <p:nvSpPr>
          <p:cNvPr id="9" name="Shape 6"/>
          <p:cNvSpPr/>
          <p:nvPr/>
        </p:nvSpPr>
        <p:spPr>
          <a:xfrm>
            <a:off x="5675709" y="4297918"/>
            <a:ext cx="3278981" cy="3336012"/>
          </a:xfrm>
          <a:prstGeom prst="roundRect">
            <a:avLst>
              <a:gd name="adj" fmla="val 2967"/>
            </a:avLst>
          </a:prstGeom>
          <a:solidFill>
            <a:srgbClr val="EBE2E0"/>
          </a:solidFill>
          <a:ln w="7620">
            <a:solidFill>
              <a:srgbClr val="D1C8C6"/>
            </a:solidFill>
            <a:prstDash val="solid"/>
          </a:ln>
        </p:spPr>
      </p:sp>
      <p:sp>
        <p:nvSpPr>
          <p:cNvPr id="10" name="Text 7"/>
          <p:cNvSpPr/>
          <p:nvPr/>
        </p:nvSpPr>
        <p:spPr>
          <a:xfrm>
            <a:off x="5899428" y="4521637"/>
            <a:ext cx="2702362" cy="337780"/>
          </a:xfrm>
          <a:prstGeom prst="rect">
            <a:avLst/>
          </a:prstGeom>
          <a:noFill/>
          <a:ln/>
        </p:spPr>
        <p:txBody>
          <a:bodyPr wrap="none" rtlCol="0" anchor="t"/>
          <a:lstStyle/>
          <a:p>
            <a:pPr marL="0" indent="0">
              <a:lnSpc>
                <a:spcPts val="2660"/>
              </a:lnSpc>
              <a:buNone/>
            </a:pPr>
            <a:r>
              <a:rPr lang="en-US" sz="2128" b="1" dirty="0">
                <a:solidFill>
                  <a:srgbClr val="443728"/>
                </a:solidFill>
                <a:latin typeface="Crimson Pro" pitchFamily="34" charset="0"/>
                <a:ea typeface="Crimson Pro" pitchFamily="34" charset="-122"/>
                <a:cs typeface="Crimson Pro" pitchFamily="34" charset="-120"/>
              </a:rPr>
              <a:t>Higher Performance</a:t>
            </a:r>
            <a:endParaRPr lang="en-US" sz="2128" dirty="0"/>
          </a:p>
        </p:txBody>
      </p:sp>
      <p:sp>
        <p:nvSpPr>
          <p:cNvPr id="11" name="Text 8"/>
          <p:cNvSpPr/>
          <p:nvPr/>
        </p:nvSpPr>
        <p:spPr>
          <a:xfrm>
            <a:off x="5899428" y="4989076"/>
            <a:ext cx="2831544" cy="1729383"/>
          </a:xfrm>
          <a:prstGeom prst="rect">
            <a:avLst/>
          </a:prstGeom>
          <a:noFill/>
          <a:ln/>
        </p:spPr>
        <p:txBody>
          <a:bodyPr wrap="square" rtlCol="0" anchor="t"/>
          <a:lstStyle/>
          <a:p>
            <a:pPr marL="0" indent="0">
              <a:lnSpc>
                <a:spcPts val="2724"/>
              </a:lnSpc>
              <a:buNone/>
            </a:pPr>
            <a:r>
              <a:rPr lang="en-US" sz="1702" dirty="0">
                <a:solidFill>
                  <a:srgbClr val="443728"/>
                </a:solidFill>
                <a:latin typeface="Open Sans" pitchFamily="34" charset="0"/>
                <a:ea typeface="Open Sans" pitchFamily="34" charset="-122"/>
                <a:cs typeface="Open Sans" pitchFamily="34" charset="-120"/>
              </a:rPr>
              <a:t>The simplified instruction set allows RISC processors to operate at higher clock speeds, improving overall system performance.</a:t>
            </a:r>
            <a:endParaRPr lang="en-US" sz="1702" dirty="0"/>
          </a:p>
        </p:txBody>
      </p:sp>
      <p:sp>
        <p:nvSpPr>
          <p:cNvPr id="12" name="Shape 9"/>
          <p:cNvSpPr/>
          <p:nvPr/>
        </p:nvSpPr>
        <p:spPr>
          <a:xfrm>
            <a:off x="9170789" y="4297918"/>
            <a:ext cx="3278981" cy="3336012"/>
          </a:xfrm>
          <a:prstGeom prst="roundRect">
            <a:avLst>
              <a:gd name="adj" fmla="val 2967"/>
            </a:avLst>
          </a:prstGeom>
          <a:solidFill>
            <a:srgbClr val="EBE2E0"/>
          </a:solidFill>
          <a:ln w="7620">
            <a:solidFill>
              <a:srgbClr val="D1C8C6"/>
            </a:solidFill>
            <a:prstDash val="solid"/>
          </a:ln>
        </p:spPr>
      </p:sp>
      <p:sp>
        <p:nvSpPr>
          <p:cNvPr id="13" name="Text 10"/>
          <p:cNvSpPr/>
          <p:nvPr/>
        </p:nvSpPr>
        <p:spPr>
          <a:xfrm>
            <a:off x="9394508" y="4521637"/>
            <a:ext cx="2702362" cy="337780"/>
          </a:xfrm>
          <a:prstGeom prst="rect">
            <a:avLst/>
          </a:prstGeom>
          <a:noFill/>
          <a:ln/>
        </p:spPr>
        <p:txBody>
          <a:bodyPr wrap="none" rtlCol="0" anchor="t"/>
          <a:lstStyle/>
          <a:p>
            <a:pPr marL="0" indent="0">
              <a:lnSpc>
                <a:spcPts val="2660"/>
              </a:lnSpc>
              <a:buNone/>
            </a:pPr>
            <a:r>
              <a:rPr lang="en-US" sz="2128" b="1" dirty="0">
                <a:solidFill>
                  <a:srgbClr val="443728"/>
                </a:solidFill>
                <a:latin typeface="Crimson Pro" pitchFamily="34" charset="0"/>
                <a:ea typeface="Crimson Pro" pitchFamily="34" charset="-122"/>
                <a:cs typeface="Crimson Pro" pitchFamily="34" charset="-120"/>
              </a:rPr>
              <a:t>Efficient Pipelining</a:t>
            </a:r>
            <a:endParaRPr lang="en-US" sz="2128" dirty="0"/>
          </a:p>
        </p:txBody>
      </p:sp>
      <p:sp>
        <p:nvSpPr>
          <p:cNvPr id="14" name="Text 11"/>
          <p:cNvSpPr/>
          <p:nvPr/>
        </p:nvSpPr>
        <p:spPr>
          <a:xfrm>
            <a:off x="9394508" y="4989076"/>
            <a:ext cx="2831544" cy="2075259"/>
          </a:xfrm>
          <a:prstGeom prst="rect">
            <a:avLst/>
          </a:prstGeom>
          <a:noFill/>
          <a:ln/>
        </p:spPr>
        <p:txBody>
          <a:bodyPr wrap="square" rtlCol="0" anchor="t"/>
          <a:lstStyle/>
          <a:p>
            <a:pPr marL="0" indent="0">
              <a:lnSpc>
                <a:spcPts val="2724"/>
              </a:lnSpc>
              <a:buNone/>
            </a:pPr>
            <a:r>
              <a:rPr lang="en-US" sz="1702" dirty="0">
                <a:solidFill>
                  <a:srgbClr val="443728"/>
                </a:solidFill>
                <a:latin typeface="Open Sans" pitchFamily="34" charset="0"/>
                <a:ea typeface="Open Sans" pitchFamily="34" charset="-122"/>
                <a:cs typeface="Open Sans" pitchFamily="34" charset="-120"/>
              </a:rPr>
              <a:t>RISC architectures excel at pipelining, where multiple instructions can be executed concurrently, further boosting performance.</a:t>
            </a:r>
            <a:endParaRPr lang="en-US" sz="1702"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672471"/>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Disadvantages of RISC</a:t>
            </a:r>
            <a:endParaRPr lang="en-US" sz="4374" dirty="0"/>
          </a:p>
        </p:txBody>
      </p:sp>
      <p:pic>
        <p:nvPicPr>
          <p:cNvPr id="5" name="Image 0" descr="preencoded.png"/>
          <p:cNvPicPr>
            <a:picLocks noChangeAspect="1"/>
          </p:cNvPicPr>
          <p:nvPr/>
        </p:nvPicPr>
        <p:blipFill>
          <a:blip r:embed="rId3"/>
          <a:stretch>
            <a:fillRect/>
          </a:stretch>
        </p:blipFill>
        <p:spPr>
          <a:xfrm>
            <a:off x="2037993" y="2811185"/>
            <a:ext cx="555427" cy="555427"/>
          </a:xfrm>
          <a:prstGeom prst="rect">
            <a:avLst/>
          </a:prstGeom>
        </p:spPr>
      </p:pic>
      <p:sp>
        <p:nvSpPr>
          <p:cNvPr id="6" name="Text 3"/>
          <p:cNvSpPr/>
          <p:nvPr/>
        </p:nvSpPr>
        <p:spPr>
          <a:xfrm>
            <a:off x="2037993" y="3588782"/>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Higher Cost</a:t>
            </a:r>
            <a:endParaRPr lang="en-US" sz="2187" dirty="0"/>
          </a:p>
        </p:txBody>
      </p:sp>
      <p:sp>
        <p:nvSpPr>
          <p:cNvPr id="7" name="Text 4"/>
          <p:cNvSpPr/>
          <p:nvPr/>
        </p:nvSpPr>
        <p:spPr>
          <a:xfrm>
            <a:off x="2037993" y="4069199"/>
            <a:ext cx="3295888" cy="2132409"/>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RISC processors can be more expensive to manufacture due to the complexity of their design and the additional hardware required to support their reduced instruction set.</a:t>
            </a:r>
            <a:endParaRPr lang="en-US" sz="1750" dirty="0"/>
          </a:p>
        </p:txBody>
      </p:sp>
      <p:pic>
        <p:nvPicPr>
          <p:cNvPr id="8" name="Image 1" descr="preencoded.png"/>
          <p:cNvPicPr>
            <a:picLocks noChangeAspect="1"/>
          </p:cNvPicPr>
          <p:nvPr/>
        </p:nvPicPr>
        <p:blipFill>
          <a:blip r:embed="rId4"/>
          <a:stretch>
            <a:fillRect/>
          </a:stretch>
        </p:blipFill>
        <p:spPr>
          <a:xfrm>
            <a:off x="5667137" y="2811185"/>
            <a:ext cx="555427" cy="555427"/>
          </a:xfrm>
          <a:prstGeom prst="rect">
            <a:avLst/>
          </a:prstGeom>
        </p:spPr>
      </p:pic>
      <p:sp>
        <p:nvSpPr>
          <p:cNvPr id="9" name="Text 5"/>
          <p:cNvSpPr/>
          <p:nvPr/>
        </p:nvSpPr>
        <p:spPr>
          <a:xfrm>
            <a:off x="5667137" y="3588782"/>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Larger Code Size</a:t>
            </a:r>
            <a:endParaRPr lang="en-US" sz="2187" dirty="0"/>
          </a:p>
        </p:txBody>
      </p:sp>
      <p:sp>
        <p:nvSpPr>
          <p:cNvPr id="10" name="Text 6"/>
          <p:cNvSpPr/>
          <p:nvPr/>
        </p:nvSpPr>
        <p:spPr>
          <a:xfrm>
            <a:off x="5667137" y="4069199"/>
            <a:ext cx="3296007" cy="2487811"/>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RISC architectures often require more instructions to perform the same task as a CISC processor, leading to larger program code sizes and potentially higher memory usage.</a:t>
            </a:r>
            <a:endParaRPr lang="en-US" sz="1750" dirty="0"/>
          </a:p>
        </p:txBody>
      </p:sp>
      <p:pic>
        <p:nvPicPr>
          <p:cNvPr id="11" name="Image 2" descr="preencoded.png"/>
          <p:cNvPicPr>
            <a:picLocks noChangeAspect="1"/>
          </p:cNvPicPr>
          <p:nvPr/>
        </p:nvPicPr>
        <p:blipFill>
          <a:blip r:embed="rId5"/>
          <a:stretch>
            <a:fillRect/>
          </a:stretch>
        </p:blipFill>
        <p:spPr>
          <a:xfrm>
            <a:off x="9296400" y="2811185"/>
            <a:ext cx="555427" cy="555427"/>
          </a:xfrm>
          <a:prstGeom prst="rect">
            <a:avLst/>
          </a:prstGeom>
        </p:spPr>
      </p:pic>
      <p:sp>
        <p:nvSpPr>
          <p:cNvPr id="12" name="Text 7"/>
          <p:cNvSpPr/>
          <p:nvPr/>
        </p:nvSpPr>
        <p:spPr>
          <a:xfrm>
            <a:off x="9296400" y="3588782"/>
            <a:ext cx="2803446"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Performance Trade-offs</a:t>
            </a:r>
            <a:endParaRPr lang="en-US" sz="2187" dirty="0"/>
          </a:p>
        </p:txBody>
      </p:sp>
      <p:sp>
        <p:nvSpPr>
          <p:cNvPr id="13" name="Text 8"/>
          <p:cNvSpPr/>
          <p:nvPr/>
        </p:nvSpPr>
        <p:spPr>
          <a:xfrm>
            <a:off x="9296400" y="4069199"/>
            <a:ext cx="3296007" cy="2487811"/>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While RISC processors can achieve high performance in certain tasks, they may not be as efficient as CISC processors for specific applications that heavily rely on complex instructions.</a:t>
            </a:r>
            <a:endParaRPr lang="en-US" sz="175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TotalTime>
  <Words>781</Words>
  <Application>Microsoft Office PowerPoint</Application>
  <PresentationFormat>Custom</PresentationFormat>
  <Paragraphs>71</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Copperplate Gothic Bold</vt:lpstr>
      <vt:lpstr>Crimson Pro</vt:lpstr>
      <vt:lpstr>Engravers MT</vt:lpstr>
      <vt:lpstr>Garamond</vt:lpstr>
      <vt:lpstr>Open Sans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sowmyasoma2345@gmail.com</cp:lastModifiedBy>
  <cp:revision>2</cp:revision>
  <dcterms:created xsi:type="dcterms:W3CDTF">2024-05-29T23:49:03Z</dcterms:created>
  <dcterms:modified xsi:type="dcterms:W3CDTF">2024-05-30T00:00:04Z</dcterms:modified>
</cp:coreProperties>
</file>