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0"/>
  </p:notesMasterIdLst>
  <p:sldIdLst>
    <p:sldId id="256" r:id="rId2"/>
    <p:sldId id="258" r:id="rId3"/>
    <p:sldId id="259" r:id="rId4"/>
    <p:sldId id="263" r:id="rId5"/>
    <p:sldId id="266" r:id="rId6"/>
    <p:sldId id="268" r:id="rId7"/>
    <p:sldId id="272" r:id="rId8"/>
    <p:sldId id="284" r:id="rId9"/>
  </p:sldIdLst>
  <p:sldSz cx="9144000" cy="5143500" type="screen16x9"/>
  <p:notesSz cx="6858000" cy="9144000"/>
  <p:embeddedFontLst>
    <p:embeddedFont>
      <p:font typeface="Aldrich" panose="020B0604020202020204" charset="0"/>
      <p:regular r:id="rId11"/>
    </p:embeddedFont>
    <p:embeddedFont>
      <p:font typeface="Anaheim" panose="020B0604020202020204" charset="0"/>
      <p:regular r:id="rId12"/>
      <p:bold r:id="rId13"/>
    </p:embeddedFont>
    <p:embeddedFont>
      <p:font typeface="Bahnschrift SemiLight" panose="020B0502040204020203" pitchFamily="34" charset="0"/>
      <p:regular r:id="rId14"/>
    </p:embeddedFont>
    <p:embeddedFont>
      <p:font typeface="Bai Jamjuree" panose="020B0604020202020204" charset="-34"/>
      <p:regular r:id="rId15"/>
      <p:bold r:id="rId16"/>
      <p:italic r:id="rId17"/>
      <p:boldItalic r:id="rId18"/>
    </p:embeddedFont>
    <p:embeddedFont>
      <p:font typeface="Bell MT" panose="02020503060305020303" pitchFamily="18"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79D3D6-D78D-494A-B1ED-C82732D292FA}">
  <a:tblStyle styleId="{8079D3D6-D78D-494A-B1ED-C82732D292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08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soma2345@gmail.com" userId="46f9ce0402a7bb1c" providerId="LiveId" clId="{EEC88A97-172B-4988-8CA4-EE7E23E57F5A}"/>
    <pc:docChg chg="modSld">
      <pc:chgData name="sowmyasoma2345@gmail.com" userId="46f9ce0402a7bb1c" providerId="LiveId" clId="{EEC88A97-172B-4988-8CA4-EE7E23E57F5A}" dt="2024-09-06T00:23:13.839" v="2" actId="1076"/>
      <pc:docMkLst>
        <pc:docMk/>
      </pc:docMkLst>
      <pc:sldChg chg="modSp mod">
        <pc:chgData name="sowmyasoma2345@gmail.com" userId="46f9ce0402a7bb1c" providerId="LiveId" clId="{EEC88A97-172B-4988-8CA4-EE7E23E57F5A}" dt="2024-09-06T00:23:13.839" v="2" actId="1076"/>
        <pc:sldMkLst>
          <pc:docMk/>
          <pc:sldMk cId="0" sldId="268"/>
        </pc:sldMkLst>
        <pc:spChg chg="mod">
          <ac:chgData name="sowmyasoma2345@gmail.com" userId="46f9ce0402a7bb1c" providerId="LiveId" clId="{EEC88A97-172B-4988-8CA4-EE7E23E57F5A}" dt="2024-09-06T00:23:13.839" v="2" actId="1076"/>
          <ac:spMkLst>
            <pc:docMk/>
            <pc:sldMk cId="0" sldId="268"/>
            <ac:spMk id="2995" creationId="{00000000-0000-0000-0000-000000000000}"/>
          </ac:spMkLst>
        </pc:spChg>
        <pc:picChg chg="mod">
          <ac:chgData name="sowmyasoma2345@gmail.com" userId="46f9ce0402a7bb1c" providerId="LiveId" clId="{EEC88A97-172B-4988-8CA4-EE7E23E57F5A}" dt="2024-09-06T00:23:04.804" v="1" actId="1076"/>
          <ac:picMkLst>
            <pc:docMk/>
            <pc:sldMk cId="0" sldId="268"/>
            <ac:picMk id="5" creationId="{592BFFFD-2A68-E6D0-E529-8EC4ACA2BA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13e9dbcaf0c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13e9dbcaf0c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0"/>
        <p:cNvGrpSpPr/>
        <p:nvPr/>
      </p:nvGrpSpPr>
      <p:grpSpPr>
        <a:xfrm>
          <a:off x="0" y="0"/>
          <a:ext cx="0" cy="0"/>
          <a:chOff x="0" y="0"/>
          <a:chExt cx="0" cy="0"/>
        </a:xfrm>
      </p:grpSpPr>
      <p:sp>
        <p:nvSpPr>
          <p:cNvPr id="2941" name="Google Shape;2941;g13e437834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2" name="Google Shape;2942;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59" r:id="rId5"/>
    <p:sldLayoutId id="2147483660" r:id="rId6"/>
    <p:sldLayoutId id="2147483668" r:id="rId7"/>
    <p:sldLayoutId id="2147483679" r:id="rId8"/>
    <p:sldLayoutId id="2147483692" r:id="rId9"/>
    <p:sldLayoutId id="2147483697" r:id="rId10"/>
    <p:sldLayoutId id="2147483698" r:id="rId11"/>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450" y="1418703"/>
            <a:ext cx="6647100" cy="2306094"/>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IN" sz="5050" dirty="0">
                <a:solidFill>
                  <a:schemeClr val="bg1"/>
                </a:solidFill>
              </a:rPr>
              <a:t>INTRODUCTION</a:t>
            </a:r>
            <a:r>
              <a:rPr lang="en-IN" sz="5050" dirty="0">
                <a:solidFill>
                  <a:schemeClr val="dk2"/>
                </a:solidFill>
              </a:rPr>
              <a:t>, EXCEPTION HANDLING IN </a:t>
            </a:r>
            <a:r>
              <a:rPr lang="en-IN" sz="5050" dirty="0">
                <a:solidFill>
                  <a:schemeClr val="bg1"/>
                </a:solidFill>
              </a:rPr>
              <a:t>ADA</a:t>
            </a:r>
            <a:endParaRPr sz="5050" dirty="0">
              <a:solidFill>
                <a:schemeClr val="bg1"/>
              </a:solidFill>
            </a:endParaRPr>
          </a:p>
        </p:txBody>
      </p:sp>
      <p:sp>
        <p:nvSpPr>
          <p:cNvPr id="2592" name="Google Shape;2592;p58"/>
          <p:cNvSpPr txBox="1">
            <a:spLocks noGrp="1"/>
          </p:cNvSpPr>
          <p:nvPr>
            <p:ph type="subTitle" idx="1"/>
          </p:nvPr>
        </p:nvSpPr>
        <p:spPr>
          <a:xfrm>
            <a:off x="5416665" y="3866534"/>
            <a:ext cx="6647100" cy="995023"/>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IN" dirty="0">
                <a:latin typeface="Bahnschrift SemiLight" panose="020B0502040204020203" pitchFamily="34" charset="0"/>
              </a:rPr>
              <a:t>NAME:G.SOWMYA</a:t>
            </a:r>
          </a:p>
          <a:p>
            <a:pPr marL="0" lvl="0" indent="0" algn="l" rtl="0">
              <a:spcBef>
                <a:spcPts val="0"/>
              </a:spcBef>
              <a:spcAft>
                <a:spcPts val="0"/>
              </a:spcAft>
              <a:buClr>
                <a:schemeClr val="dk1"/>
              </a:buClr>
              <a:buSzPts val="1100"/>
              <a:buFont typeface="Arial"/>
              <a:buNone/>
            </a:pPr>
            <a:r>
              <a:rPr lang="en-IN" dirty="0">
                <a:latin typeface="Bahnschrift SemiLight" panose="020B0502040204020203" pitchFamily="34" charset="0"/>
              </a:rPr>
              <a:t>ROLL NO:22H51A0588</a:t>
            </a:r>
          </a:p>
          <a:p>
            <a:pPr marL="0" lvl="0" indent="0" algn="ctr" rtl="0">
              <a:spcBef>
                <a:spcPts val="0"/>
              </a:spcBef>
              <a:spcAft>
                <a:spcPts val="0"/>
              </a:spcAft>
              <a:buClr>
                <a:schemeClr val="dk1"/>
              </a:buClr>
              <a:buSzPts val="1100"/>
              <a:buFont typeface="Arial"/>
              <a:buNone/>
            </a:pP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592"/>
                                        </p:tgtEl>
                                        <p:attrNameLst>
                                          <p:attrName>style.visibility</p:attrName>
                                        </p:attrNameLst>
                                      </p:cBhvr>
                                      <p:to>
                                        <p:strVal val="visible"/>
                                      </p:to>
                                    </p:set>
                                    <p:animEffect transition="in" filter="fade">
                                      <p:cBhvr>
                                        <p:cTn id="10"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8" name="Google Shape;2618;p60"/>
          <p:cNvSpPr txBox="1">
            <a:spLocks noGrp="1"/>
          </p:cNvSpPr>
          <p:nvPr>
            <p:ph type="title" idx="21"/>
          </p:nvPr>
        </p:nvSpPr>
        <p:spPr>
          <a:xfrm>
            <a:off x="817925" y="53063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                    </a:t>
            </a:r>
            <a:r>
              <a:rPr lang="en-IN" sz="3400" dirty="0"/>
              <a:t>INTRODUCTION</a:t>
            </a:r>
            <a:endParaRPr sz="3400" dirty="0"/>
          </a:p>
        </p:txBody>
      </p:sp>
      <p:sp>
        <p:nvSpPr>
          <p:cNvPr id="2621" name="Google Shape;2621;p60"/>
          <p:cNvSpPr txBox="1">
            <a:spLocks noGrp="1"/>
          </p:cNvSpPr>
          <p:nvPr>
            <p:ph type="subTitle" idx="2"/>
          </p:nvPr>
        </p:nvSpPr>
        <p:spPr>
          <a:xfrm>
            <a:off x="1138253" y="1140401"/>
            <a:ext cx="6719171" cy="2984721"/>
          </a:xfrm>
          <a:prstGeom prst="rect">
            <a:avLst/>
          </a:prstGeom>
        </p:spPr>
        <p:txBody>
          <a:bodyPr spcFirstLastPara="1" wrap="square" lIns="91425" tIns="0" rIns="91425" bIns="91425" anchor="t" anchorCtr="0">
            <a:noAutofit/>
          </a:bodyPr>
          <a:lstStyle/>
          <a:p>
            <a:endParaRPr lang="en-US" dirty="0"/>
          </a:p>
          <a:p>
            <a:pPr algn="just"/>
            <a:r>
              <a:rPr lang="en-US" b="1" dirty="0"/>
              <a:t>      </a:t>
            </a:r>
            <a:r>
              <a:rPr lang="en-US" sz="2200" b="1" dirty="0">
                <a:latin typeface="Bell MT" panose="02020503060305020303" pitchFamily="18" charset="0"/>
              </a:rPr>
              <a:t>Ada</a:t>
            </a:r>
            <a:r>
              <a:rPr lang="en-US" sz="2200" dirty="0">
                <a:latin typeface="Bell MT" panose="02020503060305020303" pitchFamily="18" charset="0"/>
              </a:rPr>
              <a:t> is a structured, statically typed, high-level programming language designed for developing large-scale systems with a strong emphasis on safety, security, and reliability. It was originally created in the late 1970s and early 1980s by Jean </a:t>
            </a:r>
            <a:r>
              <a:rPr lang="en-US" sz="2200" dirty="0" err="1">
                <a:latin typeface="Bell MT" panose="02020503060305020303" pitchFamily="18" charset="0"/>
              </a:rPr>
              <a:t>Ichbiah</a:t>
            </a:r>
            <a:r>
              <a:rPr lang="en-US" sz="2200" dirty="0">
                <a:latin typeface="Bell MT" panose="02020503060305020303" pitchFamily="18" charset="0"/>
              </a:rPr>
              <a:t> and his team at CII Honeywell Bull under contract to the United States Department of Defense (DoD). The language was named after Ada Lovelace, who is often considered the world's first computer programmer.</a:t>
            </a:r>
          </a:p>
          <a:p>
            <a:pPr marL="0" lvl="0" indent="0" algn="l" rtl="0">
              <a:spcBef>
                <a:spcPts val="0"/>
              </a:spcBef>
              <a:spcAft>
                <a:spcPts val="0"/>
              </a:spcAft>
              <a:buClr>
                <a:schemeClr val="dk1"/>
              </a:buClr>
              <a:buSzPts val="1100"/>
              <a:buFont typeface="Arial"/>
              <a:buNone/>
            </a:pPr>
            <a:endParaRPr dirty="0"/>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1"/>
                                        </p:tgtEl>
                                        <p:attrNameLst>
                                          <p:attrName>style.visibility</p:attrName>
                                        </p:attrNameLst>
                                      </p:cBhvr>
                                      <p:to>
                                        <p:strVal val="visible"/>
                                      </p:to>
                                    </p:set>
                                    <p:animEffect transition="in" filter="fade">
                                      <p:cBhvr>
                                        <p:cTn id="7" dur="1000"/>
                                        <p:tgtEl>
                                          <p:spTgt spid="2621"/>
                                        </p:tgtEl>
                                      </p:cBhvr>
                                    </p:animEffect>
                                  </p:childTnLst>
                                </p:cTn>
                              </p:par>
                              <p:par>
                                <p:cTn id="8" presetID="10" presetClass="entr" presetSubtype="0" fill="hold" nodeType="withEffect">
                                  <p:stCondLst>
                                    <p:cond delay="0"/>
                                  </p:stCondLst>
                                  <p:childTnLst>
                                    <p:set>
                                      <p:cBhvr>
                                        <p:cTn id="9" dur="1" fill="hold">
                                          <p:stCondLst>
                                            <p:cond delay="0"/>
                                          </p:stCondLst>
                                        </p:cTn>
                                        <p:tgtEl>
                                          <p:spTgt spid="2622"/>
                                        </p:tgtEl>
                                        <p:attrNameLst>
                                          <p:attrName>style.visibility</p:attrName>
                                        </p:attrNameLst>
                                      </p:cBhvr>
                                      <p:to>
                                        <p:strVal val="visible"/>
                                      </p:to>
                                    </p:set>
                                    <p:animEffect transition="in" filter="fade">
                                      <p:cBhvr>
                                        <p:cTn id="10" dur="1000"/>
                                        <p:tgtEl>
                                          <p:spTgt spid="2622"/>
                                        </p:tgtEl>
                                      </p:cBhvr>
                                    </p:animEffect>
                                  </p:childTnLst>
                                </p:cTn>
                              </p:par>
                              <p:par>
                                <p:cTn id="11" presetID="10" presetClass="entr" presetSubtype="0" fill="hold" nodeType="withEffect">
                                  <p:stCondLst>
                                    <p:cond delay="0"/>
                                  </p:stCondLst>
                                  <p:childTnLst>
                                    <p:set>
                                      <p:cBhvr>
                                        <p:cTn id="12" dur="1" fill="hold">
                                          <p:stCondLst>
                                            <p:cond delay="0"/>
                                          </p:stCondLst>
                                        </p:cTn>
                                        <p:tgtEl>
                                          <p:spTgt spid="2625"/>
                                        </p:tgtEl>
                                        <p:attrNameLst>
                                          <p:attrName>style.visibility</p:attrName>
                                        </p:attrNameLst>
                                      </p:cBhvr>
                                      <p:to>
                                        <p:strVal val="visible"/>
                                      </p:to>
                                    </p:set>
                                    <p:animEffect transition="in" filter="fade">
                                      <p:cBhvr>
                                        <p:cTn id="13" dur="1000"/>
                                        <p:tgtEl>
                                          <p:spTgt spid="2625"/>
                                        </p:tgtEl>
                                      </p:cBhvr>
                                    </p:animEffect>
                                  </p:childTnLst>
                                </p:cTn>
                              </p:par>
                              <p:par>
                                <p:cTn id="14" presetID="2" presetClass="entr" presetSubtype="8" fill="hold" nodeType="withEffect">
                                  <p:stCondLst>
                                    <p:cond delay="0"/>
                                  </p:stCondLst>
                                  <p:childTnLst>
                                    <p:set>
                                      <p:cBhvr>
                                        <p:cTn id="15" dur="1" fill="hold">
                                          <p:stCondLst>
                                            <p:cond delay="0"/>
                                          </p:stCondLst>
                                        </p:cTn>
                                        <p:tgtEl>
                                          <p:spTgt spid="2618"/>
                                        </p:tgtEl>
                                        <p:attrNameLst>
                                          <p:attrName>style.visibility</p:attrName>
                                        </p:attrNameLst>
                                      </p:cBhvr>
                                      <p:to>
                                        <p:strVal val="visible"/>
                                      </p:to>
                                    </p:set>
                                    <p:anim calcmode="lin" valueType="num">
                                      <p:cBhvr additive="base">
                                        <p:cTn id="16" dur="1000"/>
                                        <p:tgtEl>
                                          <p:spTgt spid="2618"/>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642"/>
                                        </p:tgtEl>
                                        <p:attrNameLst>
                                          <p:attrName>style.visibility</p:attrName>
                                        </p:attrNameLst>
                                      </p:cBhvr>
                                      <p:to>
                                        <p:strVal val="visible"/>
                                      </p:to>
                                    </p:set>
                                    <p:animEffect transition="in" filter="fade">
                                      <p:cBhvr>
                                        <p:cTn id="19" dur="1000"/>
                                        <p:tgtEl>
                                          <p:spTgt spid="2642"/>
                                        </p:tgtEl>
                                      </p:cBhvr>
                                    </p:animEffect>
                                  </p:childTnLst>
                                </p:cTn>
                              </p:par>
                              <p:par>
                                <p:cTn id="20" presetID="10" presetClass="entr" presetSubtype="0" fill="hold" nodeType="withEffect">
                                  <p:stCondLst>
                                    <p:cond delay="0"/>
                                  </p:stCondLst>
                                  <p:childTnLst>
                                    <p:set>
                                      <p:cBhvr>
                                        <p:cTn id="21" dur="1" fill="hold">
                                          <p:stCondLst>
                                            <p:cond delay="0"/>
                                          </p:stCondLst>
                                        </p:cTn>
                                        <p:tgtEl>
                                          <p:spTgt spid="2643"/>
                                        </p:tgtEl>
                                        <p:attrNameLst>
                                          <p:attrName>style.visibility</p:attrName>
                                        </p:attrNameLst>
                                      </p:cBhvr>
                                      <p:to>
                                        <p:strVal val="visible"/>
                                      </p:to>
                                    </p:set>
                                    <p:animEffect transition="in" filter="fade">
                                      <p:cBhvr>
                                        <p:cTn id="22" dur="1000"/>
                                        <p:tgtEl>
                                          <p:spTgt spid="2643"/>
                                        </p:tgtEl>
                                      </p:cBhvr>
                                    </p:animEffect>
                                  </p:childTnLst>
                                </p:cTn>
                              </p:par>
                              <p:par>
                                <p:cTn id="23" presetID="10" presetClass="entr" presetSubtype="0" fill="hold" nodeType="withEffect">
                                  <p:stCondLst>
                                    <p:cond delay="0"/>
                                  </p:stCondLst>
                                  <p:childTnLst>
                                    <p:set>
                                      <p:cBhvr>
                                        <p:cTn id="24" dur="1" fill="hold">
                                          <p:stCondLst>
                                            <p:cond delay="0"/>
                                          </p:stCondLst>
                                        </p:cTn>
                                        <p:tgtEl>
                                          <p:spTgt spid="2644"/>
                                        </p:tgtEl>
                                        <p:attrNameLst>
                                          <p:attrName>style.visibility</p:attrName>
                                        </p:attrNameLst>
                                      </p:cBhvr>
                                      <p:to>
                                        <p:strVal val="visible"/>
                                      </p:to>
                                    </p:set>
                                    <p:animEffect transition="in" filter="fade">
                                      <p:cBhvr>
                                        <p:cTn id="25" dur="1000"/>
                                        <p:tgtEl>
                                          <p:spTgt spid="2644"/>
                                        </p:tgtEl>
                                      </p:cBhvr>
                                    </p:animEffect>
                                  </p:childTnLst>
                                </p:cTn>
                              </p:par>
                              <p:par>
                                <p:cTn id="26" presetID="10" presetClass="entr" presetSubtype="0" fill="hold" nodeType="withEffect">
                                  <p:stCondLst>
                                    <p:cond delay="0"/>
                                  </p:stCondLst>
                                  <p:childTnLst>
                                    <p:set>
                                      <p:cBhvr>
                                        <p:cTn id="27" dur="1" fill="hold">
                                          <p:stCondLst>
                                            <p:cond delay="0"/>
                                          </p:stCondLst>
                                        </p:cTn>
                                        <p:tgtEl>
                                          <p:spTgt spid="2645"/>
                                        </p:tgtEl>
                                        <p:attrNameLst>
                                          <p:attrName>style.visibility</p:attrName>
                                        </p:attrNameLst>
                                      </p:cBhvr>
                                      <p:to>
                                        <p:strVal val="visible"/>
                                      </p:to>
                                    </p:set>
                                    <p:animEffect transition="in" filter="fade">
                                      <p:cBhvr>
                                        <p:cTn id="28" dur="1000"/>
                                        <p:tgtEl>
                                          <p:spTgt spid="2645"/>
                                        </p:tgtEl>
                                      </p:cBhvr>
                                    </p:animEffect>
                                  </p:childTnLst>
                                </p:cTn>
                              </p:par>
                              <p:par>
                                <p:cTn id="29" presetID="10" presetClass="entr" presetSubtype="0" fill="hold" nodeType="withEffect">
                                  <p:stCondLst>
                                    <p:cond delay="0"/>
                                  </p:stCondLst>
                                  <p:childTnLst>
                                    <p:set>
                                      <p:cBhvr>
                                        <p:cTn id="30" dur="1" fill="hold">
                                          <p:stCondLst>
                                            <p:cond delay="0"/>
                                          </p:stCondLst>
                                        </p:cTn>
                                        <p:tgtEl>
                                          <p:spTgt spid="2646"/>
                                        </p:tgtEl>
                                        <p:attrNameLst>
                                          <p:attrName>style.visibility</p:attrName>
                                        </p:attrNameLst>
                                      </p:cBhvr>
                                      <p:to>
                                        <p:strVal val="visible"/>
                                      </p:to>
                                    </p:set>
                                    <p:animEffect transition="in" filter="fade">
                                      <p:cBhvr>
                                        <p:cTn id="31"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5" name="Google Shape;2655;p61"/>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       KEY FEATURES OF ADA</a:t>
            </a:r>
            <a:br>
              <a:rPr lang="en-IN" dirty="0"/>
            </a:br>
            <a:endParaRPr dirty="0"/>
          </a:p>
        </p:txBody>
      </p:sp>
      <p:grpSp>
        <p:nvGrpSpPr>
          <p:cNvPr id="2668" name="Google Shape;2668;p61"/>
          <p:cNvGrpSpPr/>
          <p:nvPr/>
        </p:nvGrpSpPr>
        <p:grpSpPr>
          <a:xfrm>
            <a:off x="7635233" y="3899371"/>
            <a:ext cx="793256" cy="182899"/>
            <a:chOff x="2685575" y="2835950"/>
            <a:chExt cx="433000" cy="99825"/>
          </a:xfrm>
        </p:grpSpPr>
        <p:sp>
          <p:nvSpPr>
            <p:cNvPr id="2669" name="Google Shape;266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61"/>
          <p:cNvSpPr/>
          <p:nvPr/>
        </p:nvSpPr>
        <p:spPr>
          <a:xfrm>
            <a:off x="7619147" y="19184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5" name="Google Shape;2675;p61"/>
          <p:cNvPicPr preferRelativeResize="0"/>
          <p:nvPr/>
        </p:nvPicPr>
        <p:blipFill>
          <a:blip r:embed="rId3">
            <a:alphaModFix/>
          </a:blip>
          <a:stretch>
            <a:fillRect/>
          </a:stretch>
        </p:blipFill>
        <p:spPr>
          <a:xfrm>
            <a:off x="6279427" y="-1358450"/>
            <a:ext cx="2527512" cy="2681250"/>
          </a:xfrm>
          <a:prstGeom prst="rect">
            <a:avLst/>
          </a:prstGeom>
          <a:noFill/>
          <a:ln>
            <a:noFill/>
          </a:ln>
        </p:spPr>
      </p:pic>
      <p:sp>
        <p:nvSpPr>
          <p:cNvPr id="2677" name="Google Shape;2677;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Rectangle 1">
            <a:extLst>
              <a:ext uri="{FF2B5EF4-FFF2-40B4-BE49-F238E27FC236}">
                <a16:creationId xmlns:a16="http://schemas.microsoft.com/office/drawing/2014/main" id="{64ECE3F1-A0DC-E5B1-DAE1-EBDC2A7FBE3E}"/>
              </a:ext>
            </a:extLst>
          </p:cNvPr>
          <p:cNvSpPr>
            <a:spLocks noGrp="1" noChangeArrowheads="1"/>
          </p:cNvSpPr>
          <p:nvPr>
            <p:ph type="subTitle" idx="2"/>
          </p:nvPr>
        </p:nvSpPr>
        <p:spPr bwMode="auto">
          <a:xfrm>
            <a:off x="1901248" y="1034262"/>
            <a:ext cx="558355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Strong Typing:</a:t>
            </a:r>
            <a:r>
              <a:rPr kumimoji="0" lang="en-US" altLang="en-US" sz="1600" b="0" i="0" u="none" strike="noStrike" cap="none" normalizeH="0" baseline="0" dirty="0">
                <a:ln>
                  <a:noFill/>
                </a:ln>
                <a:solidFill>
                  <a:schemeClr val="bg1"/>
                </a:solidFill>
                <a:effectLst/>
                <a:latin typeface="Arial" panose="020B0604020202020204" pitchFamily="34" charset="0"/>
              </a:rPr>
              <a:t> Ada is a strongly typed language, which helps prevent errors related to data types.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Modularity:</a:t>
            </a:r>
            <a:r>
              <a:rPr kumimoji="0" lang="en-US" altLang="en-US" sz="1600" b="0" i="0" u="none" strike="noStrike" cap="none" normalizeH="0" baseline="0" dirty="0">
                <a:ln>
                  <a:noFill/>
                </a:ln>
                <a:solidFill>
                  <a:schemeClr val="bg1"/>
                </a:solidFill>
                <a:effectLst/>
                <a:latin typeface="Arial" panose="020B0604020202020204" pitchFamily="34" charset="0"/>
              </a:rPr>
              <a:t> Supports modular programming with packages that allow code organization and reuse.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Concurrency:</a:t>
            </a:r>
            <a:r>
              <a:rPr kumimoji="0" lang="en-US" altLang="en-US" sz="1600" b="0" i="0" u="none" strike="noStrike" cap="none" normalizeH="0" baseline="0" dirty="0">
                <a:ln>
                  <a:noFill/>
                </a:ln>
                <a:solidFill>
                  <a:schemeClr val="bg1"/>
                </a:solidFill>
                <a:effectLst/>
                <a:latin typeface="Arial" panose="020B0604020202020204" pitchFamily="34" charset="0"/>
              </a:rPr>
              <a:t> Ada has built-in support for concurrent programming through tasks, which makes it well-suited for real-time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Exception Handling:</a:t>
            </a:r>
            <a:r>
              <a:rPr kumimoji="0" lang="en-US" altLang="en-US" sz="1600" b="0" i="0" u="none" strike="noStrike" cap="none" normalizeH="0" baseline="0" dirty="0">
                <a:ln>
                  <a:noFill/>
                </a:ln>
                <a:solidFill>
                  <a:schemeClr val="bg1"/>
                </a:solidFill>
                <a:effectLst/>
                <a:latin typeface="Arial" panose="020B0604020202020204" pitchFamily="34" charset="0"/>
              </a:rPr>
              <a:t> Ada has robust exception handling mechanisms to manage runtime errors.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Safety and Reliability:</a:t>
            </a:r>
            <a:r>
              <a:rPr kumimoji="0" lang="en-US" altLang="en-US" sz="1600" b="0" i="0" u="none" strike="noStrike" cap="none" normalizeH="0" baseline="0" dirty="0">
                <a:ln>
                  <a:noFill/>
                </a:ln>
                <a:solidFill>
                  <a:schemeClr val="bg1"/>
                </a:solidFill>
                <a:effectLst/>
                <a:latin typeface="Arial" panose="020B0604020202020204" pitchFamily="34" charset="0"/>
              </a:rPr>
              <a:t> The language includes features to prevent common programming errors, such as buffer overflows and null pointer dereferencing.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Standardization:</a:t>
            </a:r>
            <a:r>
              <a:rPr kumimoji="0" lang="en-US" altLang="en-US" sz="1600" b="0" i="0" u="none" strike="noStrike" cap="none" normalizeH="0" baseline="0" dirty="0">
                <a:ln>
                  <a:noFill/>
                </a:ln>
                <a:solidFill>
                  <a:schemeClr val="bg1"/>
                </a:solidFill>
                <a:effectLst/>
                <a:latin typeface="Arial" panose="020B0604020202020204" pitchFamily="34" charset="0"/>
              </a:rPr>
              <a:t> Ada is standardized by the International Organization for Standardization (ISO), ensuring that implementations are consistent across different platforms.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55"/>
                                        </p:tgtEl>
                                        <p:attrNameLst>
                                          <p:attrName>style.visibility</p:attrName>
                                        </p:attrNameLst>
                                      </p:cBhvr>
                                      <p:to>
                                        <p:strVal val="visible"/>
                                      </p:to>
                                    </p:set>
                                    <p:anim calcmode="lin" valueType="num">
                                      <p:cBhvr additive="base">
                                        <p:cTn id="7" dur="1000"/>
                                        <p:tgtEl>
                                          <p:spTgt spid="265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77"/>
                                        </p:tgtEl>
                                        <p:attrNameLst>
                                          <p:attrName>style.visibility</p:attrName>
                                        </p:attrNameLst>
                                      </p:cBhvr>
                                      <p:to>
                                        <p:strVal val="visible"/>
                                      </p:to>
                                    </p:set>
                                    <p:animEffect transition="in" filter="fade">
                                      <p:cBhvr>
                                        <p:cTn id="10" dur="1000"/>
                                        <p:tgtEl>
                                          <p:spTgt spid="2677"/>
                                        </p:tgtEl>
                                      </p:cBhvr>
                                    </p:animEffect>
                                  </p:childTnLst>
                                </p:cTn>
                              </p:par>
                              <p:par>
                                <p:cTn id="11" presetID="10" presetClass="entr" presetSubtype="0" fill="hold" nodeType="withEffect">
                                  <p:stCondLst>
                                    <p:cond delay="0"/>
                                  </p:stCondLst>
                                  <p:childTnLst>
                                    <p:set>
                                      <p:cBhvr>
                                        <p:cTn id="12" dur="1" fill="hold">
                                          <p:stCondLst>
                                            <p:cond delay="0"/>
                                          </p:stCondLst>
                                        </p:cTn>
                                        <p:tgtEl>
                                          <p:spTgt spid="2678"/>
                                        </p:tgtEl>
                                        <p:attrNameLst>
                                          <p:attrName>style.visibility</p:attrName>
                                        </p:attrNameLst>
                                      </p:cBhvr>
                                      <p:to>
                                        <p:strVal val="visible"/>
                                      </p:to>
                                    </p:set>
                                    <p:animEffect transition="in" filter="fade">
                                      <p:cBhvr>
                                        <p:cTn id="13" dur="1000"/>
                                        <p:tgtEl>
                                          <p:spTgt spid="2678"/>
                                        </p:tgtEl>
                                      </p:cBhvr>
                                    </p:animEffect>
                                  </p:childTnLst>
                                </p:cTn>
                              </p:par>
                              <p:par>
                                <p:cTn id="14" presetID="10" presetClass="entr" presetSubtype="0" fill="hold" nodeType="withEffect">
                                  <p:stCondLst>
                                    <p:cond delay="0"/>
                                  </p:stCondLst>
                                  <p:childTnLst>
                                    <p:set>
                                      <p:cBhvr>
                                        <p:cTn id="15" dur="1" fill="hold">
                                          <p:stCondLst>
                                            <p:cond delay="0"/>
                                          </p:stCondLst>
                                        </p:cTn>
                                        <p:tgtEl>
                                          <p:spTgt spid="2679"/>
                                        </p:tgtEl>
                                        <p:attrNameLst>
                                          <p:attrName>style.visibility</p:attrName>
                                        </p:attrNameLst>
                                      </p:cBhvr>
                                      <p:to>
                                        <p:strVal val="visible"/>
                                      </p:to>
                                    </p:set>
                                    <p:animEffect transition="in" filter="fade">
                                      <p:cBhvr>
                                        <p:cTn id="16" dur="1000"/>
                                        <p:tgtEl>
                                          <p:spTgt spid="2679"/>
                                        </p:tgtEl>
                                      </p:cBhvr>
                                    </p:animEffect>
                                  </p:childTnLst>
                                </p:cTn>
                              </p:par>
                              <p:par>
                                <p:cTn id="17" presetID="10" presetClass="entr" presetSubtype="0" fill="hold" nodeType="withEffect">
                                  <p:stCondLst>
                                    <p:cond delay="0"/>
                                  </p:stCondLst>
                                  <p:childTnLst>
                                    <p:set>
                                      <p:cBhvr>
                                        <p:cTn id="18" dur="1" fill="hold">
                                          <p:stCondLst>
                                            <p:cond delay="0"/>
                                          </p:stCondLst>
                                        </p:cTn>
                                        <p:tgtEl>
                                          <p:spTgt spid="2680"/>
                                        </p:tgtEl>
                                        <p:attrNameLst>
                                          <p:attrName>style.visibility</p:attrName>
                                        </p:attrNameLst>
                                      </p:cBhvr>
                                      <p:to>
                                        <p:strVal val="visible"/>
                                      </p:to>
                                    </p:set>
                                    <p:animEffect transition="in" filter="fade">
                                      <p:cBhvr>
                                        <p:cTn id="19" dur="1000"/>
                                        <p:tgtEl>
                                          <p:spTgt spid="2680"/>
                                        </p:tgtEl>
                                      </p:cBhvr>
                                    </p:animEffect>
                                  </p:childTnLst>
                                </p:cTn>
                              </p:par>
                              <p:par>
                                <p:cTn id="20" presetID="10" presetClass="entr" presetSubtype="0" fill="hold" nodeType="withEffect">
                                  <p:stCondLst>
                                    <p:cond delay="0"/>
                                  </p:stCondLst>
                                  <p:childTnLst>
                                    <p:set>
                                      <p:cBhvr>
                                        <p:cTn id="21" dur="1" fill="hold">
                                          <p:stCondLst>
                                            <p:cond delay="0"/>
                                          </p:stCondLst>
                                        </p:cTn>
                                        <p:tgtEl>
                                          <p:spTgt spid="2681"/>
                                        </p:tgtEl>
                                        <p:attrNameLst>
                                          <p:attrName>style.visibility</p:attrName>
                                        </p:attrNameLst>
                                      </p:cBhvr>
                                      <p:to>
                                        <p:strVal val="visible"/>
                                      </p:to>
                                    </p:set>
                                    <p:animEffect transition="in" filter="fade">
                                      <p:cBhvr>
                                        <p:cTn id="22" dur="1000"/>
                                        <p:tgtEl>
                                          <p:spTgt spid="2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EXCEPTION HANDLING IN ADA</a:t>
            </a:r>
            <a:endParaRPr dirty="0"/>
          </a:p>
        </p:txBody>
      </p:sp>
      <p:sp>
        <p:nvSpPr>
          <p:cNvPr id="2786" name="Google Shape;2786;p65"/>
          <p:cNvSpPr txBox="1">
            <a:spLocks noGrp="1"/>
          </p:cNvSpPr>
          <p:nvPr>
            <p:ph type="subTitle" idx="2"/>
          </p:nvPr>
        </p:nvSpPr>
        <p:spPr>
          <a:xfrm>
            <a:off x="1977092" y="1042639"/>
            <a:ext cx="4819768" cy="3270194"/>
          </a:xfrm>
          <a:prstGeom prst="rect">
            <a:avLst/>
          </a:prstGeom>
        </p:spPr>
        <p:txBody>
          <a:bodyPr spcFirstLastPara="1" wrap="square" lIns="91425" tIns="0" rIns="91425" bIns="91425" anchor="t" anchorCtr="0">
            <a:noAutofit/>
          </a:bodyPr>
          <a:lstStyle/>
          <a:p>
            <a:pPr marL="0" lvl="0" indent="0">
              <a:buClr>
                <a:schemeClr val="dk1"/>
              </a:buClr>
              <a:buSzPts val="1100"/>
            </a:pPr>
            <a:r>
              <a:rPr lang="en-US" sz="1600" dirty="0">
                <a:latin typeface="Bell MT" panose="02020503060305020303" pitchFamily="18" charset="0"/>
              </a:rPr>
              <a:t>Exception handling in Ada is a powerful mechanism that allows a program to manage runtime errors, making it more robust and reliable. Exceptions in Ada are used to handle unexpected events or conditions that arise during program execution, such as division by zero, file access errors, or memory allocation failures.</a:t>
            </a:r>
          </a:p>
          <a:p>
            <a:pPr marL="0" lvl="0" indent="0">
              <a:buClr>
                <a:schemeClr val="dk1"/>
              </a:buClr>
              <a:buSzPts val="1100"/>
            </a:pPr>
            <a:endParaRPr lang="en-US" sz="1600" dirty="0">
              <a:latin typeface="Bell MT" panose="02020503060305020303" pitchFamily="18" charset="0"/>
            </a:endParaRPr>
          </a:p>
          <a:p>
            <a:pPr marL="0" lvl="0" indent="0">
              <a:buClr>
                <a:schemeClr val="dk1"/>
              </a:buClr>
              <a:buSzPts val="1100"/>
            </a:pPr>
            <a:r>
              <a:rPr lang="en-US" sz="1600" dirty="0">
                <a:latin typeface="Bell MT" panose="02020503060305020303" pitchFamily="18" charset="0"/>
              </a:rPr>
              <a:t>In Ada, an exception is an event that disrupts the normal flow of a program. When an exception is raised, the program jumps to the corresponding exception handler to deal with the error.</a:t>
            </a:r>
          </a:p>
          <a:p>
            <a:pPr marL="0" lvl="0" indent="0">
              <a:buClr>
                <a:schemeClr val="dk1"/>
              </a:buClr>
              <a:buSzPts val="1100"/>
            </a:pPr>
            <a:endParaRPr lang="en-US" sz="1600" dirty="0">
              <a:latin typeface="Bell MT" panose="02020503060305020303" pitchFamily="18" charset="0"/>
            </a:endParaRPr>
          </a:p>
          <a:p>
            <a:pPr marL="0" lvl="0" indent="0">
              <a:buClr>
                <a:schemeClr val="dk1"/>
              </a:buClr>
              <a:buSzPts val="1100"/>
            </a:pPr>
            <a:r>
              <a:rPr lang="en-US" sz="1600" dirty="0">
                <a:latin typeface="Bell MT" panose="02020503060305020303" pitchFamily="18" charset="0"/>
              </a:rPr>
              <a:t>These are blocks of code that are executed when a specific exception is raised. They allow the program to recover from errors or perform necessary cleanup tasks.</a:t>
            </a:r>
            <a:endParaRPr sz="1600" dirty="0">
              <a:latin typeface="Bell MT" panose="02020503060305020303" pitchFamily="18" charset="0"/>
            </a:endParaRPr>
          </a:p>
        </p:txBody>
      </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2845"/>
                                        </p:tgtEl>
                                        <p:attrNameLst>
                                          <p:attrName>r</p:attrName>
                                        </p:attrNameLst>
                                      </p:cBhvr>
                                    </p:animRot>
                                  </p:childTnLst>
                                </p:cTn>
                              </p:par>
                              <p:par>
                                <p:cTn id="10" presetID="10" presetClass="entr" presetSubtype="0" fill="hold" nodeType="withEffect">
                                  <p:stCondLst>
                                    <p:cond delay="0"/>
                                  </p:stCondLst>
                                  <p:childTnLst>
                                    <p:set>
                                      <p:cBhvr>
                                        <p:cTn id="11" dur="1" fill="hold">
                                          <p:stCondLst>
                                            <p:cond delay="0"/>
                                          </p:stCondLst>
                                        </p:cTn>
                                        <p:tgtEl>
                                          <p:spTgt spid="2786"/>
                                        </p:tgtEl>
                                        <p:attrNameLst>
                                          <p:attrName>style.visibility</p:attrName>
                                        </p:attrNameLst>
                                      </p:cBhvr>
                                      <p:to>
                                        <p:strVal val="visible"/>
                                      </p:to>
                                    </p:set>
                                    <p:animEffect transition="in" filter="fade">
                                      <p:cBhvr>
                                        <p:cTn id="12" dur="1000"/>
                                        <p:tgtEl>
                                          <p:spTgt spid="2786"/>
                                        </p:tgtEl>
                                      </p:cBhvr>
                                    </p:animEffect>
                                  </p:childTnLst>
                                </p:cTn>
                              </p:par>
                              <p:par>
                                <p:cTn id="13" presetID="10" presetClass="entr" presetSubtype="0" fill="hold" nodeType="withEffect">
                                  <p:stCondLst>
                                    <p:cond delay="0"/>
                                  </p:stCondLst>
                                  <p:childTnLst>
                                    <p:set>
                                      <p:cBhvr>
                                        <p:cTn id="14" dur="1" fill="hold">
                                          <p:stCondLst>
                                            <p:cond delay="0"/>
                                          </p:stCondLst>
                                        </p:cTn>
                                        <p:tgtEl>
                                          <p:spTgt spid="2860"/>
                                        </p:tgtEl>
                                        <p:attrNameLst>
                                          <p:attrName>style.visibility</p:attrName>
                                        </p:attrNameLst>
                                      </p:cBhvr>
                                      <p:to>
                                        <p:strVal val="visible"/>
                                      </p:to>
                                    </p:set>
                                    <p:animEffect transition="in" filter="fade">
                                      <p:cBhvr>
                                        <p:cTn id="15" dur="1000"/>
                                        <p:tgtEl>
                                          <p:spTgt spid="2860"/>
                                        </p:tgtEl>
                                      </p:cBhvr>
                                    </p:animEffect>
                                  </p:childTnLst>
                                </p:cTn>
                              </p:par>
                              <p:par>
                                <p:cTn id="16" presetID="10" presetClass="entr" presetSubtype="0" fill="hold" nodeType="withEffect">
                                  <p:stCondLst>
                                    <p:cond delay="0"/>
                                  </p:stCondLst>
                                  <p:childTnLst>
                                    <p:set>
                                      <p:cBhvr>
                                        <p:cTn id="17" dur="1" fill="hold">
                                          <p:stCondLst>
                                            <p:cond delay="0"/>
                                          </p:stCondLst>
                                        </p:cTn>
                                        <p:tgtEl>
                                          <p:spTgt spid="2861"/>
                                        </p:tgtEl>
                                        <p:attrNameLst>
                                          <p:attrName>style.visibility</p:attrName>
                                        </p:attrNameLst>
                                      </p:cBhvr>
                                      <p:to>
                                        <p:strVal val="visible"/>
                                      </p:to>
                                    </p:set>
                                    <p:animEffect transition="in" filter="fade">
                                      <p:cBhvr>
                                        <p:cTn id="18" dur="1000"/>
                                        <p:tgtEl>
                                          <p:spTgt spid="2861"/>
                                        </p:tgtEl>
                                      </p:cBhvr>
                                    </p:animEffect>
                                  </p:childTnLst>
                                </p:cTn>
                              </p:par>
                              <p:par>
                                <p:cTn id="19" presetID="10" presetClass="entr" presetSubtype="0" fill="hold" nodeType="withEffect">
                                  <p:stCondLst>
                                    <p:cond delay="0"/>
                                  </p:stCondLst>
                                  <p:childTnLst>
                                    <p:set>
                                      <p:cBhvr>
                                        <p:cTn id="20" dur="1" fill="hold">
                                          <p:stCondLst>
                                            <p:cond delay="0"/>
                                          </p:stCondLst>
                                        </p:cTn>
                                        <p:tgtEl>
                                          <p:spTgt spid="2862"/>
                                        </p:tgtEl>
                                        <p:attrNameLst>
                                          <p:attrName>style.visibility</p:attrName>
                                        </p:attrNameLst>
                                      </p:cBhvr>
                                      <p:to>
                                        <p:strVal val="visible"/>
                                      </p:to>
                                    </p:set>
                                    <p:animEffect transition="in" filter="fade">
                                      <p:cBhvr>
                                        <p:cTn id="21" dur="1000"/>
                                        <p:tgtEl>
                                          <p:spTgt spid="2862"/>
                                        </p:tgtEl>
                                      </p:cBhvr>
                                    </p:animEffect>
                                  </p:childTnLst>
                                </p:cTn>
                              </p:par>
                              <p:par>
                                <p:cTn id="22" presetID="10" presetClass="entr" presetSubtype="0" fill="hold" nodeType="withEffect">
                                  <p:stCondLst>
                                    <p:cond delay="0"/>
                                  </p:stCondLst>
                                  <p:childTnLst>
                                    <p:set>
                                      <p:cBhvr>
                                        <p:cTn id="23" dur="1" fill="hold">
                                          <p:stCondLst>
                                            <p:cond delay="0"/>
                                          </p:stCondLst>
                                        </p:cTn>
                                        <p:tgtEl>
                                          <p:spTgt spid="2863"/>
                                        </p:tgtEl>
                                        <p:attrNameLst>
                                          <p:attrName>style.visibility</p:attrName>
                                        </p:attrNameLst>
                                      </p:cBhvr>
                                      <p:to>
                                        <p:strVal val="visible"/>
                                      </p:to>
                                    </p:set>
                                    <p:animEffect transition="in" filter="fade">
                                      <p:cBhvr>
                                        <p:cTn id="24" dur="1000"/>
                                        <p:tgtEl>
                                          <p:spTgt spid="2863"/>
                                        </p:tgtEl>
                                      </p:cBhvr>
                                    </p:animEffect>
                                  </p:childTnLst>
                                </p:cTn>
                              </p:par>
                              <p:par>
                                <p:cTn id="25" presetID="10" presetClass="entr" presetSubtype="0" fill="hold" nodeType="withEffect">
                                  <p:stCondLst>
                                    <p:cond delay="0"/>
                                  </p:stCondLst>
                                  <p:childTnLst>
                                    <p:set>
                                      <p:cBhvr>
                                        <p:cTn id="26" dur="1" fill="hold">
                                          <p:stCondLst>
                                            <p:cond delay="0"/>
                                          </p:stCondLst>
                                        </p:cTn>
                                        <p:tgtEl>
                                          <p:spTgt spid="2864"/>
                                        </p:tgtEl>
                                        <p:attrNameLst>
                                          <p:attrName>style.visibility</p:attrName>
                                        </p:attrNameLst>
                                      </p:cBhvr>
                                      <p:to>
                                        <p:strVal val="visible"/>
                                      </p:to>
                                    </p:set>
                                    <p:animEffect transition="in" filter="fade">
                                      <p:cBhvr>
                                        <p:cTn id="27"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3"/>
        <p:cNvGrpSpPr/>
        <p:nvPr/>
      </p:nvGrpSpPr>
      <p:grpSpPr>
        <a:xfrm>
          <a:off x="0" y="0"/>
          <a:ext cx="0" cy="0"/>
          <a:chOff x="0" y="0"/>
          <a:chExt cx="0" cy="0"/>
        </a:xfrm>
      </p:grpSpPr>
      <p:sp>
        <p:nvSpPr>
          <p:cNvPr id="2944" name="Google Shape;2944;p6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SYNTAX FOR EXCEPTION HANDLING</a:t>
            </a:r>
            <a:endParaRPr dirty="0"/>
          </a:p>
        </p:txBody>
      </p:sp>
      <p:pic>
        <p:nvPicPr>
          <p:cNvPr id="2959" name="Google Shape;2959;p68"/>
          <p:cNvPicPr preferRelativeResize="0"/>
          <p:nvPr/>
        </p:nvPicPr>
        <p:blipFill rotWithShape="1">
          <a:blip r:embed="rId3">
            <a:alphaModFix/>
          </a:blip>
          <a:srcRect l="-48330" r="48329"/>
          <a:stretch/>
        </p:blipFill>
        <p:spPr>
          <a:xfrm>
            <a:off x="6684718" y="-1264822"/>
            <a:ext cx="2527512" cy="2681250"/>
          </a:xfrm>
          <a:prstGeom prst="rect">
            <a:avLst/>
          </a:prstGeom>
          <a:noFill/>
          <a:ln>
            <a:noFill/>
          </a:ln>
        </p:spPr>
      </p:pic>
      <p:sp>
        <p:nvSpPr>
          <p:cNvPr id="2966" name="Google Shape;2966;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a:extLst>
              <a:ext uri="{FF2B5EF4-FFF2-40B4-BE49-F238E27FC236}">
                <a16:creationId xmlns:a16="http://schemas.microsoft.com/office/drawing/2014/main" id="{A02E9846-16EC-45C9-06C4-F395C919B61A}"/>
              </a:ext>
            </a:extLst>
          </p:cNvPr>
          <p:cNvSpPr>
            <a:spLocks noChangeArrowheads="1"/>
          </p:cNvSpPr>
          <p:nvPr/>
        </p:nvSpPr>
        <p:spPr bwMode="auto">
          <a:xfrm>
            <a:off x="947853" y="1371940"/>
            <a:ext cx="709167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Bell MT" panose="02020503060305020303" pitchFamily="18" charset="0"/>
              </a:rPr>
              <a:t>Exception handling in Ada uses the begin, exception, and when keywords</a:t>
            </a:r>
            <a:r>
              <a:rPr kumimoji="0" lang="en-US" altLang="en-US" sz="1600" b="0" i="0" u="none" strike="noStrike" cap="none" normalizeH="0" baseline="0" dirty="0">
                <a:ln>
                  <a:noFill/>
                </a:ln>
                <a:solidFill>
                  <a:schemeClr val="tx1"/>
                </a:solidFill>
                <a:effectLst/>
                <a:latin typeface="Bell MT" panose="02020503060305020303" pitchFamily="18" charset="0"/>
              </a:rPr>
              <a:t>. </a:t>
            </a:r>
            <a:r>
              <a:rPr kumimoji="0" lang="en-US" altLang="en-US" sz="1600" b="0" i="0" u="none" strike="noStrike" cap="none" normalizeH="0" baseline="0" dirty="0">
                <a:ln>
                  <a:noFill/>
                </a:ln>
                <a:solidFill>
                  <a:schemeClr val="bg1"/>
                </a:solidFill>
                <a:effectLst/>
                <a:latin typeface="Bell MT" panose="02020503060305020303" pitchFamily="18" charset="0"/>
                <a:ea typeface="Batang" panose="02030600000101010101" pitchFamily="18" charset="-127"/>
              </a:rPr>
              <a:t>Here's the basic structure: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Bell MT" panose="02020503060305020303" pitchFamily="18" charset="0"/>
              <a:ea typeface="Batang" panose="02030600000101010101" pitchFamily="18"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begin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   -- Normal code block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   -- Operations that might raise exceptions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exception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   when &lt;</a:t>
            </a:r>
            <a:r>
              <a:rPr lang="en-US" altLang="en-US" sz="1600" dirty="0" err="1">
                <a:solidFill>
                  <a:schemeClr val="bg1"/>
                </a:solidFill>
                <a:latin typeface="Bell MT" panose="02020503060305020303" pitchFamily="18" charset="0"/>
                <a:ea typeface="Batang" panose="02030600000101010101" pitchFamily="18" charset="-127"/>
              </a:rPr>
              <a:t>exception_name</a:t>
            </a:r>
            <a:r>
              <a:rPr lang="en-US" altLang="en-US" sz="1600" dirty="0">
                <a:solidFill>
                  <a:schemeClr val="bg1"/>
                </a:solidFill>
                <a:latin typeface="Bell MT" panose="02020503060305020303" pitchFamily="18" charset="0"/>
                <a:ea typeface="Batang" panose="02030600000101010101" pitchFamily="18" charset="-127"/>
              </a:rPr>
              <a:t>&gt;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      -- Code to handle the specific exception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   when others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      -- Code to handle any other exceptions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latin typeface="Bell MT" panose="02020503060305020303" pitchFamily="18" charset="0"/>
                <a:ea typeface="Batang" panose="02030600000101010101" pitchFamily="18" charset="-127"/>
              </a:rPr>
              <a:t>end;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latin typeface="Bell MT" panose="02020503060305020303" pitchFamily="18" charset="0"/>
              <a:ea typeface="Batang" panose="0203060000010101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44"/>
                                        </p:tgtEl>
                                        <p:attrNameLst>
                                          <p:attrName>style.visibility</p:attrName>
                                        </p:attrNameLst>
                                      </p:cBhvr>
                                      <p:to>
                                        <p:strVal val="visible"/>
                                      </p:to>
                                    </p:set>
                                    <p:anim calcmode="lin" valueType="num">
                                      <p:cBhvr additive="base">
                                        <p:cTn id="7" dur="1000"/>
                                        <p:tgtEl>
                                          <p:spTgt spid="2944"/>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959"/>
                                        </p:tgtEl>
                                        <p:attrNameLst>
                                          <p:attrName>style.visibility</p:attrName>
                                        </p:attrNameLst>
                                      </p:cBhvr>
                                      <p:to>
                                        <p:strVal val="visible"/>
                                      </p:to>
                                    </p:set>
                                    <p:anim calcmode="lin" valueType="num">
                                      <p:cBhvr additive="base">
                                        <p:cTn id="10" dur="1000"/>
                                        <p:tgtEl>
                                          <p:spTgt spid="2959"/>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66"/>
                                        </p:tgtEl>
                                        <p:attrNameLst>
                                          <p:attrName>style.visibility</p:attrName>
                                        </p:attrNameLst>
                                      </p:cBhvr>
                                      <p:to>
                                        <p:strVal val="visible"/>
                                      </p:to>
                                    </p:set>
                                    <p:animEffect transition="in" filter="fade">
                                      <p:cBhvr>
                                        <p:cTn id="13" dur="1000"/>
                                        <p:tgtEl>
                                          <p:spTgt spid="2966"/>
                                        </p:tgtEl>
                                      </p:cBhvr>
                                    </p:animEffect>
                                  </p:childTnLst>
                                </p:cTn>
                              </p:par>
                              <p:par>
                                <p:cTn id="14" presetID="10" presetClass="entr" presetSubtype="0" fill="hold" nodeType="withEffect">
                                  <p:stCondLst>
                                    <p:cond delay="0"/>
                                  </p:stCondLst>
                                  <p:childTnLst>
                                    <p:set>
                                      <p:cBhvr>
                                        <p:cTn id="15" dur="1" fill="hold">
                                          <p:stCondLst>
                                            <p:cond delay="0"/>
                                          </p:stCondLst>
                                        </p:cTn>
                                        <p:tgtEl>
                                          <p:spTgt spid="2967"/>
                                        </p:tgtEl>
                                        <p:attrNameLst>
                                          <p:attrName>style.visibility</p:attrName>
                                        </p:attrNameLst>
                                      </p:cBhvr>
                                      <p:to>
                                        <p:strVal val="visible"/>
                                      </p:to>
                                    </p:set>
                                    <p:animEffect transition="in" filter="fade">
                                      <p:cBhvr>
                                        <p:cTn id="16" dur="1000"/>
                                        <p:tgtEl>
                                          <p:spTgt spid="2967"/>
                                        </p:tgtEl>
                                      </p:cBhvr>
                                    </p:animEffect>
                                  </p:childTnLst>
                                </p:cTn>
                              </p:par>
                              <p:par>
                                <p:cTn id="17" presetID="10" presetClass="entr" presetSubtype="0" fill="hold" nodeType="withEffect">
                                  <p:stCondLst>
                                    <p:cond delay="0"/>
                                  </p:stCondLst>
                                  <p:childTnLst>
                                    <p:set>
                                      <p:cBhvr>
                                        <p:cTn id="18" dur="1" fill="hold">
                                          <p:stCondLst>
                                            <p:cond delay="0"/>
                                          </p:stCondLst>
                                        </p:cTn>
                                        <p:tgtEl>
                                          <p:spTgt spid="2968"/>
                                        </p:tgtEl>
                                        <p:attrNameLst>
                                          <p:attrName>style.visibility</p:attrName>
                                        </p:attrNameLst>
                                      </p:cBhvr>
                                      <p:to>
                                        <p:strVal val="visible"/>
                                      </p:to>
                                    </p:set>
                                    <p:animEffect transition="in" filter="fade">
                                      <p:cBhvr>
                                        <p:cTn id="19" dur="1000"/>
                                        <p:tgtEl>
                                          <p:spTgt spid="2968"/>
                                        </p:tgtEl>
                                      </p:cBhvr>
                                    </p:animEffect>
                                  </p:childTnLst>
                                </p:cTn>
                              </p:par>
                              <p:par>
                                <p:cTn id="20" presetID="10" presetClass="entr" presetSubtype="0" fill="hold" nodeType="withEffect">
                                  <p:stCondLst>
                                    <p:cond delay="0"/>
                                  </p:stCondLst>
                                  <p:childTnLst>
                                    <p:set>
                                      <p:cBhvr>
                                        <p:cTn id="21" dur="1" fill="hold">
                                          <p:stCondLst>
                                            <p:cond delay="0"/>
                                          </p:stCondLst>
                                        </p:cTn>
                                        <p:tgtEl>
                                          <p:spTgt spid="2969"/>
                                        </p:tgtEl>
                                        <p:attrNameLst>
                                          <p:attrName>style.visibility</p:attrName>
                                        </p:attrNameLst>
                                      </p:cBhvr>
                                      <p:to>
                                        <p:strVal val="visible"/>
                                      </p:to>
                                    </p:set>
                                    <p:animEffect transition="in" filter="fade">
                                      <p:cBhvr>
                                        <p:cTn id="22" dur="1000"/>
                                        <p:tgtEl>
                                          <p:spTgt spid="2969"/>
                                        </p:tgtEl>
                                      </p:cBhvr>
                                    </p:animEffect>
                                  </p:childTnLst>
                                </p:cTn>
                              </p:par>
                              <p:par>
                                <p:cTn id="23" presetID="10" presetClass="entr" presetSubtype="0" fill="hold" nodeType="withEffect">
                                  <p:stCondLst>
                                    <p:cond delay="0"/>
                                  </p:stCondLst>
                                  <p:childTnLst>
                                    <p:set>
                                      <p:cBhvr>
                                        <p:cTn id="24" dur="1" fill="hold">
                                          <p:stCondLst>
                                            <p:cond delay="0"/>
                                          </p:stCondLst>
                                        </p:cTn>
                                        <p:tgtEl>
                                          <p:spTgt spid="2970"/>
                                        </p:tgtEl>
                                        <p:attrNameLst>
                                          <p:attrName>style.visibility</p:attrName>
                                        </p:attrNameLst>
                                      </p:cBhvr>
                                      <p:to>
                                        <p:strVal val="visible"/>
                                      </p:to>
                                    </p:set>
                                    <p:animEffect transition="in" filter="fade">
                                      <p:cBhvr>
                                        <p:cTn id="25" dur="1000"/>
                                        <p:tgtEl>
                                          <p:spTgt spid="2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70"/>
          <p:cNvSpPr txBox="1">
            <a:spLocks noGrp="1"/>
          </p:cNvSpPr>
          <p:nvPr>
            <p:ph type="title"/>
          </p:nvPr>
        </p:nvSpPr>
        <p:spPr>
          <a:xfrm>
            <a:off x="1496875" y="566335"/>
            <a:ext cx="3396300" cy="371700"/>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IN" dirty="0"/>
              <a:t>EXAMPLE</a:t>
            </a:r>
            <a:endParaRPr dirty="0"/>
          </a:p>
        </p:txBody>
      </p:sp>
      <p:sp>
        <p:nvSpPr>
          <p:cNvPr id="2998" name="Google Shape;299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92BFFFD-2A68-E6D0-E529-8EC4ACA2BA77}"/>
              </a:ext>
            </a:extLst>
          </p:cNvPr>
          <p:cNvPicPr>
            <a:picLocks noChangeAspect="1"/>
          </p:cNvPicPr>
          <p:nvPr/>
        </p:nvPicPr>
        <p:blipFill>
          <a:blip r:embed="rId4"/>
          <a:stretch>
            <a:fillRect/>
          </a:stretch>
        </p:blipFill>
        <p:spPr>
          <a:xfrm>
            <a:off x="2411219" y="1029475"/>
            <a:ext cx="4781032" cy="4031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5"/>
                                        </p:tgtEl>
                                        <p:attrNameLst>
                                          <p:attrName>style.visibility</p:attrName>
                                        </p:attrNameLst>
                                      </p:cBhvr>
                                      <p:to>
                                        <p:strVal val="visible"/>
                                      </p:to>
                                    </p:set>
                                    <p:anim calcmode="lin" valueType="num">
                                      <p:cBhvr additive="base">
                                        <p:cTn id="7" dur="1000"/>
                                        <p:tgtEl>
                                          <p:spTgt spid="299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00"/>
                                        </p:tgtEl>
                                        <p:attrNameLst>
                                          <p:attrName>style.visibility</p:attrName>
                                        </p:attrNameLst>
                                      </p:cBhvr>
                                      <p:to>
                                        <p:strVal val="visible"/>
                                      </p:to>
                                    </p:set>
                                    <p:animEffect transition="in" filter="fade">
                                      <p:cBhvr>
                                        <p:cTn id="10" dur="1000"/>
                                        <p:tgtEl>
                                          <p:spTgt spid="3000"/>
                                        </p:tgtEl>
                                      </p:cBhvr>
                                    </p:animEffect>
                                  </p:childTnLst>
                                </p:cTn>
                              </p:par>
                              <p:par>
                                <p:cTn id="11" presetID="10" presetClass="entr" presetSubtype="0" fill="hold" nodeType="withEffect">
                                  <p:stCondLst>
                                    <p:cond delay="0"/>
                                  </p:stCondLst>
                                  <p:childTnLst>
                                    <p:set>
                                      <p:cBhvr>
                                        <p:cTn id="12" dur="1" fill="hold">
                                          <p:stCondLst>
                                            <p:cond delay="0"/>
                                          </p:stCondLst>
                                        </p:cTn>
                                        <p:tgtEl>
                                          <p:spTgt spid="2998"/>
                                        </p:tgtEl>
                                        <p:attrNameLst>
                                          <p:attrName>style.visibility</p:attrName>
                                        </p:attrNameLst>
                                      </p:cBhvr>
                                      <p:to>
                                        <p:strVal val="visible"/>
                                      </p:to>
                                    </p:set>
                                    <p:animEffect transition="in" filter="fade">
                                      <p:cBhvr>
                                        <p:cTn id="13" dur="1000"/>
                                        <p:tgtEl>
                                          <p:spTgt spid="2998"/>
                                        </p:tgtEl>
                                      </p:cBhvr>
                                    </p:animEffect>
                                  </p:childTnLst>
                                </p:cTn>
                              </p:par>
                              <p:par>
                                <p:cTn id="14" presetID="10" presetClass="entr" presetSubtype="0" fill="hold" nodeType="withEffect">
                                  <p:stCondLst>
                                    <p:cond delay="0"/>
                                  </p:stCondLst>
                                  <p:childTnLst>
                                    <p:set>
                                      <p:cBhvr>
                                        <p:cTn id="15" dur="1" fill="hold">
                                          <p:stCondLst>
                                            <p:cond delay="0"/>
                                          </p:stCondLst>
                                        </p:cTn>
                                        <p:tgtEl>
                                          <p:spTgt spid="2999"/>
                                        </p:tgtEl>
                                        <p:attrNameLst>
                                          <p:attrName>style.visibility</p:attrName>
                                        </p:attrNameLst>
                                      </p:cBhvr>
                                      <p:to>
                                        <p:strVal val="visible"/>
                                      </p:to>
                                    </p:set>
                                    <p:animEffect transition="in" filter="fade">
                                      <p:cBhvr>
                                        <p:cTn id="16" dur="1000"/>
                                        <p:tgtEl>
                                          <p:spTgt spid="2999"/>
                                        </p:tgtEl>
                                      </p:cBhvr>
                                    </p:animEffect>
                                  </p:childTnLst>
                                </p:cTn>
                              </p:par>
                              <p:par>
                                <p:cTn id="17" presetID="10" presetClass="entr" presetSubtype="0" fill="hold" nodeType="withEffect">
                                  <p:stCondLst>
                                    <p:cond delay="0"/>
                                  </p:stCondLst>
                                  <p:childTnLst>
                                    <p:set>
                                      <p:cBhvr>
                                        <p:cTn id="18" dur="1" fill="hold">
                                          <p:stCondLst>
                                            <p:cond delay="0"/>
                                          </p:stCondLst>
                                        </p:cTn>
                                        <p:tgtEl>
                                          <p:spTgt spid="3000"/>
                                        </p:tgtEl>
                                        <p:attrNameLst>
                                          <p:attrName>style.visibility</p:attrName>
                                        </p:attrNameLst>
                                      </p:cBhvr>
                                      <p:to>
                                        <p:strVal val="visible"/>
                                      </p:to>
                                    </p:set>
                                    <p:animEffect transition="in" filter="fade">
                                      <p:cBhvr>
                                        <p:cTn id="19" dur="1000"/>
                                        <p:tgtEl>
                                          <p:spTgt spid="3000"/>
                                        </p:tgtEl>
                                      </p:cBhvr>
                                    </p:animEffect>
                                  </p:childTnLst>
                                </p:cTn>
                              </p:par>
                              <p:par>
                                <p:cTn id="20" presetID="10" presetClass="entr" presetSubtype="0" fill="hold" nodeType="withEffect">
                                  <p:stCondLst>
                                    <p:cond delay="0"/>
                                  </p:stCondLst>
                                  <p:childTnLst>
                                    <p:set>
                                      <p:cBhvr>
                                        <p:cTn id="21" dur="1" fill="hold">
                                          <p:stCondLst>
                                            <p:cond delay="0"/>
                                          </p:stCondLst>
                                        </p:cTn>
                                        <p:tgtEl>
                                          <p:spTgt spid="3001"/>
                                        </p:tgtEl>
                                        <p:attrNameLst>
                                          <p:attrName>style.visibility</p:attrName>
                                        </p:attrNameLst>
                                      </p:cBhvr>
                                      <p:to>
                                        <p:strVal val="visible"/>
                                      </p:to>
                                    </p:set>
                                    <p:animEffect transition="in" filter="fade">
                                      <p:cBhvr>
                                        <p:cTn id="22" dur="1000"/>
                                        <p:tgtEl>
                                          <p:spTgt spid="3001"/>
                                        </p:tgtEl>
                                      </p:cBhvr>
                                    </p:animEffect>
                                  </p:childTnLst>
                                </p:cTn>
                              </p:par>
                              <p:par>
                                <p:cTn id="23" presetID="10" presetClass="entr" presetSubtype="0" fill="hold" nodeType="withEffect">
                                  <p:stCondLst>
                                    <p:cond delay="0"/>
                                  </p:stCondLst>
                                  <p:childTnLst>
                                    <p:set>
                                      <p:cBhvr>
                                        <p:cTn id="24" dur="1" fill="hold">
                                          <p:stCondLst>
                                            <p:cond delay="0"/>
                                          </p:stCondLst>
                                        </p:cTn>
                                        <p:tgtEl>
                                          <p:spTgt spid="3002"/>
                                        </p:tgtEl>
                                        <p:attrNameLst>
                                          <p:attrName>style.visibility</p:attrName>
                                        </p:attrNameLst>
                                      </p:cBhvr>
                                      <p:to>
                                        <p:strVal val="visible"/>
                                      </p:to>
                                    </p:set>
                                    <p:animEffect transition="in" filter="fade">
                                      <p:cBhvr>
                                        <p:cTn id="25" dur="1000"/>
                                        <p:tgtEl>
                                          <p:spTgt spid="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721231" y="322131"/>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                         CONCLUSION</a:t>
            </a:r>
            <a:endParaRPr dirty="0"/>
          </a:p>
        </p:txBody>
      </p:sp>
      <p:sp>
        <p:nvSpPr>
          <p:cNvPr id="3061" name="Google Shape;3061;p74"/>
          <p:cNvSpPr txBox="1">
            <a:spLocks noGrp="1"/>
          </p:cNvSpPr>
          <p:nvPr>
            <p:ph type="body" idx="1"/>
          </p:nvPr>
        </p:nvSpPr>
        <p:spPr>
          <a:xfrm>
            <a:off x="839790" y="862864"/>
            <a:ext cx="6702000" cy="4378940"/>
          </a:xfrm>
          <a:prstGeom prst="rect">
            <a:avLst/>
          </a:prstGeom>
        </p:spPr>
        <p:txBody>
          <a:bodyPr spcFirstLastPara="1" wrap="square" lIns="91425" tIns="91425" rIns="91425" bIns="91425" anchor="t" anchorCtr="0">
            <a:noAutofit/>
          </a:bodyPr>
          <a:lstStyle/>
          <a:p>
            <a:pPr marL="0" lvl="0" indent="0" algn="just">
              <a:buNone/>
            </a:pPr>
            <a:r>
              <a:rPr lang="en-US" dirty="0"/>
              <a:t>Ada is a high-level programming language designed with a strong emphasis on reliability, safety, and maintainability, making it particularly well-suited for systems where failure is not an option, such as in defense, aerospace, and medical applications. Its structured and statically typed nature, coupled with built-in support for concurrency and modularity, allows developers to write robust, secure, and efficient code.</a:t>
            </a:r>
          </a:p>
          <a:p>
            <a:pPr marL="0" lvl="0" indent="0" algn="just">
              <a:buNone/>
            </a:pPr>
            <a:endParaRPr lang="en-US" dirty="0"/>
          </a:p>
          <a:p>
            <a:pPr marL="0" lvl="0" indent="0" algn="just">
              <a:buNone/>
            </a:pPr>
            <a:r>
              <a:rPr lang="en-US" dirty="0"/>
              <a:t>A key feature that enhances Ada's reliability is its comprehensive exception handling mechanism. Exception handling in Ada provides a systematic way to detect and manage runtime errors, ensuring that programs can handle unexpected situations gracefully. By separating error-handling logic from the main program flow, Ada promotes cleaner, more maintainable code. This mechanism not only prevents program crashes but also allows for better user feedback, error logging, and resource management, contributing to the overall robustness and resilience of Ada-based systems.</a:t>
            </a:r>
          </a:p>
        </p:txBody>
      </p:sp>
      <p:sp>
        <p:nvSpPr>
          <p:cNvPr id="3067" name="Google Shape;3067;p74"/>
          <p:cNvSpPr/>
          <p:nvPr/>
        </p:nvSpPr>
        <p:spPr>
          <a:xfrm flipH="1">
            <a:off x="7252986" y="234786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61"/>
                                        </p:tgtEl>
                                        <p:attrNameLst>
                                          <p:attrName>style.visibility</p:attrName>
                                        </p:attrNameLst>
                                      </p:cBhvr>
                                      <p:to>
                                        <p:strVal val="visible"/>
                                      </p:to>
                                    </p:set>
                                    <p:animEffect transition="in" filter="fade">
                                      <p:cBhvr>
                                        <p:cTn id="10" dur="1000"/>
                                        <p:tgtEl>
                                          <p:spTgt spid="3061"/>
                                        </p:tgtEl>
                                      </p:cBhvr>
                                    </p:animEffect>
                                  </p:childTnLst>
                                </p:cTn>
                              </p:par>
                              <p:par>
                                <p:cTn id="11" presetID="8" presetClass="emph" presetSubtype="0" fill="hold" nodeType="withEffect">
                                  <p:stCondLst>
                                    <p:cond delay="0"/>
                                  </p:stCondLst>
                                  <p:childTnLst>
                                    <p:animRot by="-21600000">
                                      <p:cBhvr>
                                        <p:cTn id="12" dur="1000" fill="hold"/>
                                        <p:tgtEl>
                                          <p:spTgt spid="3067"/>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3068"/>
                                        </p:tgtEl>
                                        <p:attrNameLst>
                                          <p:attrName>style.visibility</p:attrName>
                                        </p:attrNameLst>
                                      </p:cBhvr>
                                      <p:to>
                                        <p:strVal val="visible"/>
                                      </p:to>
                                    </p:set>
                                    <p:animEffect transition="in" filter="fade">
                                      <p:cBhvr>
                                        <p:cTn id="15" dur="1000"/>
                                        <p:tgtEl>
                                          <p:spTgt spid="3068"/>
                                        </p:tgtEl>
                                      </p:cBhvr>
                                    </p:animEffect>
                                  </p:childTnLst>
                                </p:cTn>
                              </p:par>
                              <p:par>
                                <p:cTn id="16" presetID="10" presetClass="entr" presetSubtype="0" fill="hold" nodeType="withEffect">
                                  <p:stCondLst>
                                    <p:cond delay="0"/>
                                  </p:stCondLst>
                                  <p:childTnLst>
                                    <p:set>
                                      <p:cBhvr>
                                        <p:cTn id="17" dur="1" fill="hold">
                                          <p:stCondLst>
                                            <p:cond delay="0"/>
                                          </p:stCondLst>
                                        </p:cTn>
                                        <p:tgtEl>
                                          <p:spTgt spid="3069"/>
                                        </p:tgtEl>
                                        <p:attrNameLst>
                                          <p:attrName>style.visibility</p:attrName>
                                        </p:attrNameLst>
                                      </p:cBhvr>
                                      <p:to>
                                        <p:strVal val="visible"/>
                                      </p:to>
                                    </p:set>
                                    <p:animEffect transition="in" filter="fade">
                                      <p:cBhvr>
                                        <p:cTn id="18" dur="1000"/>
                                        <p:tgtEl>
                                          <p:spTgt spid="3069"/>
                                        </p:tgtEl>
                                      </p:cBhvr>
                                    </p:animEffect>
                                  </p:childTnLst>
                                </p:cTn>
                              </p:par>
                              <p:par>
                                <p:cTn id="19" presetID="10" presetClass="entr" presetSubtype="0" fill="hold" nodeType="withEffect">
                                  <p:stCondLst>
                                    <p:cond delay="0"/>
                                  </p:stCondLst>
                                  <p:childTnLst>
                                    <p:set>
                                      <p:cBhvr>
                                        <p:cTn id="20" dur="1" fill="hold">
                                          <p:stCondLst>
                                            <p:cond delay="0"/>
                                          </p:stCondLst>
                                        </p:cTn>
                                        <p:tgtEl>
                                          <p:spTgt spid="3070"/>
                                        </p:tgtEl>
                                        <p:attrNameLst>
                                          <p:attrName>style.visibility</p:attrName>
                                        </p:attrNameLst>
                                      </p:cBhvr>
                                      <p:to>
                                        <p:strVal val="visible"/>
                                      </p:to>
                                    </p:set>
                                    <p:animEffect transition="in" filter="fade">
                                      <p:cBhvr>
                                        <p:cTn id="21" dur="1000"/>
                                        <p:tgtEl>
                                          <p:spTgt spid="3070"/>
                                        </p:tgtEl>
                                      </p:cBhvr>
                                    </p:animEffect>
                                  </p:childTnLst>
                                </p:cTn>
                              </p:par>
                              <p:par>
                                <p:cTn id="22" presetID="10" presetClass="entr" presetSubtype="0" fill="hold" nodeType="withEffect">
                                  <p:stCondLst>
                                    <p:cond delay="0"/>
                                  </p:stCondLst>
                                  <p:childTnLst>
                                    <p:set>
                                      <p:cBhvr>
                                        <p:cTn id="23" dur="1" fill="hold">
                                          <p:stCondLst>
                                            <p:cond delay="0"/>
                                          </p:stCondLst>
                                        </p:cTn>
                                        <p:tgtEl>
                                          <p:spTgt spid="3071"/>
                                        </p:tgtEl>
                                        <p:attrNameLst>
                                          <p:attrName>style.visibility</p:attrName>
                                        </p:attrNameLst>
                                      </p:cBhvr>
                                      <p:to>
                                        <p:strVal val="visible"/>
                                      </p:to>
                                    </p:set>
                                    <p:animEffect transition="in" filter="fade">
                                      <p:cBhvr>
                                        <p:cTn id="24" dur="1000"/>
                                        <p:tgtEl>
                                          <p:spTgt spid="3071"/>
                                        </p:tgtEl>
                                      </p:cBhvr>
                                    </p:animEffect>
                                  </p:childTnLst>
                                </p:cTn>
                              </p:par>
                              <p:par>
                                <p:cTn id="25" presetID="10" presetClass="entr" presetSubtype="0" fill="hold" nodeType="withEffect">
                                  <p:stCondLst>
                                    <p:cond delay="0"/>
                                  </p:stCondLst>
                                  <p:childTnLst>
                                    <p:set>
                                      <p:cBhvr>
                                        <p:cTn id="26" dur="1" fill="hold">
                                          <p:stCondLst>
                                            <p:cond delay="0"/>
                                          </p:stCondLst>
                                        </p:cTn>
                                        <p:tgtEl>
                                          <p:spTgt spid="3072"/>
                                        </p:tgtEl>
                                        <p:attrNameLst>
                                          <p:attrName>style.visibility</p:attrName>
                                        </p:attrNameLst>
                                      </p:cBhvr>
                                      <p:to>
                                        <p:strVal val="visible"/>
                                      </p:to>
                                    </p:set>
                                    <p:animEffect transition="in" filter="fade">
                                      <p:cBhvr>
                                        <p:cTn id="27" dur="1000"/>
                                        <p:tgtEl>
                                          <p:spTgt spid="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grpSp>
        <p:nvGrpSpPr>
          <p:cNvPr id="3526" name="Google Shape;3526;p86"/>
          <p:cNvGrpSpPr/>
          <p:nvPr/>
        </p:nvGrpSpPr>
        <p:grpSpPr>
          <a:xfrm>
            <a:off x="2290890" y="573334"/>
            <a:ext cx="1965289" cy="517060"/>
            <a:chOff x="3539975" y="3523525"/>
            <a:chExt cx="745925" cy="196250"/>
          </a:xfrm>
        </p:grpSpPr>
        <p:sp>
          <p:nvSpPr>
            <p:cNvPr id="3527" name="Google Shape;3527;p8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3" name="Google Shape;3543;p86"/>
          <p:cNvSpPr txBox="1">
            <a:spLocks noGrp="1"/>
          </p:cNvSpPr>
          <p:nvPr>
            <p:ph type="title"/>
          </p:nvPr>
        </p:nvSpPr>
        <p:spPr>
          <a:xfrm>
            <a:off x="1840164" y="1512384"/>
            <a:ext cx="5168400" cy="26154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IN" dirty="0">
                <a:solidFill>
                  <a:schemeClr val="dk2"/>
                </a:solidFill>
              </a:rPr>
              <a:t>THANK </a:t>
            </a:r>
            <a:r>
              <a:rPr lang="en-IN" dirty="0">
                <a:solidFill>
                  <a:schemeClr val="bg1"/>
                </a:solidFill>
              </a:rPr>
              <a:t>YOU</a:t>
            </a:r>
            <a:endParaRPr dirty="0">
              <a:solidFill>
                <a:schemeClr val="bg1"/>
              </a:solidFill>
            </a:endParaRPr>
          </a:p>
        </p:txBody>
      </p:sp>
      <p:grpSp>
        <p:nvGrpSpPr>
          <p:cNvPr id="3545" name="Google Shape;3545;p86"/>
          <p:cNvGrpSpPr/>
          <p:nvPr/>
        </p:nvGrpSpPr>
        <p:grpSpPr>
          <a:xfrm>
            <a:off x="5633458" y="-1519770"/>
            <a:ext cx="2795003" cy="2795003"/>
            <a:chOff x="1943325" y="-220375"/>
            <a:chExt cx="1298672" cy="1298672"/>
          </a:xfrm>
        </p:grpSpPr>
        <p:sp>
          <p:nvSpPr>
            <p:cNvPr id="3546" name="Google Shape;3546;p8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4" name="Google Shape;3594;p86"/>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5" name="Google Shape;3595;p86"/>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3596" name="Google Shape;3596;p8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59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545"/>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3526"/>
                                        </p:tgtEl>
                                        <p:attrNameLst>
                                          <p:attrName>style.visibility</p:attrName>
                                        </p:attrNameLst>
                                      </p:cBhvr>
                                      <p:to>
                                        <p:strVal val="visible"/>
                                      </p:to>
                                    </p:set>
                                    <p:anim calcmode="lin" valueType="num">
                                      <p:cBhvr additive="base">
                                        <p:cTn id="11" dur="1000"/>
                                        <p:tgtEl>
                                          <p:spTgt spid="3526"/>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3543"/>
                                        </p:tgtEl>
                                        <p:attrNameLst>
                                          <p:attrName>style.visibility</p:attrName>
                                        </p:attrNameLst>
                                      </p:cBhvr>
                                      <p:to>
                                        <p:strVal val="visible"/>
                                      </p:to>
                                    </p:set>
                                    <p:anim calcmode="lin" valueType="num">
                                      <p:cBhvr additive="base">
                                        <p:cTn id="14" dur="1000"/>
                                        <p:tgtEl>
                                          <p:spTgt spid="3543"/>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3596"/>
                                        </p:tgtEl>
                                        <p:attrNameLst>
                                          <p:attrName>style.visibility</p:attrName>
                                        </p:attrNameLst>
                                      </p:cBhvr>
                                      <p:to>
                                        <p:strVal val="visible"/>
                                      </p:to>
                                    </p:set>
                                    <p:animEffect transition="in" filter="fade">
                                      <p:cBhvr>
                                        <p:cTn id="17" dur="1000"/>
                                        <p:tgtEl>
                                          <p:spTgt spid="3596"/>
                                        </p:tgtEl>
                                      </p:cBhvr>
                                    </p:animEffect>
                                  </p:childTnLst>
                                </p:cTn>
                              </p:par>
                              <p:par>
                                <p:cTn id="18" presetID="10" presetClass="entr" presetSubtype="0" fill="hold" nodeType="withEffect">
                                  <p:stCondLst>
                                    <p:cond delay="0"/>
                                  </p:stCondLst>
                                  <p:childTnLst>
                                    <p:set>
                                      <p:cBhvr>
                                        <p:cTn id="19" dur="1" fill="hold">
                                          <p:stCondLst>
                                            <p:cond delay="0"/>
                                          </p:stCondLst>
                                        </p:cTn>
                                        <p:tgtEl>
                                          <p:spTgt spid="3597"/>
                                        </p:tgtEl>
                                        <p:attrNameLst>
                                          <p:attrName>style.visibility</p:attrName>
                                        </p:attrNameLst>
                                      </p:cBhvr>
                                      <p:to>
                                        <p:strVal val="visible"/>
                                      </p:to>
                                    </p:set>
                                    <p:animEffect transition="in" filter="fade">
                                      <p:cBhvr>
                                        <p:cTn id="20" dur="1000"/>
                                        <p:tgtEl>
                                          <p:spTgt spid="3597"/>
                                        </p:tgtEl>
                                      </p:cBhvr>
                                    </p:animEffect>
                                  </p:childTnLst>
                                </p:cTn>
                              </p:par>
                              <p:par>
                                <p:cTn id="21" presetID="10" presetClass="entr" presetSubtype="0" fill="hold" nodeType="withEffect">
                                  <p:stCondLst>
                                    <p:cond delay="0"/>
                                  </p:stCondLst>
                                  <p:childTnLst>
                                    <p:set>
                                      <p:cBhvr>
                                        <p:cTn id="22" dur="1" fill="hold">
                                          <p:stCondLst>
                                            <p:cond delay="0"/>
                                          </p:stCondLst>
                                        </p:cTn>
                                        <p:tgtEl>
                                          <p:spTgt spid="3598"/>
                                        </p:tgtEl>
                                        <p:attrNameLst>
                                          <p:attrName>style.visibility</p:attrName>
                                        </p:attrNameLst>
                                      </p:cBhvr>
                                      <p:to>
                                        <p:strVal val="visible"/>
                                      </p:to>
                                    </p:set>
                                    <p:animEffect transition="in" filter="fade">
                                      <p:cBhvr>
                                        <p:cTn id="23" dur="1000"/>
                                        <p:tgtEl>
                                          <p:spTgt spid="3598"/>
                                        </p:tgtEl>
                                      </p:cBhvr>
                                    </p:animEffect>
                                  </p:childTnLst>
                                </p:cTn>
                              </p:par>
                              <p:par>
                                <p:cTn id="24" presetID="10" presetClass="entr" presetSubtype="0" fill="hold" nodeType="withEffect">
                                  <p:stCondLst>
                                    <p:cond delay="0"/>
                                  </p:stCondLst>
                                  <p:childTnLst>
                                    <p:set>
                                      <p:cBhvr>
                                        <p:cTn id="25" dur="1" fill="hold">
                                          <p:stCondLst>
                                            <p:cond delay="0"/>
                                          </p:stCondLst>
                                        </p:cTn>
                                        <p:tgtEl>
                                          <p:spTgt spid="3599"/>
                                        </p:tgtEl>
                                        <p:attrNameLst>
                                          <p:attrName>style.visibility</p:attrName>
                                        </p:attrNameLst>
                                      </p:cBhvr>
                                      <p:to>
                                        <p:strVal val="visible"/>
                                      </p:to>
                                    </p:set>
                                    <p:animEffect transition="in" filter="fade">
                                      <p:cBhvr>
                                        <p:cTn id="26" dur="1000"/>
                                        <p:tgtEl>
                                          <p:spTgt spid="3599"/>
                                        </p:tgtEl>
                                      </p:cBhvr>
                                    </p:animEffect>
                                  </p:childTnLst>
                                </p:cTn>
                              </p:par>
                              <p:par>
                                <p:cTn id="27" presetID="10" presetClass="entr" presetSubtype="0" fill="hold" nodeType="withEffect">
                                  <p:stCondLst>
                                    <p:cond delay="0"/>
                                  </p:stCondLst>
                                  <p:childTnLst>
                                    <p:set>
                                      <p:cBhvr>
                                        <p:cTn id="28" dur="1" fill="hold">
                                          <p:stCondLst>
                                            <p:cond delay="0"/>
                                          </p:stCondLst>
                                        </p:cTn>
                                        <p:tgtEl>
                                          <p:spTgt spid="3600"/>
                                        </p:tgtEl>
                                        <p:attrNameLst>
                                          <p:attrName>style.visibility</p:attrName>
                                        </p:attrNameLst>
                                      </p:cBhvr>
                                      <p:to>
                                        <p:strVal val="visible"/>
                                      </p:to>
                                    </p:set>
                                    <p:animEffect transition="in" filter="fade">
                                      <p:cBhvr>
                                        <p:cTn id="29" dur="1000"/>
                                        <p:tgtEl>
                                          <p:spTgt spid="3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576</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Bahnschrift SemiLight</vt:lpstr>
      <vt:lpstr>Anaheim</vt:lpstr>
      <vt:lpstr>Arial</vt:lpstr>
      <vt:lpstr>Bell MT</vt:lpstr>
      <vt:lpstr>Bai Jamjuree</vt:lpstr>
      <vt:lpstr>Aldrich</vt:lpstr>
      <vt:lpstr>Data Science Project Proposal XL by Slidesgo</vt:lpstr>
      <vt:lpstr>INTRODUCTION, EXCEPTION HANDLING IN ADA</vt:lpstr>
      <vt:lpstr>                    INTRODUCTION</vt:lpstr>
      <vt:lpstr>       KEY FEATURES OF ADA </vt:lpstr>
      <vt:lpstr>EXCEPTION HANDLING IN ADA</vt:lpstr>
      <vt:lpstr>SYNTAX FOR EXCEPTION HANDLING</vt:lpstr>
      <vt:lpstr>EXAMPLE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91906</dc:creator>
  <cp:lastModifiedBy>sowmyasoma2345@gmail.com</cp:lastModifiedBy>
  <cp:revision>1</cp:revision>
  <dcterms:modified xsi:type="dcterms:W3CDTF">2024-09-06T00:23:14Z</dcterms:modified>
</cp:coreProperties>
</file>