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soma2345@gmail.com" userId="46f9ce0402a7bb1c" providerId="LiveId" clId="{746079A3-4BE8-43E2-870E-CAF57FD2681A}"/>
    <pc:docChg chg="modSld">
      <pc:chgData name="sowmyasoma2345@gmail.com" userId="46f9ce0402a7bb1c" providerId="LiveId" clId="{746079A3-4BE8-43E2-870E-CAF57FD2681A}" dt="2023-12-29T14:47:33.448" v="5" actId="1076"/>
      <pc:docMkLst>
        <pc:docMk/>
      </pc:docMkLst>
      <pc:sldChg chg="modSp mod">
        <pc:chgData name="sowmyasoma2345@gmail.com" userId="46f9ce0402a7bb1c" providerId="LiveId" clId="{746079A3-4BE8-43E2-870E-CAF57FD2681A}" dt="2023-12-29T14:47:33.448" v="5" actId="1076"/>
        <pc:sldMkLst>
          <pc:docMk/>
          <pc:sldMk cId="0" sldId="258"/>
        </pc:sldMkLst>
        <pc:spChg chg="mod">
          <ac:chgData name="sowmyasoma2345@gmail.com" userId="46f9ce0402a7bb1c" providerId="LiveId" clId="{746079A3-4BE8-43E2-870E-CAF57FD2681A}" dt="2023-12-29T14:47:33.448" v="5" actId="1076"/>
          <ac:spMkLst>
            <pc:docMk/>
            <pc:sldMk cId="0" sldId="25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493A2-E811-4F72-ACB2-0029FEFB42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1F8FC-BAA8-415F-B962-CB43809C4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F8FC-BAA8-415F-B962-CB43809C4E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DB7E-403C-4DB6-88C5-3C9586F443AD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3A7B-6132-4F1D-AA05-0C1E56FF9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3089" y="1906201"/>
            <a:ext cx="4377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>
              <a:latin typeface="Britannic Bold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8956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Castellar" pitchFamily="18" charset="0"/>
              </a:rPr>
              <a:t>RECURSION</a:t>
            </a:r>
          </a:p>
          <a:p>
            <a:pPr>
              <a:lnSpc>
                <a:spcPct val="90000"/>
              </a:lnSpc>
            </a:pPr>
            <a:endParaRPr lang="en-US" sz="3600" dirty="0">
              <a:latin typeface="Castellar" pitchFamily="18" charset="0"/>
            </a:endParaRPr>
          </a:p>
          <a:p>
            <a:pPr>
              <a:lnSpc>
                <a:spcPct val="90000"/>
              </a:lnSpc>
            </a:pPr>
            <a:endParaRPr lang="en-US" sz="3600" dirty="0">
              <a:latin typeface="Britannic Bold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1"/>
            <a:ext cx="3581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oper Black" pitchFamily="18" charset="0"/>
              </a:rPr>
              <a:t>Conclusion</a:t>
            </a:r>
          </a:p>
          <a:p>
            <a:pPr>
              <a:lnSpc>
                <a:spcPct val="90000"/>
              </a:lnSpc>
            </a:pPr>
            <a:endParaRPr lang="en-US" sz="6600" dirty="0">
              <a:latin typeface="Cooper Blac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1" y="1219200"/>
            <a:ext cx="6781799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Recursion is useful when the problem you are trying to solve can be broken down into smaller sub-problems that are similar to the original problem. Examples include computing the factorial of a number, or generating a permutation of a set of elements.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However, there are also cases where a problem can be solved using either iteration or recursion, and the choice between the two often depends on personal preference and the specific requirements of the problem.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743200"/>
            <a:ext cx="51816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Broadway" pitchFamily="82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164038"/>
            <a:ext cx="716025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Britannic Bold" pitchFamily="34" charset="0"/>
              </a:rPr>
              <a:t>NAME:G.SOWMYA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latin typeface="Britannic Bold" pitchFamily="34" charset="0"/>
              </a:rPr>
              <a:t>ROLL.NO:22H51A0588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latin typeface="Britannic Bold" pitchFamily="34" charset="0"/>
              </a:rPr>
              <a:t>SECTION:CSE-B</a:t>
            </a:r>
          </a:p>
          <a:p>
            <a:pPr>
              <a:lnSpc>
                <a:spcPct val="90000"/>
              </a:lnSpc>
            </a:pPr>
            <a:endParaRPr lang="en-US" sz="4400" dirty="0">
              <a:latin typeface="Britannic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381000"/>
            <a:ext cx="3657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Britannic Bold" pitchFamily="34" charset="0"/>
              </a:rPr>
              <a:t>RECURSION</a:t>
            </a:r>
          </a:p>
          <a:p>
            <a:pPr>
              <a:lnSpc>
                <a:spcPct val="90000"/>
              </a:lnSpc>
            </a:pPr>
            <a:endParaRPr lang="en-US" sz="4400" dirty="0">
              <a:latin typeface="Britannic Bold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1600200"/>
            <a:ext cx="762000" cy="3810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447800"/>
            <a:ext cx="79248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Recursion is a process by which a function calls itself  repeatedly until some specific condition has been satisfied.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4800" y="2971800"/>
            <a:ext cx="762000" cy="4572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2819401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ritannic Bold" pitchFamily="34" charset="0"/>
              </a:rPr>
              <a:t>A recursive function solves a particular problem by calling a copy of itself and solving smaller sub problems of the original problems.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4800" y="4572000"/>
            <a:ext cx="762000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4648200"/>
            <a:ext cx="764355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A recursion uses divide and conquer strategy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for problem solving.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84511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Britannic Bold" pitchFamily="34" charset="0"/>
              </a:rPr>
              <a:t>Rules for designing a recursive function: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438400"/>
            <a:ext cx="82296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>
                <a:latin typeface="Britannic Bold" pitchFamily="34" charset="0"/>
              </a:rPr>
              <a:t>Determine the base.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800" dirty="0">
              <a:latin typeface="Britannic Bold" pitchFamily="34" charset="0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>
                <a:latin typeface="Britannic Bold" pitchFamily="34" charset="0"/>
              </a:rPr>
              <a:t>Determine the general case.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800" dirty="0">
              <a:latin typeface="Britannic Bold" pitchFamily="34" charset="0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>
                <a:latin typeface="Britannic Bold" pitchFamily="34" charset="0"/>
              </a:rPr>
              <a:t>Combine base case and general case into a function.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800" dirty="0">
              <a:latin typeface="Britannic Bold" pitchFamily="34" charset="0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800" dirty="0">
              <a:latin typeface="Britannic Bold" pitchFamily="34" charset="0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800" dirty="0">
              <a:latin typeface="Britannic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52400"/>
            <a:ext cx="870903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Britannic Bold" pitchFamily="34" charset="0"/>
              </a:rPr>
              <a:t>Generating Fibonacci series using recursion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Britann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7919156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Example of Fibonacci series: 0,3,3,6,9,15,24…..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Britannic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971800"/>
            <a:ext cx="616707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Base case: fib(0)=0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                 fib(1)=3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Britannic Bold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General case: fib(n)= fib(n-1)+fib(n-2)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Britannic Bold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Britannic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506cb040-362d-47ae-8963-74a839bbf35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506cb040-362d-47ae-8963-74a839bbf35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WhatsApp Image 2023-02-05 at 12.06.47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534400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Britannic Bold" pitchFamily="34" charset="0"/>
              </a:rPr>
              <a:t>Program: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57200"/>
            <a:ext cx="594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if (n &lt;= 0)    </a:t>
            </a:r>
          </a:p>
          <a:p>
            <a:r>
              <a:rPr lang="en-US" dirty="0"/>
              <a:t>  return 0; 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if (n == 1)     </a:t>
            </a:r>
          </a:p>
          <a:p>
            <a:r>
              <a:rPr lang="en-US" dirty="0"/>
              <a:t> return 1; </a:t>
            </a:r>
          </a:p>
          <a:p>
            <a:r>
              <a:rPr lang="en-US" dirty="0"/>
              <a:t>  else   </a:t>
            </a:r>
          </a:p>
          <a:p>
            <a:r>
              <a:rPr lang="en-US" dirty="0"/>
              <a:t> 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(n-2);}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  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n;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fibonacci</a:t>
            </a:r>
            <a:r>
              <a:rPr lang="en-IN" dirty="0"/>
              <a:t> ( </a:t>
            </a:r>
            <a:r>
              <a:rPr lang="en-IN" dirty="0" err="1"/>
              <a:t>int</a:t>
            </a:r>
            <a:r>
              <a:rPr lang="en-IN" dirty="0"/>
              <a:t> n 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("Enter the number of terms: "); </a:t>
            </a:r>
          </a:p>
          <a:p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("%d", &amp;n); 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("The first %d terms of the Fibonacci series are: \n", n);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 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fibonacci</a:t>
            </a:r>
            <a:r>
              <a:rPr lang="en-IN" dirty="0"/>
              <a:t> (n);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("%d, ",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  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990600"/>
            <a:ext cx="9677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Output: Enter the number of terms:10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            Fibonacci series: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62400" y="1371600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 Antiqua" pitchFamily="18" charset="0"/>
                <a:cs typeface="Aharoni" pitchFamily="2" charset="-79"/>
              </a:rPr>
              <a:t>0,1,1,2,3,5,8,13,21,34</a:t>
            </a:r>
          </a:p>
        </p:txBody>
      </p:sp>
      <p:pic>
        <p:nvPicPr>
          <p:cNvPr id="8" name="Picture 7" descr="fi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05000"/>
            <a:ext cx="6677025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81534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itchFamily="82" charset="0"/>
              </a:rPr>
              <a:t>Recursion </a:t>
            </a:r>
            <a:r>
              <a:rPr lang="en-US" sz="3600" dirty="0" err="1">
                <a:latin typeface="Algerian" pitchFamily="82" charset="0"/>
              </a:rPr>
              <a:t>vs</a:t>
            </a:r>
            <a:r>
              <a:rPr lang="en-US" sz="3600" dirty="0">
                <a:latin typeface="Algerian" pitchFamily="82" charset="0"/>
              </a:rPr>
              <a:t> Iteration</a:t>
            </a:r>
          </a:p>
          <a:p>
            <a:endParaRPr lang="en-US" sz="3600" dirty="0">
              <a:latin typeface="Algerian" pitchFamily="82" charset="0"/>
            </a:endParaRPr>
          </a:p>
          <a:p>
            <a:r>
              <a:rPr lang="en-US" dirty="0"/>
              <a:t>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Space complexity</a:t>
            </a:r>
          </a:p>
          <a:p>
            <a:r>
              <a:rPr lang="en-US" dirty="0"/>
              <a:t> - </a:t>
            </a:r>
            <a:r>
              <a:rPr lang="en-US" dirty="0">
                <a:latin typeface="Batang" pitchFamily="18" charset="-127"/>
                <a:ea typeface="Batang" pitchFamily="18" charset="-127"/>
                <a:cs typeface="Aharoni" pitchFamily="2" charset="-79"/>
              </a:rPr>
              <a:t>Iteration- no extra memory gets allocated.</a:t>
            </a:r>
          </a:p>
          <a:p>
            <a:pPr>
              <a:buFontTx/>
              <a:buChar char="-"/>
            </a:pPr>
            <a:r>
              <a:rPr lang="en-US" dirty="0">
                <a:latin typeface="Batang" pitchFamily="18" charset="-127"/>
                <a:ea typeface="Batang" pitchFamily="18" charset="-127"/>
              </a:rPr>
              <a:t>Recursion - In the recursive program, due to each recursive call, some memory gets allocated in the stack to store parameters and local variables.</a:t>
            </a:r>
          </a:p>
          <a:p>
            <a:pPr>
              <a:buFontTx/>
              <a:buChar char="-"/>
            </a:pPr>
            <a:endParaRPr lang="en-US" dirty="0">
              <a:latin typeface="Batang" pitchFamily="18" charset="-127"/>
              <a:ea typeface="Batang" pitchFamily="18" charset="-127"/>
            </a:endParaRPr>
          </a:p>
          <a:p>
            <a:r>
              <a:rPr lang="en-US" dirty="0"/>
              <a:t>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Time complexity</a:t>
            </a:r>
          </a:p>
          <a:p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>
              <a:buFontTx/>
              <a:buChar char="-"/>
            </a:pPr>
            <a:r>
              <a:rPr lang="en-US" dirty="0">
                <a:latin typeface="Batang" pitchFamily="18" charset="-127"/>
                <a:ea typeface="Batang" pitchFamily="18" charset="-127"/>
              </a:rPr>
              <a:t>Iteration –takes less time compared to recursion</a:t>
            </a:r>
          </a:p>
          <a:p>
            <a:r>
              <a:rPr lang="en-US" dirty="0"/>
              <a:t> -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Recursion - It will take more time to execute due to the overhead of function calls, which is much higher than that of iteration.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Both involve a termination test</a:t>
            </a:r>
          </a:p>
          <a:p>
            <a:pPr>
              <a:buFontTx/>
              <a:buChar char="-"/>
            </a:pPr>
            <a:r>
              <a:rPr lang="en-US" dirty="0">
                <a:latin typeface="Batang" pitchFamily="18" charset="-127"/>
                <a:ea typeface="Batang" pitchFamily="18" charset="-127"/>
              </a:rPr>
              <a:t>Iteration-loop-termination test.</a:t>
            </a:r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Recursion-base case.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207</TotalTime>
  <Words>475</Words>
  <Application>Microsoft Office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Batang</vt:lpstr>
      <vt:lpstr>Aharoni</vt:lpstr>
      <vt:lpstr>Algerian</vt:lpstr>
      <vt:lpstr>Arial</vt:lpstr>
      <vt:lpstr>Book Antiqua</vt:lpstr>
      <vt:lpstr>Britannic Bold</vt:lpstr>
      <vt:lpstr>Broadway</vt:lpstr>
      <vt:lpstr>Calibri</vt:lpstr>
      <vt:lpstr>Castellar</vt:lpstr>
      <vt:lpstr>Consolas</vt:lpstr>
      <vt:lpstr>Cooper Black</vt:lpstr>
      <vt:lpstr>Corbel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sowmyasoma2345@gmail.com</cp:lastModifiedBy>
  <cp:revision>26</cp:revision>
  <dcterms:created xsi:type="dcterms:W3CDTF">2023-02-05T05:04:27Z</dcterms:created>
  <dcterms:modified xsi:type="dcterms:W3CDTF">2023-12-29T14:47:39Z</dcterms:modified>
</cp:coreProperties>
</file>