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34" r:id="rId14"/>
    <p:sldId id="278" r:id="rId15"/>
    <p:sldId id="335" r:id="rId16"/>
    <p:sldId id="272" r:id="rId17"/>
    <p:sldId id="273" r:id="rId18"/>
    <p:sldId id="359" r:id="rId19"/>
    <p:sldId id="336" r:id="rId20"/>
    <p:sldId id="337" r:id="rId21"/>
    <p:sldId id="338" r:id="rId22"/>
    <p:sldId id="274" r:id="rId23"/>
    <p:sldId id="275" r:id="rId24"/>
    <p:sldId id="277" r:id="rId25"/>
    <p:sldId id="279" r:id="rId26"/>
    <p:sldId id="281" r:id="rId27"/>
    <p:sldId id="282" r:id="rId28"/>
    <p:sldId id="339" r:id="rId29"/>
    <p:sldId id="291" r:id="rId30"/>
    <p:sldId id="340" r:id="rId31"/>
    <p:sldId id="289" r:id="rId32"/>
    <p:sldId id="341" r:id="rId33"/>
    <p:sldId id="288" r:id="rId34"/>
    <p:sldId id="342" r:id="rId35"/>
    <p:sldId id="343" r:id="rId36"/>
    <p:sldId id="344" r:id="rId37"/>
    <p:sldId id="293" r:id="rId38"/>
    <p:sldId id="294" r:id="rId39"/>
    <p:sldId id="345" r:id="rId40"/>
    <p:sldId id="295" r:id="rId41"/>
    <p:sldId id="346" r:id="rId42"/>
    <p:sldId id="347" r:id="rId43"/>
    <p:sldId id="348" r:id="rId44"/>
    <p:sldId id="349" r:id="rId45"/>
    <p:sldId id="296" r:id="rId46"/>
    <p:sldId id="297" r:id="rId47"/>
    <p:sldId id="298" r:id="rId48"/>
    <p:sldId id="299" r:id="rId49"/>
    <p:sldId id="360" r:id="rId50"/>
    <p:sldId id="350" r:id="rId51"/>
    <p:sldId id="351" r:id="rId52"/>
    <p:sldId id="300" r:id="rId53"/>
    <p:sldId id="352" r:id="rId54"/>
    <p:sldId id="353" r:id="rId55"/>
    <p:sldId id="354" r:id="rId56"/>
    <p:sldId id="355" r:id="rId57"/>
    <p:sldId id="356" r:id="rId58"/>
    <p:sldId id="35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83309" autoAdjust="0"/>
  </p:normalViewPr>
  <p:slideViewPr>
    <p:cSldViewPr>
      <p:cViewPr varScale="1">
        <p:scale>
          <a:sx n="126" d="100"/>
          <a:sy n="126" d="100"/>
        </p:scale>
        <p:origin x="124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9E6AB-5E3E-4154-AE51-254DBF6E785E}" type="datetimeFigureOut">
              <a:rPr lang="en-US" smtClean="0"/>
              <a:t>10/16/17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F4162-087F-4F78-8293-0CEBDE18BBFF}" type="slidenum">
              <a:rPr lang="en-US" smtClean="0"/>
              <a:t>‹#›</a:t>
            </a:fld>
            <a:endParaRPr lang="en-US"/>
          </a:p>
        </p:txBody>
      </p:sp>
    </p:spTree>
    <p:extLst>
      <p:ext uri="{BB962C8B-B14F-4D97-AF65-F5344CB8AC3E}">
        <p14:creationId xmlns:p14="http://schemas.microsoft.com/office/powerpoint/2010/main" val="1929147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E004FFE-4380-483C-BBB9-A2F648DEA483}" type="slidenum">
              <a:rPr lang="en-US" altLang="en-US" sz="1200" smtClean="0"/>
              <a:pPr/>
              <a:t>2</a:t>
            </a:fld>
            <a:endParaRPr lang="en-US"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25B4C3D-5F1A-46B6-8B12-84C26FC0AB35}" type="slidenum">
              <a:rPr lang="en-US" altLang="en-US" sz="1200" smtClean="0"/>
              <a:pPr/>
              <a:t>11</a:t>
            </a:fld>
            <a:endParaRPr lang="en-US"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6F150A80-467A-4210-AE22-69DE1E41673D}" type="slidenum">
              <a:rPr lang="en-US" altLang="en-US" sz="1200" b="0">
                <a:latin typeface="Times New Roman" pitchFamily="1" charset="0"/>
              </a:rPr>
              <a:pPr eaLnBrk="1" hangingPunct="1"/>
              <a:t>13</a:t>
            </a:fld>
            <a:endParaRPr lang="en-US" altLang="en-US" sz="1200" b="0">
              <a:latin typeface="Times New Roman"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sp = space</a:t>
            </a:r>
          </a:p>
          <a:p>
            <a:r>
              <a:rPr lang="en-US" altLang="en-US" smtClean="0">
                <a:latin typeface="Times New Roman" pitchFamily="1" charset="0"/>
                <a:ea typeface="ＭＳ Ｐゴシック" pitchFamily="1" charset="-128"/>
              </a:rPr>
              <a:t>cr = \r</a:t>
            </a:r>
          </a:p>
          <a:p>
            <a:r>
              <a:rPr lang="en-US" altLang="en-US" smtClean="0">
                <a:latin typeface="Times New Roman" pitchFamily="1" charset="0"/>
                <a:ea typeface="ＭＳ Ｐゴシック" pitchFamily="1" charset="-128"/>
              </a:rPr>
              <a:t>lf = \n</a:t>
            </a:r>
          </a:p>
          <a:p>
            <a:endParaRPr lang="en-US" altLang="en-US" smtClean="0">
              <a:latin typeface="Times New Roman" pitchFamily="1" charset="0"/>
              <a:ea typeface="ＭＳ Ｐゴシック" pitchFamily="1" charset="-128"/>
            </a:endParaRPr>
          </a:p>
          <a:p>
            <a:r>
              <a:rPr lang="en-US" altLang="en-US" smtClean="0">
                <a:latin typeface="Times New Roman" pitchFamily="1" charset="0"/>
                <a:ea typeface="ＭＳ Ｐゴシック" pitchFamily="1" charset="-128"/>
              </a:rPr>
              <a:t>Body only fills in for POST requests, not GET requests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1150938" y="692150"/>
            <a:ext cx="4556125" cy="3416300"/>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4117273B-915F-49E5-8A63-C1096DA020B6}" type="slidenum">
              <a:rPr lang="en-US" altLang="en-US" sz="1200" b="0">
                <a:latin typeface="Times New Roman" pitchFamily="1" charset="0"/>
              </a:rPr>
              <a:pPr eaLnBrk="1" hangingPunct="1"/>
              <a:t>15</a:t>
            </a:fld>
            <a:endParaRPr lang="en-US" altLang="en-US" sz="1200" b="0">
              <a:latin typeface="Times New Roman" pitchFamily="1" charset="0"/>
            </a:endParaRPr>
          </a:p>
        </p:txBody>
      </p:sp>
      <p:sp>
        <p:nvSpPr>
          <p:cNvPr id="26627"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ln/>
          <a:extLst/>
        </p:spPr>
        <p:txBody>
          <a:bodyPr/>
          <a:lstStyle/>
          <a:p>
            <a:r>
              <a:rPr lang="en-US" altLang="en-US" smtClean="0">
                <a:latin typeface="Times New Roman" pitchFamily="1" charset="0"/>
                <a:ea typeface="ＭＳ Ｐゴシック" pitchFamily="1" charset="-128"/>
              </a:rPr>
              <a:t>Why is it relative?</a:t>
            </a:r>
          </a:p>
          <a:p>
            <a:pPr>
              <a:buFontTx/>
              <a:buChar char="•"/>
            </a:pPr>
            <a:r>
              <a:rPr lang="en-US" altLang="en-US" smtClean="0">
                <a:latin typeface="Times New Roman" pitchFamily="1" charset="0"/>
                <a:ea typeface="ＭＳ Ｐゴシック" pitchFamily="1" charset="-128"/>
              </a:rPr>
              <a:t>Rest of URL is implied by what you connect to</a:t>
            </a:r>
          </a:p>
          <a:p>
            <a:pPr>
              <a:buFontTx/>
              <a:buChar char="•"/>
            </a:pPr>
            <a:r>
              <a:rPr lang="en-US" altLang="en-US" smtClean="0">
                <a:latin typeface="Times New Roman" pitchFamily="1" charset="0"/>
                <a:ea typeface="ＭＳ Ｐゴシック" pitchFamily="1" charset="-128"/>
              </a:rPr>
              <a:t>Can use Host: header if different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F684466-2891-403C-A981-510A762FEF77}" type="slidenum">
              <a:rPr lang="en-US" altLang="en-US" sz="1200" smtClean="0"/>
              <a:pPr/>
              <a:t>16</a:t>
            </a:fld>
            <a:endParaRPr lang="en-US" altLang="en-US" sz="120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1150938" y="692150"/>
            <a:ext cx="4556125" cy="3416300"/>
          </a:xfrm>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882B8225-651B-4395-BE76-F250EBC988D9}" type="slidenum">
              <a:rPr lang="en-US" altLang="en-US" sz="1200" b="0">
                <a:latin typeface="Times New Roman" pitchFamily="1" charset="0"/>
              </a:rPr>
              <a:pPr eaLnBrk="1" hangingPunct="1"/>
              <a:t>19</a:t>
            </a:fld>
            <a:endParaRPr lang="en-US" altLang="en-US" sz="1200" b="0">
              <a:latin typeface="Times New Roman"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9697FE64-637D-49CF-98B5-497DA6CA4EF6}" type="slidenum">
              <a:rPr lang="en-US" altLang="en-US" sz="1200" b="0">
                <a:latin typeface="Times New Roman" pitchFamily="1" charset="0"/>
              </a:rPr>
              <a:pPr eaLnBrk="1" hangingPunct="1"/>
              <a:t>20</a:t>
            </a:fld>
            <a:endParaRPr lang="en-US" altLang="en-US" sz="1200" b="0">
              <a:latin typeface="Times New Roman"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Simple example with only the Host as the header</a:t>
            </a:r>
          </a:p>
          <a:p>
            <a:endParaRPr lang="en-US" altLang="en-US" smtClean="0">
              <a:latin typeface="Times New Roman" pitchFamily="1" charset="0"/>
              <a:ea typeface="ＭＳ Ｐゴシック" pitchFamily="1" charset="-128"/>
            </a:endParaRPr>
          </a:p>
          <a:p>
            <a:r>
              <a:rPr lang="en-US" altLang="en-US" smtClean="0">
                <a:latin typeface="Times New Roman" pitchFamily="1" charset="0"/>
                <a:ea typeface="ＭＳ Ｐゴシック" pitchFamily="1" charset="-128"/>
              </a:rPr>
              <a:t>Grabbing index.html from that site, using HTTP 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9213E25-A3DC-4F80-B264-56C6A9B0979D}" type="slidenum">
              <a:rPr lang="en-US" altLang="en-US" sz="1200" smtClean="0"/>
              <a:pPr/>
              <a:t>3</a:t>
            </a:fld>
            <a:endParaRPr lang="en-US" altLang="en-US"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172053A0-1F79-45EA-9FF0-09B6BE1F0314}" type="slidenum">
              <a:rPr lang="en-US" altLang="en-US" sz="1200" b="0">
                <a:latin typeface="Times New Roman" pitchFamily="1" charset="0"/>
              </a:rPr>
              <a:pPr eaLnBrk="1" hangingPunct="1"/>
              <a:t>21</a:t>
            </a:fld>
            <a:endParaRPr lang="en-US" altLang="en-US" sz="1200" b="0">
              <a:latin typeface="Times New Roman"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Can add more headers easily. Each on their own line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0B8ECBE-078B-4B8B-B97B-3B97F2D65835}" type="slidenum">
              <a:rPr lang="en-US" altLang="en-US" sz="1200" smtClean="0"/>
              <a:pPr/>
              <a:t>25</a:t>
            </a:fld>
            <a:endParaRPr lang="en-US" altLang="en-US" sz="120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xfrm>
            <a:off x="1150938" y="692150"/>
            <a:ext cx="4556125" cy="3416300"/>
          </a:xfrm>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42C76423-E39C-4FB1-A704-D22595FA4B67}" type="slidenum">
              <a:rPr lang="en-US" altLang="en-US" sz="1200" smtClean="0"/>
              <a:pPr/>
              <a:t>27</a:t>
            </a:fld>
            <a:endParaRPr lang="en-US" altLang="en-US" sz="12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Entity Body for 200 is typically the HTML or data for img/js/etc</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2D00633E-6B2B-422B-8722-BDA885F36BB6}" type="slidenum">
              <a:rPr lang="en-US" altLang="en-US" sz="1200" b="0">
                <a:latin typeface="Times New Roman" pitchFamily="1" charset="0"/>
              </a:rPr>
              <a:pPr eaLnBrk="1" hangingPunct="1"/>
              <a:t>28</a:t>
            </a:fld>
            <a:endParaRPr lang="en-US" altLang="en-US" sz="1200" b="0">
              <a:latin typeface="Times New Roman" pitchFamily="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1150938" y="692150"/>
            <a:ext cx="4556125" cy="3416300"/>
          </a:xfrm>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FA8CA3B4-9C37-4986-A179-52910AB01451}" type="slidenum">
              <a:rPr lang="en-US" altLang="en-US" sz="1200" b="0">
                <a:latin typeface="Times New Roman" pitchFamily="1" charset="0"/>
              </a:rPr>
              <a:pPr eaLnBrk="1" hangingPunct="1"/>
              <a:t>30</a:t>
            </a:fld>
            <a:endParaRPr lang="en-US" altLang="en-US" sz="1200" b="0">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32CDFF0-CA65-49CD-9AF6-1243BFDEC142}" type="slidenum">
              <a:rPr lang="en-US" altLang="en-US" sz="1200" smtClean="0"/>
              <a:pPr/>
              <a:t>4</a:t>
            </a:fld>
            <a:endParaRPr lang="en-US" altLang="en-US" sz="12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B904205-CA4D-43B5-B4EC-74032548A899}" type="slidenum">
              <a:rPr lang="en-US" altLang="en-US" sz="1200" smtClean="0"/>
              <a:pPr/>
              <a:t>31</a:t>
            </a:fld>
            <a:endParaRPr lang="en-US" altLang="en-US" sz="120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F8B1F6AE-320A-44F5-9578-24B2691B953E}" type="slidenum">
              <a:rPr lang="en-US" altLang="en-US" sz="1200" b="0">
                <a:latin typeface="Times New Roman" pitchFamily="1" charset="0"/>
              </a:rPr>
              <a:pPr eaLnBrk="1" hangingPunct="1"/>
              <a:t>32</a:t>
            </a:fld>
            <a:endParaRPr lang="en-US" altLang="en-US" sz="1200" b="0">
              <a:latin typeface="Times New Roman"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The body contains all the HTML and/or data for images, etc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D0ED57D-67F1-4C7D-9D74-CB91762EEA93}" type="slidenum">
              <a:rPr lang="en-US" altLang="en-US" sz="1200" smtClean="0"/>
              <a:pPr/>
              <a:t>33</a:t>
            </a:fld>
            <a:endParaRPr lang="en-US" altLang="en-US" sz="12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B00F2438-43AC-41CD-9E3A-4D992042C91B}" type="slidenum">
              <a:rPr lang="en-US" altLang="en-US" sz="1200" b="0">
                <a:latin typeface="Times New Roman" pitchFamily="1" charset="0"/>
              </a:rPr>
              <a:pPr eaLnBrk="1" hangingPunct="1"/>
              <a:t>34</a:t>
            </a:fld>
            <a:endParaRPr lang="en-US" altLang="en-US" sz="1200" b="0">
              <a:latin typeface="Times New Roman"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E48B76BC-9225-4FEE-8781-0E8811E10259}" type="slidenum">
              <a:rPr lang="en-US" altLang="en-US" sz="1200" b="0">
                <a:latin typeface="Times New Roman" pitchFamily="1" charset="0"/>
              </a:rPr>
              <a:pPr eaLnBrk="1" hangingPunct="1"/>
              <a:t>35</a:t>
            </a:fld>
            <a:endParaRPr lang="en-US" altLang="en-US" sz="1200" b="0">
              <a:latin typeface="Times New Roman" pitchFamily="1"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Server either explicitly tells us the content length with header field</a:t>
            </a:r>
          </a:p>
          <a:p>
            <a:endParaRPr lang="en-US" altLang="en-US" smtClean="0">
              <a:latin typeface="Times New Roman" pitchFamily="1" charset="0"/>
              <a:ea typeface="ＭＳ Ｐゴシック" pitchFamily="1" charset="-128"/>
            </a:endParaRPr>
          </a:p>
          <a:p>
            <a:r>
              <a:rPr lang="en-US" altLang="en-US" smtClean="0">
                <a:latin typeface="Times New Roman" pitchFamily="1" charset="0"/>
                <a:ea typeface="ＭＳ Ｐゴシック" pitchFamily="1" charset="-128"/>
              </a:rPr>
              <a:t>Server implicitly tells us by closing the connection</a:t>
            </a:r>
          </a:p>
          <a:p>
            <a:endParaRPr lang="en-US" altLang="en-US" smtClean="0">
              <a:latin typeface="Times New Roman" pitchFamily="1" charset="0"/>
              <a:ea typeface="ＭＳ Ｐゴシック" pitchFamily="1" charset="-128"/>
            </a:endParaRPr>
          </a:p>
          <a:p>
            <a:r>
              <a:rPr lang="en-US" altLang="en-US" smtClean="0">
                <a:latin typeface="Times New Roman" pitchFamily="1" charset="0"/>
                <a:ea typeface="ＭＳ Ｐゴシック" pitchFamily="1" charset="-128"/>
              </a:rPr>
              <a:t>304 and other errors / directives have implied lengths of nothing</a:t>
            </a:r>
          </a:p>
          <a:p>
            <a:endParaRPr lang="en-US" altLang="en-US" smtClean="0">
              <a:latin typeface="Times New Roman" pitchFamily="1" charset="0"/>
              <a:ea typeface="ＭＳ Ｐゴシック" pitchFamily="1" charset="-128"/>
            </a:endParaRPr>
          </a:p>
          <a:p>
            <a:r>
              <a:rPr lang="en-US" altLang="en-US" smtClean="0">
                <a:latin typeface="Times New Roman" pitchFamily="1" charset="0"/>
                <a:ea typeface="ＭＳ Ｐゴシック" pitchFamily="1" charset="-128"/>
              </a:rPr>
              <a:t>Chunked encoding, using for dynamic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Length, then data, length, then data, etc</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FDB54E64-EDDE-4CAA-A29B-A5EB7A5B074C}" type="slidenum">
              <a:rPr lang="en-US" altLang="en-US" sz="1200" b="0">
                <a:latin typeface="Times New Roman" pitchFamily="1" charset="0"/>
              </a:rPr>
              <a:pPr eaLnBrk="1" hangingPunct="1"/>
              <a:t>36</a:t>
            </a:fld>
            <a:endParaRPr lang="en-US" altLang="en-US" sz="1200" b="0">
              <a:latin typeface="Times New Roman" pitchFamily="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1150938" y="692150"/>
            <a:ext cx="4556125" cy="3416300"/>
          </a:xfrm>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1150938" y="692150"/>
            <a:ext cx="4556125" cy="3416300"/>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B12ADE20-8218-4A45-9BDA-6030A008E0C4}" type="slidenum">
              <a:rPr lang="en-US" altLang="en-US" sz="1200" b="0">
                <a:latin typeface="Times New Roman" pitchFamily="1" charset="0"/>
              </a:rPr>
              <a:pPr eaLnBrk="1" hangingPunct="1"/>
              <a:t>39</a:t>
            </a:fld>
            <a:endParaRPr lang="en-US" altLang="en-US" sz="1200" b="0">
              <a:latin typeface="Times New Roman" pitchFamily="1"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TCP window size never gets open very wide, takes extra RTTs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1150938" y="692150"/>
            <a:ext cx="4556125" cy="3416300"/>
          </a:xfrm>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Can transfer more data in TCP established state, where window is larger</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2BAC062B-5AD7-495C-BB5E-BF6522E74C90}" type="slidenum">
              <a:rPr lang="en-US" altLang="en-US" sz="1200" b="0">
                <a:latin typeface="Times New Roman" pitchFamily="1" charset="0"/>
              </a:rPr>
              <a:pPr eaLnBrk="1" hangingPunct="1"/>
              <a:t>41</a:t>
            </a:fld>
            <a:endParaRPr lang="en-US" altLang="en-US" sz="1200" b="0">
              <a:latin typeface="Times New Roman" pitchFamily="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Can put several requests in a single packet</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B4F569EF-5760-4CA8-ACA4-D23E48971040}" type="slidenum">
              <a:rPr lang="en-US" altLang="en-US" sz="1200" b="0">
                <a:latin typeface="Times New Roman" pitchFamily="1" charset="0"/>
              </a:rPr>
              <a:pPr eaLnBrk="1" hangingPunct="1"/>
              <a:t>42</a:t>
            </a:fld>
            <a:endParaRPr lang="en-US" altLang="en-US" sz="1200" b="0">
              <a:latin typeface="Times New Roman" pitchFamily="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B20B48BD-F3AE-4576-9652-40D575B0154D}" type="slidenum">
              <a:rPr lang="en-US" altLang="en-US" sz="1200" b="0">
                <a:latin typeface="Times New Roman" pitchFamily="1" charset="0"/>
              </a:rPr>
              <a:pPr eaLnBrk="1" hangingPunct="1"/>
              <a:t>43</a:t>
            </a:fld>
            <a:endParaRPr lang="en-US" altLang="en-US" sz="1200" b="0">
              <a:latin typeface="Times New Roman" pitchFamily="1"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Head-of-line blocking: if big item is the first request, smaller requests are stuck waiting behind it to finish when they could be issued as a parallel connection</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6E1A7F5B-E39A-4189-A59F-775C476A3287}" type="slidenum">
              <a:rPr lang="en-US" altLang="en-US" sz="1200" b="0">
                <a:latin typeface="Times New Roman" pitchFamily="1" charset="0"/>
              </a:rPr>
              <a:pPr eaLnBrk="1" hangingPunct="1"/>
              <a:t>44</a:t>
            </a:fld>
            <a:endParaRPr lang="en-US" altLang="en-US" sz="1200" b="0">
              <a:latin typeface="Times New Roman" pitchFamily="1"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5EB3BDEB-BCF0-4032-8A04-4F62195FA18E}" type="slidenum">
              <a:rPr lang="en-US" altLang="en-US" sz="1200" smtClean="0"/>
              <a:pPr/>
              <a:t>45</a:t>
            </a:fld>
            <a:endParaRPr lang="en-US" altLang="en-US" sz="120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 charset="0"/>
                <a:ea typeface="ＭＳ Ｐゴシック" pitchFamily="1" charset="-128"/>
              </a:rPr>
              <a:t>Privacy – server doesn’t know the actual originating addr, just proxy’s</a:t>
            </a:r>
          </a:p>
          <a:p>
            <a:r>
              <a:rPr lang="en-US" altLang="en-US" smtClean="0">
                <a:latin typeface="Times New Roman" pitchFamily="1" charset="0"/>
                <a:ea typeface="ＭＳ Ｐゴシック" pitchFamily="1" charset="-128"/>
              </a:rPr>
              <a:t>Content filtering – can selectively block requests and instead server up other pages</a:t>
            </a:r>
          </a:p>
          <a:p>
            <a:r>
              <a:rPr lang="en-US" altLang="en-US" smtClean="0">
                <a:latin typeface="Times New Roman" pitchFamily="1" charset="0"/>
                <a:ea typeface="ＭＳ Ｐゴシック" pitchFamily="1" charset="-128"/>
              </a:rPr>
              <a:t>Caching – Multiple people want the same thing, cache it on proxy and save a request to server</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FA39DE35-B0C1-4D6F-952E-185A8BBE9A8F}" type="slidenum">
              <a:rPr lang="en-US" altLang="en-US" sz="1200" b="0">
                <a:latin typeface="Times New Roman" pitchFamily="1" charset="0"/>
              </a:rPr>
              <a:pPr eaLnBrk="1" hangingPunct="1"/>
              <a:t>50</a:t>
            </a:fld>
            <a:endParaRPr lang="en-US" altLang="en-US" sz="1200" b="0">
              <a:latin typeface="Times New Roman" pitchFamily="1"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A31904D-5283-47BE-A344-FCE76DDF46D3}" type="slidenum">
              <a:rPr lang="en-US" altLang="en-US" sz="1200" smtClean="0"/>
              <a:pPr/>
              <a:t>52</a:t>
            </a:fld>
            <a:endParaRPr lang="en-US" altLang="en-US" sz="120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1D1002E4-38B2-49AC-8C13-F3D64E06DFA8}" type="slidenum">
              <a:rPr lang="en-US" altLang="en-US" sz="1200" b="0">
                <a:latin typeface="Times New Roman" pitchFamily="1" charset="0"/>
              </a:rPr>
              <a:pPr eaLnBrk="1" hangingPunct="1"/>
              <a:t>54</a:t>
            </a:fld>
            <a:endParaRPr lang="en-US" altLang="en-US" sz="1200" b="0">
              <a:latin typeface="Times New Roman" pitchFamily="1"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5F9ED3A1-0382-4C0A-9ECE-04F23DFCB65A}" type="slidenum">
              <a:rPr lang="en-US" altLang="en-US" sz="1200" b="0">
                <a:latin typeface="Times New Roman" pitchFamily="1" charset="0"/>
              </a:rPr>
              <a:pPr eaLnBrk="1" hangingPunct="1"/>
              <a:t>56</a:t>
            </a:fld>
            <a:endParaRPr lang="en-US" altLang="en-US" sz="1200" b="0">
              <a:latin typeface="Times New Roman" pitchFamily="1"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83AA4910-5C2B-4ADF-BEEB-ACE143B5BC09}" type="slidenum">
              <a:rPr lang="en-US" altLang="en-US" sz="1200" b="0">
                <a:latin typeface="Times New Roman" pitchFamily="1" charset="0"/>
              </a:rPr>
              <a:pPr eaLnBrk="1" hangingPunct="1"/>
              <a:t>57</a:t>
            </a:fld>
            <a:endParaRPr lang="en-US" altLang="en-US" sz="1200" b="0">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475" eaLnBrk="0" hangingPunct="0">
              <a:defRPr sz="1900" b="1">
                <a:solidFill>
                  <a:schemeClr val="tx1"/>
                </a:solidFill>
                <a:latin typeface="Courier New" pitchFamily="1" charset="0"/>
                <a:ea typeface="ＭＳ Ｐゴシック" pitchFamily="1" charset="-128"/>
              </a:defRPr>
            </a:lvl1pPr>
            <a:lvl2pPr marL="35879619" indent="-35447153" defTabSz="905475" eaLnBrk="0" hangingPunct="0">
              <a:defRPr sz="1900" b="1">
                <a:solidFill>
                  <a:schemeClr val="tx1"/>
                </a:solidFill>
                <a:latin typeface="Courier New" pitchFamily="1" charset="0"/>
                <a:ea typeface="ＭＳ Ｐゴシック" pitchFamily="1" charset="-128"/>
              </a:defRPr>
            </a:lvl2pPr>
            <a:lvl3pPr eaLnBrk="0" hangingPunct="0">
              <a:defRPr sz="1900" b="1">
                <a:solidFill>
                  <a:schemeClr val="tx1"/>
                </a:solidFill>
                <a:latin typeface="Courier New" pitchFamily="1" charset="0"/>
                <a:ea typeface="ＭＳ Ｐゴシック" pitchFamily="1" charset="-128"/>
              </a:defRPr>
            </a:lvl3pPr>
            <a:lvl4pPr eaLnBrk="0" hangingPunct="0">
              <a:defRPr sz="1900" b="1">
                <a:solidFill>
                  <a:schemeClr val="tx1"/>
                </a:solidFill>
                <a:latin typeface="Courier New" pitchFamily="1" charset="0"/>
                <a:ea typeface="ＭＳ Ｐゴシック" pitchFamily="1" charset="-128"/>
              </a:defRPr>
            </a:lvl4pPr>
            <a:lvl5pPr eaLnBrk="0" hangingPunct="0">
              <a:defRPr sz="1900" b="1">
                <a:solidFill>
                  <a:schemeClr val="tx1"/>
                </a:solidFill>
                <a:latin typeface="Courier New" pitchFamily="1" charset="0"/>
                <a:ea typeface="ＭＳ Ｐゴシック" pitchFamily="1" charset="-128"/>
              </a:defRPr>
            </a:lvl5pPr>
            <a:lvl6pPr marL="432465" eaLnBrk="0" fontAlgn="base" hangingPunct="0">
              <a:spcBef>
                <a:spcPct val="0"/>
              </a:spcBef>
              <a:spcAft>
                <a:spcPct val="0"/>
              </a:spcAft>
              <a:defRPr sz="1900" b="1">
                <a:solidFill>
                  <a:schemeClr val="tx1"/>
                </a:solidFill>
                <a:latin typeface="Courier New" pitchFamily="1" charset="0"/>
                <a:ea typeface="ＭＳ Ｐゴシック" pitchFamily="1" charset="-128"/>
              </a:defRPr>
            </a:lvl6pPr>
            <a:lvl7pPr marL="864931" eaLnBrk="0" fontAlgn="base" hangingPunct="0">
              <a:spcBef>
                <a:spcPct val="0"/>
              </a:spcBef>
              <a:spcAft>
                <a:spcPct val="0"/>
              </a:spcAft>
              <a:defRPr sz="1900" b="1">
                <a:solidFill>
                  <a:schemeClr val="tx1"/>
                </a:solidFill>
                <a:latin typeface="Courier New" pitchFamily="1" charset="0"/>
                <a:ea typeface="ＭＳ Ｐゴシック" pitchFamily="1" charset="-128"/>
              </a:defRPr>
            </a:lvl7pPr>
            <a:lvl8pPr marL="1297396" eaLnBrk="0" fontAlgn="base" hangingPunct="0">
              <a:spcBef>
                <a:spcPct val="0"/>
              </a:spcBef>
              <a:spcAft>
                <a:spcPct val="0"/>
              </a:spcAft>
              <a:defRPr sz="1900" b="1">
                <a:solidFill>
                  <a:schemeClr val="tx1"/>
                </a:solidFill>
                <a:latin typeface="Courier New" pitchFamily="1" charset="0"/>
                <a:ea typeface="ＭＳ Ｐゴシック" pitchFamily="1" charset="-128"/>
              </a:defRPr>
            </a:lvl8pPr>
            <a:lvl9pPr marL="1729862" eaLnBrk="0" fontAlgn="base" hangingPunct="0">
              <a:spcBef>
                <a:spcPct val="0"/>
              </a:spcBef>
              <a:spcAft>
                <a:spcPct val="0"/>
              </a:spcAft>
              <a:defRPr sz="1900" b="1">
                <a:solidFill>
                  <a:schemeClr val="tx1"/>
                </a:solidFill>
                <a:latin typeface="Courier New" pitchFamily="1" charset="0"/>
                <a:ea typeface="ＭＳ Ｐゴシック" pitchFamily="1" charset="-128"/>
              </a:defRPr>
            </a:lvl9pPr>
          </a:lstStyle>
          <a:p>
            <a:pPr eaLnBrk="1" hangingPunct="1"/>
            <a:fld id="{1E43A285-C048-4398-AD4B-60DB3B3FD84C}" type="slidenum">
              <a:rPr lang="en-US" altLang="en-US" sz="1200" b="0">
                <a:latin typeface="Times New Roman" pitchFamily="1" charset="0"/>
              </a:rPr>
              <a:pPr eaLnBrk="1" hangingPunct="1"/>
              <a:t>58</a:t>
            </a:fld>
            <a:endParaRPr lang="en-US" altLang="en-US" sz="1200" b="0">
              <a:latin typeface="Times New Roman" pitchFamily="1"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 charset="0"/>
              <a:ea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3954806-7455-4E56-8CF6-57DEBD81AF63}" type="slidenum">
              <a:rPr lang="en-US" altLang="en-US" sz="1200" smtClean="0"/>
              <a:pPr/>
              <a:t>7</a:t>
            </a:fld>
            <a:endParaRPr lang="en-US"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28FEB98-CA9C-47D8-B0AB-F55E1BC426C2}" type="slidenum">
              <a:rPr lang="en-US" altLang="en-US" sz="1200" smtClean="0"/>
              <a:pPr/>
              <a:t>8</a:t>
            </a:fld>
            <a:endParaRPr lang="en-US"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7AC104E-5E64-4ECC-ADC8-7C24AC37CC5D}" type="slidenum">
              <a:rPr lang="en-US" altLang="en-US" sz="1200" smtClean="0"/>
              <a:pPr/>
              <a:t>9</a:t>
            </a:fld>
            <a:endParaRPr lang="en-US"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F36BA79-A7F1-4B4A-9A84-55E0B6A9BABA}" type="slidenum">
              <a:rPr lang="en-US" altLang="en-US" sz="1200" smtClean="0"/>
              <a:pPr/>
              <a:t>10</a:t>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74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96975"/>
            <a:ext cx="4038600" cy="493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96975"/>
            <a:ext cx="4038600" cy="493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ZA"/>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ZA"/>
              <a:t>2: Application Layer</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7E9C79B0-6AB7-4931-8F43-B20D6528F49E}" type="slidenum">
              <a:rPr lang="en-ZA"/>
              <a:pPr>
                <a:defRPr/>
              </a:pPr>
              <a:t>‹#›</a:t>
            </a:fld>
            <a:endParaRPr lang="en-ZA"/>
          </a:p>
        </p:txBody>
      </p:sp>
    </p:spTree>
    <p:extLst>
      <p:ext uri="{BB962C8B-B14F-4D97-AF65-F5344CB8AC3E}">
        <p14:creationId xmlns:p14="http://schemas.microsoft.com/office/powerpoint/2010/main" val="221068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1.w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emf"/><Relationship Id="rId5"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5.bin"/><Relationship Id="rId5" Type="http://schemas.openxmlformats.org/officeDocument/2006/relationships/image" Target="../media/image1.wmf"/><Relationship Id="rId6" Type="http://schemas.openxmlformats.org/officeDocument/2006/relationships/oleObject" Target="../embeddings/oleObject6.bin"/><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Web: HTTP &amp; Web Proxy</a:t>
            </a:r>
            <a:endParaRPr lang="en-US" dirty="0"/>
          </a:p>
        </p:txBody>
      </p:sp>
      <p:sp>
        <p:nvSpPr>
          <p:cNvPr id="3" name="Subtitle 2"/>
          <p:cNvSpPr>
            <a:spLocks noGrp="1"/>
          </p:cNvSpPr>
          <p:nvPr>
            <p:ph type="subTitle" idx="1"/>
          </p:nvPr>
        </p:nvSpPr>
        <p:spPr/>
        <p:txBody>
          <a:bodyPr/>
          <a:lstStyle/>
          <a:p>
            <a:r>
              <a:rPr lang="en-US" dirty="0" smtClean="0"/>
              <a:t>Dr. Yingwu Zhu</a:t>
            </a:r>
          </a:p>
          <a:p>
            <a:r>
              <a:rPr lang="en-US" smtClean="0"/>
              <a:t>Chapter 2.1-2.2</a:t>
            </a:r>
            <a:endParaRPr lang="en-US" dirty="0"/>
          </a:p>
        </p:txBody>
      </p:sp>
    </p:spTree>
    <p:extLst>
      <p:ext uri="{BB962C8B-B14F-4D97-AF65-F5344CB8AC3E}">
        <p14:creationId xmlns:p14="http://schemas.microsoft.com/office/powerpoint/2010/main" val="3409211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A Typical HTTP Session </a:t>
            </a:r>
          </a:p>
        </p:txBody>
      </p:sp>
      <p:sp>
        <p:nvSpPr>
          <p:cNvPr id="3" name="Content Placeholder 2"/>
          <p:cNvSpPr>
            <a:spLocks noGrp="1"/>
          </p:cNvSpPr>
          <p:nvPr>
            <p:ph sz="half" idx="1"/>
          </p:nvPr>
        </p:nvSpPr>
        <p:spPr>
          <a:xfrm>
            <a:off x="533400" y="1600200"/>
            <a:ext cx="8029575" cy="4648200"/>
          </a:xfrm>
        </p:spPr>
        <p:txBody>
          <a:bodyPr/>
          <a:lstStyle/>
          <a:p>
            <a:pPr>
              <a:defRPr/>
            </a:pPr>
            <a:r>
              <a:rPr lang="en-US" sz="2000" dirty="0" smtClean="0"/>
              <a:t>User types “</a:t>
            </a:r>
            <a:r>
              <a:rPr lang="en-US" sz="2000" dirty="0" smtClean="0">
                <a:solidFill>
                  <a:srgbClr val="C00000"/>
                </a:solidFill>
              </a:rPr>
              <a:t>www.seattleu.edu/index.html</a:t>
            </a:r>
            <a:r>
              <a:rPr lang="en-US" sz="2000" dirty="0" smtClean="0"/>
              <a:t>” into a browser</a:t>
            </a:r>
          </a:p>
          <a:p>
            <a:pPr>
              <a:defRPr/>
            </a:pPr>
            <a:r>
              <a:rPr lang="en-US" sz="2000" dirty="0" smtClean="0"/>
              <a:t>Browser translates </a:t>
            </a:r>
            <a:r>
              <a:rPr lang="en-US" sz="2000" dirty="0" smtClean="0">
                <a:solidFill>
                  <a:srgbClr val="C00000"/>
                </a:solidFill>
              </a:rPr>
              <a:t>www.seattleu.edu</a:t>
            </a:r>
            <a:r>
              <a:rPr lang="en-US" sz="2000" dirty="0" smtClean="0"/>
              <a:t> into an IP address and tries to open a TCP connection with port 80 of that address</a:t>
            </a:r>
          </a:p>
          <a:p>
            <a:pPr>
              <a:defRPr/>
            </a:pPr>
            <a:r>
              <a:rPr lang="en-US" sz="2000" dirty="0" smtClean="0"/>
              <a:t>Once a connection is established, the browser sends the following byte stream:</a:t>
            </a:r>
          </a:p>
          <a:p>
            <a:pPr lvl="1">
              <a:defRPr/>
            </a:pPr>
            <a:r>
              <a:rPr lang="en-US" sz="1600" dirty="0" smtClean="0">
                <a:ea typeface="+mn-ea"/>
                <a:cs typeface="+mn-cs"/>
              </a:rPr>
              <a:t>GET /index.html HTTP/1.1</a:t>
            </a:r>
          </a:p>
          <a:p>
            <a:pPr lvl="1">
              <a:defRPr/>
            </a:pPr>
            <a:r>
              <a:rPr lang="en-US" sz="1600" dirty="0" smtClean="0">
                <a:ea typeface="+mn-ea"/>
                <a:cs typeface="+mn-cs"/>
              </a:rPr>
              <a:t>HOST: www.seattleu.edu (plus an empty line below)</a:t>
            </a:r>
          </a:p>
          <a:p>
            <a:pPr>
              <a:defRPr/>
            </a:pPr>
            <a:r>
              <a:rPr lang="en-US" sz="2000" dirty="0" smtClean="0"/>
              <a:t>The host responds with </a:t>
            </a:r>
          </a:p>
          <a:p>
            <a:pPr lvl="1">
              <a:defRPr/>
            </a:pPr>
            <a:r>
              <a:rPr lang="en-US" sz="1600" dirty="0" smtClean="0">
                <a:ea typeface="+mn-ea"/>
                <a:cs typeface="+mn-cs"/>
              </a:rPr>
              <a:t>a set of headers indicating which protocol is actually being used, whether or not the file requested was found, how many bytes are contained in that file, and what kind of information is contained in the file ("MIME" type)</a:t>
            </a:r>
          </a:p>
          <a:p>
            <a:pPr lvl="1">
              <a:defRPr/>
            </a:pPr>
            <a:r>
              <a:rPr lang="en-US" sz="1600" dirty="0" smtClean="0">
                <a:ea typeface="+mn-ea"/>
                <a:cs typeface="+mn-cs"/>
              </a:rPr>
              <a:t>a blank line to indicate the end of the headers</a:t>
            </a:r>
          </a:p>
          <a:p>
            <a:pPr lvl="1">
              <a:defRPr/>
            </a:pPr>
            <a:r>
              <a:rPr lang="en-US" sz="1600" dirty="0" smtClean="0">
                <a:ea typeface="+mn-ea"/>
                <a:cs typeface="+mn-cs"/>
              </a:rPr>
              <a:t>the contents of the page</a:t>
            </a:r>
          </a:p>
        </p:txBody>
      </p:sp>
      <p:sp>
        <p:nvSpPr>
          <p:cNvPr id="389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0AFCF57-19CC-495B-9FF3-262E474FDB83}" type="slidenum">
              <a:rPr lang="en-US" altLang="en-US" sz="1400" smtClean="0"/>
              <a:pPr/>
              <a:t>10</a:t>
            </a:fld>
            <a:endParaRPr lang="en-US" altLang="en-US" sz="1400" smtClean="0"/>
          </a:p>
        </p:txBody>
      </p:sp>
    </p:spTree>
    <p:extLst>
      <p:ext uri="{BB962C8B-B14F-4D97-AF65-F5344CB8AC3E}">
        <p14:creationId xmlns:p14="http://schemas.microsoft.com/office/powerpoint/2010/main" val="35104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A Typical HTTP Session </a:t>
            </a:r>
          </a:p>
        </p:txBody>
      </p:sp>
      <p:sp>
        <p:nvSpPr>
          <p:cNvPr id="39939" name="Content Placeholder 2"/>
          <p:cNvSpPr>
            <a:spLocks noGrp="1"/>
          </p:cNvSpPr>
          <p:nvPr>
            <p:ph sz="half" idx="1"/>
          </p:nvPr>
        </p:nvSpPr>
        <p:spPr>
          <a:xfrm>
            <a:off x="533400" y="1600200"/>
            <a:ext cx="7972425" cy="4648200"/>
          </a:xfrm>
        </p:spPr>
        <p:txBody>
          <a:bodyPr/>
          <a:lstStyle/>
          <a:p>
            <a:r>
              <a:rPr lang="en-US" altLang="en-US" dirty="0" smtClean="0"/>
              <a:t>If the browser finds images embedded in the page, it starts a separate request for each image …</a:t>
            </a:r>
          </a:p>
          <a:p>
            <a:r>
              <a:rPr lang="en-US" altLang="en-US" dirty="0" smtClean="0"/>
              <a:t>The TCP connection is kept alive a bit longer, then closes if no further requests are received from the browser</a:t>
            </a:r>
          </a:p>
          <a:p>
            <a:endParaRPr lang="en-US" altLang="en-US" dirty="0" smtClean="0"/>
          </a:p>
        </p:txBody>
      </p:sp>
      <p:sp>
        <p:nvSpPr>
          <p:cNvPr id="399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BEB4F3C-CD71-4558-94CB-5CF96A7DC6BB}" type="slidenum">
              <a:rPr lang="en-US" altLang="en-US" sz="1400" smtClean="0"/>
              <a:pPr/>
              <a:t>11</a:t>
            </a:fld>
            <a:endParaRPr lang="en-US" altLang="en-US" sz="1400" smtClean="0"/>
          </a:p>
        </p:txBody>
      </p:sp>
    </p:spTree>
    <p:extLst>
      <p:ext uri="{BB962C8B-B14F-4D97-AF65-F5344CB8AC3E}">
        <p14:creationId xmlns:p14="http://schemas.microsoft.com/office/powerpoint/2010/main" val="170292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Request - Response</a:t>
            </a:r>
          </a:p>
        </p:txBody>
      </p:sp>
      <p:sp>
        <p:nvSpPr>
          <p:cNvPr id="40963" name="Rectangle 3"/>
          <p:cNvSpPr>
            <a:spLocks noGrp="1" noChangeArrowheads="1"/>
          </p:cNvSpPr>
          <p:nvPr>
            <p:ph type="body" idx="1"/>
          </p:nvPr>
        </p:nvSpPr>
        <p:spPr/>
        <p:txBody>
          <a:bodyPr/>
          <a:lstStyle/>
          <a:p>
            <a:r>
              <a:rPr lang="en-US" altLang="en-US" dirty="0" smtClean="0"/>
              <a:t>HTTP has a simple structure:</a:t>
            </a:r>
          </a:p>
          <a:p>
            <a:pPr lvl="1"/>
            <a:r>
              <a:rPr lang="en-US" altLang="en-US" dirty="0" smtClean="0"/>
              <a:t>client sends a request</a:t>
            </a:r>
          </a:p>
          <a:p>
            <a:pPr lvl="1"/>
            <a:r>
              <a:rPr lang="en-US" altLang="en-US" dirty="0" smtClean="0"/>
              <a:t>server returns a reply.</a:t>
            </a:r>
          </a:p>
          <a:p>
            <a:pPr lvl="1"/>
            <a:endParaRPr lang="en-US" altLang="en-US" dirty="0" smtClean="0"/>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B2B7B58-12B2-49C0-9724-BD5FF3C781BB}" type="slidenum">
              <a:rPr lang="en-US" altLang="en-US" sz="1400" smtClean="0"/>
              <a:pPr/>
              <a:t>12</a:t>
            </a:fld>
            <a:endParaRPr lang="en-US" altLang="en-US" sz="1400" dirty="0" smtClean="0"/>
          </a:p>
        </p:txBody>
      </p:sp>
    </p:spTree>
    <p:extLst>
      <p:ext uri="{BB962C8B-B14F-4D97-AF65-F5344CB8AC3E}">
        <p14:creationId xmlns:p14="http://schemas.microsoft.com/office/powerpoint/2010/main" val="105236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7543800" cy="1219200"/>
          </a:xfrm>
        </p:spPr>
        <p:txBody>
          <a:bodyPr/>
          <a:lstStyle/>
          <a:p>
            <a:pPr eaLnBrk="1" hangingPunct="1"/>
            <a:r>
              <a:rPr lang="en-US" altLang="en-US" smtClean="0">
                <a:ea typeface="ＭＳ Ｐゴシック" pitchFamily="1" charset="-128"/>
              </a:rPr>
              <a:t>HTTP Request</a:t>
            </a:r>
            <a:endParaRPr lang="en-US" altLang="en-US" sz="4000" smtClean="0">
              <a:ea typeface="ＭＳ Ｐゴシック" pitchFamily="1" charset="-128"/>
            </a:endParaRPr>
          </a:p>
        </p:txBody>
      </p:sp>
      <p:sp>
        <p:nvSpPr>
          <p:cNvPr id="23555" name="Slide Number Placeholder 3"/>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430AA8A4-3425-4A4A-B9F3-1918319F14A6}" type="slidenum">
              <a:rPr lang="en-US" altLang="en-US" sz="1200">
                <a:solidFill>
                  <a:srgbClr val="898989"/>
                </a:solidFill>
              </a:rPr>
              <a:pPr eaLnBrk="1" hangingPunct="1"/>
              <a:t>13</a:t>
            </a:fld>
            <a:endParaRPr lang="en-US" altLang="en-US" sz="1200">
              <a:solidFill>
                <a:srgbClr val="898989"/>
              </a:solidFill>
            </a:endParaRPr>
          </a:p>
        </p:txBody>
      </p:sp>
      <p:pic>
        <p:nvPicPr>
          <p:cNvPr id="23556" name="Picture 3" descr="HTTPre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936750"/>
            <a:ext cx="751205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Box 1"/>
          <p:cNvSpPr txBox="1">
            <a:spLocks noChangeArrowheads="1"/>
          </p:cNvSpPr>
          <p:nvPr/>
        </p:nvSpPr>
        <p:spPr bwMode="auto">
          <a:xfrm>
            <a:off x="538163" y="5848350"/>
            <a:ext cx="76057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r>
              <a:rPr lang="en-US" altLang="ja-JP" dirty="0" err="1" smtClean="0"/>
              <a:t>cr</a:t>
            </a:r>
            <a:r>
              <a:rPr lang="en-US" altLang="ja-JP" dirty="0" smtClean="0"/>
              <a:t> </a:t>
            </a:r>
            <a:r>
              <a:rPr lang="en-US" altLang="ja-JP" dirty="0"/>
              <a:t>is </a:t>
            </a:r>
            <a:r>
              <a:rPr lang="en-US" altLang="ja-JP" dirty="0" smtClean="0"/>
              <a:t>‘\r’</a:t>
            </a:r>
            <a:r>
              <a:rPr lang="en-US" altLang="ja-JP" dirty="0"/>
              <a:t>		 </a:t>
            </a:r>
          </a:p>
          <a:p>
            <a:pPr eaLnBrk="1" hangingPunct="1"/>
            <a:r>
              <a:rPr lang="en-US" altLang="ja-JP" dirty="0" smtClean="0"/>
              <a:t>lf </a:t>
            </a:r>
            <a:r>
              <a:rPr lang="en-US" altLang="ja-JP" dirty="0"/>
              <a:t>is </a:t>
            </a:r>
            <a:r>
              <a:rPr lang="en-US" altLang="ja-JP" dirty="0" smtClean="0"/>
              <a:t>‘\n’ </a:t>
            </a:r>
            <a:endParaRPr lang="en-US" altLang="ja-JP" dirty="0"/>
          </a:p>
          <a:p>
            <a:pPr eaLnBrk="1" hangingPunct="1"/>
            <a:r>
              <a:rPr lang="en-US" altLang="en-US" dirty="0" err="1"/>
              <a:t>sp</a:t>
            </a:r>
            <a:r>
              <a:rPr lang="en-US" altLang="en-US" dirty="0"/>
              <a:t> is </a:t>
            </a:r>
            <a:r>
              <a:rPr lang="en-US" altLang="en-US" dirty="0" smtClean="0"/>
              <a:t>‘ ‘ </a:t>
            </a:r>
            <a:endParaRPr lang="en-US" altLang="en-US" dirty="0"/>
          </a:p>
        </p:txBody>
      </p:sp>
    </p:spTree>
    <p:extLst>
      <p:ext uri="{BB962C8B-B14F-4D97-AF65-F5344CB8AC3E}">
        <p14:creationId xmlns:p14="http://schemas.microsoft.com/office/powerpoint/2010/main" val="250235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Headers</a:t>
            </a:r>
          </a:p>
        </p:txBody>
      </p:sp>
      <p:sp>
        <p:nvSpPr>
          <p:cNvPr id="52227" name="Rectangle 3"/>
          <p:cNvSpPr>
            <a:spLocks noGrp="1" noChangeArrowheads="1"/>
          </p:cNvSpPr>
          <p:nvPr>
            <p:ph type="body" idx="1"/>
          </p:nvPr>
        </p:nvSpPr>
        <p:spPr/>
        <p:txBody>
          <a:bodyPr/>
          <a:lstStyle/>
          <a:p>
            <a:pPr>
              <a:lnSpc>
                <a:spcPct val="90000"/>
              </a:lnSpc>
            </a:pPr>
            <a:r>
              <a:rPr lang="en-US" altLang="en-US" dirty="0" smtClean="0"/>
              <a:t>Request Headers provide information to the server about the client</a:t>
            </a:r>
          </a:p>
          <a:p>
            <a:pPr lvl="1">
              <a:lnSpc>
                <a:spcPct val="90000"/>
              </a:lnSpc>
            </a:pPr>
            <a:r>
              <a:rPr lang="en-US" altLang="en-US" dirty="0" smtClean="0"/>
              <a:t>what kind of client</a:t>
            </a:r>
          </a:p>
          <a:p>
            <a:pPr lvl="1">
              <a:lnSpc>
                <a:spcPct val="90000"/>
              </a:lnSpc>
            </a:pPr>
            <a:r>
              <a:rPr lang="en-US" altLang="en-US" dirty="0" smtClean="0"/>
              <a:t>what kind of content will be accepted</a:t>
            </a:r>
          </a:p>
          <a:p>
            <a:pPr lvl="1">
              <a:lnSpc>
                <a:spcPct val="90000"/>
              </a:lnSpc>
            </a:pPr>
            <a:r>
              <a:rPr lang="en-US" altLang="en-US" dirty="0" smtClean="0"/>
              <a:t>who is making the request</a:t>
            </a:r>
          </a:p>
          <a:p>
            <a:pPr>
              <a:lnSpc>
                <a:spcPct val="90000"/>
              </a:lnSpc>
            </a:pPr>
            <a:endParaRPr lang="en-US" altLang="en-US" dirty="0" smtClean="0"/>
          </a:p>
          <a:p>
            <a:pPr>
              <a:lnSpc>
                <a:spcPct val="90000"/>
              </a:lnSpc>
            </a:pPr>
            <a:r>
              <a:rPr lang="en-US" altLang="en-US" dirty="0" smtClean="0"/>
              <a:t>There can be 0 headers (HTTP 1.0)</a:t>
            </a:r>
          </a:p>
          <a:p>
            <a:pPr>
              <a:lnSpc>
                <a:spcPct val="90000"/>
              </a:lnSpc>
            </a:pPr>
            <a:r>
              <a:rPr lang="en-US" altLang="en-US" dirty="0" smtClean="0"/>
              <a:t>HTTP 1.1 requires a </a:t>
            </a:r>
            <a:r>
              <a:rPr lang="en-US" altLang="en-US" b="1" dirty="0" smtClean="0">
                <a:latin typeface="Courier New" pitchFamily="49" charset="0"/>
              </a:rPr>
              <a:t>Host:</a:t>
            </a:r>
            <a:r>
              <a:rPr lang="en-US" altLang="en-US" dirty="0" smtClean="0"/>
              <a:t> header</a:t>
            </a:r>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A3B21CD-5797-48F5-8629-44E9303F938A}" type="slidenum">
              <a:rPr lang="en-US" altLang="en-US" sz="1400" smtClean="0"/>
              <a:pPr/>
              <a:t>14</a:t>
            </a:fld>
            <a:endParaRPr lang="en-US" altLang="en-US" sz="1400" smtClean="0"/>
          </a:p>
        </p:txBody>
      </p:sp>
    </p:spTree>
    <p:extLst>
      <p:ext uri="{BB962C8B-B14F-4D97-AF65-F5344CB8AC3E}">
        <p14:creationId xmlns:p14="http://schemas.microsoft.com/office/powerpoint/2010/main" val="117498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Request</a:t>
            </a:r>
          </a:p>
        </p:txBody>
      </p:sp>
      <p:sp>
        <p:nvSpPr>
          <p:cNvPr id="25603" name="Rectangle 3"/>
          <p:cNvSpPr>
            <a:spLocks noGrp="1" noChangeArrowheads="1"/>
          </p:cNvSpPr>
          <p:nvPr>
            <p:ph idx="1"/>
          </p:nvPr>
        </p:nvSpPr>
        <p:spPr/>
        <p:txBody>
          <a:bodyPr/>
          <a:lstStyle/>
          <a:p>
            <a:pPr eaLnBrk="1" hangingPunct="1"/>
            <a:r>
              <a:rPr lang="en-US" altLang="en-US" dirty="0" smtClean="0">
                <a:ea typeface="ＭＳ Ｐゴシック" pitchFamily="1" charset="-128"/>
              </a:rPr>
              <a:t>Request line</a:t>
            </a:r>
          </a:p>
          <a:p>
            <a:pPr lvl="1" eaLnBrk="1" hangingPunct="1"/>
            <a:r>
              <a:rPr lang="en-US" altLang="en-US" dirty="0" smtClean="0">
                <a:solidFill>
                  <a:srgbClr val="C00000"/>
                </a:solidFill>
                <a:ea typeface="ＭＳ Ｐゴシック" pitchFamily="1" charset="-128"/>
              </a:rPr>
              <a:t>Method</a:t>
            </a:r>
          </a:p>
          <a:p>
            <a:pPr lvl="2" eaLnBrk="1" hangingPunct="1"/>
            <a:r>
              <a:rPr lang="en-US" altLang="en-US" dirty="0" smtClean="0">
                <a:ea typeface="ＭＳ Ｐゴシック" pitchFamily="1" charset="-128"/>
              </a:rPr>
              <a:t>GET – return URI</a:t>
            </a:r>
          </a:p>
          <a:p>
            <a:pPr lvl="2" eaLnBrk="1" hangingPunct="1"/>
            <a:r>
              <a:rPr lang="en-US" altLang="en-US" dirty="0" smtClean="0">
                <a:ea typeface="ＭＳ Ｐゴシック" pitchFamily="1" charset="-128"/>
              </a:rPr>
              <a:t>HEAD – return headers only of GET response</a:t>
            </a:r>
          </a:p>
          <a:p>
            <a:pPr lvl="2" eaLnBrk="1" hangingPunct="1"/>
            <a:r>
              <a:rPr lang="en-US" altLang="en-US" dirty="0" smtClean="0">
                <a:ea typeface="ＭＳ Ｐゴシック" pitchFamily="1" charset="-128"/>
              </a:rPr>
              <a:t>POST – send data to the server (forms, etc.)</a:t>
            </a:r>
          </a:p>
          <a:p>
            <a:pPr lvl="1" eaLnBrk="1" hangingPunct="1"/>
            <a:r>
              <a:rPr lang="en-US" altLang="en-US" dirty="0" smtClean="0">
                <a:solidFill>
                  <a:srgbClr val="C00000"/>
                </a:solidFill>
                <a:ea typeface="ＭＳ Ｐゴシック" pitchFamily="1" charset="-128"/>
              </a:rPr>
              <a:t>URL</a:t>
            </a:r>
            <a:r>
              <a:rPr lang="en-US" altLang="en-US" dirty="0" smtClean="0">
                <a:ea typeface="ＭＳ Ｐゴシック" pitchFamily="1" charset="-128"/>
              </a:rPr>
              <a:t> (relative)</a:t>
            </a:r>
          </a:p>
          <a:p>
            <a:pPr lvl="2" eaLnBrk="1" hangingPunct="1"/>
            <a:r>
              <a:rPr lang="en-US" altLang="en-US" dirty="0" smtClean="0">
                <a:ea typeface="ＭＳ Ｐゴシック" pitchFamily="1" charset="-128"/>
              </a:rPr>
              <a:t>E.g., /index.html</a:t>
            </a:r>
          </a:p>
          <a:p>
            <a:pPr lvl="1" eaLnBrk="1" hangingPunct="1"/>
            <a:r>
              <a:rPr lang="en-US" altLang="en-US" dirty="0" smtClean="0">
                <a:solidFill>
                  <a:srgbClr val="C00000"/>
                </a:solidFill>
                <a:ea typeface="ＭＳ Ｐゴシック" pitchFamily="1" charset="-128"/>
              </a:rPr>
              <a:t>HTTP version</a:t>
            </a:r>
          </a:p>
        </p:txBody>
      </p:sp>
      <p:sp>
        <p:nvSpPr>
          <p:cNvPr id="25604"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4AB6D8E3-DDFC-4490-91CB-D27B83FFCA43}" type="slidenum">
              <a:rPr lang="en-US" altLang="en-US" sz="1200">
                <a:solidFill>
                  <a:srgbClr val="898989"/>
                </a:solidFill>
              </a:rPr>
              <a:pPr eaLnBrk="1" hangingPunct="1"/>
              <a:t>15</a:t>
            </a:fld>
            <a:endParaRPr lang="en-US" altLang="en-US" sz="1200">
              <a:solidFill>
                <a:srgbClr val="898989"/>
              </a:solidFill>
            </a:endParaRPr>
          </a:p>
        </p:txBody>
      </p:sp>
    </p:spTree>
    <p:extLst>
      <p:ext uri="{BB962C8B-B14F-4D97-AF65-F5344CB8AC3E}">
        <p14:creationId xmlns:p14="http://schemas.microsoft.com/office/powerpoint/2010/main" val="36700351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HTTP Request</a:t>
            </a:r>
          </a:p>
        </p:txBody>
      </p:sp>
      <p:sp>
        <p:nvSpPr>
          <p:cNvPr id="46083" name="Rectangle 3"/>
          <p:cNvSpPr>
            <a:spLocks noGrp="1" noChangeArrowheads="1"/>
          </p:cNvSpPr>
          <p:nvPr>
            <p:ph type="body" sz="half" idx="1"/>
          </p:nvPr>
        </p:nvSpPr>
        <p:spPr>
          <a:xfrm>
            <a:off x="457200" y="1196975"/>
            <a:ext cx="8291513" cy="1152525"/>
          </a:xfrm>
        </p:spPr>
        <p:txBody>
          <a:bodyPr/>
          <a:lstStyle/>
          <a:p>
            <a:r>
              <a:rPr lang="en-US" altLang="en-US" sz="2400" smtClean="0"/>
              <a:t>Format:</a:t>
            </a:r>
          </a:p>
          <a:p>
            <a:pPr lvl="1"/>
            <a:r>
              <a:rPr lang="en-US" altLang="en-US" sz="2000" smtClean="0"/>
              <a:t>Method URI HttpVersion</a:t>
            </a:r>
          </a:p>
        </p:txBody>
      </p:sp>
      <p:graphicFrame>
        <p:nvGraphicFramePr>
          <p:cNvPr id="202821" name="Group 69"/>
          <p:cNvGraphicFramePr>
            <a:graphicFrameLocks noGrp="1"/>
          </p:cNvGraphicFramePr>
          <p:nvPr>
            <p:ph sz="half" idx="2"/>
          </p:nvPr>
        </p:nvGraphicFramePr>
        <p:xfrm>
          <a:off x="900113" y="2276475"/>
          <a:ext cx="7715250" cy="4233861"/>
        </p:xfrm>
        <a:graphic>
          <a:graphicData uri="http://schemas.openxmlformats.org/drawingml/2006/table">
            <a:tbl>
              <a:tblPr/>
              <a:tblGrid>
                <a:gridCol w="2159000">
                  <a:extLst>
                    <a:ext uri="{9D8B030D-6E8A-4147-A177-3AD203B41FA5}">
                      <a16:colId xmlns:a16="http://schemas.microsoft.com/office/drawing/2014/main" xmlns="" val="20000"/>
                    </a:ext>
                  </a:extLst>
                </a:gridCol>
                <a:gridCol w="5556250">
                  <a:extLst>
                    <a:ext uri="{9D8B030D-6E8A-4147-A177-3AD203B41FA5}">
                      <a16:colId xmlns:a16="http://schemas.microsoft.com/office/drawing/2014/main" xmlns="" val="20001"/>
                    </a:ext>
                  </a:extLst>
                </a:gridCol>
              </a:tblGrid>
              <a:tr h="490545">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Method</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Description</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517533">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OPTIONS</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capabilities of resource/server</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4832">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GET</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retrieve resource</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03210">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HEAD</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retrieve headers for resource, metadata</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04832">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POST</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submit data to server &amp; retrieve result</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04832">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PUT</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replace/insert resource on server</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03245">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DELETE</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remove resource from server</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04832">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TRACE</a:t>
                      </a:r>
                    </a:p>
                  </a:txBody>
                  <a:tcPr marL="90000" marR="90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trace request route through Web</a:t>
                      </a:r>
                    </a:p>
                  </a:txBody>
                  <a:tcPr marL="90000" marR="90000" marT="46801" marB="46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461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CC6C05E0-0055-4540-B936-D45D47F31AB4}" type="slidenum">
              <a:rPr lang="en-ZA" altLang="en-US" sz="1400" smtClean="0"/>
              <a:pPr/>
              <a:t>16</a:t>
            </a:fld>
            <a:endParaRPr lang="en-ZA" altLang="en-US" sz="1400" smtClean="0"/>
          </a:p>
        </p:txBody>
      </p:sp>
    </p:spTree>
    <p:extLst>
      <p:ext uri="{BB962C8B-B14F-4D97-AF65-F5344CB8AC3E}">
        <p14:creationId xmlns:p14="http://schemas.microsoft.com/office/powerpoint/2010/main" val="3538523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t>Common Usage</a:t>
            </a:r>
          </a:p>
        </p:txBody>
      </p:sp>
      <p:sp>
        <p:nvSpPr>
          <p:cNvPr id="47107" name="Rectangle 3"/>
          <p:cNvSpPr>
            <a:spLocks noGrp="1" noChangeArrowheads="1"/>
          </p:cNvSpPr>
          <p:nvPr>
            <p:ph type="body" idx="1"/>
          </p:nvPr>
        </p:nvSpPr>
        <p:spPr/>
        <p:txBody>
          <a:bodyPr/>
          <a:lstStyle/>
          <a:p>
            <a:r>
              <a:rPr lang="en-US" altLang="en-US" smtClean="0"/>
              <a:t>GET, HEAD and POST are supported everywhere .</a:t>
            </a:r>
          </a:p>
          <a:p>
            <a:endParaRPr lang="en-US" altLang="en-US" smtClean="0"/>
          </a:p>
          <a:p>
            <a:r>
              <a:rPr lang="en-US" altLang="en-US" smtClean="0"/>
              <a:t>HTTP 1.1 servers often support PUT, DELETE, OPTIONS &amp; TRACE.</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63FD39F-5322-4A27-A086-3A19BEEE0D55}" type="slidenum">
              <a:rPr lang="en-US" altLang="en-US" sz="1400" smtClean="0"/>
              <a:pPr/>
              <a:t>17</a:t>
            </a:fld>
            <a:endParaRPr lang="en-US" altLang="en-US" sz="1400" smtClean="0"/>
          </a:p>
        </p:txBody>
      </p:sp>
    </p:spTree>
    <p:extLst>
      <p:ext uri="{BB962C8B-B14F-4D97-AF65-F5344CB8AC3E}">
        <p14:creationId xmlns:p14="http://schemas.microsoft.com/office/powerpoint/2010/main" val="1192569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t>Typical Method Usage</a:t>
            </a:r>
          </a:p>
        </p:txBody>
      </p:sp>
      <p:sp>
        <p:nvSpPr>
          <p:cNvPr id="61443" name="Rectangle 3"/>
          <p:cNvSpPr>
            <a:spLocks noGrp="1" noChangeArrowheads="1"/>
          </p:cNvSpPr>
          <p:nvPr>
            <p:ph type="body" idx="1"/>
          </p:nvPr>
        </p:nvSpPr>
        <p:spPr/>
        <p:txBody>
          <a:bodyPr/>
          <a:lstStyle/>
          <a:p>
            <a:pPr>
              <a:buFontTx/>
              <a:buNone/>
            </a:pPr>
            <a:r>
              <a:rPr lang="en-US" altLang="en-US" smtClean="0"/>
              <a:t>GET used to retrieve an HTML document.</a:t>
            </a:r>
          </a:p>
          <a:p>
            <a:pPr>
              <a:buFontTx/>
              <a:buNone/>
            </a:pPr>
            <a:endParaRPr lang="en-US" altLang="en-US" smtClean="0"/>
          </a:p>
          <a:p>
            <a:pPr>
              <a:buFontTx/>
              <a:buNone/>
            </a:pPr>
            <a:r>
              <a:rPr lang="en-US" altLang="en-US" smtClean="0"/>
              <a:t>HEAD used to find out if a document has changed.</a:t>
            </a:r>
          </a:p>
          <a:p>
            <a:pPr>
              <a:buFontTx/>
              <a:buNone/>
            </a:pPr>
            <a:endParaRPr lang="en-US" altLang="en-US" smtClean="0"/>
          </a:p>
          <a:p>
            <a:pPr>
              <a:buFontTx/>
              <a:buNone/>
            </a:pPr>
            <a:r>
              <a:rPr lang="en-US" altLang="en-US" smtClean="0"/>
              <a:t>POST used to submit a form.</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3776368-5549-4EBE-A5AD-01AE17B3B25B}" type="slidenum">
              <a:rPr lang="en-US" altLang="en-US" sz="1400" smtClean="0"/>
              <a:pPr/>
              <a:t>18</a:t>
            </a:fld>
            <a:endParaRPr lang="en-US" altLang="en-US" sz="1400" smtClean="0"/>
          </a:p>
        </p:txBody>
      </p:sp>
    </p:spTree>
    <p:extLst>
      <p:ext uri="{BB962C8B-B14F-4D97-AF65-F5344CB8AC3E}">
        <p14:creationId xmlns:p14="http://schemas.microsoft.com/office/powerpoint/2010/main" val="182545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Request (cont.)</a:t>
            </a:r>
          </a:p>
        </p:txBody>
      </p:sp>
      <p:sp>
        <p:nvSpPr>
          <p:cNvPr id="27651" name="Rectangle 3"/>
          <p:cNvSpPr>
            <a:spLocks noGrp="1" noChangeArrowheads="1"/>
          </p:cNvSpPr>
          <p:nvPr>
            <p:ph idx="1"/>
          </p:nvPr>
        </p:nvSpPr>
        <p:spPr/>
        <p:txBody>
          <a:bodyPr>
            <a:normAutofit lnSpcReduction="10000"/>
          </a:bodyPr>
          <a:lstStyle/>
          <a:p>
            <a:pPr eaLnBrk="1" hangingPunct="1">
              <a:lnSpc>
                <a:spcPct val="90000"/>
              </a:lnSpc>
            </a:pPr>
            <a:r>
              <a:rPr lang="en-US" altLang="en-US" dirty="0" smtClean="0">
                <a:ea typeface="ＭＳ Ｐゴシック" pitchFamily="1" charset="-128"/>
              </a:rPr>
              <a:t>Request headers</a:t>
            </a:r>
          </a:p>
          <a:p>
            <a:pPr lvl="1" eaLnBrk="1" hangingPunct="1">
              <a:lnSpc>
                <a:spcPct val="90000"/>
              </a:lnSpc>
            </a:pPr>
            <a:r>
              <a:rPr lang="en-US" altLang="en-US" dirty="0" smtClean="0">
                <a:ea typeface="ＭＳ Ｐゴシック" pitchFamily="1" charset="-128"/>
              </a:rPr>
              <a:t>Variable length, human-readable</a:t>
            </a:r>
          </a:p>
          <a:p>
            <a:pPr lvl="1" eaLnBrk="1" hangingPunct="1">
              <a:lnSpc>
                <a:spcPct val="90000"/>
              </a:lnSpc>
            </a:pPr>
            <a:r>
              <a:rPr lang="en-US" altLang="en-US" dirty="0" smtClean="0">
                <a:ea typeface="ＭＳ Ｐゴシック" pitchFamily="1" charset="-128"/>
              </a:rPr>
              <a:t>Uses:</a:t>
            </a:r>
          </a:p>
          <a:p>
            <a:pPr lvl="2" eaLnBrk="1" hangingPunct="1">
              <a:lnSpc>
                <a:spcPct val="90000"/>
              </a:lnSpc>
            </a:pPr>
            <a:r>
              <a:rPr lang="en-US" altLang="en-US" dirty="0" smtClean="0">
                <a:solidFill>
                  <a:srgbClr val="C00000"/>
                </a:solidFill>
                <a:ea typeface="ＭＳ Ｐゴシック" pitchFamily="1" charset="-128"/>
              </a:rPr>
              <a:t>Authorization</a:t>
            </a:r>
            <a:r>
              <a:rPr lang="en-US" altLang="en-US" dirty="0" smtClean="0">
                <a:ea typeface="ＭＳ Ｐゴシック" pitchFamily="1" charset="-128"/>
              </a:rPr>
              <a:t> – authentication info</a:t>
            </a:r>
          </a:p>
          <a:p>
            <a:pPr lvl="2" eaLnBrk="1" hangingPunct="1">
              <a:lnSpc>
                <a:spcPct val="90000"/>
              </a:lnSpc>
            </a:pPr>
            <a:r>
              <a:rPr lang="en-US" altLang="en-US" dirty="0" smtClean="0">
                <a:solidFill>
                  <a:srgbClr val="C00000"/>
                </a:solidFill>
                <a:ea typeface="ＭＳ Ｐゴシック" pitchFamily="1" charset="-128"/>
              </a:rPr>
              <a:t>Acceptable document types/encodings</a:t>
            </a:r>
          </a:p>
          <a:p>
            <a:pPr lvl="2" eaLnBrk="1" hangingPunct="1">
              <a:lnSpc>
                <a:spcPct val="90000"/>
              </a:lnSpc>
            </a:pPr>
            <a:r>
              <a:rPr lang="en-US" altLang="en-US" dirty="0" smtClean="0">
                <a:solidFill>
                  <a:srgbClr val="C00000"/>
                </a:solidFill>
                <a:ea typeface="ＭＳ Ｐゴシック" pitchFamily="1" charset="-128"/>
              </a:rPr>
              <a:t>From</a:t>
            </a:r>
            <a:r>
              <a:rPr lang="en-US" altLang="en-US" dirty="0" smtClean="0">
                <a:ea typeface="ＭＳ Ｐゴシック" pitchFamily="1" charset="-128"/>
              </a:rPr>
              <a:t> – user email</a:t>
            </a:r>
          </a:p>
          <a:p>
            <a:pPr lvl="2" eaLnBrk="1" hangingPunct="1">
              <a:lnSpc>
                <a:spcPct val="90000"/>
              </a:lnSpc>
            </a:pPr>
            <a:r>
              <a:rPr lang="en-US" altLang="en-US" dirty="0" smtClean="0">
                <a:solidFill>
                  <a:srgbClr val="C00000"/>
                </a:solidFill>
                <a:ea typeface="ＭＳ Ｐゴシック" pitchFamily="1" charset="-128"/>
              </a:rPr>
              <a:t>If-Modified-Since</a:t>
            </a:r>
          </a:p>
          <a:p>
            <a:pPr lvl="2" eaLnBrk="1" hangingPunct="1">
              <a:lnSpc>
                <a:spcPct val="90000"/>
              </a:lnSpc>
            </a:pPr>
            <a:r>
              <a:rPr lang="en-US" altLang="en-US" dirty="0" smtClean="0">
                <a:solidFill>
                  <a:srgbClr val="C00000"/>
                </a:solidFill>
                <a:ea typeface="ＭＳ Ｐゴシック" pitchFamily="1" charset="-128"/>
              </a:rPr>
              <a:t>Referrer</a:t>
            </a:r>
            <a:r>
              <a:rPr lang="en-US" altLang="en-US" dirty="0" smtClean="0">
                <a:ea typeface="ＭＳ Ｐゴシック" pitchFamily="1" charset="-128"/>
              </a:rPr>
              <a:t> – what caused this page to be requested</a:t>
            </a:r>
          </a:p>
          <a:p>
            <a:pPr lvl="2" eaLnBrk="1" hangingPunct="1">
              <a:lnSpc>
                <a:spcPct val="90000"/>
              </a:lnSpc>
            </a:pPr>
            <a:r>
              <a:rPr lang="en-US" altLang="en-US" dirty="0" smtClean="0">
                <a:solidFill>
                  <a:srgbClr val="C00000"/>
                </a:solidFill>
                <a:ea typeface="ＭＳ Ｐゴシック" pitchFamily="1" charset="-128"/>
              </a:rPr>
              <a:t>User-Agent</a:t>
            </a:r>
            <a:r>
              <a:rPr lang="en-US" altLang="en-US" dirty="0" smtClean="0">
                <a:ea typeface="ＭＳ Ｐゴシック" pitchFamily="1" charset="-128"/>
              </a:rPr>
              <a:t> – client software</a:t>
            </a:r>
          </a:p>
          <a:p>
            <a:pPr eaLnBrk="1" hangingPunct="1">
              <a:lnSpc>
                <a:spcPct val="90000"/>
              </a:lnSpc>
            </a:pPr>
            <a:r>
              <a:rPr lang="en-US" altLang="en-US" dirty="0" smtClean="0">
                <a:ea typeface="ＭＳ Ｐゴシック" pitchFamily="1" charset="-128"/>
              </a:rPr>
              <a:t>Blank-line</a:t>
            </a:r>
          </a:p>
          <a:p>
            <a:pPr eaLnBrk="1" hangingPunct="1">
              <a:lnSpc>
                <a:spcPct val="90000"/>
              </a:lnSpc>
            </a:pPr>
            <a:r>
              <a:rPr lang="en-US" altLang="en-US" dirty="0" smtClean="0">
                <a:ea typeface="ＭＳ Ｐゴシック" pitchFamily="1" charset="-128"/>
              </a:rPr>
              <a:t>Body</a:t>
            </a:r>
          </a:p>
        </p:txBody>
      </p:sp>
      <p:sp>
        <p:nvSpPr>
          <p:cNvPr id="27652"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2F34224D-BC57-4ED9-959D-81008A835626}" type="slidenum">
              <a:rPr lang="en-US" altLang="en-US" sz="1200">
                <a:solidFill>
                  <a:srgbClr val="898989"/>
                </a:solidFill>
              </a:rPr>
              <a:pPr eaLnBrk="1" hangingPunct="1"/>
              <a:t>19</a:t>
            </a:fld>
            <a:endParaRPr lang="en-US" altLang="en-US" sz="1200">
              <a:solidFill>
                <a:srgbClr val="898989"/>
              </a:solidFill>
            </a:endParaRPr>
          </a:p>
        </p:txBody>
      </p:sp>
    </p:spTree>
    <p:extLst>
      <p:ext uri="{BB962C8B-B14F-4D97-AF65-F5344CB8AC3E}">
        <p14:creationId xmlns:p14="http://schemas.microsoft.com/office/powerpoint/2010/main" val="4219927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4350E34-3267-4E67-B064-2106351119D1}" type="slidenum">
              <a:rPr lang="en-US" altLang="en-US" sz="1400" smtClean="0"/>
              <a:pPr/>
              <a:t>2</a:t>
            </a:fld>
            <a:endParaRPr lang="en-US" altLang="en-US" sz="1400" smtClean="0"/>
          </a:p>
        </p:txBody>
      </p:sp>
      <p:sp>
        <p:nvSpPr>
          <p:cNvPr id="31747" name="Rectangle 2"/>
          <p:cNvSpPr>
            <a:spLocks noGrp="1" noChangeArrowheads="1"/>
          </p:cNvSpPr>
          <p:nvPr>
            <p:ph type="title"/>
          </p:nvPr>
        </p:nvSpPr>
        <p:spPr/>
        <p:txBody>
          <a:bodyPr/>
          <a:lstStyle/>
          <a:p>
            <a:r>
              <a:rPr lang="en-US" altLang="en-US" sz="3600" smtClean="0"/>
              <a:t>The Web: some jargon</a:t>
            </a:r>
            <a:endParaRPr lang="en-US" altLang="en-US" smtClean="0"/>
          </a:p>
        </p:txBody>
      </p:sp>
      <p:sp>
        <p:nvSpPr>
          <p:cNvPr id="31748" name="Rectangle 3"/>
          <p:cNvSpPr>
            <a:spLocks noGrp="1" noChangeArrowheads="1"/>
          </p:cNvSpPr>
          <p:nvPr>
            <p:ph type="body" sz="half" idx="1"/>
          </p:nvPr>
        </p:nvSpPr>
        <p:spPr>
          <a:xfrm>
            <a:off x="533400" y="1447800"/>
            <a:ext cx="4038600" cy="4381500"/>
          </a:xfrm>
        </p:spPr>
        <p:txBody>
          <a:bodyPr/>
          <a:lstStyle/>
          <a:p>
            <a:r>
              <a:rPr lang="en-US" altLang="en-US" sz="2400" dirty="0" smtClean="0">
                <a:solidFill>
                  <a:srgbClr val="C00000"/>
                </a:solidFill>
              </a:rPr>
              <a:t>Web page</a:t>
            </a:r>
            <a:r>
              <a:rPr lang="en-US" altLang="en-US" sz="2400" dirty="0" smtClean="0"/>
              <a:t>:</a:t>
            </a:r>
          </a:p>
          <a:p>
            <a:pPr lvl="1"/>
            <a:r>
              <a:rPr lang="en-US" altLang="en-US" sz="2000" dirty="0" smtClean="0"/>
              <a:t>consists of “objects”</a:t>
            </a:r>
          </a:p>
          <a:p>
            <a:pPr lvl="1"/>
            <a:r>
              <a:rPr lang="en-US" altLang="en-US" sz="2000" dirty="0" smtClean="0"/>
              <a:t>addressed by a URL</a:t>
            </a:r>
          </a:p>
          <a:p>
            <a:r>
              <a:rPr lang="en-US" altLang="en-US" sz="2400" dirty="0" smtClean="0"/>
              <a:t>Most Web pages consist of:</a:t>
            </a:r>
          </a:p>
          <a:p>
            <a:pPr lvl="1"/>
            <a:r>
              <a:rPr lang="en-US" altLang="en-US" sz="2000" dirty="0" smtClean="0"/>
              <a:t>base HTML page, and</a:t>
            </a:r>
          </a:p>
          <a:p>
            <a:pPr lvl="1"/>
            <a:r>
              <a:rPr lang="en-US" altLang="en-US" sz="2000" dirty="0"/>
              <a:t>R</a:t>
            </a:r>
            <a:r>
              <a:rPr lang="en-US" altLang="en-US" sz="2000" dirty="0" smtClean="0"/>
              <a:t>eferenced objects.</a:t>
            </a:r>
          </a:p>
          <a:p>
            <a:r>
              <a:rPr lang="en-US" altLang="en-US" sz="2400" dirty="0" smtClean="0"/>
              <a:t>URL has two components: </a:t>
            </a:r>
            <a:r>
              <a:rPr lang="en-US" altLang="en-US" sz="2400" dirty="0" smtClean="0">
                <a:solidFill>
                  <a:srgbClr val="C00000"/>
                </a:solidFill>
              </a:rPr>
              <a:t>host name</a:t>
            </a:r>
            <a:r>
              <a:rPr lang="en-US" altLang="en-US" sz="2400" dirty="0" smtClean="0"/>
              <a:t> and </a:t>
            </a:r>
            <a:r>
              <a:rPr lang="en-US" altLang="en-US" sz="2400" dirty="0" smtClean="0">
                <a:solidFill>
                  <a:srgbClr val="C00000"/>
                </a:solidFill>
              </a:rPr>
              <a:t>path name</a:t>
            </a:r>
            <a:r>
              <a:rPr lang="en-US" altLang="en-US" sz="2400" dirty="0" smtClean="0"/>
              <a:t>:</a:t>
            </a:r>
          </a:p>
          <a:p>
            <a:pPr>
              <a:buFont typeface="ZapfDingbats" pitchFamily="82" charset="2"/>
              <a:buNone/>
            </a:pPr>
            <a:endParaRPr lang="en-US" altLang="en-US" sz="2400" dirty="0" smtClean="0"/>
          </a:p>
        </p:txBody>
      </p:sp>
      <p:sp>
        <p:nvSpPr>
          <p:cNvPr id="31749" name="Rectangle 4"/>
          <p:cNvSpPr>
            <a:spLocks noGrp="1" noChangeArrowheads="1"/>
          </p:cNvSpPr>
          <p:nvPr>
            <p:ph type="body" sz="half" idx="2"/>
          </p:nvPr>
        </p:nvSpPr>
        <p:spPr>
          <a:xfrm>
            <a:off x="4848225" y="1419225"/>
            <a:ext cx="3810000" cy="4648200"/>
          </a:xfrm>
        </p:spPr>
        <p:txBody>
          <a:bodyPr/>
          <a:lstStyle/>
          <a:p>
            <a:r>
              <a:rPr lang="en-US" altLang="en-US" sz="2400" dirty="0" smtClean="0"/>
              <a:t>User agent for Web is called a browser:</a:t>
            </a:r>
          </a:p>
          <a:p>
            <a:pPr lvl="1"/>
            <a:r>
              <a:rPr lang="en-US" altLang="en-US" sz="2000" dirty="0" smtClean="0"/>
              <a:t>MS Internet Explorer</a:t>
            </a:r>
          </a:p>
          <a:p>
            <a:pPr lvl="1"/>
            <a:r>
              <a:rPr lang="en-US" altLang="en-US" sz="2000" dirty="0" smtClean="0"/>
              <a:t>Chrome</a:t>
            </a:r>
          </a:p>
          <a:p>
            <a:pPr lvl="1"/>
            <a:r>
              <a:rPr lang="en-US" altLang="en-US" sz="2000" dirty="0" smtClean="0"/>
              <a:t>Firefox</a:t>
            </a:r>
          </a:p>
          <a:p>
            <a:r>
              <a:rPr lang="en-US" altLang="en-US" sz="2400" dirty="0" smtClean="0"/>
              <a:t>Server for Web is called Web server:</a:t>
            </a:r>
          </a:p>
          <a:p>
            <a:pPr lvl="1"/>
            <a:r>
              <a:rPr lang="en-US" altLang="en-US" sz="2000" dirty="0" smtClean="0"/>
              <a:t>Apache (public domain)</a:t>
            </a:r>
          </a:p>
          <a:p>
            <a:pPr lvl="1"/>
            <a:r>
              <a:rPr lang="en-US" altLang="en-US" sz="2000" dirty="0" smtClean="0"/>
              <a:t>MS Internet Information Server</a:t>
            </a:r>
          </a:p>
          <a:p>
            <a:pPr lvl="1"/>
            <a:endParaRPr lang="en-US" altLang="en-US" sz="2000" dirty="0" smtClean="0"/>
          </a:p>
        </p:txBody>
      </p:sp>
      <p:sp>
        <p:nvSpPr>
          <p:cNvPr id="31750" name="Text Box 5"/>
          <p:cNvSpPr txBox="1">
            <a:spLocks noChangeArrowheads="1"/>
          </p:cNvSpPr>
          <p:nvPr/>
        </p:nvSpPr>
        <p:spPr bwMode="auto">
          <a:xfrm>
            <a:off x="198438" y="4937125"/>
            <a:ext cx="551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b="1">
                <a:solidFill>
                  <a:srgbClr val="FF0000"/>
                </a:solidFill>
                <a:latin typeface="Courier New" pitchFamily="49" charset="0"/>
              </a:rPr>
              <a:t>www.someSchool.edu</a:t>
            </a:r>
            <a:r>
              <a:rPr lang="en-US" altLang="en-US" sz="2000" b="1">
                <a:solidFill>
                  <a:schemeClr val="accent2"/>
                </a:solidFill>
                <a:latin typeface="Courier New" pitchFamily="49" charset="0"/>
              </a:rPr>
              <a:t>/someDept/pic.gif</a:t>
            </a:r>
            <a:endParaRPr lang="en-US" altLang="en-US"/>
          </a:p>
        </p:txBody>
      </p:sp>
    </p:spTree>
    <p:extLst>
      <p:ext uri="{BB962C8B-B14F-4D97-AF65-F5344CB8AC3E}">
        <p14:creationId xmlns:p14="http://schemas.microsoft.com/office/powerpoint/2010/main" val="2313023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Request Example</a:t>
            </a:r>
          </a:p>
        </p:txBody>
      </p:sp>
      <p:sp>
        <p:nvSpPr>
          <p:cNvPr id="29699" name="Rectangle 3"/>
          <p:cNvSpPr>
            <a:spLocks noGrp="1" noChangeArrowheads="1"/>
          </p:cNvSpPr>
          <p:nvPr>
            <p:ph idx="1"/>
          </p:nvPr>
        </p:nvSpPr>
        <p:spPr>
          <a:xfrm>
            <a:off x="457200" y="1447800"/>
            <a:ext cx="8534400" cy="3886200"/>
          </a:xfrm>
        </p:spPr>
        <p:txBody>
          <a:bodyPr/>
          <a:lstStyle/>
          <a:p>
            <a:pPr eaLnBrk="1" hangingPunct="1">
              <a:buFontTx/>
              <a:buNone/>
            </a:pPr>
            <a:r>
              <a:rPr lang="en-US" altLang="en-US" sz="2400" smtClean="0">
                <a:ea typeface="ＭＳ Ｐゴシック" pitchFamily="1" charset="-128"/>
              </a:rPr>
              <a:t>GET /index.html HTTP/1.1</a:t>
            </a:r>
          </a:p>
          <a:p>
            <a:pPr eaLnBrk="1" hangingPunct="1">
              <a:buFontTx/>
              <a:buNone/>
            </a:pPr>
            <a:r>
              <a:rPr lang="en-US" altLang="en-US" sz="2400" smtClean="0">
                <a:ea typeface="ＭＳ Ｐゴシック" pitchFamily="1" charset="-128"/>
              </a:rPr>
              <a:t>Host: www.example.com</a:t>
            </a:r>
          </a:p>
        </p:txBody>
      </p:sp>
      <p:sp>
        <p:nvSpPr>
          <p:cNvPr id="29700"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83D004EE-385F-4764-BB99-4997B4416BA7}" type="slidenum">
              <a:rPr lang="en-US" altLang="en-US" sz="1200">
                <a:solidFill>
                  <a:srgbClr val="898989"/>
                </a:solidFill>
              </a:rPr>
              <a:pPr eaLnBrk="1" hangingPunct="1"/>
              <a:t>20</a:t>
            </a:fld>
            <a:endParaRPr lang="en-US" altLang="en-US" sz="1200">
              <a:solidFill>
                <a:srgbClr val="898989"/>
              </a:solidFill>
            </a:endParaRPr>
          </a:p>
        </p:txBody>
      </p:sp>
    </p:spTree>
    <p:extLst>
      <p:ext uri="{BB962C8B-B14F-4D97-AF65-F5344CB8AC3E}">
        <p14:creationId xmlns:p14="http://schemas.microsoft.com/office/powerpoint/2010/main" val="2386075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Request Example</a:t>
            </a:r>
          </a:p>
        </p:txBody>
      </p:sp>
      <p:sp>
        <p:nvSpPr>
          <p:cNvPr id="31747" name="Rectangle 3"/>
          <p:cNvSpPr>
            <a:spLocks noGrp="1" noChangeArrowheads="1"/>
          </p:cNvSpPr>
          <p:nvPr>
            <p:ph idx="1"/>
          </p:nvPr>
        </p:nvSpPr>
        <p:spPr>
          <a:xfrm>
            <a:off x="249238" y="1295400"/>
            <a:ext cx="8534400" cy="3886200"/>
          </a:xfrm>
        </p:spPr>
        <p:txBody>
          <a:bodyPr/>
          <a:lstStyle/>
          <a:p>
            <a:pPr eaLnBrk="1" hangingPunct="1">
              <a:buFontTx/>
              <a:buNone/>
            </a:pPr>
            <a:r>
              <a:rPr lang="en-US" altLang="en-US" sz="2400" dirty="0" smtClean="0">
                <a:ea typeface="ＭＳ Ｐゴシック" pitchFamily="1" charset="-128"/>
              </a:rPr>
              <a:t>GET /</a:t>
            </a:r>
            <a:r>
              <a:rPr lang="en-US" altLang="en-US" sz="2400" dirty="0" err="1" smtClean="0">
                <a:ea typeface="ＭＳ Ｐゴシック" pitchFamily="1" charset="-128"/>
              </a:rPr>
              <a:t>index.html</a:t>
            </a:r>
            <a:r>
              <a:rPr lang="en-US" altLang="en-US" sz="2400" dirty="0" smtClean="0">
                <a:ea typeface="ＭＳ Ｐゴシック" pitchFamily="1" charset="-128"/>
              </a:rPr>
              <a:t> HTTP/1.1</a:t>
            </a:r>
          </a:p>
          <a:p>
            <a:pPr eaLnBrk="1" hangingPunct="1">
              <a:buFontTx/>
              <a:buNone/>
            </a:pPr>
            <a:r>
              <a:rPr lang="en-US" altLang="en-US" sz="2400" dirty="0" smtClean="0">
                <a:ea typeface="ＭＳ Ｐゴシック" pitchFamily="1" charset="-128"/>
              </a:rPr>
              <a:t>Host: </a:t>
            </a:r>
            <a:r>
              <a:rPr lang="en-US" altLang="en-US" sz="2400" dirty="0" err="1" smtClean="0">
                <a:ea typeface="ＭＳ Ｐゴシック" pitchFamily="1" charset="-128"/>
              </a:rPr>
              <a:t>www.example.com</a:t>
            </a:r>
            <a:endParaRPr lang="en-US" altLang="en-US" sz="2400" dirty="0" smtClean="0">
              <a:ea typeface="ＭＳ Ｐゴシック" pitchFamily="1" charset="-128"/>
            </a:endParaRPr>
          </a:p>
          <a:p>
            <a:pPr eaLnBrk="1" hangingPunct="1">
              <a:buFontTx/>
              <a:buNone/>
            </a:pPr>
            <a:r>
              <a:rPr lang="en-US" altLang="en-US" sz="2400" dirty="0" smtClean="0">
                <a:ea typeface="ＭＳ Ｐゴシック" pitchFamily="1" charset="-128"/>
              </a:rPr>
              <a:t>Accept-Language: </a:t>
            </a:r>
            <a:r>
              <a:rPr lang="en-US" altLang="en-US" sz="2400" dirty="0" err="1" smtClean="0">
                <a:ea typeface="ＭＳ Ｐゴシック" pitchFamily="1" charset="-128"/>
              </a:rPr>
              <a:t>en</a:t>
            </a:r>
            <a:r>
              <a:rPr lang="en-US" altLang="en-US" sz="2400" dirty="0" smtClean="0">
                <a:ea typeface="ＭＳ Ｐゴシック" pitchFamily="1" charset="-128"/>
              </a:rPr>
              <a:t>-us</a:t>
            </a:r>
          </a:p>
          <a:p>
            <a:pPr eaLnBrk="1" hangingPunct="1">
              <a:buFontTx/>
              <a:buNone/>
            </a:pPr>
            <a:r>
              <a:rPr lang="en-US" altLang="en-US" sz="2400" dirty="0" smtClean="0">
                <a:ea typeface="ＭＳ Ｐゴシック" pitchFamily="1" charset="-128"/>
              </a:rPr>
              <a:t>Accept-Encoding: </a:t>
            </a:r>
            <a:r>
              <a:rPr lang="en-US" altLang="en-US" sz="2400" dirty="0" err="1" smtClean="0">
                <a:ea typeface="ＭＳ Ｐゴシック" pitchFamily="1" charset="-128"/>
              </a:rPr>
              <a:t>gzip</a:t>
            </a:r>
            <a:r>
              <a:rPr lang="en-US" altLang="en-US" sz="2400" dirty="0" smtClean="0">
                <a:ea typeface="ＭＳ Ｐゴシック" pitchFamily="1" charset="-128"/>
              </a:rPr>
              <a:t>, deflate</a:t>
            </a:r>
          </a:p>
          <a:p>
            <a:pPr eaLnBrk="1" hangingPunct="1">
              <a:buFontTx/>
              <a:buNone/>
            </a:pPr>
            <a:r>
              <a:rPr lang="en-US" altLang="en-US" sz="2400" dirty="0" smtClean="0">
                <a:ea typeface="ＭＳ Ｐゴシック" pitchFamily="1" charset="-128"/>
              </a:rPr>
              <a:t>User-Agent: Mozilla/4.0 (compatible; MSIE 5.5; Windows NT 5.0)</a:t>
            </a:r>
            <a:endParaRPr lang="en-US" altLang="en-US" sz="2400" dirty="0" smtClean="0">
              <a:solidFill>
                <a:srgbClr val="FF0000"/>
              </a:solidFill>
              <a:ea typeface="ＭＳ Ｐゴシック" pitchFamily="1" charset="-128"/>
            </a:endParaRPr>
          </a:p>
          <a:p>
            <a:pPr eaLnBrk="1" hangingPunct="1">
              <a:buFontTx/>
              <a:buNone/>
            </a:pPr>
            <a:r>
              <a:rPr lang="en-US" altLang="en-US" sz="2400" dirty="0" smtClean="0">
                <a:ea typeface="ＭＳ Ｐゴシック" pitchFamily="1" charset="-128"/>
              </a:rPr>
              <a:t>Connection: Keep-Alive</a:t>
            </a:r>
          </a:p>
        </p:txBody>
      </p:sp>
      <p:sp>
        <p:nvSpPr>
          <p:cNvPr id="31748"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6A1D48E0-015B-443E-A1C2-6CA06D49F7F7}" type="slidenum">
              <a:rPr lang="en-US" altLang="en-US" sz="1200">
                <a:solidFill>
                  <a:srgbClr val="898989"/>
                </a:solidFill>
              </a:rPr>
              <a:pPr eaLnBrk="1" hangingPunct="1"/>
              <a:t>21</a:t>
            </a:fld>
            <a:endParaRPr lang="en-US" altLang="en-US" sz="1200">
              <a:solidFill>
                <a:srgbClr val="898989"/>
              </a:solidFill>
            </a:endParaRPr>
          </a:p>
        </p:txBody>
      </p:sp>
    </p:spTree>
    <p:extLst>
      <p:ext uri="{BB962C8B-B14F-4D97-AF65-F5344CB8AC3E}">
        <p14:creationId xmlns:p14="http://schemas.microsoft.com/office/powerpoint/2010/main" val="2059570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28600"/>
            <a:ext cx="8382000" cy="1143000"/>
          </a:xfrm>
        </p:spPr>
        <p:txBody>
          <a:bodyPr/>
          <a:lstStyle/>
          <a:p>
            <a:r>
              <a:rPr lang="en-US" altLang="en-US" smtClean="0"/>
              <a:t>URI: Universal Resource Identifier</a:t>
            </a:r>
          </a:p>
        </p:txBody>
      </p:sp>
      <p:sp>
        <p:nvSpPr>
          <p:cNvPr id="48131" name="Rectangle 3"/>
          <p:cNvSpPr>
            <a:spLocks noGrp="1" noChangeArrowheads="1"/>
          </p:cNvSpPr>
          <p:nvPr>
            <p:ph type="body" idx="1"/>
          </p:nvPr>
        </p:nvSpPr>
        <p:spPr>
          <a:xfrm>
            <a:off x="381000" y="1981200"/>
            <a:ext cx="8458200" cy="4114800"/>
          </a:xfrm>
        </p:spPr>
        <p:txBody>
          <a:bodyPr/>
          <a:lstStyle/>
          <a:p>
            <a:pPr>
              <a:lnSpc>
                <a:spcPct val="90000"/>
              </a:lnSpc>
            </a:pPr>
            <a:r>
              <a:rPr lang="en-US" altLang="en-US" dirty="0" smtClean="0"/>
              <a:t>URIs defined in RFC 2396.</a:t>
            </a:r>
          </a:p>
          <a:p>
            <a:pPr>
              <a:lnSpc>
                <a:spcPct val="90000"/>
              </a:lnSpc>
            </a:pPr>
            <a:endParaRPr lang="en-US" altLang="en-US" dirty="0" smtClean="0"/>
          </a:p>
          <a:p>
            <a:pPr>
              <a:lnSpc>
                <a:spcPct val="90000"/>
              </a:lnSpc>
            </a:pPr>
            <a:r>
              <a:rPr lang="en-US" altLang="en-US" dirty="0" smtClean="0"/>
              <a:t>Absolute URI: 	</a:t>
            </a:r>
            <a:r>
              <a:rPr lang="en-US" altLang="en-US" b="1" dirty="0" smtClean="0">
                <a:latin typeface="Courier New" pitchFamily="49" charset="0"/>
              </a:rPr>
              <a:t>scheme://hostname[:port]/path</a:t>
            </a:r>
          </a:p>
          <a:p>
            <a:pPr lvl="1">
              <a:lnSpc>
                <a:spcPct val="90000"/>
              </a:lnSpc>
              <a:buFontTx/>
              <a:buNone/>
            </a:pPr>
            <a:r>
              <a:rPr lang="en-US" altLang="en-US" b="1" dirty="0" smtClean="0">
                <a:solidFill>
                  <a:schemeClr val="tx2"/>
                </a:solidFill>
                <a:latin typeface="Courier New" pitchFamily="49" charset="0"/>
              </a:rPr>
              <a:t>http://www.seattle.edu:80/blah/foo</a:t>
            </a:r>
            <a:endParaRPr lang="en-US" altLang="en-US" dirty="0" smtClean="0">
              <a:solidFill>
                <a:schemeClr val="tx2"/>
              </a:solidFill>
            </a:endParaRPr>
          </a:p>
          <a:p>
            <a:pPr>
              <a:lnSpc>
                <a:spcPct val="90000"/>
              </a:lnSpc>
            </a:pPr>
            <a:endParaRPr lang="en-US" altLang="en-US" dirty="0" smtClean="0"/>
          </a:p>
          <a:p>
            <a:pPr>
              <a:lnSpc>
                <a:spcPct val="90000"/>
              </a:lnSpc>
            </a:pPr>
            <a:r>
              <a:rPr lang="en-US" altLang="en-US" dirty="0" smtClean="0"/>
              <a:t>Relative URI: 	</a:t>
            </a:r>
            <a:r>
              <a:rPr lang="en-US" altLang="en-US" b="1" dirty="0" smtClean="0">
                <a:latin typeface="Courier New" pitchFamily="49" charset="0"/>
              </a:rPr>
              <a:t>/path</a:t>
            </a:r>
            <a:endParaRPr lang="en-US" altLang="en-US" dirty="0" smtClean="0"/>
          </a:p>
          <a:p>
            <a:pPr lvl="1" algn="ctr">
              <a:lnSpc>
                <a:spcPct val="90000"/>
              </a:lnSpc>
              <a:buFontTx/>
              <a:buNone/>
            </a:pPr>
            <a:r>
              <a:rPr lang="en-US" altLang="en-US" b="1" dirty="0" smtClean="0">
                <a:solidFill>
                  <a:schemeClr val="tx2"/>
                </a:solidFill>
                <a:latin typeface="Courier New" pitchFamily="49" charset="0"/>
              </a:rPr>
              <a:t>/blah/foo</a:t>
            </a:r>
            <a:endParaRPr lang="en-US" altLang="en-US" b="1" dirty="0" smtClean="0">
              <a:latin typeface="Courier New" pitchFamily="49" charset="0"/>
            </a:endParaRPr>
          </a:p>
        </p:txBody>
      </p:sp>
      <p:sp>
        <p:nvSpPr>
          <p:cNvPr id="48132" name="Text Box 7"/>
          <p:cNvSpPr txBox="1">
            <a:spLocks noChangeArrowheads="1"/>
          </p:cNvSpPr>
          <p:nvPr/>
        </p:nvSpPr>
        <p:spPr bwMode="auto">
          <a:xfrm>
            <a:off x="558800" y="5943600"/>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b="1">
                <a:solidFill>
                  <a:schemeClr val="tx2"/>
                </a:solidFill>
                <a:latin typeface="Helvetica" pitchFamily="34" charset="0"/>
              </a:rPr>
              <a:t>No server mentioned</a:t>
            </a:r>
            <a:endParaRPr lang="en-US" altLang="en-US"/>
          </a:p>
        </p:txBody>
      </p:sp>
      <p:sp>
        <p:nvSpPr>
          <p:cNvPr id="48133" name="Line 8"/>
          <p:cNvSpPr>
            <a:spLocks noChangeShapeType="1"/>
          </p:cNvSpPr>
          <p:nvPr/>
        </p:nvSpPr>
        <p:spPr bwMode="auto">
          <a:xfrm flipV="1">
            <a:off x="3733800" y="5943600"/>
            <a:ext cx="457200" cy="3048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20EFAF8-FE5C-4D94-9D6E-471C39B236DA}" type="slidenum">
              <a:rPr lang="en-US" altLang="en-US" sz="1400" smtClean="0"/>
              <a:pPr/>
              <a:t>22</a:t>
            </a:fld>
            <a:endParaRPr lang="en-US" altLang="en-US" sz="1400" smtClean="0"/>
          </a:p>
        </p:txBody>
      </p:sp>
    </p:spTree>
    <p:extLst>
      <p:ext uri="{BB962C8B-B14F-4D97-AF65-F5344CB8AC3E}">
        <p14:creationId xmlns:p14="http://schemas.microsoft.com/office/powerpoint/2010/main" val="272284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228600"/>
            <a:ext cx="7772400" cy="1143000"/>
          </a:xfrm>
        </p:spPr>
        <p:txBody>
          <a:bodyPr/>
          <a:lstStyle/>
          <a:p>
            <a:r>
              <a:rPr lang="en-US" altLang="en-US" smtClean="0"/>
              <a:t>URI Usage</a:t>
            </a:r>
          </a:p>
        </p:txBody>
      </p:sp>
      <p:sp>
        <p:nvSpPr>
          <p:cNvPr id="49155" name="Rectangle 3"/>
          <p:cNvSpPr>
            <a:spLocks noGrp="1" noChangeArrowheads="1"/>
          </p:cNvSpPr>
          <p:nvPr>
            <p:ph type="body" idx="1"/>
          </p:nvPr>
        </p:nvSpPr>
        <p:spPr>
          <a:xfrm>
            <a:off x="685800" y="1447800"/>
            <a:ext cx="7772400" cy="4648200"/>
          </a:xfrm>
        </p:spPr>
        <p:txBody>
          <a:bodyPr>
            <a:normAutofit lnSpcReduction="10000"/>
          </a:bodyPr>
          <a:lstStyle/>
          <a:p>
            <a:pPr>
              <a:lnSpc>
                <a:spcPct val="90000"/>
              </a:lnSpc>
            </a:pPr>
            <a:r>
              <a:rPr lang="en-US" altLang="en-US" dirty="0" smtClean="0"/>
              <a:t>When dealing with a HTTP 1.1 server, only a </a:t>
            </a:r>
            <a:r>
              <a:rPr lang="en-US" altLang="en-US" i="1" dirty="0" smtClean="0"/>
              <a:t>path</a:t>
            </a:r>
            <a:r>
              <a:rPr lang="en-US" altLang="en-US" dirty="0" smtClean="0"/>
              <a:t> is used (no scheme or hostname).</a:t>
            </a:r>
          </a:p>
          <a:p>
            <a:pPr lvl="1">
              <a:lnSpc>
                <a:spcPct val="90000"/>
              </a:lnSpc>
            </a:pPr>
            <a:r>
              <a:rPr lang="en-US" altLang="en-US" dirty="0" smtClean="0"/>
              <a:t>HTTP 1.1 servers are required to be capable of handling an absolute URI, but there are still some out there that won’t…</a:t>
            </a:r>
          </a:p>
          <a:p>
            <a:pPr>
              <a:lnSpc>
                <a:spcPct val="90000"/>
              </a:lnSpc>
            </a:pPr>
            <a:endParaRPr lang="en-US" altLang="en-US" dirty="0" smtClean="0"/>
          </a:p>
          <a:p>
            <a:pPr>
              <a:lnSpc>
                <a:spcPct val="90000"/>
              </a:lnSpc>
            </a:pPr>
            <a:r>
              <a:rPr lang="en-US" altLang="en-US" dirty="0" smtClean="0"/>
              <a:t>When dealing with a </a:t>
            </a:r>
            <a:r>
              <a:rPr lang="en-US" altLang="en-US" i="1" dirty="0" smtClean="0"/>
              <a:t>proxy</a:t>
            </a:r>
            <a:r>
              <a:rPr lang="en-US" altLang="en-US" dirty="0" smtClean="0"/>
              <a:t> HTTP server, an absolute URI is used.</a:t>
            </a:r>
          </a:p>
          <a:p>
            <a:pPr lvl="1">
              <a:lnSpc>
                <a:spcPct val="90000"/>
              </a:lnSpc>
            </a:pPr>
            <a:r>
              <a:rPr lang="en-US" altLang="en-US" dirty="0" smtClean="0"/>
              <a:t>client has to tell the proxy where to get the document!</a:t>
            </a:r>
          </a:p>
          <a:p>
            <a:pPr lvl="1">
              <a:lnSpc>
                <a:spcPct val="90000"/>
              </a:lnSpc>
            </a:pPr>
            <a:r>
              <a:rPr lang="en-US" altLang="en-US" i="1" dirty="0" smtClean="0"/>
              <a:t>more on proxy servers in a bit….</a:t>
            </a:r>
            <a:endParaRPr lang="en-US" altLang="en-US" dirty="0" smtClean="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72F9F4E0-82A0-41C9-9185-971CDF3FC602}" type="slidenum">
              <a:rPr lang="en-US" altLang="en-US" sz="1400" smtClean="0"/>
              <a:pPr/>
              <a:t>23</a:t>
            </a:fld>
            <a:endParaRPr lang="en-US" altLang="en-US" sz="1400" smtClean="0"/>
          </a:p>
        </p:txBody>
      </p:sp>
    </p:spTree>
    <p:extLst>
      <p:ext uri="{BB962C8B-B14F-4D97-AF65-F5344CB8AC3E}">
        <p14:creationId xmlns:p14="http://schemas.microsoft.com/office/powerpoint/2010/main" val="77723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t>The Header Lines</a:t>
            </a:r>
          </a:p>
        </p:txBody>
      </p:sp>
      <p:sp>
        <p:nvSpPr>
          <p:cNvPr id="51203" name="Rectangle 3"/>
          <p:cNvSpPr>
            <a:spLocks noGrp="1" noChangeArrowheads="1"/>
          </p:cNvSpPr>
          <p:nvPr>
            <p:ph type="body" idx="1"/>
          </p:nvPr>
        </p:nvSpPr>
        <p:spPr/>
        <p:txBody>
          <a:bodyPr/>
          <a:lstStyle/>
          <a:p>
            <a:r>
              <a:rPr lang="en-US" altLang="en-US" dirty="0" smtClean="0"/>
              <a:t>After the </a:t>
            </a:r>
            <a:r>
              <a:rPr lang="en-US" altLang="en-US" i="1" dirty="0" smtClean="0"/>
              <a:t>Request-Line</a:t>
            </a:r>
            <a:r>
              <a:rPr lang="en-US" altLang="en-US" dirty="0" smtClean="0"/>
              <a:t> come a number (possibly zero) of HTTP </a:t>
            </a:r>
            <a:r>
              <a:rPr lang="en-US" altLang="en-US" i="1" dirty="0" smtClean="0"/>
              <a:t>header lines</a:t>
            </a:r>
            <a:r>
              <a:rPr lang="en-US" altLang="en-US" dirty="0" smtClean="0"/>
              <a:t>.</a:t>
            </a:r>
          </a:p>
          <a:p>
            <a:endParaRPr lang="en-US" altLang="en-US" dirty="0" smtClean="0"/>
          </a:p>
          <a:p>
            <a:r>
              <a:rPr lang="en-US" altLang="en-US" dirty="0" smtClean="0"/>
              <a:t>Each header line contains an attribute name followed by a “:” followed by a space and the attribute value.</a:t>
            </a:r>
          </a:p>
        </p:txBody>
      </p:sp>
      <p:sp>
        <p:nvSpPr>
          <p:cNvPr id="51204" name="Text Box 4"/>
          <p:cNvSpPr txBox="1">
            <a:spLocks noChangeArrowheads="1"/>
          </p:cNvSpPr>
          <p:nvPr/>
        </p:nvSpPr>
        <p:spPr bwMode="auto">
          <a:xfrm>
            <a:off x="1447800" y="4833938"/>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The Name and Value are just text.</a:t>
            </a:r>
          </a:p>
        </p:txBody>
      </p:sp>
      <p:sp>
        <p:nvSpPr>
          <p:cNvPr id="512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5CE2939-1217-4C84-9509-A303B8089D84}" type="slidenum">
              <a:rPr lang="en-US" altLang="en-US" sz="1400" smtClean="0"/>
              <a:pPr/>
              <a:t>24</a:t>
            </a:fld>
            <a:endParaRPr lang="en-US" altLang="en-US" sz="1400" smtClean="0"/>
          </a:p>
        </p:txBody>
      </p:sp>
    </p:spTree>
    <p:extLst>
      <p:ext uri="{BB962C8B-B14F-4D97-AF65-F5344CB8AC3E}">
        <p14:creationId xmlns:p14="http://schemas.microsoft.com/office/powerpoint/2010/main" val="21005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HTTP Headers</a:t>
            </a:r>
          </a:p>
        </p:txBody>
      </p:sp>
      <p:sp>
        <p:nvSpPr>
          <p:cNvPr id="53251" name="Rectangle 3"/>
          <p:cNvSpPr>
            <a:spLocks noGrp="1" noChangeArrowheads="1"/>
          </p:cNvSpPr>
          <p:nvPr>
            <p:ph type="body" idx="1"/>
          </p:nvPr>
        </p:nvSpPr>
        <p:spPr/>
        <p:txBody>
          <a:bodyPr>
            <a:normAutofit lnSpcReduction="10000"/>
          </a:bodyPr>
          <a:lstStyle/>
          <a:p>
            <a:pPr eaLnBrk="1" hangingPunct="1">
              <a:lnSpc>
                <a:spcPct val="80000"/>
              </a:lnSpc>
            </a:pPr>
            <a:r>
              <a:rPr lang="en-US" altLang="en-US" sz="1800" dirty="0" smtClean="0"/>
              <a:t>Accept: Indicates which data formats are acceptable.</a:t>
            </a:r>
          </a:p>
          <a:p>
            <a:pPr lvl="1" eaLnBrk="1" hangingPunct="1">
              <a:lnSpc>
                <a:spcPct val="80000"/>
              </a:lnSpc>
            </a:pPr>
            <a:r>
              <a:rPr lang="en-US" altLang="en-US" sz="1600" dirty="0" smtClean="0"/>
              <a:t>Accept: text/html, text/plain</a:t>
            </a:r>
          </a:p>
          <a:p>
            <a:pPr eaLnBrk="1" hangingPunct="1">
              <a:lnSpc>
                <a:spcPct val="80000"/>
              </a:lnSpc>
            </a:pPr>
            <a:r>
              <a:rPr lang="en-US" altLang="en-US" sz="1800" dirty="0" smtClean="0"/>
              <a:t>Content-Language: Language of the content</a:t>
            </a:r>
          </a:p>
          <a:p>
            <a:pPr lvl="1" eaLnBrk="1" hangingPunct="1">
              <a:lnSpc>
                <a:spcPct val="80000"/>
              </a:lnSpc>
            </a:pPr>
            <a:r>
              <a:rPr lang="en-US" altLang="en-US" sz="1600" dirty="0" smtClean="0"/>
              <a:t>Content-Language: </a:t>
            </a:r>
            <a:r>
              <a:rPr lang="en-US" altLang="en-US" sz="1600" dirty="0" err="1" smtClean="0"/>
              <a:t>en</a:t>
            </a:r>
            <a:endParaRPr lang="en-US" altLang="en-US" sz="1600" dirty="0" smtClean="0"/>
          </a:p>
          <a:p>
            <a:pPr eaLnBrk="1" hangingPunct="1">
              <a:lnSpc>
                <a:spcPct val="80000"/>
              </a:lnSpc>
            </a:pPr>
            <a:r>
              <a:rPr lang="en-US" altLang="en-US" sz="1800" dirty="0" smtClean="0"/>
              <a:t>Content-Length: Size of message body</a:t>
            </a:r>
          </a:p>
          <a:p>
            <a:pPr lvl="1" eaLnBrk="1" hangingPunct="1">
              <a:lnSpc>
                <a:spcPct val="80000"/>
              </a:lnSpc>
            </a:pPr>
            <a:r>
              <a:rPr lang="en-US" altLang="en-US" sz="1600" dirty="0" smtClean="0"/>
              <a:t>Content-Length: 1234</a:t>
            </a:r>
          </a:p>
          <a:p>
            <a:pPr eaLnBrk="1" hangingPunct="1">
              <a:lnSpc>
                <a:spcPct val="80000"/>
              </a:lnSpc>
            </a:pPr>
            <a:r>
              <a:rPr lang="en-US" altLang="en-US" sz="1800" dirty="0" smtClean="0"/>
              <a:t>Content-Type: MIME type of content body</a:t>
            </a:r>
          </a:p>
          <a:p>
            <a:pPr lvl="1" eaLnBrk="1" hangingPunct="1">
              <a:lnSpc>
                <a:spcPct val="80000"/>
              </a:lnSpc>
            </a:pPr>
            <a:r>
              <a:rPr lang="en-US" altLang="en-US" sz="1600" dirty="0" smtClean="0"/>
              <a:t>Content-Type: text/html</a:t>
            </a:r>
          </a:p>
          <a:p>
            <a:pPr eaLnBrk="1" hangingPunct="1">
              <a:lnSpc>
                <a:spcPct val="80000"/>
              </a:lnSpc>
            </a:pPr>
            <a:r>
              <a:rPr lang="en-US" altLang="en-US" sz="1800" dirty="0" smtClean="0"/>
              <a:t>Date: Date of request/response</a:t>
            </a:r>
          </a:p>
          <a:p>
            <a:pPr lvl="1" eaLnBrk="1" hangingPunct="1">
              <a:lnSpc>
                <a:spcPct val="80000"/>
              </a:lnSpc>
            </a:pPr>
            <a:r>
              <a:rPr lang="fr-FR" altLang="en-US" sz="1600" dirty="0" smtClean="0"/>
              <a:t>Date: Tue, 15 </a:t>
            </a:r>
            <a:r>
              <a:rPr lang="fr-FR" altLang="en-US" sz="1600" dirty="0" err="1" smtClean="0"/>
              <a:t>Nov</a:t>
            </a:r>
            <a:r>
              <a:rPr lang="fr-FR" altLang="en-US" sz="1600" dirty="0" smtClean="0"/>
              <a:t> 1994 08:12:31 GMT</a:t>
            </a:r>
          </a:p>
          <a:p>
            <a:pPr eaLnBrk="1" hangingPunct="1">
              <a:lnSpc>
                <a:spcPct val="80000"/>
              </a:lnSpc>
            </a:pPr>
            <a:r>
              <a:rPr lang="en-US" altLang="en-US" sz="1800" dirty="0" smtClean="0"/>
              <a:t>Expires: When content is no longer valid</a:t>
            </a:r>
          </a:p>
          <a:p>
            <a:pPr lvl="1" eaLnBrk="1" hangingPunct="1">
              <a:lnSpc>
                <a:spcPct val="80000"/>
              </a:lnSpc>
            </a:pPr>
            <a:r>
              <a:rPr lang="fr-FR" altLang="en-US" sz="1600" dirty="0" smtClean="0"/>
              <a:t>Expires: Tue, 15 </a:t>
            </a:r>
            <a:r>
              <a:rPr lang="fr-FR" altLang="en-US" sz="1600" dirty="0" err="1" smtClean="0"/>
              <a:t>Nov</a:t>
            </a:r>
            <a:r>
              <a:rPr lang="fr-FR" altLang="en-US" sz="1600" dirty="0" smtClean="0"/>
              <a:t> 1994 08:12:31 GMT</a:t>
            </a:r>
          </a:p>
          <a:p>
            <a:pPr eaLnBrk="1" hangingPunct="1">
              <a:lnSpc>
                <a:spcPct val="80000"/>
              </a:lnSpc>
            </a:pPr>
            <a:r>
              <a:rPr lang="en-US" altLang="en-US" sz="1800" dirty="0" smtClean="0"/>
              <a:t>Host: Machine that request is directed to</a:t>
            </a:r>
          </a:p>
          <a:p>
            <a:pPr lvl="1" eaLnBrk="1" hangingPunct="1">
              <a:lnSpc>
                <a:spcPct val="80000"/>
              </a:lnSpc>
            </a:pPr>
            <a:r>
              <a:rPr lang="en-US" altLang="en-US" sz="1600" dirty="0" smtClean="0"/>
              <a:t>Host: </a:t>
            </a:r>
            <a:r>
              <a:rPr lang="en-US" altLang="en-US" sz="1600" dirty="0" err="1" smtClean="0"/>
              <a:t>www.cs.uct.ac.za</a:t>
            </a:r>
            <a:endParaRPr lang="en-US" altLang="en-US" sz="1600" dirty="0" smtClean="0"/>
          </a:p>
          <a:p>
            <a:pPr eaLnBrk="1" hangingPunct="1">
              <a:lnSpc>
                <a:spcPct val="80000"/>
              </a:lnSpc>
            </a:pPr>
            <a:r>
              <a:rPr lang="en-US" altLang="en-US" sz="1800" dirty="0" smtClean="0"/>
              <a:t>Location: Redirection to a different resource</a:t>
            </a:r>
          </a:p>
          <a:p>
            <a:pPr lvl="1" eaLnBrk="1" hangingPunct="1">
              <a:lnSpc>
                <a:spcPct val="80000"/>
              </a:lnSpc>
            </a:pPr>
            <a:r>
              <a:rPr lang="en-US" altLang="en-US" sz="1600" dirty="0" smtClean="0"/>
              <a:t>Location: http://</a:t>
            </a:r>
            <a:r>
              <a:rPr lang="en-US" altLang="en-US" sz="1600" dirty="0" err="1" smtClean="0"/>
              <a:t>myserver.org</a:t>
            </a:r>
            <a:r>
              <a:rPr lang="en-US" altLang="en-US" sz="1600" dirty="0" smtClean="0"/>
              <a:t>/</a:t>
            </a:r>
          </a:p>
          <a:p>
            <a:pPr eaLnBrk="1" hangingPunct="1">
              <a:lnSpc>
                <a:spcPct val="80000"/>
              </a:lnSpc>
            </a:pPr>
            <a:r>
              <a:rPr lang="en-US" altLang="en-US" sz="1800" dirty="0" smtClean="0"/>
              <a:t>Retry-After: Indicates that client must try again in future</a:t>
            </a:r>
          </a:p>
          <a:p>
            <a:pPr lvl="1" eaLnBrk="1" hangingPunct="1">
              <a:lnSpc>
                <a:spcPct val="80000"/>
              </a:lnSpc>
            </a:pPr>
            <a:r>
              <a:rPr lang="en-US" altLang="en-US" sz="1600" dirty="0" smtClean="0"/>
              <a:t>Retry-After: 120</a:t>
            </a:r>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A4E3791-ECBB-4CD6-B247-CADC254EBBBE}" type="slidenum">
              <a:rPr lang="en-US" altLang="en-US" sz="1400" smtClean="0"/>
              <a:pPr/>
              <a:t>25</a:t>
            </a:fld>
            <a:endParaRPr lang="en-US" altLang="en-US" sz="1400" smtClean="0"/>
          </a:p>
        </p:txBody>
      </p:sp>
    </p:spTree>
    <p:extLst>
      <p:ext uri="{BB962C8B-B14F-4D97-AF65-F5344CB8AC3E}">
        <p14:creationId xmlns:p14="http://schemas.microsoft.com/office/powerpoint/2010/main" val="154083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mtClean="0"/>
              <a:t>End of the Headers</a:t>
            </a:r>
          </a:p>
        </p:txBody>
      </p:sp>
      <p:sp>
        <p:nvSpPr>
          <p:cNvPr id="55299" name="Rectangle 3"/>
          <p:cNvSpPr>
            <a:spLocks noGrp="1" noChangeArrowheads="1"/>
          </p:cNvSpPr>
          <p:nvPr>
            <p:ph type="body" idx="1"/>
          </p:nvPr>
        </p:nvSpPr>
        <p:spPr>
          <a:xfrm>
            <a:off x="533400" y="1981200"/>
            <a:ext cx="8077200" cy="4114800"/>
          </a:xfrm>
        </p:spPr>
        <p:txBody>
          <a:bodyPr/>
          <a:lstStyle/>
          <a:p>
            <a:r>
              <a:rPr lang="en-US" altLang="en-US" dirty="0" smtClean="0"/>
              <a:t>Each header ends with a CRLF ( </a:t>
            </a:r>
            <a:r>
              <a:rPr lang="en-US" altLang="en-US" b="1" dirty="0" smtClean="0">
                <a:latin typeface="Courier New" pitchFamily="49" charset="0"/>
              </a:rPr>
              <a:t>\r\n </a:t>
            </a:r>
            <a:r>
              <a:rPr lang="en-US" altLang="en-US" dirty="0" smtClean="0"/>
              <a:t>)</a:t>
            </a:r>
          </a:p>
          <a:p>
            <a:r>
              <a:rPr lang="en-US" altLang="en-US" dirty="0" smtClean="0"/>
              <a:t>The end of the header section is marked with a blank line. </a:t>
            </a:r>
          </a:p>
          <a:p>
            <a:pPr lvl="1"/>
            <a:r>
              <a:rPr lang="en-US" altLang="en-US" b="1" dirty="0" smtClean="0">
                <a:latin typeface="Courier New" pitchFamily="49" charset="0"/>
              </a:rPr>
              <a:t>just CRLF</a:t>
            </a:r>
          </a:p>
          <a:p>
            <a:pPr lvl="1"/>
            <a:endParaRPr lang="en-US" altLang="en-US" b="1" dirty="0" smtClean="0">
              <a:latin typeface="Courier New" pitchFamily="49" charset="0"/>
            </a:endParaRPr>
          </a:p>
          <a:p>
            <a:r>
              <a:rPr lang="en-US" altLang="en-US" dirty="0" smtClean="0">
                <a:latin typeface="+mj-lt"/>
              </a:rPr>
              <a:t>For GET and HEAD requests, the end of the headers is the end of the request!</a:t>
            </a:r>
            <a:endParaRPr lang="en-US" altLang="en-US" b="1" dirty="0" smtClean="0">
              <a:latin typeface="+mj-lt"/>
            </a:endParaRPr>
          </a:p>
        </p:txBody>
      </p:sp>
      <p:sp>
        <p:nvSpPr>
          <p:cNvPr id="553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0138C783-B4AA-4410-8098-D240A2B1BAD4}" type="slidenum">
              <a:rPr lang="en-US" altLang="en-US" sz="1400" smtClean="0"/>
              <a:pPr/>
              <a:t>26</a:t>
            </a:fld>
            <a:endParaRPr lang="en-US" altLang="en-US" sz="1400" smtClean="0"/>
          </a:p>
        </p:txBody>
      </p:sp>
    </p:spTree>
    <p:extLst>
      <p:ext uri="{BB962C8B-B14F-4D97-AF65-F5344CB8AC3E}">
        <p14:creationId xmlns:p14="http://schemas.microsoft.com/office/powerpoint/2010/main" val="347213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6BE3209E-7D33-4B3E-8F6F-451E6E2521F4}" type="slidenum">
              <a:rPr lang="en-US" altLang="en-US" sz="1400" smtClean="0"/>
              <a:pPr/>
              <a:t>27</a:t>
            </a:fld>
            <a:endParaRPr lang="en-US" altLang="en-US" sz="1400" smtClean="0"/>
          </a:p>
        </p:txBody>
      </p:sp>
      <p:sp>
        <p:nvSpPr>
          <p:cNvPr id="56323" name="Rectangle 2"/>
          <p:cNvSpPr>
            <a:spLocks noGrp="1" noChangeArrowheads="1"/>
          </p:cNvSpPr>
          <p:nvPr>
            <p:ph type="title"/>
          </p:nvPr>
        </p:nvSpPr>
        <p:spPr/>
        <p:txBody>
          <a:bodyPr/>
          <a:lstStyle/>
          <a:p>
            <a:r>
              <a:rPr lang="en-US" altLang="en-US" sz="3600" smtClean="0"/>
              <a:t>http message format: request</a:t>
            </a:r>
            <a:endParaRPr lang="en-US" altLang="en-US" smtClean="0"/>
          </a:p>
        </p:txBody>
      </p:sp>
      <p:sp>
        <p:nvSpPr>
          <p:cNvPr id="56324" name="Rectangle 3"/>
          <p:cNvSpPr>
            <a:spLocks noGrp="1" noChangeArrowheads="1"/>
          </p:cNvSpPr>
          <p:nvPr>
            <p:ph type="body" idx="1"/>
          </p:nvPr>
        </p:nvSpPr>
        <p:spPr/>
        <p:txBody>
          <a:bodyPr/>
          <a:lstStyle/>
          <a:p>
            <a:r>
              <a:rPr lang="en-US" altLang="en-US" sz="2400" smtClean="0"/>
              <a:t>two types of http messages: </a:t>
            </a:r>
            <a:r>
              <a:rPr lang="en-US" altLang="en-US" sz="2400" i="1" smtClean="0">
                <a:solidFill>
                  <a:srgbClr val="FF0000"/>
                </a:solidFill>
              </a:rPr>
              <a:t>request</a:t>
            </a:r>
            <a:r>
              <a:rPr lang="en-US" altLang="en-US" sz="2400" smtClean="0">
                <a:solidFill>
                  <a:srgbClr val="FF0000"/>
                </a:solidFill>
              </a:rPr>
              <a:t>, </a:t>
            </a:r>
            <a:r>
              <a:rPr lang="en-US" altLang="en-US" sz="2400" i="1" smtClean="0">
                <a:solidFill>
                  <a:srgbClr val="FF0000"/>
                </a:solidFill>
              </a:rPr>
              <a:t>response</a:t>
            </a:r>
            <a:endParaRPr lang="en-US" altLang="en-US" sz="2400" i="1" smtClean="0">
              <a:solidFill>
                <a:schemeClr val="accent2"/>
              </a:solidFill>
            </a:endParaRPr>
          </a:p>
          <a:p>
            <a:r>
              <a:rPr lang="en-US" altLang="en-US" sz="2400" smtClean="0">
                <a:solidFill>
                  <a:srgbClr val="FF0000"/>
                </a:solidFill>
              </a:rPr>
              <a:t>http request message:</a:t>
            </a:r>
            <a:endParaRPr lang="en-US" altLang="en-US" sz="2400" smtClean="0"/>
          </a:p>
          <a:p>
            <a:pPr lvl="1"/>
            <a:r>
              <a:rPr lang="en-US" altLang="en-US" sz="2000" smtClean="0"/>
              <a:t>ASCII (human-readable format)</a:t>
            </a:r>
            <a:endParaRPr lang="en-US" altLang="en-US" smtClean="0">
              <a:solidFill>
                <a:schemeClr val="accent2"/>
              </a:solidFill>
            </a:endParaRPr>
          </a:p>
        </p:txBody>
      </p:sp>
      <p:sp>
        <p:nvSpPr>
          <p:cNvPr id="56325" name="Text Box 4"/>
          <p:cNvSpPr txBox="1">
            <a:spLocks noChangeArrowheads="1"/>
          </p:cNvSpPr>
          <p:nvPr/>
        </p:nvSpPr>
        <p:spPr bwMode="auto">
          <a:xfrm>
            <a:off x="2924175" y="3444875"/>
            <a:ext cx="62801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b="1">
                <a:latin typeface="Courier New" pitchFamily="49" charset="0"/>
              </a:rPr>
              <a:t>GET /somedir/page.html HTTP/1.0 </a:t>
            </a:r>
          </a:p>
          <a:p>
            <a:pPr algn="l"/>
            <a:r>
              <a:rPr lang="en-US" altLang="en-US" sz="2000" b="1">
                <a:latin typeface="Courier New" pitchFamily="49" charset="0"/>
              </a:rPr>
              <a:t>User-agent: Mozilla/4.0 </a:t>
            </a:r>
          </a:p>
          <a:p>
            <a:pPr algn="l"/>
            <a:r>
              <a:rPr lang="en-US" altLang="en-US" sz="2000" b="1">
                <a:latin typeface="Courier New" pitchFamily="49" charset="0"/>
              </a:rPr>
              <a:t>Accept: text/html, image/gif,image/jpeg </a:t>
            </a:r>
          </a:p>
          <a:p>
            <a:pPr algn="l"/>
            <a:r>
              <a:rPr lang="en-US" altLang="en-US" sz="2000" b="1">
                <a:latin typeface="Courier New" pitchFamily="49" charset="0"/>
              </a:rPr>
              <a:t>Accept-language:fr </a:t>
            </a:r>
          </a:p>
          <a:p>
            <a:pPr algn="l"/>
            <a:endParaRPr lang="en-US" altLang="en-US"/>
          </a:p>
          <a:p>
            <a:pPr algn="l"/>
            <a:r>
              <a:rPr lang="en-US" altLang="en-US" sz="2000">
                <a:latin typeface="Arial" charset="0"/>
              </a:rPr>
              <a:t>(extra carriage return, line feed)</a:t>
            </a:r>
            <a:r>
              <a:rPr lang="en-US" altLang="en-US"/>
              <a:t> </a:t>
            </a:r>
          </a:p>
        </p:txBody>
      </p:sp>
      <p:sp>
        <p:nvSpPr>
          <p:cNvPr id="56326" name="Text Box 5"/>
          <p:cNvSpPr txBox="1">
            <a:spLocks noChangeArrowheads="1"/>
          </p:cNvSpPr>
          <p:nvPr/>
        </p:nvSpPr>
        <p:spPr bwMode="auto">
          <a:xfrm>
            <a:off x="198438" y="3103563"/>
            <a:ext cx="2270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request line</a:t>
            </a:r>
          </a:p>
          <a:p>
            <a:r>
              <a:rPr lang="en-US" altLang="en-US" sz="2000">
                <a:solidFill>
                  <a:schemeClr val="accent2"/>
                </a:solidFill>
                <a:latin typeface="Comic Sans MS" pitchFamily="66" charset="0"/>
              </a:rPr>
              <a:t>(GET, POST, </a:t>
            </a:r>
          </a:p>
          <a:p>
            <a:r>
              <a:rPr lang="en-US" altLang="en-US" sz="2000">
                <a:solidFill>
                  <a:schemeClr val="accent2"/>
                </a:solidFill>
                <a:latin typeface="Comic Sans MS" pitchFamily="66" charset="0"/>
              </a:rPr>
              <a:t>HEAD commands)</a:t>
            </a:r>
            <a:endParaRPr lang="en-US" altLang="en-US"/>
          </a:p>
        </p:txBody>
      </p:sp>
      <p:sp>
        <p:nvSpPr>
          <p:cNvPr id="56327" name="Line 6"/>
          <p:cNvSpPr>
            <a:spLocks noChangeShapeType="1"/>
          </p:cNvSpPr>
          <p:nvPr/>
        </p:nvSpPr>
        <p:spPr bwMode="auto">
          <a:xfrm>
            <a:off x="2038350" y="3314700"/>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8" name="Freeform 7"/>
          <p:cNvSpPr>
            <a:spLocks/>
          </p:cNvSpPr>
          <p:nvPr/>
        </p:nvSpPr>
        <p:spPr bwMode="auto">
          <a:xfrm>
            <a:off x="2943225" y="3752850"/>
            <a:ext cx="238125" cy="1066800"/>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29" name="Text Box 8"/>
          <p:cNvSpPr txBox="1">
            <a:spLocks noChangeArrowheads="1"/>
          </p:cNvSpPr>
          <p:nvPr/>
        </p:nvSpPr>
        <p:spPr bwMode="auto">
          <a:xfrm>
            <a:off x="1938338" y="4256088"/>
            <a:ext cx="1011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r>
              <a:rPr lang="en-US" altLang="en-US" sz="2000">
                <a:solidFill>
                  <a:schemeClr val="accent2"/>
                </a:solidFill>
                <a:latin typeface="Comic Sans MS" pitchFamily="66" charset="0"/>
              </a:rPr>
              <a:t>header</a:t>
            </a:r>
          </a:p>
          <a:p>
            <a:pPr algn="r"/>
            <a:r>
              <a:rPr lang="en-US" altLang="en-US" sz="2000">
                <a:solidFill>
                  <a:schemeClr val="accent2"/>
                </a:solidFill>
                <a:latin typeface="Comic Sans MS" pitchFamily="66" charset="0"/>
              </a:rPr>
              <a:t> lines</a:t>
            </a:r>
            <a:endParaRPr lang="en-US" altLang="en-US"/>
          </a:p>
        </p:txBody>
      </p:sp>
      <p:sp>
        <p:nvSpPr>
          <p:cNvPr id="56330" name="Line 10"/>
          <p:cNvSpPr>
            <a:spLocks noChangeShapeType="1"/>
          </p:cNvSpPr>
          <p:nvPr/>
        </p:nvSpPr>
        <p:spPr bwMode="auto">
          <a:xfrm flipV="1">
            <a:off x="2162175" y="5324475"/>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31" name="Text Box 11"/>
          <p:cNvSpPr txBox="1">
            <a:spLocks noChangeArrowheads="1"/>
          </p:cNvSpPr>
          <p:nvPr/>
        </p:nvSpPr>
        <p:spPr bwMode="auto">
          <a:xfrm>
            <a:off x="449263" y="5208588"/>
            <a:ext cx="2178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Carriage return, </a:t>
            </a:r>
          </a:p>
          <a:p>
            <a:r>
              <a:rPr lang="en-US" altLang="en-US" sz="2000">
                <a:solidFill>
                  <a:schemeClr val="accent2"/>
                </a:solidFill>
                <a:latin typeface="Comic Sans MS" pitchFamily="66" charset="0"/>
              </a:rPr>
              <a:t>line feed </a:t>
            </a:r>
          </a:p>
          <a:p>
            <a:r>
              <a:rPr lang="en-US" altLang="en-US" sz="2000">
                <a:solidFill>
                  <a:schemeClr val="accent2"/>
                </a:solidFill>
                <a:latin typeface="Comic Sans MS" pitchFamily="66" charset="0"/>
              </a:rPr>
              <a:t>indicates end </a:t>
            </a:r>
          </a:p>
          <a:p>
            <a:r>
              <a:rPr lang="en-US" altLang="en-US" sz="2000">
                <a:solidFill>
                  <a:schemeClr val="accent2"/>
                </a:solidFill>
                <a:latin typeface="Comic Sans MS" pitchFamily="66" charset="0"/>
              </a:rPr>
              <a:t>of message</a:t>
            </a:r>
            <a:endParaRPr lang="en-US" altLang="en-US"/>
          </a:p>
        </p:txBody>
      </p:sp>
    </p:spTree>
    <p:extLst>
      <p:ext uri="{BB962C8B-B14F-4D97-AF65-F5344CB8AC3E}">
        <p14:creationId xmlns:p14="http://schemas.microsoft.com/office/powerpoint/2010/main" val="33892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ea typeface="ＭＳ Ｐゴシック" pitchFamily="1" charset="-128"/>
              </a:rPr>
              <a:t>HTTP Response</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BFAE67BC-80BF-4331-8DB4-771CA67C0795}" type="slidenum">
              <a:rPr lang="en-US" altLang="en-US" sz="1200">
                <a:solidFill>
                  <a:srgbClr val="898989"/>
                </a:solidFill>
              </a:rPr>
              <a:pPr eaLnBrk="1" hangingPunct="1"/>
              <a:t>28</a:t>
            </a:fld>
            <a:endParaRPr lang="en-US" altLang="en-US" sz="1200">
              <a:solidFill>
                <a:srgbClr val="898989"/>
              </a:solidFill>
            </a:endParaRPr>
          </a:p>
        </p:txBody>
      </p:sp>
      <p:pic>
        <p:nvPicPr>
          <p:cNvPr id="3379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1431925"/>
            <a:ext cx="7927975"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457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t>Response Headers</a:t>
            </a:r>
          </a:p>
        </p:txBody>
      </p:sp>
      <p:sp>
        <p:nvSpPr>
          <p:cNvPr id="65539" name="Rectangle 3"/>
          <p:cNvSpPr>
            <a:spLocks noGrp="1" noChangeArrowheads="1"/>
          </p:cNvSpPr>
          <p:nvPr>
            <p:ph type="body" idx="1"/>
          </p:nvPr>
        </p:nvSpPr>
        <p:spPr/>
        <p:txBody>
          <a:bodyPr/>
          <a:lstStyle/>
          <a:p>
            <a:r>
              <a:rPr lang="en-US" altLang="en-US" smtClean="0"/>
              <a:t>Provide the client with information about the returned </a:t>
            </a:r>
            <a:r>
              <a:rPr lang="en-US" altLang="en-US" i="1" smtClean="0"/>
              <a:t>entity</a:t>
            </a:r>
            <a:r>
              <a:rPr lang="en-US" altLang="en-US" smtClean="0"/>
              <a:t> (document).</a:t>
            </a:r>
          </a:p>
          <a:p>
            <a:pPr lvl="1"/>
            <a:r>
              <a:rPr lang="en-US" altLang="en-US" smtClean="0"/>
              <a:t>what kind of document</a:t>
            </a:r>
          </a:p>
          <a:p>
            <a:pPr lvl="1"/>
            <a:r>
              <a:rPr lang="en-US" altLang="en-US" smtClean="0"/>
              <a:t>how big the document is</a:t>
            </a:r>
          </a:p>
          <a:p>
            <a:pPr lvl="1"/>
            <a:r>
              <a:rPr lang="en-US" altLang="en-US" smtClean="0"/>
              <a:t>how the document is encoded</a:t>
            </a:r>
          </a:p>
          <a:p>
            <a:pPr lvl="1"/>
            <a:r>
              <a:rPr lang="en-US" altLang="en-US" smtClean="0"/>
              <a:t>when the document was last modified</a:t>
            </a:r>
          </a:p>
          <a:p>
            <a:pPr lvl="1"/>
            <a:endParaRPr lang="en-US" altLang="en-US" smtClean="0"/>
          </a:p>
          <a:p>
            <a:r>
              <a:rPr lang="en-US" altLang="en-US" smtClean="0"/>
              <a:t>Response headers end with blank line</a:t>
            </a:r>
          </a:p>
        </p:txBody>
      </p:sp>
      <p:sp>
        <p:nvSpPr>
          <p:cNvPr id="655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F2BE409D-EDE9-4FC6-8BF3-D21409B0BFED}" type="slidenum">
              <a:rPr lang="en-US" altLang="en-US" sz="1400" smtClean="0"/>
              <a:pPr/>
              <a:t>29</a:t>
            </a:fld>
            <a:endParaRPr lang="en-US" altLang="en-US" sz="1400" smtClean="0"/>
          </a:p>
        </p:txBody>
      </p:sp>
    </p:spTree>
    <p:extLst>
      <p:ext uri="{BB962C8B-B14F-4D97-AF65-F5344CB8AC3E}">
        <p14:creationId xmlns:p14="http://schemas.microsoft.com/office/powerpoint/2010/main" val="89666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F020401-FB67-4B54-B8DD-5D80586C84ED}" type="slidenum">
              <a:rPr lang="en-US" altLang="en-US" sz="1400" smtClean="0"/>
              <a:pPr/>
              <a:t>3</a:t>
            </a:fld>
            <a:endParaRPr lang="en-US" altLang="en-US" sz="1400" smtClean="0"/>
          </a:p>
        </p:txBody>
      </p:sp>
      <p:sp>
        <p:nvSpPr>
          <p:cNvPr id="3077" name="Rectangle 2"/>
          <p:cNvSpPr>
            <a:spLocks noGrp="1" noChangeArrowheads="1"/>
          </p:cNvSpPr>
          <p:nvPr>
            <p:ph type="title"/>
          </p:nvPr>
        </p:nvSpPr>
        <p:spPr/>
        <p:txBody>
          <a:bodyPr/>
          <a:lstStyle/>
          <a:p>
            <a:r>
              <a:rPr lang="en-US" altLang="en-US" sz="3600" dirty="0" smtClean="0"/>
              <a:t>The Web: the HTTP protocol</a:t>
            </a:r>
            <a:endParaRPr lang="en-US" altLang="en-US" dirty="0" smtClean="0"/>
          </a:p>
        </p:txBody>
      </p:sp>
      <p:sp>
        <p:nvSpPr>
          <p:cNvPr id="3078" name="Rectangle 3"/>
          <p:cNvSpPr>
            <a:spLocks noGrp="1" noChangeArrowheads="1"/>
          </p:cNvSpPr>
          <p:nvPr>
            <p:ph type="body" sz="half" idx="1"/>
          </p:nvPr>
        </p:nvSpPr>
        <p:spPr/>
        <p:txBody>
          <a:bodyPr/>
          <a:lstStyle/>
          <a:p>
            <a:pPr>
              <a:buFont typeface="ZapfDingbats" pitchFamily="82" charset="2"/>
              <a:buNone/>
            </a:pPr>
            <a:r>
              <a:rPr lang="en-US" altLang="en-US" sz="2400" dirty="0" smtClean="0">
                <a:solidFill>
                  <a:srgbClr val="FF0000"/>
                </a:solidFill>
              </a:rPr>
              <a:t>HTTP: </a:t>
            </a:r>
            <a:r>
              <a:rPr lang="en-US" altLang="en-US" sz="2400" dirty="0">
                <a:solidFill>
                  <a:srgbClr val="FF0000"/>
                </a:solidFill>
              </a:rPr>
              <a:t>H</a:t>
            </a:r>
            <a:r>
              <a:rPr lang="en-US" altLang="en-US" sz="2400" dirty="0" smtClean="0">
                <a:solidFill>
                  <a:srgbClr val="FF0000"/>
                </a:solidFill>
              </a:rPr>
              <a:t>ypertext </a:t>
            </a:r>
            <a:r>
              <a:rPr lang="en-US" altLang="en-US" sz="2400" dirty="0">
                <a:solidFill>
                  <a:srgbClr val="FF0000"/>
                </a:solidFill>
              </a:rPr>
              <a:t>T</a:t>
            </a:r>
            <a:r>
              <a:rPr lang="en-US" altLang="en-US" sz="2400" dirty="0" smtClean="0">
                <a:solidFill>
                  <a:srgbClr val="FF0000"/>
                </a:solidFill>
              </a:rPr>
              <a:t>ransfer </a:t>
            </a:r>
            <a:r>
              <a:rPr lang="en-US" altLang="en-US" sz="2400" dirty="0">
                <a:solidFill>
                  <a:srgbClr val="FF0000"/>
                </a:solidFill>
              </a:rPr>
              <a:t>P</a:t>
            </a:r>
            <a:r>
              <a:rPr lang="en-US" altLang="en-US" sz="2400" dirty="0" smtClean="0">
                <a:solidFill>
                  <a:srgbClr val="FF0000"/>
                </a:solidFill>
              </a:rPr>
              <a:t>rotocol</a:t>
            </a:r>
            <a:endParaRPr lang="en-US" altLang="en-US" sz="2400" dirty="0" smtClean="0"/>
          </a:p>
          <a:p>
            <a:r>
              <a:rPr lang="en-US" altLang="en-US" sz="2000" dirty="0" smtClean="0"/>
              <a:t>Web’s application layer protocol</a:t>
            </a:r>
          </a:p>
          <a:p>
            <a:r>
              <a:rPr lang="en-US" altLang="en-US" sz="2000" dirty="0" smtClean="0"/>
              <a:t>client/server model</a:t>
            </a:r>
          </a:p>
          <a:p>
            <a:pPr lvl="1"/>
            <a:r>
              <a:rPr lang="en-US" altLang="en-US" sz="2000" i="1" dirty="0" smtClean="0">
                <a:solidFill>
                  <a:schemeClr val="accent2"/>
                </a:solidFill>
              </a:rPr>
              <a:t>client:</a:t>
            </a:r>
            <a:r>
              <a:rPr lang="en-US" altLang="en-US" sz="2000" dirty="0" smtClean="0"/>
              <a:t> browser that requests, receives, “displays” Web objects</a:t>
            </a:r>
          </a:p>
          <a:p>
            <a:pPr lvl="1"/>
            <a:r>
              <a:rPr lang="en-US" altLang="en-US" sz="2000" i="1" dirty="0" smtClean="0">
                <a:solidFill>
                  <a:schemeClr val="accent2"/>
                </a:solidFill>
              </a:rPr>
              <a:t>server:</a:t>
            </a:r>
            <a:r>
              <a:rPr lang="en-US" altLang="en-US" sz="2000" dirty="0" smtClean="0"/>
              <a:t> Web server sends objects in response to requests</a:t>
            </a:r>
          </a:p>
          <a:p>
            <a:r>
              <a:rPr lang="en-US" altLang="en-US" sz="2000" dirty="0" smtClean="0">
                <a:solidFill>
                  <a:schemeClr val="accent2"/>
                </a:solidFill>
              </a:rPr>
              <a:t>http1.0:</a:t>
            </a:r>
            <a:r>
              <a:rPr lang="en-US" altLang="en-US" sz="2000" dirty="0" smtClean="0"/>
              <a:t> RFC 1945</a:t>
            </a:r>
          </a:p>
          <a:p>
            <a:r>
              <a:rPr lang="en-US" altLang="en-US" sz="2000" dirty="0" smtClean="0">
                <a:solidFill>
                  <a:schemeClr val="accent2"/>
                </a:solidFill>
              </a:rPr>
              <a:t>http1.1:</a:t>
            </a:r>
            <a:r>
              <a:rPr lang="en-US" altLang="en-US" sz="2000" dirty="0" smtClean="0"/>
              <a:t> RFC 2068</a:t>
            </a:r>
          </a:p>
        </p:txBody>
      </p:sp>
      <p:graphicFrame>
        <p:nvGraphicFramePr>
          <p:cNvPr id="3074" name="Object 6"/>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1065"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7"/>
          <p:cNvSpPr txBox="1">
            <a:spLocks noChangeArrowheads="1"/>
          </p:cNvSpPr>
          <p:nvPr/>
        </p:nvSpPr>
        <p:spPr bwMode="auto">
          <a:xfrm>
            <a:off x="4773613" y="2455863"/>
            <a:ext cx="9124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dirty="0" smtClean="0">
                <a:latin typeface="Comic Sans MS" pitchFamily="66" charset="0"/>
              </a:rPr>
              <a:t>Firefox</a:t>
            </a:r>
            <a:endParaRPr lang="en-US" altLang="en-US" dirty="0"/>
          </a:p>
        </p:txBody>
      </p:sp>
      <p:graphicFrame>
        <p:nvGraphicFramePr>
          <p:cNvPr id="3075" name="Object 8"/>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1066"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9"/>
          <p:cNvSpPr txBox="1">
            <a:spLocks noChangeArrowheads="1"/>
          </p:cNvSpPr>
          <p:nvPr/>
        </p:nvSpPr>
        <p:spPr bwMode="auto">
          <a:xfrm>
            <a:off x="7551738" y="3836988"/>
            <a:ext cx="1262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latin typeface="Comic Sans MS" pitchFamily="66" charset="0"/>
              </a:rPr>
              <a:t>Server </a:t>
            </a:r>
          </a:p>
          <a:p>
            <a:r>
              <a:rPr lang="en-US" altLang="en-US" sz="1600">
                <a:latin typeface="Comic Sans MS" pitchFamily="66" charset="0"/>
              </a:rPr>
              <a:t>running</a:t>
            </a:r>
          </a:p>
          <a:p>
            <a:r>
              <a:rPr lang="en-US" altLang="en-US" sz="1600">
                <a:latin typeface="Comic Sans MS" pitchFamily="66" charset="0"/>
              </a:rPr>
              <a:t>NCSA Web</a:t>
            </a:r>
          </a:p>
          <a:p>
            <a:r>
              <a:rPr lang="en-US" altLang="en-US" sz="1600">
                <a:latin typeface="Comic Sans MS" pitchFamily="66" charset="0"/>
              </a:rPr>
              <a:t>server</a:t>
            </a:r>
            <a:endParaRPr lang="en-US" altLang="en-US"/>
          </a:p>
        </p:txBody>
      </p:sp>
      <p:grpSp>
        <p:nvGrpSpPr>
          <p:cNvPr id="3081" name="Group 10"/>
          <p:cNvGrpSpPr>
            <a:grpSpLocks/>
          </p:cNvGrpSpPr>
          <p:nvPr/>
        </p:nvGrpSpPr>
        <p:grpSpPr bwMode="auto">
          <a:xfrm>
            <a:off x="7910513" y="2725738"/>
            <a:ext cx="504825" cy="1071562"/>
            <a:chOff x="4180" y="783"/>
            <a:chExt cx="150" cy="307"/>
          </a:xfrm>
        </p:grpSpPr>
        <p:sp>
          <p:nvSpPr>
            <p:cNvPr id="3091" name="AutoShape 1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92" name="Rectangle 1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93"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94"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95" name="Line 1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6" name="Line 1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97"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98" name="Rectangle 1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3082" name="Line 19"/>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Line 20"/>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4" name="Line 21"/>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5" name="Line 22"/>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6" name="Text Box 23"/>
          <p:cNvSpPr txBox="1">
            <a:spLocks noChangeArrowheads="1"/>
          </p:cNvSpPr>
          <p:nvPr/>
        </p:nvSpPr>
        <p:spPr bwMode="auto">
          <a:xfrm>
            <a:off x="4921250" y="5218113"/>
            <a:ext cx="9044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dirty="0" smtClean="0">
                <a:latin typeface="Comic Sans MS" pitchFamily="66" charset="0"/>
              </a:rPr>
              <a:t>Chrome</a:t>
            </a:r>
            <a:endParaRPr lang="en-US" altLang="en-US" dirty="0"/>
          </a:p>
        </p:txBody>
      </p:sp>
      <p:sp>
        <p:nvSpPr>
          <p:cNvPr id="3087" name="Text Box 24"/>
          <p:cNvSpPr txBox="1">
            <a:spLocks noChangeArrowheads="1"/>
          </p:cNvSpPr>
          <p:nvPr/>
        </p:nvSpPr>
        <p:spPr bwMode="auto">
          <a:xfrm rot="1422049">
            <a:off x="6156325" y="2293938"/>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3088" name="Text Box 25"/>
          <p:cNvSpPr txBox="1">
            <a:spLocks noChangeArrowheads="1"/>
          </p:cNvSpPr>
          <p:nvPr/>
        </p:nvSpPr>
        <p:spPr bwMode="auto">
          <a:xfrm rot="-1692639">
            <a:off x="5946775" y="3789363"/>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3089" name="Text Box 26"/>
          <p:cNvSpPr txBox="1">
            <a:spLocks noChangeArrowheads="1"/>
          </p:cNvSpPr>
          <p:nvPr/>
        </p:nvSpPr>
        <p:spPr bwMode="auto">
          <a:xfrm rot="1411598">
            <a:off x="5969000" y="2741613"/>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sp>
        <p:nvSpPr>
          <p:cNvPr id="3090" name="Text Box 28"/>
          <p:cNvSpPr txBox="1">
            <a:spLocks noChangeArrowheads="1"/>
          </p:cNvSpPr>
          <p:nvPr/>
        </p:nvSpPr>
        <p:spPr bwMode="auto">
          <a:xfrm rot="-1737783">
            <a:off x="6149975" y="4122738"/>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spTree>
    <p:extLst>
      <p:ext uri="{BB962C8B-B14F-4D97-AF65-F5344CB8AC3E}">
        <p14:creationId xmlns:p14="http://schemas.microsoft.com/office/powerpoint/2010/main" val="2793777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Response</a:t>
            </a:r>
          </a:p>
        </p:txBody>
      </p:sp>
      <p:sp>
        <p:nvSpPr>
          <p:cNvPr id="35843" name="Rectangle 3"/>
          <p:cNvSpPr>
            <a:spLocks noGrp="1" noChangeArrowheads="1"/>
          </p:cNvSpPr>
          <p:nvPr>
            <p:ph idx="1"/>
          </p:nvPr>
        </p:nvSpPr>
        <p:spPr/>
        <p:txBody>
          <a:bodyPr>
            <a:normAutofit fontScale="92500" lnSpcReduction="20000"/>
          </a:bodyPr>
          <a:lstStyle/>
          <a:p>
            <a:pPr eaLnBrk="1" hangingPunct="1">
              <a:lnSpc>
                <a:spcPct val="80000"/>
              </a:lnSpc>
            </a:pPr>
            <a:r>
              <a:rPr lang="en-US" altLang="en-US" smtClean="0">
                <a:ea typeface="ＭＳ Ｐゴシック" pitchFamily="1" charset="-128"/>
              </a:rPr>
              <a:t>Status-line</a:t>
            </a:r>
          </a:p>
          <a:p>
            <a:pPr lvl="1" eaLnBrk="1" hangingPunct="1">
              <a:lnSpc>
                <a:spcPct val="80000"/>
              </a:lnSpc>
            </a:pPr>
            <a:r>
              <a:rPr lang="en-US" altLang="en-US" smtClean="0">
                <a:ea typeface="ＭＳ Ｐゴシック" pitchFamily="1" charset="-128"/>
              </a:rPr>
              <a:t>HTTP version</a:t>
            </a:r>
          </a:p>
          <a:p>
            <a:pPr lvl="1" eaLnBrk="1" hangingPunct="1">
              <a:lnSpc>
                <a:spcPct val="80000"/>
              </a:lnSpc>
            </a:pPr>
            <a:r>
              <a:rPr lang="en-US" altLang="en-US" smtClean="0">
                <a:ea typeface="ＭＳ Ｐゴシック" pitchFamily="1" charset="-128"/>
              </a:rPr>
              <a:t>3 digit response code</a:t>
            </a:r>
          </a:p>
          <a:p>
            <a:pPr lvl="2" eaLnBrk="1" hangingPunct="1">
              <a:lnSpc>
                <a:spcPct val="80000"/>
              </a:lnSpc>
            </a:pPr>
            <a:r>
              <a:rPr lang="en-US" altLang="en-US" smtClean="0">
                <a:ea typeface="ＭＳ Ｐゴシック" pitchFamily="1" charset="-128"/>
              </a:rPr>
              <a:t>1XX – informational</a:t>
            </a:r>
          </a:p>
          <a:p>
            <a:pPr lvl="2" eaLnBrk="1" hangingPunct="1">
              <a:lnSpc>
                <a:spcPct val="80000"/>
              </a:lnSpc>
            </a:pPr>
            <a:r>
              <a:rPr lang="en-US" altLang="en-US" smtClean="0">
                <a:ea typeface="ＭＳ Ｐゴシック" pitchFamily="1" charset="-128"/>
              </a:rPr>
              <a:t>2XX – success</a:t>
            </a:r>
          </a:p>
          <a:p>
            <a:pPr lvl="3" eaLnBrk="1" hangingPunct="1">
              <a:lnSpc>
                <a:spcPct val="80000"/>
              </a:lnSpc>
            </a:pPr>
            <a:r>
              <a:rPr lang="en-US" altLang="en-US" smtClean="0">
                <a:ea typeface="ＭＳ Ｐゴシック" pitchFamily="1" charset="-128"/>
              </a:rPr>
              <a:t>200 OK</a:t>
            </a:r>
          </a:p>
          <a:p>
            <a:pPr lvl="2" eaLnBrk="1" hangingPunct="1">
              <a:lnSpc>
                <a:spcPct val="80000"/>
              </a:lnSpc>
            </a:pPr>
            <a:r>
              <a:rPr lang="en-US" altLang="en-US" smtClean="0">
                <a:ea typeface="ＭＳ Ｐゴシック" pitchFamily="1" charset="-128"/>
              </a:rPr>
              <a:t>3XX – redirection</a:t>
            </a:r>
          </a:p>
          <a:p>
            <a:pPr lvl="3" eaLnBrk="1" hangingPunct="1">
              <a:lnSpc>
                <a:spcPct val="80000"/>
              </a:lnSpc>
            </a:pPr>
            <a:r>
              <a:rPr lang="en-US" altLang="en-US" smtClean="0">
                <a:ea typeface="ＭＳ Ｐゴシック" pitchFamily="1" charset="-128"/>
              </a:rPr>
              <a:t>301 Moved Permanently</a:t>
            </a:r>
          </a:p>
          <a:p>
            <a:pPr lvl="3" eaLnBrk="1" hangingPunct="1">
              <a:lnSpc>
                <a:spcPct val="80000"/>
              </a:lnSpc>
            </a:pPr>
            <a:r>
              <a:rPr lang="en-US" altLang="en-US" smtClean="0">
                <a:ea typeface="ＭＳ Ｐゴシック" pitchFamily="1" charset="-128"/>
              </a:rPr>
              <a:t>303 Moved Temporarily</a:t>
            </a:r>
          </a:p>
          <a:p>
            <a:pPr lvl="3" eaLnBrk="1" hangingPunct="1">
              <a:lnSpc>
                <a:spcPct val="80000"/>
              </a:lnSpc>
            </a:pPr>
            <a:r>
              <a:rPr lang="en-US" altLang="en-US" smtClean="0">
                <a:ea typeface="ＭＳ Ｐゴシック" pitchFamily="1" charset="-128"/>
              </a:rPr>
              <a:t>304 Not Modified</a:t>
            </a:r>
          </a:p>
          <a:p>
            <a:pPr lvl="2" eaLnBrk="1" hangingPunct="1">
              <a:lnSpc>
                <a:spcPct val="80000"/>
              </a:lnSpc>
            </a:pPr>
            <a:r>
              <a:rPr lang="en-US" altLang="en-US" smtClean="0">
                <a:ea typeface="ＭＳ Ｐゴシック" pitchFamily="1" charset="-128"/>
              </a:rPr>
              <a:t>4XX – client error</a:t>
            </a:r>
          </a:p>
          <a:p>
            <a:pPr lvl="3" eaLnBrk="1" hangingPunct="1">
              <a:lnSpc>
                <a:spcPct val="80000"/>
              </a:lnSpc>
            </a:pPr>
            <a:r>
              <a:rPr lang="en-US" altLang="en-US" smtClean="0">
                <a:ea typeface="ＭＳ Ｐゴシック" pitchFamily="1" charset="-128"/>
              </a:rPr>
              <a:t>404 Not Found</a:t>
            </a:r>
          </a:p>
          <a:p>
            <a:pPr lvl="2" eaLnBrk="1" hangingPunct="1">
              <a:lnSpc>
                <a:spcPct val="80000"/>
              </a:lnSpc>
            </a:pPr>
            <a:r>
              <a:rPr lang="en-US" altLang="en-US" smtClean="0">
                <a:ea typeface="ＭＳ Ｐゴシック" pitchFamily="1" charset="-128"/>
              </a:rPr>
              <a:t>5XX – server error</a:t>
            </a:r>
          </a:p>
          <a:p>
            <a:pPr lvl="3" eaLnBrk="1" hangingPunct="1">
              <a:lnSpc>
                <a:spcPct val="80000"/>
              </a:lnSpc>
            </a:pPr>
            <a:r>
              <a:rPr lang="en-US" altLang="en-US" smtClean="0">
                <a:ea typeface="ＭＳ Ｐゴシック" pitchFamily="1" charset="-128"/>
              </a:rPr>
              <a:t>505 HTTP Version Not Supported</a:t>
            </a:r>
          </a:p>
          <a:p>
            <a:pPr lvl="1" eaLnBrk="1" hangingPunct="1">
              <a:lnSpc>
                <a:spcPct val="80000"/>
              </a:lnSpc>
            </a:pPr>
            <a:r>
              <a:rPr lang="en-US" altLang="en-US" smtClean="0">
                <a:ea typeface="ＭＳ Ｐゴシック" pitchFamily="1" charset="-128"/>
              </a:rPr>
              <a:t>Reason phrase</a:t>
            </a:r>
          </a:p>
        </p:txBody>
      </p:sp>
      <p:sp>
        <p:nvSpPr>
          <p:cNvPr id="35844"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4EFF3F11-18ED-4071-91BA-76C603BFC435}" type="slidenum">
              <a:rPr lang="en-US" altLang="en-US" sz="1200">
                <a:solidFill>
                  <a:srgbClr val="898989"/>
                </a:solidFill>
              </a:rPr>
              <a:pPr eaLnBrk="1" hangingPunct="1"/>
              <a:t>30</a:t>
            </a:fld>
            <a:endParaRPr lang="en-US" altLang="en-US" sz="1200">
              <a:solidFill>
                <a:srgbClr val="898989"/>
              </a:solidFill>
            </a:endParaRPr>
          </a:p>
        </p:txBody>
      </p:sp>
    </p:spTree>
    <p:extLst>
      <p:ext uri="{BB962C8B-B14F-4D97-AF65-F5344CB8AC3E}">
        <p14:creationId xmlns:p14="http://schemas.microsoft.com/office/powerpoint/2010/main" val="38165220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HTTP Response</a:t>
            </a:r>
          </a:p>
        </p:txBody>
      </p:sp>
      <p:sp>
        <p:nvSpPr>
          <p:cNvPr id="63491" name="Rectangle 3"/>
          <p:cNvSpPr>
            <a:spLocks noGrp="1" noChangeArrowheads="1"/>
          </p:cNvSpPr>
          <p:nvPr>
            <p:ph type="body" idx="1"/>
          </p:nvPr>
        </p:nvSpPr>
        <p:spPr>
          <a:xfrm>
            <a:off x="533400" y="1284288"/>
            <a:ext cx="7772400" cy="4964112"/>
          </a:xfrm>
        </p:spPr>
        <p:txBody>
          <a:bodyPr/>
          <a:lstStyle/>
          <a:p>
            <a:pPr eaLnBrk="1" hangingPunct="1"/>
            <a:r>
              <a:rPr lang="en-US" altLang="en-US" dirty="0" smtClean="0"/>
              <a:t>Format:</a:t>
            </a:r>
          </a:p>
          <a:p>
            <a:pPr marL="0" indent="0" eaLnBrk="1" hangingPunct="1">
              <a:buNone/>
            </a:pPr>
            <a:r>
              <a:rPr lang="en-US" altLang="en-US" sz="1800" b="1" dirty="0" smtClean="0">
                <a:solidFill>
                  <a:srgbClr val="FF0000"/>
                </a:solidFill>
              </a:rPr>
              <a:t>HTTP Version           Status                                                 Code Reason</a:t>
            </a:r>
          </a:p>
        </p:txBody>
      </p:sp>
      <p:graphicFrame>
        <p:nvGraphicFramePr>
          <p:cNvPr id="203997" name="Group 221"/>
          <p:cNvGraphicFramePr>
            <a:graphicFrameLocks noGrp="1"/>
          </p:cNvGraphicFramePr>
          <p:nvPr/>
        </p:nvGraphicFramePr>
        <p:xfrm>
          <a:off x="468313" y="2349500"/>
          <a:ext cx="8424862" cy="4287839"/>
        </p:xfrm>
        <a:graphic>
          <a:graphicData uri="http://schemas.openxmlformats.org/drawingml/2006/table">
            <a:tbl>
              <a:tblPr/>
              <a:tblGrid>
                <a:gridCol w="1150937">
                  <a:extLst>
                    <a:ext uri="{9D8B030D-6E8A-4147-A177-3AD203B41FA5}">
                      <a16:colId xmlns:a16="http://schemas.microsoft.com/office/drawing/2014/main" xmlns="" val="20000"/>
                    </a:ext>
                  </a:extLst>
                </a:gridCol>
                <a:gridCol w="2520950">
                  <a:extLst>
                    <a:ext uri="{9D8B030D-6E8A-4147-A177-3AD203B41FA5}">
                      <a16:colId xmlns:a16="http://schemas.microsoft.com/office/drawing/2014/main" xmlns="" val="20001"/>
                    </a:ext>
                  </a:extLst>
                </a:gridCol>
                <a:gridCol w="4752975">
                  <a:extLst>
                    <a:ext uri="{9D8B030D-6E8A-4147-A177-3AD203B41FA5}">
                      <a16:colId xmlns:a16="http://schemas.microsoft.com/office/drawing/2014/main" xmlns="" val="20002"/>
                    </a:ext>
                  </a:extLst>
                </a:gridCol>
              </a:tblGrid>
              <a:tr h="490588">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cs typeface="Arial" charset="0"/>
                        </a:rPr>
                        <a:t>Status</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Reason</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Description</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98504">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200</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OK</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Successful request</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7958">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206</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Partial Content</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Successful request for partial content</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2305">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301</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Moved Permanently</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Resource has been relocated</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2305">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304</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Not Modified</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Conditional GET but resource has not changed</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7958">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400</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Bad Request</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Request not understood</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7958">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403</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Forbidden</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Access to resource not allowed</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7958">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404</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Not Found</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URI/resource not found on server</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642305">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smtClean="0">
                          <a:ln>
                            <a:noFill/>
                          </a:ln>
                          <a:solidFill>
                            <a:schemeClr val="tx1"/>
                          </a:solidFill>
                          <a:effectLst/>
                          <a:latin typeface="Verdana" pitchFamily="34" charset="0"/>
                          <a:cs typeface="Arial" charset="0"/>
                        </a:rPr>
                        <a:t>500</a:t>
                      </a:r>
                    </a:p>
                  </a:txBody>
                  <a:tcPr marL="90000" marR="90000" marT="46805" marB="468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cs typeface="Arial" charset="0"/>
                        </a:rPr>
                        <a:t>Internal Server Error</a:t>
                      </a:r>
                    </a:p>
                  </a:txBody>
                  <a:tcPr marL="90000" marR="90000" marT="46805" marB="468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79388"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Verdana" pitchFamily="34" charset="0"/>
                          <a:cs typeface="Arial" charset="0"/>
                        </a:rPr>
                        <a:t>Unexpected error</a:t>
                      </a:r>
                    </a:p>
                  </a:txBody>
                  <a:tcPr marL="90000" marR="90000" marT="46805" marB="468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635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256B494-5B14-4C10-88AB-2971A7EEEA57}" type="slidenum">
              <a:rPr lang="en-US" altLang="en-US" sz="1400" smtClean="0"/>
              <a:pPr/>
              <a:t>31</a:t>
            </a:fld>
            <a:endParaRPr lang="en-US" altLang="en-US" sz="1400" dirty="0" smtClean="0"/>
          </a:p>
        </p:txBody>
      </p:sp>
    </p:spTree>
    <p:extLst>
      <p:ext uri="{BB962C8B-B14F-4D97-AF65-F5344CB8AC3E}">
        <p14:creationId xmlns:p14="http://schemas.microsoft.com/office/powerpoint/2010/main" val="1742798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ea typeface="ＭＳ Ｐゴシック" pitchFamily="1" charset="-128"/>
              </a:rPr>
              <a:t>HTTP Response (cont.)</a:t>
            </a:r>
          </a:p>
        </p:txBody>
      </p:sp>
      <p:sp>
        <p:nvSpPr>
          <p:cNvPr id="37891" name="Rectangle 3"/>
          <p:cNvSpPr>
            <a:spLocks noGrp="1" noChangeArrowheads="1"/>
          </p:cNvSpPr>
          <p:nvPr>
            <p:ph idx="1"/>
          </p:nvPr>
        </p:nvSpPr>
        <p:spPr/>
        <p:txBody>
          <a:bodyPr>
            <a:normAutofit fontScale="92500" lnSpcReduction="10000"/>
          </a:bodyPr>
          <a:lstStyle/>
          <a:p>
            <a:pPr eaLnBrk="1" hangingPunct="1">
              <a:lnSpc>
                <a:spcPct val="90000"/>
              </a:lnSpc>
            </a:pPr>
            <a:r>
              <a:rPr lang="en-US" altLang="en-US" sz="2800" smtClean="0">
                <a:ea typeface="ＭＳ Ｐゴシック" pitchFamily="1" charset="-128"/>
              </a:rPr>
              <a:t>Headers</a:t>
            </a:r>
          </a:p>
          <a:p>
            <a:pPr lvl="1" eaLnBrk="1" hangingPunct="1">
              <a:lnSpc>
                <a:spcPct val="90000"/>
              </a:lnSpc>
            </a:pPr>
            <a:r>
              <a:rPr lang="en-US" altLang="en-US" sz="2400" smtClean="0">
                <a:ea typeface="ＭＳ Ｐゴシック" pitchFamily="1" charset="-128"/>
              </a:rPr>
              <a:t>Variable length, human-readable</a:t>
            </a:r>
          </a:p>
          <a:p>
            <a:pPr lvl="1" eaLnBrk="1" hangingPunct="1">
              <a:lnSpc>
                <a:spcPct val="90000"/>
              </a:lnSpc>
            </a:pPr>
            <a:r>
              <a:rPr lang="en-US" altLang="en-US" sz="2400" smtClean="0">
                <a:ea typeface="ＭＳ Ｐゴシック" pitchFamily="1" charset="-128"/>
              </a:rPr>
              <a:t>Uses:</a:t>
            </a:r>
          </a:p>
          <a:p>
            <a:pPr lvl="2" eaLnBrk="1" hangingPunct="1">
              <a:lnSpc>
                <a:spcPct val="90000"/>
              </a:lnSpc>
            </a:pPr>
            <a:r>
              <a:rPr lang="en-US" altLang="en-US" sz="2000" smtClean="0">
                <a:ea typeface="ＭＳ Ｐゴシック" pitchFamily="1" charset="-128"/>
              </a:rPr>
              <a:t>Location – for redirection</a:t>
            </a:r>
          </a:p>
          <a:p>
            <a:pPr lvl="2" eaLnBrk="1" hangingPunct="1">
              <a:lnSpc>
                <a:spcPct val="90000"/>
              </a:lnSpc>
            </a:pPr>
            <a:r>
              <a:rPr lang="en-US" altLang="en-US" sz="2000" smtClean="0">
                <a:ea typeface="ＭＳ Ｐゴシック" pitchFamily="1" charset="-128"/>
              </a:rPr>
              <a:t>Server – server software</a:t>
            </a:r>
          </a:p>
          <a:p>
            <a:pPr lvl="2" eaLnBrk="1" hangingPunct="1">
              <a:lnSpc>
                <a:spcPct val="90000"/>
              </a:lnSpc>
            </a:pPr>
            <a:r>
              <a:rPr lang="en-US" altLang="en-US" sz="2000" smtClean="0">
                <a:ea typeface="ＭＳ Ｐゴシック" pitchFamily="1" charset="-128"/>
              </a:rPr>
              <a:t>WWW-Authenticate – request for authentication</a:t>
            </a:r>
          </a:p>
          <a:p>
            <a:pPr lvl="2" eaLnBrk="1" hangingPunct="1">
              <a:lnSpc>
                <a:spcPct val="90000"/>
              </a:lnSpc>
            </a:pPr>
            <a:r>
              <a:rPr lang="en-US" altLang="en-US" sz="2000" smtClean="0">
                <a:ea typeface="ＭＳ Ｐゴシック" pitchFamily="1" charset="-128"/>
              </a:rPr>
              <a:t>Allow – list of methods supported (get, head, etc)</a:t>
            </a:r>
          </a:p>
          <a:p>
            <a:pPr lvl="2" eaLnBrk="1" hangingPunct="1">
              <a:lnSpc>
                <a:spcPct val="90000"/>
              </a:lnSpc>
            </a:pPr>
            <a:r>
              <a:rPr lang="en-US" altLang="en-US" sz="2000" smtClean="0">
                <a:ea typeface="ＭＳ Ｐゴシック" pitchFamily="1" charset="-128"/>
              </a:rPr>
              <a:t>Content-Encoding – E.g x-gzip</a:t>
            </a:r>
          </a:p>
          <a:p>
            <a:pPr lvl="2" eaLnBrk="1" hangingPunct="1">
              <a:lnSpc>
                <a:spcPct val="90000"/>
              </a:lnSpc>
            </a:pPr>
            <a:r>
              <a:rPr lang="en-US" altLang="en-US" sz="2000" smtClean="0">
                <a:ea typeface="ＭＳ Ｐゴシック" pitchFamily="1" charset="-128"/>
              </a:rPr>
              <a:t>Content-Length</a:t>
            </a:r>
          </a:p>
          <a:p>
            <a:pPr lvl="2" eaLnBrk="1" hangingPunct="1">
              <a:lnSpc>
                <a:spcPct val="90000"/>
              </a:lnSpc>
            </a:pPr>
            <a:r>
              <a:rPr lang="en-US" altLang="en-US" sz="2000" smtClean="0">
                <a:ea typeface="ＭＳ Ｐゴシック" pitchFamily="1" charset="-128"/>
              </a:rPr>
              <a:t>Content-Type</a:t>
            </a:r>
          </a:p>
          <a:p>
            <a:pPr lvl="2" eaLnBrk="1" hangingPunct="1">
              <a:lnSpc>
                <a:spcPct val="90000"/>
              </a:lnSpc>
            </a:pPr>
            <a:r>
              <a:rPr lang="en-US" altLang="en-US" sz="2000" smtClean="0">
                <a:ea typeface="ＭＳ Ｐゴシック" pitchFamily="1" charset="-128"/>
              </a:rPr>
              <a:t>Expires (caching)</a:t>
            </a:r>
          </a:p>
          <a:p>
            <a:pPr lvl="2" eaLnBrk="1" hangingPunct="1">
              <a:lnSpc>
                <a:spcPct val="90000"/>
              </a:lnSpc>
            </a:pPr>
            <a:r>
              <a:rPr lang="en-US" altLang="en-US" sz="2000" smtClean="0">
                <a:ea typeface="ＭＳ Ｐゴシック" pitchFamily="1" charset="-128"/>
              </a:rPr>
              <a:t>Last-Modified (caching)</a:t>
            </a:r>
          </a:p>
          <a:p>
            <a:pPr eaLnBrk="1" hangingPunct="1">
              <a:lnSpc>
                <a:spcPct val="90000"/>
              </a:lnSpc>
            </a:pPr>
            <a:r>
              <a:rPr lang="en-US" altLang="en-US" sz="2800" smtClean="0">
                <a:ea typeface="ＭＳ Ｐゴシック" pitchFamily="1" charset="-128"/>
              </a:rPr>
              <a:t>Blank-line</a:t>
            </a:r>
          </a:p>
          <a:p>
            <a:pPr eaLnBrk="1" hangingPunct="1">
              <a:lnSpc>
                <a:spcPct val="90000"/>
              </a:lnSpc>
            </a:pPr>
            <a:r>
              <a:rPr lang="en-US" altLang="en-US" sz="2800" smtClean="0">
                <a:ea typeface="ＭＳ Ｐゴシック" pitchFamily="1" charset="-128"/>
              </a:rPr>
              <a:t>Body</a:t>
            </a:r>
          </a:p>
        </p:txBody>
      </p:sp>
      <p:sp>
        <p:nvSpPr>
          <p:cNvPr id="37892"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F783B0AD-A6B4-41C2-8284-A284792671C0}" type="slidenum">
              <a:rPr lang="en-US" altLang="en-US" sz="1200">
                <a:solidFill>
                  <a:srgbClr val="898989"/>
                </a:solidFill>
              </a:rPr>
              <a:pPr eaLnBrk="1" hangingPunct="1"/>
              <a:t>32</a:t>
            </a:fld>
            <a:endParaRPr lang="en-US" altLang="en-US" sz="1200">
              <a:solidFill>
                <a:srgbClr val="898989"/>
              </a:solidFill>
            </a:endParaRPr>
          </a:p>
        </p:txBody>
      </p:sp>
    </p:spTree>
    <p:extLst>
      <p:ext uri="{BB962C8B-B14F-4D97-AF65-F5344CB8AC3E}">
        <p14:creationId xmlns:p14="http://schemas.microsoft.com/office/powerpoint/2010/main" val="525510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586728B-008A-4F98-91AD-F92EAA03F571}" type="slidenum">
              <a:rPr lang="en-US" altLang="en-US" sz="1400" smtClean="0"/>
              <a:pPr/>
              <a:t>33</a:t>
            </a:fld>
            <a:endParaRPr lang="en-US" altLang="en-US" sz="1400" smtClean="0"/>
          </a:p>
        </p:txBody>
      </p:sp>
      <p:sp>
        <p:nvSpPr>
          <p:cNvPr id="62467" name="Rectangle 2"/>
          <p:cNvSpPr>
            <a:spLocks noGrp="1" noChangeArrowheads="1"/>
          </p:cNvSpPr>
          <p:nvPr>
            <p:ph type="title"/>
          </p:nvPr>
        </p:nvSpPr>
        <p:spPr/>
        <p:txBody>
          <a:bodyPr/>
          <a:lstStyle/>
          <a:p>
            <a:r>
              <a:rPr lang="en-US" altLang="en-US" sz="3600" dirty="0">
                <a:ea typeface="ＭＳ Ｐゴシック" pitchFamily="1" charset="-128"/>
              </a:rPr>
              <a:t>HTTP Response Example</a:t>
            </a:r>
            <a:endParaRPr lang="en-US" altLang="en-US" dirty="0" smtClean="0"/>
          </a:p>
        </p:txBody>
      </p:sp>
      <p:sp>
        <p:nvSpPr>
          <p:cNvPr id="62468" name="Text Box 4"/>
          <p:cNvSpPr txBox="1">
            <a:spLocks noChangeArrowheads="1"/>
          </p:cNvSpPr>
          <p:nvPr/>
        </p:nvSpPr>
        <p:spPr bwMode="auto">
          <a:xfrm>
            <a:off x="3181350" y="1987550"/>
            <a:ext cx="5822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b="1">
                <a:latin typeface="Courier New" pitchFamily="49" charset="0"/>
              </a:rPr>
              <a:t>HTTP/1.0 200 OK </a:t>
            </a:r>
          </a:p>
          <a:p>
            <a:pPr algn="l"/>
            <a:r>
              <a:rPr lang="en-US" altLang="en-US" sz="2000" b="1">
                <a:latin typeface="Courier New" pitchFamily="49" charset="0"/>
              </a:rPr>
              <a:t>Date: Thu, 06 Aug 1998 12:00:15 GMT </a:t>
            </a:r>
          </a:p>
          <a:p>
            <a:pPr algn="l"/>
            <a:r>
              <a:rPr lang="en-US" altLang="en-US" sz="2000" b="1">
                <a:latin typeface="Courier New" pitchFamily="49" charset="0"/>
              </a:rPr>
              <a:t>Server: Apache/1.3.0 (Unix) </a:t>
            </a:r>
          </a:p>
          <a:p>
            <a:pPr algn="l"/>
            <a:r>
              <a:rPr lang="en-US" altLang="en-US" sz="2000" b="1">
                <a:latin typeface="Courier New" pitchFamily="49" charset="0"/>
              </a:rPr>
              <a:t>Last-Modified: Mon, 22 Jun 1998 …... </a:t>
            </a:r>
          </a:p>
          <a:p>
            <a:pPr algn="l"/>
            <a:r>
              <a:rPr lang="en-US" altLang="en-US" sz="2000" b="1">
                <a:latin typeface="Courier New" pitchFamily="49" charset="0"/>
              </a:rPr>
              <a:t>Content-Length: 6821 </a:t>
            </a:r>
          </a:p>
          <a:p>
            <a:pPr algn="l"/>
            <a:r>
              <a:rPr lang="en-US" altLang="en-US" sz="2000" b="1">
                <a:latin typeface="Courier New" pitchFamily="49" charset="0"/>
              </a:rPr>
              <a:t>Content-Type: text/html</a:t>
            </a:r>
          </a:p>
          <a:p>
            <a:pPr algn="l"/>
            <a:r>
              <a:rPr lang="en-US" altLang="en-US" sz="2000" b="1">
                <a:latin typeface="Courier New" pitchFamily="49" charset="0"/>
              </a:rPr>
              <a:t> </a:t>
            </a:r>
          </a:p>
          <a:p>
            <a:pPr algn="l"/>
            <a:r>
              <a:rPr lang="en-US" altLang="en-US" sz="2000" b="1">
                <a:latin typeface="Courier New" pitchFamily="49" charset="0"/>
              </a:rPr>
              <a:t>data data data data data ... </a:t>
            </a:r>
          </a:p>
        </p:txBody>
      </p:sp>
      <p:sp>
        <p:nvSpPr>
          <p:cNvPr id="62469" name="Text Box 5"/>
          <p:cNvSpPr txBox="1">
            <a:spLocks noChangeArrowheads="1"/>
          </p:cNvSpPr>
          <p:nvPr/>
        </p:nvSpPr>
        <p:spPr bwMode="auto">
          <a:xfrm>
            <a:off x="754063" y="1408113"/>
            <a:ext cx="19002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status line</a:t>
            </a:r>
          </a:p>
          <a:p>
            <a:r>
              <a:rPr lang="en-US" altLang="en-US" sz="2000">
                <a:solidFill>
                  <a:schemeClr val="accent2"/>
                </a:solidFill>
                <a:latin typeface="Comic Sans MS" pitchFamily="66" charset="0"/>
              </a:rPr>
              <a:t>(protocol</a:t>
            </a:r>
          </a:p>
          <a:p>
            <a:r>
              <a:rPr lang="en-US" altLang="en-US" sz="2000">
                <a:solidFill>
                  <a:schemeClr val="accent2"/>
                </a:solidFill>
                <a:latin typeface="Comic Sans MS" pitchFamily="66" charset="0"/>
              </a:rPr>
              <a:t>status code</a:t>
            </a:r>
          </a:p>
          <a:p>
            <a:r>
              <a:rPr lang="en-US" altLang="en-US" sz="2000">
                <a:solidFill>
                  <a:schemeClr val="accent2"/>
                </a:solidFill>
                <a:latin typeface="Comic Sans MS" pitchFamily="66" charset="0"/>
              </a:rPr>
              <a:t>status phrase)</a:t>
            </a:r>
            <a:endParaRPr lang="en-US" altLang="en-US"/>
          </a:p>
        </p:txBody>
      </p:sp>
      <p:sp>
        <p:nvSpPr>
          <p:cNvPr id="62470" name="Line 6"/>
          <p:cNvSpPr>
            <a:spLocks noChangeShapeType="1"/>
          </p:cNvSpPr>
          <p:nvPr/>
        </p:nvSpPr>
        <p:spPr bwMode="auto">
          <a:xfrm>
            <a:off x="2295525" y="1914525"/>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1" name="Freeform 7"/>
          <p:cNvSpPr>
            <a:spLocks/>
          </p:cNvSpPr>
          <p:nvPr/>
        </p:nvSpPr>
        <p:spPr bwMode="auto">
          <a:xfrm>
            <a:off x="3095625" y="2276475"/>
            <a:ext cx="257175" cy="1638300"/>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2" name="Text Box 8"/>
          <p:cNvSpPr txBox="1">
            <a:spLocks noChangeArrowheads="1"/>
          </p:cNvSpPr>
          <p:nvPr/>
        </p:nvSpPr>
        <p:spPr bwMode="auto">
          <a:xfrm>
            <a:off x="2005013" y="3017838"/>
            <a:ext cx="1011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a:r>
              <a:rPr lang="en-US" altLang="en-US" sz="2000">
                <a:solidFill>
                  <a:schemeClr val="accent2"/>
                </a:solidFill>
                <a:latin typeface="Comic Sans MS" pitchFamily="66" charset="0"/>
              </a:rPr>
              <a:t>header</a:t>
            </a:r>
          </a:p>
          <a:p>
            <a:pPr algn="r"/>
            <a:r>
              <a:rPr lang="en-US" altLang="en-US" sz="2000">
                <a:solidFill>
                  <a:schemeClr val="accent2"/>
                </a:solidFill>
                <a:latin typeface="Comic Sans MS" pitchFamily="66" charset="0"/>
              </a:rPr>
              <a:t> lines</a:t>
            </a:r>
            <a:endParaRPr lang="en-US" altLang="en-US"/>
          </a:p>
        </p:txBody>
      </p:sp>
      <p:sp>
        <p:nvSpPr>
          <p:cNvPr id="62473" name="Line 9"/>
          <p:cNvSpPr>
            <a:spLocks noChangeShapeType="1"/>
          </p:cNvSpPr>
          <p:nvPr/>
        </p:nvSpPr>
        <p:spPr bwMode="auto">
          <a:xfrm flipV="1">
            <a:off x="2190750" y="4381500"/>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4" name="Text Box 10"/>
          <p:cNvSpPr txBox="1">
            <a:spLocks noChangeArrowheads="1"/>
          </p:cNvSpPr>
          <p:nvPr/>
        </p:nvSpPr>
        <p:spPr bwMode="auto">
          <a:xfrm>
            <a:off x="838200" y="4360863"/>
            <a:ext cx="1406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data, e.g., </a:t>
            </a:r>
          </a:p>
          <a:p>
            <a:r>
              <a:rPr lang="en-US" altLang="en-US" sz="2000">
                <a:solidFill>
                  <a:schemeClr val="accent2"/>
                </a:solidFill>
                <a:latin typeface="Comic Sans MS" pitchFamily="66" charset="0"/>
              </a:rPr>
              <a:t>requested</a:t>
            </a:r>
          </a:p>
          <a:p>
            <a:r>
              <a:rPr lang="en-US" altLang="en-US" sz="2000">
                <a:solidFill>
                  <a:schemeClr val="accent2"/>
                </a:solidFill>
                <a:latin typeface="Comic Sans MS" pitchFamily="66" charset="0"/>
              </a:rPr>
              <a:t>html file</a:t>
            </a:r>
            <a:endParaRPr lang="en-US" altLang="en-US"/>
          </a:p>
        </p:txBody>
      </p:sp>
    </p:spTree>
    <p:extLst>
      <p:ext uri="{BB962C8B-B14F-4D97-AF65-F5344CB8AC3E}">
        <p14:creationId xmlns:p14="http://schemas.microsoft.com/office/powerpoint/2010/main" val="2934293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smtClean="0">
                <a:ea typeface="ＭＳ Ｐゴシック" pitchFamily="1" charset="-128"/>
              </a:rPr>
              <a:t>HTTP Response Example</a:t>
            </a:r>
          </a:p>
        </p:txBody>
      </p:sp>
      <p:sp>
        <p:nvSpPr>
          <p:cNvPr id="39939" name="Rectangle 3"/>
          <p:cNvSpPr>
            <a:spLocks noGrp="1" noChangeArrowheads="1"/>
          </p:cNvSpPr>
          <p:nvPr>
            <p:ph idx="1"/>
          </p:nvPr>
        </p:nvSpPr>
        <p:spPr/>
        <p:txBody>
          <a:bodyPr>
            <a:normAutofit lnSpcReduction="10000"/>
          </a:bodyPr>
          <a:lstStyle/>
          <a:p>
            <a:pPr eaLnBrk="1" hangingPunct="1">
              <a:lnSpc>
                <a:spcPct val="90000"/>
              </a:lnSpc>
              <a:buFontTx/>
              <a:buNone/>
            </a:pPr>
            <a:r>
              <a:rPr lang="en-US" altLang="en-US" sz="2400" smtClean="0">
                <a:ea typeface="ＭＳ Ｐゴシック" pitchFamily="1" charset="-128"/>
              </a:rPr>
              <a:t>HTTP/1.1 200 OK</a:t>
            </a:r>
          </a:p>
          <a:p>
            <a:pPr eaLnBrk="1" hangingPunct="1">
              <a:lnSpc>
                <a:spcPct val="90000"/>
              </a:lnSpc>
              <a:buFontTx/>
              <a:buNone/>
            </a:pPr>
            <a:r>
              <a:rPr lang="en-US" altLang="en-US" sz="2400" smtClean="0">
                <a:ea typeface="ＭＳ Ｐゴシック" pitchFamily="1" charset="-128"/>
              </a:rPr>
              <a:t>Date: Tue, 27 Mar 2001 03:49:38 GMT</a:t>
            </a:r>
          </a:p>
          <a:p>
            <a:pPr eaLnBrk="1" hangingPunct="1">
              <a:lnSpc>
                <a:spcPct val="90000"/>
              </a:lnSpc>
              <a:buFontTx/>
              <a:buNone/>
            </a:pPr>
            <a:r>
              <a:rPr lang="en-US" altLang="en-US" sz="2400" smtClean="0">
                <a:ea typeface="ＭＳ Ｐゴシック" pitchFamily="1" charset="-128"/>
              </a:rPr>
              <a:t>Server: Apache/1.3.14 (Unix)  (Red-Hat/Linux) mod_ssl/2.7.1 		OpenSSL/0.9.5a DAV/1.0.2 PHP/4.0.1pl2 mod_perl/1.24</a:t>
            </a:r>
          </a:p>
          <a:p>
            <a:pPr eaLnBrk="1" hangingPunct="1">
              <a:lnSpc>
                <a:spcPct val="90000"/>
              </a:lnSpc>
              <a:buFontTx/>
              <a:buNone/>
            </a:pPr>
            <a:r>
              <a:rPr lang="en-US" altLang="en-US" sz="2400" smtClean="0">
                <a:ea typeface="ＭＳ Ｐゴシック" pitchFamily="1" charset="-128"/>
              </a:rPr>
              <a:t>Last-Modified: Mon, 29 Jan 2001 17:54:18 GMT</a:t>
            </a:r>
          </a:p>
          <a:p>
            <a:pPr eaLnBrk="1" hangingPunct="1">
              <a:lnSpc>
                <a:spcPct val="90000"/>
              </a:lnSpc>
              <a:buFontTx/>
              <a:buNone/>
            </a:pPr>
            <a:r>
              <a:rPr lang="en-US" altLang="en-US" sz="2400" smtClean="0">
                <a:ea typeface="ＭＳ Ｐゴシック" pitchFamily="1" charset="-128"/>
              </a:rPr>
              <a:t>Accept-Ranges: bytes</a:t>
            </a:r>
          </a:p>
          <a:p>
            <a:pPr eaLnBrk="1" hangingPunct="1">
              <a:lnSpc>
                <a:spcPct val="90000"/>
              </a:lnSpc>
              <a:buFontTx/>
              <a:buNone/>
            </a:pPr>
            <a:r>
              <a:rPr lang="en-US" altLang="en-US" sz="2400" smtClean="0">
                <a:ea typeface="ＭＳ Ｐゴシック" pitchFamily="1" charset="-128"/>
              </a:rPr>
              <a:t>Content-Length: 4333</a:t>
            </a:r>
          </a:p>
          <a:p>
            <a:pPr eaLnBrk="1" hangingPunct="1">
              <a:lnSpc>
                <a:spcPct val="90000"/>
              </a:lnSpc>
              <a:buFontTx/>
              <a:buNone/>
            </a:pPr>
            <a:r>
              <a:rPr lang="en-US" altLang="en-US" sz="2400" smtClean="0">
                <a:ea typeface="ＭＳ Ｐゴシック" pitchFamily="1" charset="-128"/>
              </a:rPr>
              <a:t>Keep-Alive: timeout=15, max=100</a:t>
            </a:r>
          </a:p>
          <a:p>
            <a:pPr eaLnBrk="1" hangingPunct="1">
              <a:lnSpc>
                <a:spcPct val="90000"/>
              </a:lnSpc>
              <a:buFontTx/>
              <a:buNone/>
            </a:pPr>
            <a:r>
              <a:rPr lang="en-US" altLang="en-US" sz="2400" smtClean="0">
                <a:ea typeface="ＭＳ Ｐゴシック" pitchFamily="1" charset="-128"/>
              </a:rPr>
              <a:t>Connection: Keep-Alive</a:t>
            </a:r>
          </a:p>
          <a:p>
            <a:pPr eaLnBrk="1" hangingPunct="1">
              <a:lnSpc>
                <a:spcPct val="90000"/>
              </a:lnSpc>
              <a:buFontTx/>
              <a:buNone/>
            </a:pPr>
            <a:r>
              <a:rPr lang="en-US" altLang="en-US" sz="2400" smtClean="0">
                <a:ea typeface="ＭＳ Ｐゴシック" pitchFamily="1" charset="-128"/>
              </a:rPr>
              <a:t>Content-Type: text/html</a:t>
            </a:r>
          </a:p>
          <a:p>
            <a:pPr eaLnBrk="1" hangingPunct="1">
              <a:lnSpc>
                <a:spcPct val="90000"/>
              </a:lnSpc>
              <a:buFontTx/>
              <a:buNone/>
            </a:pPr>
            <a:r>
              <a:rPr lang="en-US" altLang="en-US" sz="2400" smtClean="0">
                <a:ea typeface="ＭＳ Ｐゴシック" pitchFamily="1" charset="-128"/>
              </a:rPr>
              <a:t>…..</a:t>
            </a:r>
          </a:p>
        </p:txBody>
      </p:sp>
      <p:sp>
        <p:nvSpPr>
          <p:cNvPr id="39940"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214E8285-5A63-4D8D-BC1D-E66246BF8E4E}" type="slidenum">
              <a:rPr lang="en-US" altLang="en-US" sz="1200">
                <a:solidFill>
                  <a:srgbClr val="898989"/>
                </a:solidFill>
              </a:rPr>
              <a:pPr eaLnBrk="1" hangingPunct="1"/>
              <a:t>34</a:t>
            </a:fld>
            <a:endParaRPr lang="en-US" altLang="en-US" sz="1200">
              <a:solidFill>
                <a:srgbClr val="898989"/>
              </a:solidFill>
            </a:endParaRPr>
          </a:p>
        </p:txBody>
      </p:sp>
    </p:spTree>
    <p:extLst>
      <p:ext uri="{BB962C8B-B14F-4D97-AF65-F5344CB8AC3E}">
        <p14:creationId xmlns:p14="http://schemas.microsoft.com/office/powerpoint/2010/main" val="432839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ea typeface="ＭＳ Ｐゴシック" pitchFamily="1" charset="-128"/>
              </a:rPr>
              <a:t>How to Mark End of Message? </a:t>
            </a:r>
          </a:p>
        </p:txBody>
      </p:sp>
      <p:sp>
        <p:nvSpPr>
          <p:cNvPr id="41987" name="Rectangle 3"/>
          <p:cNvSpPr>
            <a:spLocks noGrp="1" noChangeArrowheads="1"/>
          </p:cNvSpPr>
          <p:nvPr>
            <p:ph idx="1"/>
          </p:nvPr>
        </p:nvSpPr>
        <p:spPr/>
        <p:txBody>
          <a:bodyPr>
            <a:normAutofit lnSpcReduction="10000"/>
          </a:bodyPr>
          <a:lstStyle/>
          <a:p>
            <a:pPr eaLnBrk="1" hangingPunct="1"/>
            <a:r>
              <a:rPr lang="en-US" altLang="en-US" dirty="0" smtClean="0">
                <a:ea typeface="ＭＳ Ｐゴシック" pitchFamily="1" charset="-128"/>
              </a:rPr>
              <a:t>Content-Length</a:t>
            </a:r>
          </a:p>
          <a:p>
            <a:pPr lvl="1" eaLnBrk="1" hangingPunct="1"/>
            <a:r>
              <a:rPr lang="en-US" altLang="en-US" dirty="0" smtClean="0">
                <a:ea typeface="ＭＳ Ｐゴシック" pitchFamily="1" charset="-128"/>
              </a:rPr>
              <a:t>Must know size of transfer in advance</a:t>
            </a:r>
          </a:p>
          <a:p>
            <a:pPr eaLnBrk="1" hangingPunct="1"/>
            <a:r>
              <a:rPr lang="en-US" altLang="en-US" dirty="0" smtClean="0">
                <a:ea typeface="ＭＳ Ｐゴシック" pitchFamily="1" charset="-128"/>
                <a:sym typeface="Wingdings" pitchFamily="1" charset="2"/>
              </a:rPr>
              <a:t>Close connection</a:t>
            </a:r>
          </a:p>
          <a:p>
            <a:pPr lvl="1" eaLnBrk="1" hangingPunct="1"/>
            <a:r>
              <a:rPr lang="en-US" altLang="en-US" dirty="0" smtClean="0">
                <a:ea typeface="ＭＳ Ｐゴシック" pitchFamily="1" charset="-128"/>
                <a:sym typeface="Wingdings" pitchFamily="1" charset="2"/>
              </a:rPr>
              <a:t>Only server can do this</a:t>
            </a:r>
          </a:p>
          <a:p>
            <a:pPr eaLnBrk="1" hangingPunct="1"/>
            <a:r>
              <a:rPr lang="en-US" altLang="en-US" dirty="0" smtClean="0">
                <a:ea typeface="ＭＳ Ｐゴシック" pitchFamily="1" charset="-128"/>
              </a:rPr>
              <a:t>Implied length</a:t>
            </a:r>
          </a:p>
          <a:p>
            <a:pPr lvl="1" eaLnBrk="1" hangingPunct="1"/>
            <a:r>
              <a:rPr lang="en-US" altLang="en-US" dirty="0" smtClean="0">
                <a:ea typeface="ＭＳ Ｐゴシック" pitchFamily="1" charset="-128"/>
              </a:rPr>
              <a:t>E.g., 304 never have body content</a:t>
            </a:r>
          </a:p>
          <a:p>
            <a:pPr eaLnBrk="1" hangingPunct="1"/>
            <a:r>
              <a:rPr lang="en-US" altLang="en-US" dirty="0" smtClean="0">
                <a:ea typeface="ＭＳ Ｐゴシック" pitchFamily="1" charset="-128"/>
                <a:sym typeface="Wingdings" pitchFamily="1" charset="2"/>
              </a:rPr>
              <a:t>Transfer-Encoding: chunked (HTTP/1.1)</a:t>
            </a:r>
          </a:p>
          <a:p>
            <a:pPr lvl="1" eaLnBrk="1" hangingPunct="1"/>
            <a:r>
              <a:rPr lang="en-US" altLang="en-US" dirty="0" smtClean="0">
                <a:ea typeface="ＭＳ Ｐゴシック" pitchFamily="1" charset="-128"/>
                <a:sym typeface="Wingdings" pitchFamily="1" charset="2"/>
              </a:rPr>
              <a:t>After headers, each chunk is content length in hex, CRLF, then body. Final chunk is length 0.</a:t>
            </a:r>
          </a:p>
          <a:p>
            <a:pPr lvl="1" eaLnBrk="1" hangingPunct="1"/>
            <a:endParaRPr lang="en-US" altLang="en-US" dirty="0" smtClean="0">
              <a:ea typeface="ＭＳ Ｐゴシック" pitchFamily="1" charset="-128"/>
            </a:endParaRPr>
          </a:p>
        </p:txBody>
      </p:sp>
      <p:sp>
        <p:nvSpPr>
          <p:cNvPr id="41988"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B94419D6-9B0E-4271-AF37-F8209FF1BD5F}" type="slidenum">
              <a:rPr lang="en-US" altLang="en-US" sz="1200">
                <a:solidFill>
                  <a:srgbClr val="898989"/>
                </a:solidFill>
              </a:rPr>
              <a:pPr eaLnBrk="1" hangingPunct="1"/>
              <a:t>35</a:t>
            </a:fld>
            <a:endParaRPr lang="en-US" altLang="en-US" sz="1200">
              <a:solidFill>
                <a:srgbClr val="898989"/>
              </a:solidFill>
            </a:endParaRPr>
          </a:p>
        </p:txBody>
      </p:sp>
    </p:spTree>
    <p:extLst>
      <p:ext uri="{BB962C8B-B14F-4D97-AF65-F5344CB8AC3E}">
        <p14:creationId xmlns:p14="http://schemas.microsoft.com/office/powerpoint/2010/main" val="4246651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z="4000" smtClean="0">
                <a:ea typeface="ＭＳ Ｐゴシック" pitchFamily="1" charset="-128"/>
              </a:rPr>
              <a:t>Example:  Chunked Encoding</a:t>
            </a:r>
          </a:p>
        </p:txBody>
      </p:sp>
      <p:sp>
        <p:nvSpPr>
          <p:cNvPr id="3" name="Content Placeholder 2"/>
          <p:cNvSpPr>
            <a:spLocks noGrp="1"/>
          </p:cNvSpPr>
          <p:nvPr>
            <p:ph idx="1"/>
          </p:nvPr>
        </p:nvSpPr>
        <p:spPr/>
        <p:txBody>
          <a:bodyPr>
            <a:normAutofit fontScale="92500" lnSpcReduction="10000"/>
          </a:bodyPr>
          <a:lstStyle/>
          <a:p>
            <a:pPr lvl="1">
              <a:spcAft>
                <a:spcPts val="600"/>
              </a:spcAft>
              <a:buFont typeface="Arial" charset="0"/>
              <a:buNone/>
            </a:pPr>
            <a:r>
              <a:rPr lang="en-US" altLang="en-US" sz="2200" dirty="0" smtClean="0">
                <a:latin typeface="Courier" pitchFamily="1" charset="0"/>
                <a:ea typeface="ＭＳ Ｐゴシック" pitchFamily="1" charset="-128"/>
              </a:rPr>
              <a:t>	</a:t>
            </a:r>
            <a:r>
              <a:rPr lang="en-US" altLang="en-US" sz="2200" dirty="0" smtClean="0">
                <a:solidFill>
                  <a:srgbClr val="C00000"/>
                </a:solidFill>
                <a:latin typeface="Courier" pitchFamily="1" charset="0"/>
                <a:ea typeface="ＭＳ Ｐゴシック" pitchFamily="1" charset="-128"/>
              </a:rPr>
              <a:t>HTTP/1.1 200 OK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Transfer-Encoding: chunked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25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This is the data in the first chunk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1A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and this is the second one &lt;CRLF&gt;</a:t>
            </a:r>
          </a:p>
          <a:p>
            <a:pPr lvl="1">
              <a:buFont typeface="Arial" charset="0"/>
              <a:buNone/>
            </a:pPr>
            <a:r>
              <a:rPr lang="en-US" altLang="en-US" sz="2200" dirty="0" smtClean="0">
                <a:solidFill>
                  <a:srgbClr val="C00000"/>
                </a:solidFill>
                <a:latin typeface="Courier" pitchFamily="1" charset="0"/>
                <a:ea typeface="ＭＳ Ｐゴシック" pitchFamily="1" charset="-128"/>
              </a:rPr>
              <a:t>	0 &lt;CRLF&gt;</a:t>
            </a:r>
          </a:p>
          <a:p>
            <a:pPr lvl="1">
              <a:buFont typeface="Arial" charset="0"/>
              <a:buNone/>
            </a:pPr>
            <a:endParaRPr lang="en-US" altLang="en-US" sz="2200" dirty="0" smtClean="0">
              <a:latin typeface="Courier" pitchFamily="1" charset="0"/>
              <a:ea typeface="ＭＳ Ｐゴシック" pitchFamily="1" charset="-128"/>
            </a:endParaRPr>
          </a:p>
          <a:p>
            <a:r>
              <a:rPr lang="en-US" altLang="en-US" sz="2600" dirty="0" smtClean="0">
                <a:ea typeface="ＭＳ Ｐゴシック" pitchFamily="1" charset="-128"/>
              </a:rPr>
              <a:t>Especially useful for dynamically-generated content, as length is not a priori known</a:t>
            </a:r>
          </a:p>
          <a:p>
            <a:pPr lvl="1"/>
            <a:r>
              <a:rPr lang="en-US" altLang="en-US" sz="2200" dirty="0" smtClean="0">
                <a:ea typeface="ＭＳ Ｐゴシック" pitchFamily="1" charset="-128"/>
              </a:rPr>
              <a:t>Server would otherwise need to cache data until done generating, and then go back and fill-in length header before transmitting</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EF107F5B-D61D-4F7C-B84A-61EDE55BB250}" type="slidenum">
              <a:rPr lang="en-US" altLang="en-US" sz="1200">
                <a:solidFill>
                  <a:srgbClr val="898989"/>
                </a:solidFill>
              </a:rPr>
              <a:pPr eaLnBrk="1" hangingPunct="1"/>
              <a:t>36</a:t>
            </a:fld>
            <a:endParaRPr lang="en-US" altLang="en-US" sz="1200">
              <a:solidFill>
                <a:srgbClr val="898989"/>
              </a:solidFill>
            </a:endParaRPr>
          </a:p>
        </p:txBody>
      </p:sp>
    </p:spTree>
    <p:extLst>
      <p:ext uri="{BB962C8B-B14F-4D97-AF65-F5344CB8AC3E}">
        <p14:creationId xmlns:p14="http://schemas.microsoft.com/office/powerpoint/2010/main" val="3565532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t>Content</a:t>
            </a:r>
          </a:p>
        </p:txBody>
      </p:sp>
      <p:sp>
        <p:nvSpPr>
          <p:cNvPr id="67587" name="Rectangle 3"/>
          <p:cNvSpPr>
            <a:spLocks noGrp="1" noChangeArrowheads="1"/>
          </p:cNvSpPr>
          <p:nvPr>
            <p:ph type="body" idx="1"/>
          </p:nvPr>
        </p:nvSpPr>
        <p:spPr/>
        <p:txBody>
          <a:bodyPr/>
          <a:lstStyle/>
          <a:p>
            <a:r>
              <a:rPr lang="en-US" altLang="en-US" dirty="0" smtClean="0"/>
              <a:t>Content can be anything (sequence of raw bytes).</a:t>
            </a:r>
          </a:p>
          <a:p>
            <a:endParaRPr lang="en-US" altLang="en-US" dirty="0" smtClean="0"/>
          </a:p>
          <a:p>
            <a:r>
              <a:rPr lang="en-US" altLang="en-US" dirty="0" smtClean="0"/>
              <a:t>Content-Length header is required for any response that includes content.</a:t>
            </a:r>
          </a:p>
          <a:p>
            <a:endParaRPr lang="en-US" altLang="en-US" dirty="0" smtClean="0"/>
          </a:p>
          <a:p>
            <a:r>
              <a:rPr lang="en-US" altLang="en-US" dirty="0" smtClean="0"/>
              <a:t>Content-Type header also required.</a:t>
            </a:r>
          </a:p>
        </p:txBody>
      </p:sp>
      <p:sp>
        <p:nvSpPr>
          <p:cNvPr id="675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1F8BEB1-D53C-4BE7-B766-90E645215A3F}" type="slidenum">
              <a:rPr lang="en-US" altLang="en-US" sz="1400" smtClean="0"/>
              <a:pPr/>
              <a:t>37</a:t>
            </a:fld>
            <a:endParaRPr lang="en-US" altLang="en-US" sz="1400" smtClean="0"/>
          </a:p>
        </p:txBody>
      </p:sp>
    </p:spTree>
    <p:extLst>
      <p:ext uri="{BB962C8B-B14F-4D97-AF65-F5344CB8AC3E}">
        <p14:creationId xmlns:p14="http://schemas.microsoft.com/office/powerpoint/2010/main" val="3303713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t>Single Request/Reply</a:t>
            </a:r>
          </a:p>
        </p:txBody>
      </p:sp>
      <p:sp>
        <p:nvSpPr>
          <p:cNvPr id="68611" name="Rectangle 3"/>
          <p:cNvSpPr>
            <a:spLocks noGrp="1" noChangeArrowheads="1"/>
          </p:cNvSpPr>
          <p:nvPr>
            <p:ph type="body" idx="1"/>
          </p:nvPr>
        </p:nvSpPr>
        <p:spPr/>
        <p:txBody>
          <a:bodyPr/>
          <a:lstStyle/>
          <a:p>
            <a:r>
              <a:rPr lang="en-US" altLang="en-US" dirty="0" smtClean="0"/>
              <a:t>The client sends a complete request.</a:t>
            </a:r>
          </a:p>
          <a:p>
            <a:r>
              <a:rPr lang="en-US" altLang="en-US" dirty="0" smtClean="0"/>
              <a:t>The server sends back the entire reply.</a:t>
            </a:r>
          </a:p>
          <a:p>
            <a:r>
              <a:rPr lang="en-US" altLang="en-US" dirty="0" smtClean="0"/>
              <a:t>The server closes its socket.</a:t>
            </a:r>
          </a:p>
          <a:p>
            <a:endParaRPr lang="en-US" altLang="en-US" dirty="0" smtClean="0"/>
          </a:p>
          <a:p>
            <a:r>
              <a:rPr lang="en-US" altLang="en-US" dirty="0" smtClean="0"/>
              <a:t>If the client needs another document it must open a new connection. </a:t>
            </a:r>
          </a:p>
        </p:txBody>
      </p:sp>
      <p:sp>
        <p:nvSpPr>
          <p:cNvPr id="68612" name="Text Box 4"/>
          <p:cNvSpPr txBox="1">
            <a:spLocks noChangeArrowheads="1"/>
          </p:cNvSpPr>
          <p:nvPr/>
        </p:nvSpPr>
        <p:spPr bwMode="auto">
          <a:xfrm>
            <a:off x="955675" y="5033963"/>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rgbClr val="FF0000"/>
                </a:solidFill>
              </a:rPr>
              <a:t>This was the default for HTTP 1.0</a:t>
            </a:r>
          </a:p>
        </p:txBody>
      </p:sp>
      <p:sp>
        <p:nvSpPr>
          <p:cNvPr id="686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E518A735-3823-4047-8AE9-62813ADCB9F6}" type="slidenum">
              <a:rPr lang="en-US" altLang="en-US" sz="1400" smtClean="0"/>
              <a:pPr/>
              <a:t>38</a:t>
            </a:fld>
            <a:endParaRPr lang="en-US" altLang="en-US" sz="1400" smtClean="0"/>
          </a:p>
        </p:txBody>
      </p:sp>
    </p:spTree>
    <p:extLst>
      <p:ext uri="{BB962C8B-B14F-4D97-AF65-F5344CB8AC3E}">
        <p14:creationId xmlns:p14="http://schemas.microsoft.com/office/powerpoint/2010/main" val="205795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ea typeface="ＭＳ Ｐゴシック" pitchFamily="1" charset="-128"/>
              </a:rPr>
              <a:t>Problems with simple model</a:t>
            </a:r>
          </a:p>
        </p:txBody>
      </p:sp>
      <p:sp>
        <p:nvSpPr>
          <p:cNvPr id="62467" name="Rectangle 3"/>
          <p:cNvSpPr>
            <a:spLocks noGrp="1" noChangeArrowheads="1"/>
          </p:cNvSpPr>
          <p:nvPr>
            <p:ph idx="1"/>
          </p:nvPr>
        </p:nvSpPr>
        <p:spPr/>
        <p:txBody>
          <a:bodyPr>
            <a:normAutofit fontScale="92500" lnSpcReduction="10000"/>
          </a:bodyPr>
          <a:lstStyle/>
          <a:p>
            <a:pPr eaLnBrk="1" hangingPunct="1">
              <a:lnSpc>
                <a:spcPct val="90000"/>
              </a:lnSpc>
            </a:pPr>
            <a:r>
              <a:rPr lang="en-US" altLang="en-US" dirty="0" smtClean="0">
                <a:ea typeface="ＭＳ Ｐゴシック" pitchFamily="1" charset="-128"/>
                <a:sym typeface="Wingdings" pitchFamily="1" charset="2"/>
              </a:rPr>
              <a:t>Simple model</a:t>
            </a:r>
          </a:p>
          <a:p>
            <a:pPr lvl="1" eaLnBrk="1" hangingPunct="1">
              <a:lnSpc>
                <a:spcPct val="90000"/>
              </a:lnSpc>
            </a:pPr>
            <a:r>
              <a:rPr lang="en-US" altLang="en-US" dirty="0" smtClean="0">
                <a:ea typeface="ＭＳ Ｐゴシック" pitchFamily="1" charset="-128"/>
                <a:sym typeface="Wingdings" pitchFamily="1" charset="2"/>
              </a:rPr>
              <a:t>request one object a time, sequentially</a:t>
            </a:r>
          </a:p>
          <a:p>
            <a:pPr eaLnBrk="1" hangingPunct="1">
              <a:lnSpc>
                <a:spcPct val="90000"/>
              </a:lnSpc>
            </a:pPr>
            <a:endParaRPr lang="en-US" altLang="en-US" dirty="0" smtClean="0">
              <a:ea typeface="ＭＳ Ｐゴシック" pitchFamily="1" charset="-128"/>
              <a:sym typeface="Wingdings" pitchFamily="1" charset="2"/>
            </a:endParaRPr>
          </a:p>
          <a:p>
            <a:pPr eaLnBrk="1" hangingPunct="1">
              <a:lnSpc>
                <a:spcPct val="90000"/>
              </a:lnSpc>
            </a:pPr>
            <a:r>
              <a:rPr lang="en-US" altLang="en-US" dirty="0" smtClean="0">
                <a:ea typeface="ＭＳ Ｐゴシック" pitchFamily="1" charset="-128"/>
                <a:sym typeface="Wingdings" pitchFamily="1" charset="2"/>
              </a:rPr>
              <a:t>Multiple connection setups</a:t>
            </a:r>
          </a:p>
          <a:p>
            <a:pPr lvl="1" eaLnBrk="1" hangingPunct="1">
              <a:lnSpc>
                <a:spcPct val="90000"/>
              </a:lnSpc>
            </a:pPr>
            <a:r>
              <a:rPr lang="en-US" altLang="en-US" dirty="0" smtClean="0">
                <a:ea typeface="ＭＳ Ｐゴシック" pitchFamily="1" charset="-128"/>
                <a:sym typeface="Wingdings" pitchFamily="1" charset="2"/>
              </a:rPr>
              <a:t>Connection setup for each item (</a:t>
            </a:r>
            <a:r>
              <a:rPr lang="en-US" altLang="en-US" dirty="0" err="1" smtClean="0">
                <a:ea typeface="ＭＳ Ｐゴシック" pitchFamily="1" charset="-128"/>
                <a:sym typeface="Wingdings" pitchFamily="1" charset="2"/>
              </a:rPr>
              <a:t>imgs</a:t>
            </a:r>
            <a:r>
              <a:rPr lang="en-US" altLang="en-US" dirty="0" smtClean="0">
                <a:ea typeface="ＭＳ Ｐゴシック" pitchFamily="1" charset="-128"/>
                <a:sym typeface="Wingdings" pitchFamily="1" charset="2"/>
              </a:rPr>
              <a:t>, </a:t>
            </a:r>
            <a:r>
              <a:rPr lang="en-US" altLang="en-US" dirty="0" err="1" smtClean="0">
                <a:ea typeface="ＭＳ Ｐゴシック" pitchFamily="1" charset="-128"/>
                <a:sym typeface="Wingdings" pitchFamily="1" charset="2"/>
              </a:rPr>
              <a:t>js</a:t>
            </a:r>
            <a:r>
              <a:rPr lang="en-US" altLang="en-US" dirty="0" smtClean="0">
                <a:ea typeface="ＭＳ Ｐゴシック" pitchFamily="1" charset="-128"/>
                <a:sym typeface="Wingdings" pitchFamily="1" charset="2"/>
              </a:rPr>
              <a:t>, </a:t>
            </a:r>
            <a:r>
              <a:rPr lang="en-US" altLang="en-US" dirty="0" err="1" smtClean="0">
                <a:ea typeface="ＭＳ Ｐゴシック" pitchFamily="1" charset="-128"/>
                <a:sym typeface="Wingdings" pitchFamily="1" charset="2"/>
              </a:rPr>
              <a:t>etc</a:t>
            </a:r>
            <a:r>
              <a:rPr lang="en-US" altLang="en-US" dirty="0" smtClean="0">
                <a:ea typeface="ＭＳ Ｐゴシック" pitchFamily="1" charset="-128"/>
                <a:sym typeface="Wingdings" pitchFamily="1" charset="2"/>
              </a:rPr>
              <a:t>)</a:t>
            </a:r>
          </a:p>
          <a:p>
            <a:pPr lvl="1" eaLnBrk="1" hangingPunct="1">
              <a:lnSpc>
                <a:spcPct val="90000"/>
              </a:lnSpc>
            </a:pPr>
            <a:endParaRPr lang="en-US" altLang="en-US" dirty="0" smtClean="0">
              <a:ea typeface="ＭＳ Ｐゴシック" pitchFamily="1" charset="-128"/>
              <a:sym typeface="Wingdings" pitchFamily="1" charset="2"/>
            </a:endParaRPr>
          </a:p>
          <a:p>
            <a:pPr eaLnBrk="1" hangingPunct="1">
              <a:lnSpc>
                <a:spcPct val="90000"/>
              </a:lnSpc>
            </a:pPr>
            <a:r>
              <a:rPr lang="en-US" altLang="en-US" dirty="0" smtClean="0">
                <a:ea typeface="ＭＳ Ｐゴシック" pitchFamily="1" charset="-128"/>
                <a:sym typeface="Wingdings" pitchFamily="1" charset="2"/>
              </a:rPr>
              <a:t>Short transfers are hard on TCP</a:t>
            </a:r>
            <a:endParaRPr lang="en-US" altLang="en-US" dirty="0" smtClean="0">
              <a:ea typeface="ＭＳ Ｐゴシック" pitchFamily="1" charset="-128"/>
            </a:endParaRPr>
          </a:p>
          <a:p>
            <a:pPr eaLnBrk="1" hangingPunct="1">
              <a:lnSpc>
                <a:spcPct val="90000"/>
              </a:lnSpc>
            </a:pPr>
            <a:endParaRPr lang="en-US" altLang="en-US" dirty="0" smtClean="0">
              <a:ea typeface="ＭＳ Ｐゴシック" pitchFamily="1" charset="-128"/>
            </a:endParaRPr>
          </a:p>
          <a:p>
            <a:pPr eaLnBrk="1" hangingPunct="1">
              <a:lnSpc>
                <a:spcPct val="90000"/>
              </a:lnSpc>
            </a:pPr>
            <a:r>
              <a:rPr lang="en-US" altLang="en-US" dirty="0" smtClean="0">
                <a:ea typeface="ＭＳ Ｐゴシック" pitchFamily="1" charset="-128"/>
              </a:rPr>
              <a:t>Lots of extra connections</a:t>
            </a:r>
          </a:p>
          <a:p>
            <a:pPr lvl="1" eaLnBrk="1" hangingPunct="1">
              <a:lnSpc>
                <a:spcPct val="90000"/>
              </a:lnSpc>
            </a:pPr>
            <a:r>
              <a:rPr lang="en-US" altLang="en-US" dirty="0" smtClean="0">
                <a:ea typeface="ＭＳ Ｐゴシック" pitchFamily="1" charset="-128"/>
              </a:rPr>
              <a:t>Increases server state/processing</a:t>
            </a:r>
          </a:p>
        </p:txBody>
      </p:sp>
      <p:sp>
        <p:nvSpPr>
          <p:cNvPr id="62468"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F22889F7-FEC0-479E-8F73-8566691A9F99}" type="slidenum">
              <a:rPr lang="en-US" altLang="en-US" sz="1200">
                <a:solidFill>
                  <a:srgbClr val="898989"/>
                </a:solidFill>
              </a:rPr>
              <a:pPr eaLnBrk="1" hangingPunct="1"/>
              <a:t>39</a:t>
            </a:fld>
            <a:endParaRPr lang="en-US" altLang="en-US" sz="1200">
              <a:solidFill>
                <a:srgbClr val="898989"/>
              </a:solidFill>
            </a:endParaRPr>
          </a:p>
        </p:txBody>
      </p:sp>
    </p:spTree>
    <p:extLst>
      <p:ext uri="{BB962C8B-B14F-4D97-AF65-F5344CB8AC3E}">
        <p14:creationId xmlns:p14="http://schemas.microsoft.com/office/powerpoint/2010/main" val="1345224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6078BA5-B61D-4BFE-A1B6-3A9A7BDB130F}" type="slidenum">
              <a:rPr lang="en-US" altLang="en-US" sz="1400" smtClean="0"/>
              <a:pPr/>
              <a:t>4</a:t>
            </a:fld>
            <a:endParaRPr lang="en-US" altLang="en-US" sz="1400" smtClean="0"/>
          </a:p>
        </p:txBody>
      </p:sp>
      <p:sp>
        <p:nvSpPr>
          <p:cNvPr id="32771" name="Rectangle 7"/>
          <p:cNvSpPr>
            <a:spLocks noChangeArrowheads="1"/>
          </p:cNvSpPr>
          <p:nvPr/>
        </p:nvSpPr>
        <p:spPr bwMode="auto">
          <a:xfrm>
            <a:off x="4781550" y="3400425"/>
            <a:ext cx="3838575" cy="2724150"/>
          </a:xfrm>
          <a:prstGeom prst="rect">
            <a:avLst/>
          </a:prstGeom>
          <a:solidFill>
            <a:srgbClr val="FFFFFF"/>
          </a:solidFill>
          <a:ln w="19050">
            <a:solidFill>
              <a:schemeClr val="accent2"/>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2" name="Rectangle 9"/>
          <p:cNvSpPr>
            <a:spLocks noChangeArrowheads="1"/>
          </p:cNvSpPr>
          <p:nvPr/>
        </p:nvSpPr>
        <p:spPr bwMode="auto">
          <a:xfrm>
            <a:off x="7667625" y="3238500"/>
            <a:ext cx="8286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3" name="Rectangle 2"/>
          <p:cNvSpPr>
            <a:spLocks noGrp="1" noChangeArrowheads="1"/>
          </p:cNvSpPr>
          <p:nvPr>
            <p:ph type="title"/>
          </p:nvPr>
        </p:nvSpPr>
        <p:spPr/>
        <p:txBody>
          <a:bodyPr/>
          <a:lstStyle/>
          <a:p>
            <a:r>
              <a:rPr lang="en-US" altLang="en-US" dirty="0" smtClean="0"/>
              <a:t>The HTTP protocol: more</a:t>
            </a:r>
          </a:p>
        </p:txBody>
      </p:sp>
      <p:sp>
        <p:nvSpPr>
          <p:cNvPr id="32774" name="Rectangle 3"/>
          <p:cNvSpPr>
            <a:spLocks noGrp="1" noChangeArrowheads="1"/>
          </p:cNvSpPr>
          <p:nvPr>
            <p:ph type="body" sz="half" idx="1"/>
          </p:nvPr>
        </p:nvSpPr>
        <p:spPr>
          <a:xfrm>
            <a:off x="533400" y="1600200"/>
            <a:ext cx="3971925" cy="4648200"/>
          </a:xfrm>
        </p:spPr>
        <p:txBody>
          <a:bodyPr/>
          <a:lstStyle/>
          <a:p>
            <a:pPr>
              <a:buFont typeface="ZapfDingbats" pitchFamily="82" charset="2"/>
              <a:buNone/>
            </a:pPr>
            <a:r>
              <a:rPr lang="en-US" altLang="en-US" sz="2400" dirty="0" smtClean="0">
                <a:solidFill>
                  <a:srgbClr val="FF0000"/>
                </a:solidFill>
              </a:rPr>
              <a:t>HTTP: TCP transport service:</a:t>
            </a:r>
            <a:endParaRPr lang="en-US" altLang="en-US" sz="2400" dirty="0" smtClean="0"/>
          </a:p>
          <a:p>
            <a:r>
              <a:rPr lang="en-US" altLang="en-US" sz="2000" dirty="0" smtClean="0"/>
              <a:t>client initiates TCP connection (creates socket) to server, port 80</a:t>
            </a:r>
          </a:p>
          <a:p>
            <a:r>
              <a:rPr lang="en-US" altLang="en-US" sz="2000" dirty="0" smtClean="0"/>
              <a:t>server accepts TCP connection from client</a:t>
            </a:r>
          </a:p>
          <a:p>
            <a:r>
              <a:rPr lang="en-US" altLang="en-US" sz="2000" dirty="0" smtClean="0"/>
              <a:t>http messages (application-layer protocol messages) exchanged between browser (http client) and Web server (http server)</a:t>
            </a:r>
          </a:p>
          <a:p>
            <a:r>
              <a:rPr lang="en-US" altLang="en-US" sz="2000" dirty="0" smtClean="0"/>
              <a:t>TCP connection closed</a:t>
            </a:r>
            <a:endParaRPr lang="en-US" altLang="en-US" sz="2400" dirty="0" smtClean="0"/>
          </a:p>
        </p:txBody>
      </p:sp>
      <p:sp>
        <p:nvSpPr>
          <p:cNvPr id="32775" name="Rectangle 4"/>
          <p:cNvSpPr>
            <a:spLocks noGrp="1" noChangeArrowheads="1"/>
          </p:cNvSpPr>
          <p:nvPr>
            <p:ph type="body" sz="half" idx="2"/>
          </p:nvPr>
        </p:nvSpPr>
        <p:spPr>
          <a:xfrm>
            <a:off x="5029200" y="1562100"/>
            <a:ext cx="3171825" cy="1514475"/>
          </a:xfrm>
        </p:spPr>
        <p:txBody>
          <a:bodyPr/>
          <a:lstStyle/>
          <a:p>
            <a:pPr>
              <a:buFont typeface="ZapfDingbats" pitchFamily="82" charset="2"/>
              <a:buNone/>
            </a:pPr>
            <a:r>
              <a:rPr lang="en-US" altLang="en-US" sz="2400" dirty="0" smtClean="0">
                <a:solidFill>
                  <a:srgbClr val="FF0000"/>
                </a:solidFill>
              </a:rPr>
              <a:t>HTTP is “stateless”</a:t>
            </a:r>
            <a:endParaRPr lang="en-US" altLang="en-US" sz="2400" dirty="0" smtClean="0"/>
          </a:p>
          <a:p>
            <a:r>
              <a:rPr lang="en-US" altLang="en-US" sz="2000" dirty="0" smtClean="0"/>
              <a:t>server maintains no information about past client requests</a:t>
            </a:r>
          </a:p>
        </p:txBody>
      </p:sp>
      <p:sp>
        <p:nvSpPr>
          <p:cNvPr id="32776" name="Rectangle 6"/>
          <p:cNvSpPr>
            <a:spLocks noChangeArrowheads="1"/>
          </p:cNvSpPr>
          <p:nvPr/>
        </p:nvSpPr>
        <p:spPr bwMode="auto">
          <a:xfrm>
            <a:off x="4810125" y="3419475"/>
            <a:ext cx="37528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Protocols that maintain “state” are complex!</a:t>
            </a:r>
            <a:endParaRPr lang="en-US" altLang="en-US" sz="2000">
              <a:latin typeface="Comic Sans MS" pitchFamily="66" charset="0"/>
            </a:endParaRPr>
          </a:p>
          <a:p>
            <a:pPr algn="l">
              <a:spcBef>
                <a:spcPct val="20000"/>
              </a:spcBef>
              <a:buClr>
                <a:schemeClr val="accent2"/>
              </a:buClr>
              <a:buSzPct val="85000"/>
              <a:buFont typeface="ZapfDingbats" pitchFamily="82" charset="2"/>
              <a:buChar char="r"/>
            </a:pPr>
            <a:r>
              <a:rPr lang="en-US" altLang="en-US" sz="2000">
                <a:latin typeface="Comic Sans MS" pitchFamily="66" charset="0"/>
              </a:rPr>
              <a:t>past history (state) must be maintained</a:t>
            </a:r>
          </a:p>
          <a:p>
            <a:pPr algn="l">
              <a:spcBef>
                <a:spcPct val="20000"/>
              </a:spcBef>
              <a:buClr>
                <a:schemeClr val="accent2"/>
              </a:buClr>
              <a:buSzPct val="85000"/>
              <a:buFont typeface="ZapfDingbats" pitchFamily="82" charset="2"/>
              <a:buChar char="r"/>
            </a:pPr>
            <a:r>
              <a:rPr lang="en-US" altLang="en-US" sz="2000">
                <a:latin typeface="Comic Sans MS" pitchFamily="66" charset="0"/>
              </a:rPr>
              <a:t>if server/client crashes, their views of “state” may be inconsistent, must be reconciled</a:t>
            </a:r>
          </a:p>
          <a:p>
            <a:pPr algn="l">
              <a:spcBef>
                <a:spcPct val="20000"/>
              </a:spcBef>
              <a:buClr>
                <a:schemeClr val="accent2"/>
              </a:buClr>
              <a:buSzPct val="85000"/>
              <a:buFont typeface="ZapfDingbats" pitchFamily="82" charset="2"/>
              <a:buChar char="r"/>
            </a:pPr>
            <a:endParaRPr lang="en-US" altLang="en-US" sz="2000">
              <a:latin typeface="Comic Sans MS" pitchFamily="66" charset="0"/>
            </a:endParaRPr>
          </a:p>
        </p:txBody>
      </p:sp>
      <p:sp>
        <p:nvSpPr>
          <p:cNvPr id="32777" name="Text Box 8"/>
          <p:cNvSpPr txBox="1">
            <a:spLocks noChangeArrowheads="1"/>
          </p:cNvSpPr>
          <p:nvPr/>
        </p:nvSpPr>
        <p:spPr bwMode="auto">
          <a:xfrm>
            <a:off x="7602538" y="3160713"/>
            <a:ext cx="91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olidFill>
                  <a:schemeClr val="accent2"/>
                </a:solidFill>
                <a:latin typeface="Comic Sans MS" pitchFamily="66" charset="0"/>
              </a:rPr>
              <a:t>aside</a:t>
            </a:r>
            <a:endParaRPr lang="en-US" altLang="en-US"/>
          </a:p>
        </p:txBody>
      </p:sp>
    </p:spTree>
    <p:extLst>
      <p:ext uri="{BB962C8B-B14F-4D97-AF65-F5344CB8AC3E}">
        <p14:creationId xmlns:p14="http://schemas.microsoft.com/office/powerpoint/2010/main" val="3265665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Persistent Connections </a:t>
            </a:r>
          </a:p>
        </p:txBody>
      </p:sp>
      <p:sp>
        <p:nvSpPr>
          <p:cNvPr id="69635" name="Rectangle 3"/>
          <p:cNvSpPr>
            <a:spLocks noGrp="1" noChangeArrowheads="1"/>
          </p:cNvSpPr>
          <p:nvPr>
            <p:ph type="body" idx="1"/>
          </p:nvPr>
        </p:nvSpPr>
        <p:spPr/>
        <p:txBody>
          <a:bodyPr/>
          <a:lstStyle/>
          <a:p>
            <a:r>
              <a:rPr lang="en-US" altLang="en-US" dirty="0" smtClean="0">
                <a:latin typeface="+mj-lt"/>
              </a:rPr>
              <a:t>HTTP 1.1 supports persistent connections (this is the default).</a:t>
            </a:r>
          </a:p>
          <a:p>
            <a:r>
              <a:rPr lang="en-US" altLang="en-US" dirty="0" smtClean="0">
                <a:latin typeface="+mj-lt"/>
              </a:rPr>
              <a:t>Multiple requests can be handled over a single TCP connection.</a:t>
            </a:r>
          </a:p>
          <a:p>
            <a:r>
              <a:rPr lang="en-US" altLang="en-US" dirty="0" smtClean="0">
                <a:latin typeface="+mj-lt"/>
              </a:rPr>
              <a:t>The </a:t>
            </a:r>
            <a:r>
              <a:rPr lang="en-US" altLang="en-US" b="1" dirty="0" smtClean="0">
                <a:latin typeface="+mj-lt"/>
              </a:rPr>
              <a:t>Connection:</a:t>
            </a:r>
            <a:r>
              <a:rPr lang="en-US" altLang="en-US" dirty="0" smtClean="0">
                <a:latin typeface="+mj-lt"/>
              </a:rPr>
              <a:t> header is used to exchange information about persistence (HTTP/1.1)</a:t>
            </a:r>
          </a:p>
          <a:p>
            <a:r>
              <a:rPr lang="en-US" altLang="en-US" dirty="0" smtClean="0">
                <a:latin typeface="+mj-lt"/>
              </a:rPr>
              <a:t>1.0 Clients used a </a:t>
            </a:r>
            <a:r>
              <a:rPr lang="en-US" altLang="en-US" b="1" dirty="0" smtClean="0">
                <a:latin typeface="+mj-lt"/>
              </a:rPr>
              <a:t>Keep-alive:</a:t>
            </a:r>
            <a:r>
              <a:rPr lang="en-US" altLang="en-US" dirty="0" smtClean="0">
                <a:latin typeface="+mj-lt"/>
              </a:rPr>
              <a:t> header</a:t>
            </a:r>
          </a:p>
          <a:p>
            <a:pPr lvl="1"/>
            <a:r>
              <a:rPr lang="en-US" altLang="en-US" dirty="0" smtClean="0">
                <a:latin typeface="+mj-lt"/>
              </a:rPr>
              <a:t>But won’t interoperate with </a:t>
            </a:r>
            <a:r>
              <a:rPr lang="en-US" dirty="0"/>
              <a:t>intermediate proxies</a:t>
            </a:r>
            <a:endParaRPr lang="en-US" altLang="en-US" dirty="0" smtClean="0">
              <a:latin typeface="+mj-lt"/>
            </a:endParaRPr>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D33075F-D897-469B-B2D0-F07E183F386C}" type="slidenum">
              <a:rPr lang="en-US" altLang="en-US" sz="1400" smtClean="0"/>
              <a:pPr/>
              <a:t>40</a:t>
            </a:fld>
            <a:endParaRPr lang="en-US" altLang="en-US" sz="1400" smtClean="0"/>
          </a:p>
        </p:txBody>
      </p:sp>
    </p:spTree>
    <p:extLst>
      <p:ext uri="{BB962C8B-B14F-4D97-AF65-F5344CB8AC3E}">
        <p14:creationId xmlns:p14="http://schemas.microsoft.com/office/powerpoint/2010/main" val="767799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ea typeface="ＭＳ Ｐゴシック" pitchFamily="1" charset="-128"/>
              </a:rPr>
              <a:t>Persistent HTTP</a:t>
            </a:r>
          </a:p>
        </p:txBody>
      </p:sp>
      <p:sp>
        <p:nvSpPr>
          <p:cNvPr id="64515" name="Content Placeholder 2"/>
          <p:cNvSpPr>
            <a:spLocks noGrp="1"/>
          </p:cNvSpPr>
          <p:nvPr>
            <p:ph idx="1"/>
          </p:nvPr>
        </p:nvSpPr>
        <p:spPr/>
        <p:txBody>
          <a:bodyPr/>
          <a:lstStyle/>
          <a:p>
            <a:r>
              <a:rPr lang="en-US" altLang="en-US" smtClean="0">
                <a:ea typeface="ＭＳ Ｐゴシック" pitchFamily="1" charset="-128"/>
              </a:rPr>
              <a:t>Reuse connection</a:t>
            </a:r>
          </a:p>
          <a:p>
            <a:pPr lvl="1"/>
            <a:r>
              <a:rPr lang="en-US" altLang="en-US" smtClean="0">
                <a:ea typeface="ＭＳ Ｐゴシック" pitchFamily="1" charset="-128"/>
              </a:rPr>
              <a:t>Request header “Connection: Keep-Alive”</a:t>
            </a:r>
          </a:p>
          <a:p>
            <a:pPr lvl="1"/>
            <a:r>
              <a:rPr lang="en-US" altLang="en-US" smtClean="0">
                <a:ea typeface="ＭＳ Ｐゴシック" pitchFamily="1" charset="-128"/>
              </a:rPr>
              <a:t>Reduces # of connection setups</a:t>
            </a:r>
          </a:p>
          <a:p>
            <a:pPr lvl="1"/>
            <a:endParaRPr lang="en-US" altLang="en-US" smtClean="0">
              <a:ea typeface="ＭＳ Ｐゴシック" pitchFamily="1" charset="-128"/>
            </a:endParaRPr>
          </a:p>
          <a:p>
            <a:r>
              <a:rPr lang="en-US" altLang="en-US" smtClean="0">
                <a:ea typeface="ＭＳ Ｐゴシック" pitchFamily="1" charset="-128"/>
              </a:rPr>
              <a:t>Benefits</a:t>
            </a:r>
          </a:p>
          <a:p>
            <a:pPr lvl="1"/>
            <a:r>
              <a:rPr lang="en-US" altLang="en-US" smtClean="0">
                <a:ea typeface="ＭＳ Ｐゴシック" pitchFamily="1" charset="-128"/>
              </a:rPr>
              <a:t>Reduces server overhead</a:t>
            </a:r>
          </a:p>
          <a:p>
            <a:pPr lvl="1"/>
            <a:r>
              <a:rPr lang="en-US" altLang="en-US" smtClean="0">
                <a:ea typeface="ＭＳ Ｐゴシック" pitchFamily="1" charset="-128"/>
              </a:rPr>
              <a:t>Reduces latency (i.e., faster page loads)</a:t>
            </a:r>
          </a:p>
          <a:p>
            <a:pPr lvl="1"/>
            <a:r>
              <a:rPr lang="en-US" altLang="en-US" smtClean="0">
                <a:ea typeface="ＭＳ Ｐゴシック" pitchFamily="1" charset="-128"/>
              </a:rPr>
              <a:t>Allows pipelining</a:t>
            </a:r>
          </a:p>
          <a:p>
            <a:pPr lvl="1"/>
            <a:endParaRPr lang="en-US" altLang="en-US" smtClean="0">
              <a:ea typeface="ＭＳ Ｐゴシック" pitchFamily="1" charset="-128"/>
            </a:endParaRP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CA2B2DEB-70C0-485F-9497-4560164DE8F8}" type="slidenum">
              <a:rPr lang="en-US" altLang="en-US" sz="1200">
                <a:solidFill>
                  <a:srgbClr val="898989"/>
                </a:solidFill>
              </a:rPr>
              <a:pPr eaLnBrk="1" hangingPunct="1"/>
              <a:t>41</a:t>
            </a:fld>
            <a:endParaRPr lang="en-US" altLang="en-US" sz="1200">
              <a:solidFill>
                <a:srgbClr val="898989"/>
              </a:solidFill>
            </a:endParaRPr>
          </a:p>
        </p:txBody>
      </p:sp>
    </p:spTree>
    <p:extLst>
      <p:ext uri="{BB962C8B-B14F-4D97-AF65-F5344CB8AC3E}">
        <p14:creationId xmlns:p14="http://schemas.microsoft.com/office/powerpoint/2010/main" val="2447845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ea typeface="ＭＳ Ｐゴシック" pitchFamily="1" charset="-128"/>
              </a:rPr>
              <a:t>Pipelining</a:t>
            </a:r>
          </a:p>
        </p:txBody>
      </p:sp>
      <p:sp>
        <p:nvSpPr>
          <p:cNvPr id="66563" name="Content Placeholder 2"/>
          <p:cNvSpPr>
            <a:spLocks noGrp="1"/>
          </p:cNvSpPr>
          <p:nvPr>
            <p:ph idx="1"/>
          </p:nvPr>
        </p:nvSpPr>
        <p:spPr/>
        <p:txBody>
          <a:bodyPr/>
          <a:lstStyle/>
          <a:p>
            <a:r>
              <a:rPr lang="en-US" altLang="en-US" smtClean="0">
                <a:ea typeface="ＭＳ Ｐゴシック" pitchFamily="1" charset="-128"/>
              </a:rPr>
              <a:t>Issue multiple requests at a time</a:t>
            </a:r>
          </a:p>
          <a:p>
            <a:pPr lvl="1"/>
            <a:r>
              <a:rPr lang="en-US" altLang="en-US" smtClean="0">
                <a:ea typeface="ＭＳ Ｐゴシック" pitchFamily="1" charset="-128"/>
              </a:rPr>
              <a:t>Don’t have to wait for previous response</a:t>
            </a:r>
          </a:p>
          <a:p>
            <a:pPr lvl="1"/>
            <a:r>
              <a:rPr lang="en-US" altLang="en-US" smtClean="0">
                <a:ea typeface="ＭＳ Ｐゴシック" pitchFamily="1" charset="-128"/>
              </a:rPr>
              <a:t>More efficient use of link</a:t>
            </a:r>
          </a:p>
          <a:p>
            <a:pPr lvl="1"/>
            <a:endParaRPr lang="en-US" altLang="en-US" smtClean="0">
              <a:ea typeface="ＭＳ Ｐゴシック" pitchFamily="1" charset="-128"/>
            </a:endParaRPr>
          </a:p>
          <a:p>
            <a:r>
              <a:rPr lang="en-US" altLang="en-US" smtClean="0">
                <a:ea typeface="ＭＳ Ｐゴシック" pitchFamily="1" charset="-128"/>
              </a:rPr>
              <a:t>Use carefully</a:t>
            </a:r>
          </a:p>
          <a:p>
            <a:pPr lvl="1"/>
            <a:r>
              <a:rPr lang="en-US" altLang="en-US" smtClean="0">
                <a:ea typeface="ＭＳ Ｐゴシック" pitchFamily="1" charset="-128"/>
              </a:rPr>
              <a:t>POST requests should not be pipelined (changes server state)</a:t>
            </a:r>
          </a:p>
          <a:p>
            <a:pPr lvl="1"/>
            <a:r>
              <a:rPr lang="en-US" altLang="en-US" smtClean="0">
                <a:ea typeface="ＭＳ Ｐゴシック" pitchFamily="1" charset="-128"/>
              </a:rPr>
              <a:t>GET/HEAD requests are usually okay</a:t>
            </a: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008303B2-DA4B-4A8A-B187-FA9AC594A0D6}" type="slidenum">
              <a:rPr lang="en-US" altLang="en-US" sz="1200">
                <a:solidFill>
                  <a:srgbClr val="898989"/>
                </a:solidFill>
              </a:rPr>
              <a:pPr eaLnBrk="1" hangingPunct="1"/>
              <a:t>42</a:t>
            </a:fld>
            <a:endParaRPr lang="en-US" altLang="en-US" sz="1200">
              <a:solidFill>
                <a:srgbClr val="898989"/>
              </a:solidFill>
            </a:endParaRPr>
          </a:p>
        </p:txBody>
      </p:sp>
    </p:spTree>
    <p:extLst>
      <p:ext uri="{BB962C8B-B14F-4D97-AF65-F5344CB8AC3E}">
        <p14:creationId xmlns:p14="http://schemas.microsoft.com/office/powerpoint/2010/main" val="3829096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152400"/>
            <a:ext cx="7772400" cy="1122363"/>
          </a:xfrm>
        </p:spPr>
        <p:txBody>
          <a:bodyPr/>
          <a:lstStyle/>
          <a:p>
            <a:pPr eaLnBrk="1" hangingPunct="1"/>
            <a:r>
              <a:rPr lang="en-US" altLang="en-US" smtClean="0">
                <a:ea typeface="ＭＳ Ｐゴシック" pitchFamily="1" charset="-128"/>
              </a:rPr>
              <a:t>Persistent HTTP</a:t>
            </a:r>
            <a:endParaRPr lang="en-US" altLang="en-US" sz="4000" smtClean="0">
              <a:ea typeface="ＭＳ Ｐゴシック" pitchFamily="1" charset="-128"/>
            </a:endParaRPr>
          </a:p>
        </p:txBody>
      </p:sp>
      <p:sp>
        <p:nvSpPr>
          <p:cNvPr id="68611" name="Rectangle 3"/>
          <p:cNvSpPr>
            <a:spLocks noGrp="1" noChangeArrowheads="1"/>
          </p:cNvSpPr>
          <p:nvPr>
            <p:ph sz="half" idx="1"/>
          </p:nvPr>
        </p:nvSpPr>
        <p:spPr>
          <a:xfrm>
            <a:off x="434975" y="1252538"/>
            <a:ext cx="3933825" cy="5638800"/>
          </a:xfrm>
        </p:spPr>
        <p:txBody>
          <a:bodyPr/>
          <a:lstStyle/>
          <a:p>
            <a:pPr eaLnBrk="1" hangingPunct="1">
              <a:buFontTx/>
              <a:buNone/>
            </a:pPr>
            <a:r>
              <a:rPr lang="en-US" altLang="en-US" sz="2400" u="sng" dirty="0" smtClean="0">
                <a:ea typeface="ＭＳ Ｐゴシック" pitchFamily="1" charset="-128"/>
              </a:rPr>
              <a:t>Non-persistent HTTP issues:</a:t>
            </a:r>
            <a:endParaRPr lang="en-US" altLang="en-US" sz="2400" dirty="0" smtClean="0">
              <a:ea typeface="ＭＳ Ｐゴシック" pitchFamily="1" charset="-128"/>
            </a:endParaRPr>
          </a:p>
          <a:p>
            <a:pPr eaLnBrk="1" hangingPunct="1"/>
            <a:r>
              <a:rPr lang="en-US" altLang="en-US" sz="2200" dirty="0" smtClean="0">
                <a:solidFill>
                  <a:schemeClr val="tx1"/>
                </a:solidFill>
                <a:ea typeface="ＭＳ Ｐゴシック" pitchFamily="1" charset="-128"/>
              </a:rPr>
              <a:t>Connection setup for each request</a:t>
            </a:r>
          </a:p>
          <a:p>
            <a:pPr eaLnBrk="1" hangingPunct="1"/>
            <a:r>
              <a:rPr lang="en-US" altLang="en-US" sz="2200" dirty="0" smtClean="0">
                <a:solidFill>
                  <a:schemeClr val="tx1"/>
                </a:solidFill>
                <a:ea typeface="ＭＳ Ｐゴシック" pitchFamily="1" charset="-128"/>
              </a:rPr>
              <a:t>But browsers often open parallel connections</a:t>
            </a:r>
          </a:p>
          <a:p>
            <a:pPr eaLnBrk="1" hangingPunct="1"/>
            <a:endParaRPr lang="en-US" altLang="en-US" sz="1800" dirty="0" smtClean="0">
              <a:solidFill>
                <a:schemeClr val="tx1"/>
              </a:solidFill>
              <a:ea typeface="ＭＳ Ｐゴシック" pitchFamily="1" charset="-128"/>
            </a:endParaRPr>
          </a:p>
          <a:p>
            <a:pPr eaLnBrk="1" hangingPunct="1">
              <a:buFontTx/>
              <a:buNone/>
            </a:pPr>
            <a:r>
              <a:rPr lang="en-US" altLang="en-US" sz="2400" u="sng" dirty="0" smtClean="0">
                <a:ea typeface="ＭＳ Ｐゴシック" pitchFamily="1" charset="-128"/>
              </a:rPr>
              <a:t>Persistent HTTP:</a:t>
            </a:r>
            <a:endParaRPr lang="en-US" altLang="en-US" sz="2400" dirty="0" smtClean="0">
              <a:ea typeface="ＭＳ Ｐゴシック" pitchFamily="1" charset="-128"/>
            </a:endParaRPr>
          </a:p>
          <a:p>
            <a:pPr eaLnBrk="1" hangingPunct="1"/>
            <a:r>
              <a:rPr lang="en-US" altLang="en-US" sz="2200" dirty="0" smtClean="0">
                <a:solidFill>
                  <a:schemeClr val="tx1"/>
                </a:solidFill>
                <a:ea typeface="ＭＳ Ｐゴシック" pitchFamily="1" charset="-128"/>
              </a:rPr>
              <a:t>Server leaves connection open after sending response</a:t>
            </a:r>
          </a:p>
          <a:p>
            <a:pPr eaLnBrk="1" hangingPunct="1"/>
            <a:r>
              <a:rPr lang="en-US" altLang="en-US" sz="2200" dirty="0" smtClean="0">
                <a:solidFill>
                  <a:schemeClr val="tx1"/>
                </a:solidFill>
                <a:ea typeface="ＭＳ Ｐゴシック" pitchFamily="1" charset="-128"/>
              </a:rPr>
              <a:t>Subsequent HTTP messages  between same client/server are sent over connection</a:t>
            </a:r>
          </a:p>
          <a:p>
            <a:pPr eaLnBrk="1" hangingPunct="1"/>
            <a:endParaRPr lang="en-US" altLang="en-US" sz="2000" dirty="0" smtClean="0">
              <a:solidFill>
                <a:schemeClr val="tx1"/>
              </a:solidFill>
              <a:ea typeface="ＭＳ Ｐゴシック" pitchFamily="1" charset="-128"/>
            </a:endParaRPr>
          </a:p>
        </p:txBody>
      </p:sp>
      <p:sp>
        <p:nvSpPr>
          <p:cNvPr id="286724" name="Rectangle 4"/>
          <p:cNvSpPr>
            <a:spLocks noGrp="1" noChangeArrowheads="1"/>
          </p:cNvSpPr>
          <p:nvPr>
            <p:ph sz="half" idx="2"/>
          </p:nvPr>
        </p:nvSpPr>
        <p:spPr>
          <a:xfrm>
            <a:off x="4733925" y="1252538"/>
            <a:ext cx="4181475" cy="5605462"/>
          </a:xfrm>
        </p:spPr>
        <p:txBody>
          <a:bodyPr/>
          <a:lstStyle/>
          <a:p>
            <a:pPr eaLnBrk="1" hangingPunct="1">
              <a:buFontTx/>
              <a:buNone/>
            </a:pPr>
            <a:r>
              <a:rPr lang="en-US" altLang="en-US" sz="2400" u="sng" smtClean="0">
                <a:ea typeface="ＭＳ Ｐゴシック" pitchFamily="1" charset="-128"/>
              </a:rPr>
              <a:t>Persistent without pipelining:</a:t>
            </a:r>
            <a:endParaRPr lang="en-US" altLang="en-US" sz="2400" smtClean="0">
              <a:ea typeface="ＭＳ Ｐゴシック" pitchFamily="1" charset="-128"/>
            </a:endParaRPr>
          </a:p>
          <a:p>
            <a:pPr eaLnBrk="1" hangingPunct="1"/>
            <a:r>
              <a:rPr lang="en-US" altLang="en-US" sz="2200" smtClean="0">
                <a:solidFill>
                  <a:schemeClr val="tx1"/>
                </a:solidFill>
                <a:ea typeface="ＭＳ Ｐゴシック" pitchFamily="1" charset="-128"/>
              </a:rPr>
              <a:t>Client issues new request only when previous response has been received</a:t>
            </a:r>
          </a:p>
          <a:p>
            <a:pPr eaLnBrk="1" hangingPunct="1"/>
            <a:r>
              <a:rPr lang="en-US" altLang="en-US" sz="2200" smtClean="0">
                <a:solidFill>
                  <a:schemeClr val="tx1"/>
                </a:solidFill>
                <a:ea typeface="ＭＳ Ｐゴシック" pitchFamily="1" charset="-128"/>
              </a:rPr>
              <a:t>One RTT for each object</a:t>
            </a:r>
          </a:p>
          <a:p>
            <a:pPr eaLnBrk="1" hangingPunct="1">
              <a:buFont typeface="Arial" charset="0"/>
              <a:buNone/>
            </a:pPr>
            <a:endParaRPr lang="en-US" altLang="en-US" sz="1600" smtClean="0">
              <a:solidFill>
                <a:schemeClr val="tx1"/>
              </a:solidFill>
              <a:ea typeface="ＭＳ Ｐゴシック" pitchFamily="1" charset="-128"/>
            </a:endParaRPr>
          </a:p>
          <a:p>
            <a:pPr eaLnBrk="1" hangingPunct="1">
              <a:buFontTx/>
              <a:buNone/>
            </a:pPr>
            <a:r>
              <a:rPr lang="en-US" altLang="en-US" sz="2400" u="sng" smtClean="0">
                <a:ea typeface="ＭＳ Ｐゴシック" pitchFamily="1" charset="-128"/>
              </a:rPr>
              <a:t>Persistent with pipelining:</a:t>
            </a:r>
            <a:endParaRPr lang="en-US" altLang="en-US" sz="2400" smtClean="0">
              <a:ea typeface="ＭＳ Ｐゴシック" pitchFamily="1" charset="-128"/>
            </a:endParaRPr>
          </a:p>
          <a:p>
            <a:pPr eaLnBrk="1" hangingPunct="1"/>
            <a:r>
              <a:rPr lang="en-US" altLang="en-US" sz="2200" smtClean="0">
                <a:solidFill>
                  <a:schemeClr val="tx1"/>
                </a:solidFill>
                <a:ea typeface="ＭＳ Ｐゴシック" pitchFamily="1" charset="-128"/>
              </a:rPr>
              <a:t>Default in HTTP/1.1 spec</a:t>
            </a:r>
          </a:p>
          <a:p>
            <a:pPr eaLnBrk="1" hangingPunct="1"/>
            <a:r>
              <a:rPr lang="en-US" altLang="en-US" sz="2200" smtClean="0">
                <a:solidFill>
                  <a:schemeClr val="tx1"/>
                </a:solidFill>
                <a:ea typeface="ＭＳ Ｐゴシック" pitchFamily="1" charset="-128"/>
              </a:rPr>
              <a:t>Client sends multiple requests</a:t>
            </a:r>
          </a:p>
          <a:p>
            <a:pPr eaLnBrk="1" hangingPunct="1"/>
            <a:r>
              <a:rPr lang="en-US" altLang="en-US" sz="2200" smtClean="0">
                <a:solidFill>
                  <a:schemeClr val="tx1"/>
                </a:solidFill>
                <a:ea typeface="ＭＳ Ｐゴシック" pitchFamily="1" charset="-128"/>
              </a:rPr>
              <a:t>As little as one RTT for all the referenced objects</a:t>
            </a:r>
          </a:p>
          <a:p>
            <a:pPr eaLnBrk="1" hangingPunct="1"/>
            <a:r>
              <a:rPr lang="en-US" altLang="en-US" sz="2200" smtClean="0">
                <a:solidFill>
                  <a:schemeClr val="tx1"/>
                </a:solidFill>
                <a:ea typeface="ＭＳ Ｐゴシック" pitchFamily="1" charset="-128"/>
              </a:rPr>
              <a:t>Server must handle responses in same order as requests</a:t>
            </a:r>
          </a:p>
          <a:p>
            <a:pPr eaLnBrk="1" hangingPunct="1"/>
            <a:endParaRPr lang="en-US" altLang="en-US" sz="2000" smtClean="0">
              <a:solidFill>
                <a:schemeClr val="tx1"/>
              </a:solidFill>
              <a:ea typeface="ＭＳ Ｐゴシック" pitchFamily="1" charset="-128"/>
            </a:endParaRPr>
          </a:p>
        </p:txBody>
      </p:sp>
      <p:sp>
        <p:nvSpPr>
          <p:cNvPr id="68613" name="Slide Number Placeholder 5"/>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22344BB9-B18A-44AE-A6D5-BB723170917B}" type="slidenum">
              <a:rPr lang="en-US" altLang="en-US" sz="1200"/>
              <a:pPr eaLnBrk="1" hangingPunct="1"/>
              <a:t>43</a:t>
            </a:fld>
            <a:endParaRPr lang="en-US" altLang="en-US" sz="1200"/>
          </a:p>
        </p:txBody>
      </p:sp>
    </p:spTree>
    <p:extLst>
      <p:ext uri="{BB962C8B-B14F-4D97-AF65-F5344CB8AC3E}">
        <p14:creationId xmlns:p14="http://schemas.microsoft.com/office/powerpoint/2010/main" val="3519901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2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2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2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2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3"/>
          <p:cNvSpPr>
            <a:spLocks noGrp="1"/>
          </p:cNvSpPr>
          <p:nvPr>
            <p:ph type="title"/>
          </p:nvPr>
        </p:nvSpPr>
        <p:spPr>
          <a:xfrm>
            <a:off x="685800" y="76200"/>
            <a:ext cx="7772400" cy="1143000"/>
          </a:xfrm>
        </p:spPr>
        <p:txBody>
          <a:bodyPr>
            <a:normAutofit fontScale="90000"/>
          </a:bodyPr>
          <a:lstStyle/>
          <a:p>
            <a:pPr eaLnBrk="1" hangingPunct="1"/>
            <a:r>
              <a:rPr lang="ja-JP" altLang="en-US" sz="4200" smtClean="0">
                <a:ea typeface="ＭＳ Ｐゴシック" pitchFamily="1" charset="-128"/>
              </a:rPr>
              <a:t>“</a:t>
            </a:r>
            <a:r>
              <a:rPr lang="en-US" altLang="ja-JP" sz="4200" smtClean="0">
                <a:ea typeface="ＭＳ Ｐゴシック" pitchFamily="1" charset="-128"/>
              </a:rPr>
              <a:t>Persistent without pipelining</a:t>
            </a:r>
            <a:r>
              <a:rPr lang="ja-JP" altLang="en-US" sz="4200" smtClean="0">
                <a:ea typeface="ＭＳ Ｐゴシック" pitchFamily="1" charset="-128"/>
              </a:rPr>
              <a:t>”</a:t>
            </a:r>
            <a:r>
              <a:rPr lang="en-US" altLang="ja-JP" sz="4200" smtClean="0">
                <a:ea typeface="ＭＳ Ｐゴシック" pitchFamily="1" charset="-128"/>
              </a:rPr>
              <a:t> most common</a:t>
            </a:r>
            <a:endParaRPr lang="en-US" altLang="en-US" sz="4200" smtClean="0">
              <a:ea typeface="ＭＳ Ｐゴシック" pitchFamily="1" charset="-128"/>
            </a:endParaRPr>
          </a:p>
        </p:txBody>
      </p:sp>
      <p:sp>
        <p:nvSpPr>
          <p:cNvPr id="15" name="Content Placeholder 14"/>
          <p:cNvSpPr>
            <a:spLocks noGrp="1"/>
          </p:cNvSpPr>
          <p:nvPr>
            <p:ph idx="1"/>
          </p:nvPr>
        </p:nvSpPr>
        <p:spPr>
          <a:xfrm>
            <a:off x="457200" y="1447800"/>
            <a:ext cx="8534400" cy="5181600"/>
          </a:xfrm>
        </p:spPr>
        <p:txBody>
          <a:bodyPr>
            <a:normAutofit fontScale="77500" lnSpcReduction="20000"/>
          </a:bodyPr>
          <a:lstStyle/>
          <a:p>
            <a:pPr>
              <a:lnSpc>
                <a:spcPts val="2863"/>
              </a:lnSpc>
              <a:spcAft>
                <a:spcPts val="600"/>
              </a:spcAft>
            </a:pPr>
            <a:r>
              <a:rPr lang="en-US" altLang="en-US" sz="2800" dirty="0" smtClean="0">
                <a:ea typeface="ＭＳ Ｐゴシック" pitchFamily="1" charset="-128"/>
              </a:rPr>
              <a:t>When does pipelining work best?</a:t>
            </a:r>
          </a:p>
          <a:p>
            <a:pPr lvl="1">
              <a:lnSpc>
                <a:spcPts val="2863"/>
              </a:lnSpc>
              <a:spcAft>
                <a:spcPts val="600"/>
              </a:spcAft>
            </a:pPr>
            <a:r>
              <a:rPr lang="en-US" altLang="en-US" sz="2400" dirty="0" smtClean="0">
                <a:ea typeface="ＭＳ Ｐゴシック" pitchFamily="1" charset="-128"/>
              </a:rPr>
              <a:t>Small objects, equal time to serve each object</a:t>
            </a:r>
          </a:p>
          <a:p>
            <a:pPr lvl="1">
              <a:lnSpc>
                <a:spcPts val="2863"/>
              </a:lnSpc>
              <a:spcAft>
                <a:spcPts val="1200"/>
              </a:spcAft>
            </a:pPr>
            <a:r>
              <a:rPr lang="en-US" altLang="en-US" sz="2400" dirty="0" smtClean="0">
                <a:ea typeface="ＭＳ Ｐゴシック" pitchFamily="1" charset="-128"/>
              </a:rPr>
              <a:t>Small</a:t>
            </a:r>
            <a:r>
              <a:rPr lang="en-US" altLang="en-US" sz="2400" dirty="0" smtClean="0">
                <a:ea typeface="ＭＳ Ｐゴシック" pitchFamily="1" charset="-128"/>
                <a:sym typeface="Wingdings" pitchFamily="1" charset="2"/>
              </a:rPr>
              <a:t> because pipelining simply removes additional 1 RTT delay to request new content</a:t>
            </a:r>
          </a:p>
          <a:p>
            <a:pPr>
              <a:lnSpc>
                <a:spcPts val="2863"/>
              </a:lnSpc>
              <a:spcAft>
                <a:spcPts val="600"/>
              </a:spcAft>
            </a:pPr>
            <a:r>
              <a:rPr lang="en-US" altLang="en-US" sz="2800" dirty="0" smtClean="0">
                <a:ea typeface="ＭＳ Ｐゴシック" pitchFamily="1" charset="-128"/>
                <a:sym typeface="Wingdings" pitchFamily="1" charset="2"/>
              </a:rPr>
              <a:t>Alternative design?</a:t>
            </a:r>
          </a:p>
          <a:p>
            <a:pPr lvl="1">
              <a:lnSpc>
                <a:spcPts val="2863"/>
              </a:lnSpc>
              <a:spcAft>
                <a:spcPts val="600"/>
              </a:spcAft>
            </a:pPr>
            <a:r>
              <a:rPr lang="en-US" altLang="en-US" sz="2400" dirty="0" smtClean="0">
                <a:ea typeface="ＭＳ Ｐゴシック" pitchFamily="1" charset="-128"/>
                <a:sym typeface="Wingdings" pitchFamily="1" charset="2"/>
              </a:rPr>
              <a:t>Multiple parallel connections (typically 2-4).  Also allows parallelism at server</a:t>
            </a:r>
          </a:p>
          <a:p>
            <a:pPr lvl="1">
              <a:lnSpc>
                <a:spcPts val="2863"/>
              </a:lnSpc>
              <a:spcAft>
                <a:spcPts val="600"/>
              </a:spcAft>
            </a:pPr>
            <a:r>
              <a:rPr lang="en-US" altLang="en-US" sz="2400" dirty="0" err="1" smtClean="0">
                <a:ea typeface="ＭＳ Ｐゴシック" pitchFamily="1" charset="-128"/>
                <a:sym typeface="Wingdings" pitchFamily="1" charset="2"/>
              </a:rPr>
              <a:t>Doesn</a:t>
            </a:r>
            <a:r>
              <a:rPr lang="ja-JP" altLang="en-US" sz="2400" dirty="0" smtClean="0">
                <a:ea typeface="ＭＳ Ｐゴシック" pitchFamily="1" charset="-128"/>
                <a:sym typeface="Wingdings" pitchFamily="1" charset="2"/>
              </a:rPr>
              <a:t>’</a:t>
            </a:r>
            <a:r>
              <a:rPr lang="en-US" altLang="ja-JP" sz="2400" dirty="0" smtClean="0">
                <a:ea typeface="ＭＳ Ｐゴシック" pitchFamily="1" charset="-128"/>
                <a:sym typeface="Wingdings" pitchFamily="1" charset="2"/>
              </a:rPr>
              <a:t>t have problem of head-of-line blocking like pipelining</a:t>
            </a:r>
          </a:p>
          <a:p>
            <a:pPr lvl="2">
              <a:lnSpc>
                <a:spcPts val="2863"/>
              </a:lnSpc>
              <a:spcAft>
                <a:spcPts val="1200"/>
              </a:spcAft>
            </a:pPr>
            <a:r>
              <a:rPr lang="en-US" altLang="en-US" sz="2200" dirty="0" smtClean="0">
                <a:ea typeface="ＭＳ Ｐゴシック" pitchFamily="1" charset="-128"/>
                <a:sym typeface="Wingdings" pitchFamily="1" charset="2"/>
              </a:rPr>
              <a:t>Dynamic content makes HOL blocking possibility worse</a:t>
            </a:r>
            <a:endParaRPr lang="en-US" altLang="en-US" sz="2600" dirty="0" smtClean="0">
              <a:ea typeface="ＭＳ Ｐゴシック" pitchFamily="1" charset="-128"/>
              <a:sym typeface="Wingdings" pitchFamily="1" charset="2"/>
            </a:endParaRPr>
          </a:p>
          <a:p>
            <a:pPr>
              <a:lnSpc>
                <a:spcPts val="2863"/>
              </a:lnSpc>
              <a:spcAft>
                <a:spcPts val="600"/>
              </a:spcAft>
            </a:pPr>
            <a:r>
              <a:rPr lang="en-US" altLang="en-US" sz="2800" dirty="0" smtClean="0">
                <a:ea typeface="ＭＳ Ｐゴシック" pitchFamily="1" charset="-128"/>
                <a:sym typeface="Wingdings" pitchFamily="1" charset="2"/>
              </a:rPr>
              <a:t>In practice, many servers don</a:t>
            </a:r>
            <a:r>
              <a:rPr lang="ja-JP" altLang="en-US" sz="2800" dirty="0" smtClean="0">
                <a:ea typeface="ＭＳ Ｐゴシック" pitchFamily="1" charset="-128"/>
                <a:sym typeface="Wingdings" pitchFamily="1" charset="2"/>
              </a:rPr>
              <a:t>’</a:t>
            </a:r>
            <a:r>
              <a:rPr lang="en-US" altLang="ja-JP" sz="2800" dirty="0" smtClean="0">
                <a:ea typeface="ＭＳ Ｐゴシック" pitchFamily="1" charset="-128"/>
                <a:sym typeface="Wingdings" pitchFamily="1" charset="2"/>
              </a:rPr>
              <a:t>t support, and many browsers do not default to pipelining</a:t>
            </a:r>
            <a:endParaRPr lang="en-US" altLang="en-US" sz="2800" dirty="0" smtClean="0">
              <a:ea typeface="ＭＳ Ｐゴシック" pitchFamily="1" charset="-128"/>
              <a:sym typeface="Wingdings" pitchFamily="1" charset="2"/>
            </a:endParaRPr>
          </a:p>
        </p:txBody>
      </p:sp>
      <p:sp>
        <p:nvSpPr>
          <p:cNvPr id="706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0C224786-D940-4C3C-9D2E-DB06EC27A73A}" type="slidenum">
              <a:rPr lang="en-US" altLang="en-US" sz="1200">
                <a:solidFill>
                  <a:srgbClr val="898989"/>
                </a:solidFill>
              </a:rPr>
              <a:pPr eaLnBrk="1" hangingPunct="1"/>
              <a:t>44</a:t>
            </a:fld>
            <a:endParaRPr lang="en-US" altLang="en-US" sz="1200">
              <a:solidFill>
                <a:srgbClr val="898989"/>
              </a:solidFill>
            </a:endParaRPr>
          </a:p>
        </p:txBody>
      </p:sp>
    </p:spTree>
    <p:extLst>
      <p:ext uri="{BB962C8B-B14F-4D97-AF65-F5344CB8AC3E}">
        <p14:creationId xmlns:p14="http://schemas.microsoft.com/office/powerpoint/2010/main" val="712054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2C2345C4-4BC0-40CC-B0A1-749F986B4277}" type="slidenum">
              <a:rPr lang="en-US" altLang="en-US" sz="1400" smtClean="0"/>
              <a:pPr/>
              <a:t>45</a:t>
            </a:fld>
            <a:endParaRPr lang="en-US" altLang="en-US" sz="1400" smtClean="0"/>
          </a:p>
        </p:txBody>
      </p:sp>
      <p:sp>
        <p:nvSpPr>
          <p:cNvPr id="70659" name="Rectangle 2"/>
          <p:cNvSpPr>
            <a:spLocks noGrp="1" noChangeArrowheads="1"/>
          </p:cNvSpPr>
          <p:nvPr>
            <p:ph type="title"/>
          </p:nvPr>
        </p:nvSpPr>
        <p:spPr>
          <a:xfrm>
            <a:off x="533400" y="228600"/>
            <a:ext cx="8124825" cy="1143000"/>
          </a:xfrm>
        </p:spPr>
        <p:txBody>
          <a:bodyPr/>
          <a:lstStyle/>
          <a:p>
            <a:r>
              <a:rPr lang="en-US" altLang="en-US" sz="3200" smtClean="0"/>
              <a:t>Trying out http (client side) for yourself</a:t>
            </a:r>
            <a:endParaRPr lang="en-US" altLang="en-US" smtClean="0"/>
          </a:p>
        </p:txBody>
      </p:sp>
      <p:sp>
        <p:nvSpPr>
          <p:cNvPr id="70660" name="Rectangle 3"/>
          <p:cNvSpPr>
            <a:spLocks noGrp="1" noChangeArrowheads="1"/>
          </p:cNvSpPr>
          <p:nvPr>
            <p:ph type="body" sz="half" idx="1"/>
          </p:nvPr>
        </p:nvSpPr>
        <p:spPr>
          <a:xfrm>
            <a:off x="390525" y="1590675"/>
            <a:ext cx="8096250" cy="466725"/>
          </a:xfrm>
        </p:spPr>
        <p:txBody>
          <a:bodyPr/>
          <a:lstStyle/>
          <a:p>
            <a:pPr>
              <a:buFont typeface="ZapfDingbats" pitchFamily="82" charset="2"/>
              <a:buNone/>
            </a:pPr>
            <a:r>
              <a:rPr lang="en-US" altLang="en-US" sz="2400" smtClean="0"/>
              <a:t>1. Telnet to your favorite Web server:</a:t>
            </a:r>
          </a:p>
          <a:p>
            <a:pPr lvl="2">
              <a:buFontTx/>
              <a:buNone/>
            </a:pPr>
            <a:endParaRPr lang="en-US" altLang="en-US" sz="1800" smtClean="0"/>
          </a:p>
        </p:txBody>
      </p:sp>
      <p:sp>
        <p:nvSpPr>
          <p:cNvPr id="70661" name="Text Box 5"/>
          <p:cNvSpPr txBox="1">
            <a:spLocks noChangeArrowheads="1"/>
          </p:cNvSpPr>
          <p:nvPr/>
        </p:nvSpPr>
        <p:spPr bwMode="auto">
          <a:xfrm>
            <a:off x="3981450" y="2155825"/>
            <a:ext cx="51491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dirty="0">
                <a:latin typeface="Comic Sans MS" pitchFamily="66" charset="0"/>
              </a:rPr>
              <a:t>Opens TCP connection to port 80</a:t>
            </a:r>
          </a:p>
          <a:p>
            <a:pPr algn="l"/>
            <a:r>
              <a:rPr lang="en-US" altLang="en-US" sz="1800" dirty="0">
                <a:latin typeface="Comic Sans MS" pitchFamily="66" charset="0"/>
              </a:rPr>
              <a:t>(default http server port) at www.amazon.com</a:t>
            </a:r>
          </a:p>
          <a:p>
            <a:pPr algn="l"/>
            <a:r>
              <a:rPr lang="en-US" altLang="en-US" sz="1800" dirty="0">
                <a:latin typeface="Comic Sans MS" pitchFamily="66" charset="0"/>
              </a:rPr>
              <a:t>Anything typed in sent </a:t>
            </a:r>
          </a:p>
          <a:p>
            <a:r>
              <a:rPr lang="en-US" altLang="en-US" sz="1800" dirty="0">
                <a:latin typeface="Comic Sans MS" pitchFamily="66" charset="0"/>
              </a:rPr>
              <a:t>to port 80 at </a:t>
            </a:r>
            <a:r>
              <a:rPr lang="en-US" altLang="en-US" sz="1800" dirty="0" smtClean="0">
                <a:latin typeface="Comic Sans MS" pitchFamily="66" charset="0"/>
              </a:rPr>
              <a:t>www.amazon.com</a:t>
            </a:r>
            <a:endParaRPr lang="en-US" altLang="en-US" sz="1800" dirty="0">
              <a:latin typeface="Comic Sans MS" pitchFamily="66" charset="0"/>
            </a:endParaRPr>
          </a:p>
        </p:txBody>
      </p:sp>
      <p:sp>
        <p:nvSpPr>
          <p:cNvPr id="70662" name="Text Box 6"/>
          <p:cNvSpPr txBox="1">
            <a:spLocks noChangeArrowheads="1"/>
          </p:cNvSpPr>
          <p:nvPr/>
        </p:nvSpPr>
        <p:spPr bwMode="auto">
          <a:xfrm>
            <a:off x="339725" y="2197100"/>
            <a:ext cx="346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b="1">
                <a:solidFill>
                  <a:srgbClr val="FF0000"/>
                </a:solidFill>
                <a:latin typeface="Courier New" pitchFamily="49" charset="0"/>
              </a:rPr>
              <a:t>telnet www.amazon.com 80</a:t>
            </a:r>
            <a:endParaRPr lang="en-US" altLang="en-US" sz="2800">
              <a:latin typeface="Arial" charset="0"/>
            </a:endParaRPr>
          </a:p>
        </p:txBody>
      </p:sp>
      <p:sp>
        <p:nvSpPr>
          <p:cNvPr id="70663" name="Rectangle 7"/>
          <p:cNvSpPr>
            <a:spLocks noChangeArrowheads="1"/>
          </p:cNvSpPr>
          <p:nvPr/>
        </p:nvSpPr>
        <p:spPr bwMode="auto">
          <a:xfrm>
            <a:off x="361950" y="3600450"/>
            <a:ext cx="80962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a:latin typeface="Comic Sans MS" pitchFamily="66" charset="0"/>
              </a:rPr>
              <a:t>2. Type in a GET http request:</a:t>
            </a:r>
          </a:p>
          <a:p>
            <a:pPr lvl="2" algn="l">
              <a:spcBef>
                <a:spcPct val="20000"/>
              </a:spcBef>
            </a:pPr>
            <a:endParaRPr lang="en-US" altLang="en-US" sz="1800">
              <a:latin typeface="Comic Sans MS" pitchFamily="66" charset="0"/>
            </a:endParaRPr>
          </a:p>
        </p:txBody>
      </p:sp>
      <p:sp>
        <p:nvSpPr>
          <p:cNvPr id="70664" name="Text Box 8"/>
          <p:cNvSpPr txBox="1">
            <a:spLocks noChangeArrowheads="1"/>
          </p:cNvSpPr>
          <p:nvPr/>
        </p:nvSpPr>
        <p:spPr bwMode="auto">
          <a:xfrm>
            <a:off x="1141413" y="4202113"/>
            <a:ext cx="3117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b="1">
                <a:solidFill>
                  <a:srgbClr val="FF0000"/>
                </a:solidFill>
                <a:latin typeface="Courier New" pitchFamily="49" charset="0"/>
              </a:rPr>
              <a:t>GET /index.html HTTP/1.0</a:t>
            </a:r>
            <a:endParaRPr lang="en-US" altLang="en-US" sz="2800">
              <a:latin typeface="Arial" charset="0"/>
            </a:endParaRPr>
          </a:p>
        </p:txBody>
      </p:sp>
      <p:sp>
        <p:nvSpPr>
          <p:cNvPr id="70665" name="Text Box 11"/>
          <p:cNvSpPr txBox="1">
            <a:spLocks noChangeArrowheads="1"/>
          </p:cNvSpPr>
          <p:nvPr/>
        </p:nvSpPr>
        <p:spPr bwMode="auto">
          <a:xfrm>
            <a:off x="4848225" y="4098925"/>
            <a:ext cx="33067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latin typeface="Comic Sans MS" pitchFamily="66" charset="0"/>
              </a:rPr>
              <a:t>By typing this in (hit carriage</a:t>
            </a:r>
          </a:p>
          <a:p>
            <a:pPr algn="l"/>
            <a:r>
              <a:rPr lang="en-US" altLang="en-US" sz="1800">
                <a:latin typeface="Comic Sans MS" pitchFamily="66" charset="0"/>
              </a:rPr>
              <a:t>return twice), you send</a:t>
            </a:r>
          </a:p>
          <a:p>
            <a:pPr algn="l"/>
            <a:r>
              <a:rPr lang="en-US" altLang="en-US" sz="1800">
                <a:latin typeface="Comic Sans MS" pitchFamily="66" charset="0"/>
              </a:rPr>
              <a:t>this minimal (but complete) </a:t>
            </a:r>
          </a:p>
          <a:p>
            <a:pPr algn="l"/>
            <a:r>
              <a:rPr lang="en-US" altLang="en-US" sz="1800">
                <a:latin typeface="Comic Sans MS" pitchFamily="66" charset="0"/>
              </a:rPr>
              <a:t>GET request to http server</a:t>
            </a:r>
            <a:endParaRPr lang="en-US" altLang="en-US"/>
          </a:p>
        </p:txBody>
      </p:sp>
      <p:sp>
        <p:nvSpPr>
          <p:cNvPr id="70666" name="Freeform 12"/>
          <p:cNvSpPr>
            <a:spLocks/>
          </p:cNvSpPr>
          <p:nvPr/>
        </p:nvSpPr>
        <p:spPr bwMode="auto">
          <a:xfrm>
            <a:off x="4029075" y="2162175"/>
            <a:ext cx="247650" cy="1181100"/>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667" name="Freeform 13"/>
          <p:cNvSpPr>
            <a:spLocks/>
          </p:cNvSpPr>
          <p:nvPr/>
        </p:nvSpPr>
        <p:spPr bwMode="auto">
          <a:xfrm>
            <a:off x="4829175" y="4067175"/>
            <a:ext cx="257175" cy="1190625"/>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668" name="Rectangle 14"/>
          <p:cNvSpPr>
            <a:spLocks noChangeArrowheads="1"/>
          </p:cNvSpPr>
          <p:nvPr/>
        </p:nvSpPr>
        <p:spPr bwMode="auto">
          <a:xfrm>
            <a:off x="361950" y="5429250"/>
            <a:ext cx="80962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a:latin typeface="Comic Sans MS" pitchFamily="66" charset="0"/>
              </a:rPr>
              <a:t>3. Look at response message sent by http server!</a:t>
            </a:r>
          </a:p>
        </p:txBody>
      </p:sp>
    </p:spTree>
    <p:extLst>
      <p:ext uri="{BB962C8B-B14F-4D97-AF65-F5344CB8AC3E}">
        <p14:creationId xmlns:p14="http://schemas.microsoft.com/office/powerpoint/2010/main" val="2317316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3C92D8C-19AD-45AF-80F0-9B60F2BAE2B6}" type="slidenum">
              <a:rPr lang="en-US" altLang="en-US" sz="1400" smtClean="0"/>
              <a:pPr/>
              <a:t>46</a:t>
            </a:fld>
            <a:endParaRPr lang="en-US" altLang="en-US" sz="1400" smtClean="0"/>
          </a:p>
        </p:txBody>
      </p:sp>
      <p:sp>
        <p:nvSpPr>
          <p:cNvPr id="71683" name="Rectangle 2"/>
          <p:cNvSpPr>
            <a:spLocks noGrp="1" noChangeArrowheads="1"/>
          </p:cNvSpPr>
          <p:nvPr>
            <p:ph type="title"/>
          </p:nvPr>
        </p:nvSpPr>
        <p:spPr/>
        <p:txBody>
          <a:bodyPr/>
          <a:lstStyle/>
          <a:p>
            <a:pPr algn="ctr"/>
            <a:r>
              <a:rPr lang="en-US" altLang="en-US" sz="3200" smtClean="0"/>
              <a:t>User-server interaction: authentication</a:t>
            </a:r>
            <a:endParaRPr lang="en-US" altLang="en-US" smtClean="0"/>
          </a:p>
        </p:txBody>
      </p:sp>
      <p:sp>
        <p:nvSpPr>
          <p:cNvPr id="71684" name="Rectangle 3"/>
          <p:cNvSpPr>
            <a:spLocks noGrp="1" noChangeArrowheads="1"/>
          </p:cNvSpPr>
          <p:nvPr>
            <p:ph type="body" sz="half" idx="1"/>
          </p:nvPr>
        </p:nvSpPr>
        <p:spPr>
          <a:xfrm>
            <a:off x="533400" y="1600200"/>
            <a:ext cx="4086225" cy="4305300"/>
          </a:xfrm>
        </p:spPr>
        <p:txBody>
          <a:bodyPr/>
          <a:lstStyle/>
          <a:p>
            <a:pPr>
              <a:buFont typeface="ZapfDingbats" pitchFamily="82" charset="2"/>
              <a:buNone/>
            </a:pPr>
            <a:r>
              <a:rPr lang="en-US" altLang="en-US" sz="2000" smtClean="0">
                <a:solidFill>
                  <a:srgbClr val="FF0000"/>
                </a:solidFill>
              </a:rPr>
              <a:t>Authentication goal:</a:t>
            </a:r>
            <a:r>
              <a:rPr lang="en-US" altLang="en-US" sz="2000" smtClean="0"/>
              <a:t> control access to server documents</a:t>
            </a:r>
          </a:p>
          <a:p>
            <a:r>
              <a:rPr lang="en-US" altLang="en-US" sz="2000" smtClean="0">
                <a:solidFill>
                  <a:srgbClr val="FF0000"/>
                </a:solidFill>
              </a:rPr>
              <a:t>stateless:</a:t>
            </a:r>
            <a:r>
              <a:rPr lang="en-US" altLang="en-US" sz="2000" smtClean="0"/>
              <a:t> client must present authorization in each request</a:t>
            </a:r>
          </a:p>
          <a:p>
            <a:r>
              <a:rPr lang="en-US" altLang="en-US" sz="2000" smtClean="0"/>
              <a:t>authorization: typically name, password</a:t>
            </a:r>
          </a:p>
          <a:p>
            <a:pPr lvl="1"/>
            <a:r>
              <a:rPr lang="en-US" altLang="en-US" sz="1800" b="1" smtClean="0">
                <a:latin typeface="Courier New" pitchFamily="49" charset="0"/>
              </a:rPr>
              <a:t>authorization:</a:t>
            </a:r>
            <a:r>
              <a:rPr lang="en-US" altLang="en-US" sz="2000" smtClean="0"/>
              <a:t> header line in request</a:t>
            </a:r>
          </a:p>
          <a:p>
            <a:pPr lvl="1"/>
            <a:r>
              <a:rPr lang="en-US" altLang="en-US" sz="2000" smtClean="0"/>
              <a:t>if no authorization presented, server refuses access, sends</a:t>
            </a:r>
          </a:p>
          <a:p>
            <a:pPr lvl="2">
              <a:buFontTx/>
              <a:buNone/>
            </a:pPr>
            <a:r>
              <a:rPr lang="en-US" altLang="en-US" sz="1800" b="1" smtClean="0">
                <a:latin typeface="Courier New" pitchFamily="49" charset="0"/>
              </a:rPr>
              <a:t>WWW authenticate:</a:t>
            </a:r>
            <a:r>
              <a:rPr lang="en-US" altLang="en-US" sz="1800" smtClean="0"/>
              <a:t> </a:t>
            </a:r>
          </a:p>
          <a:p>
            <a:pPr lvl="2">
              <a:buFontTx/>
              <a:buNone/>
            </a:pPr>
            <a:r>
              <a:rPr lang="en-US" altLang="en-US" smtClean="0"/>
              <a:t>header line in response</a:t>
            </a:r>
            <a:endParaRPr lang="en-US" altLang="en-US" sz="1800" smtClean="0"/>
          </a:p>
        </p:txBody>
      </p:sp>
      <p:sp>
        <p:nvSpPr>
          <p:cNvPr id="71685" name="Line 5"/>
          <p:cNvSpPr>
            <a:spLocks noChangeShapeType="1"/>
          </p:cNvSpPr>
          <p:nvPr/>
        </p:nvSpPr>
        <p:spPr bwMode="auto">
          <a:xfrm>
            <a:off x="4800600" y="19907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86" name="Text Box 6"/>
          <p:cNvSpPr txBox="1">
            <a:spLocks noChangeArrowheads="1"/>
          </p:cNvSpPr>
          <p:nvPr/>
        </p:nvSpPr>
        <p:spPr bwMode="auto">
          <a:xfrm>
            <a:off x="4410075" y="145573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client</a:t>
            </a:r>
            <a:endParaRPr lang="en-US" altLang="en-US"/>
          </a:p>
        </p:txBody>
      </p:sp>
      <p:sp>
        <p:nvSpPr>
          <p:cNvPr id="71687" name="Text Box 7"/>
          <p:cNvSpPr txBox="1">
            <a:spLocks noChangeArrowheads="1"/>
          </p:cNvSpPr>
          <p:nvPr/>
        </p:nvSpPr>
        <p:spPr bwMode="auto">
          <a:xfrm>
            <a:off x="7321550" y="1408113"/>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server</a:t>
            </a:r>
            <a:endParaRPr lang="en-US" altLang="en-US"/>
          </a:p>
        </p:txBody>
      </p:sp>
      <p:sp>
        <p:nvSpPr>
          <p:cNvPr id="71688" name="Rectangle 9"/>
          <p:cNvSpPr>
            <a:spLocks noChangeArrowheads="1"/>
          </p:cNvSpPr>
          <p:nvPr/>
        </p:nvSpPr>
        <p:spPr bwMode="auto">
          <a:xfrm>
            <a:off x="5038725" y="1990725"/>
            <a:ext cx="2686050" cy="3143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89" name="Text Box 8"/>
          <p:cNvSpPr txBox="1">
            <a:spLocks noChangeArrowheads="1"/>
          </p:cNvSpPr>
          <p:nvPr/>
        </p:nvSpPr>
        <p:spPr bwMode="auto">
          <a:xfrm>
            <a:off x="5045075" y="1974850"/>
            <a:ext cx="2681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endParaRPr lang="en-US" altLang="en-US"/>
          </a:p>
        </p:txBody>
      </p:sp>
      <p:sp>
        <p:nvSpPr>
          <p:cNvPr id="71690" name="Line 11"/>
          <p:cNvSpPr>
            <a:spLocks noChangeShapeType="1"/>
          </p:cNvSpPr>
          <p:nvPr/>
        </p:nvSpPr>
        <p:spPr bwMode="auto">
          <a:xfrm flipH="1">
            <a:off x="4829175" y="243840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691" name="Rectangle 13"/>
          <p:cNvSpPr>
            <a:spLocks noChangeArrowheads="1"/>
          </p:cNvSpPr>
          <p:nvPr/>
        </p:nvSpPr>
        <p:spPr bwMode="auto">
          <a:xfrm>
            <a:off x="5162550" y="2411413"/>
            <a:ext cx="2505075" cy="5572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692" name="Text Box 14"/>
          <p:cNvSpPr txBox="1">
            <a:spLocks noChangeArrowheads="1"/>
          </p:cNvSpPr>
          <p:nvPr/>
        </p:nvSpPr>
        <p:spPr bwMode="auto">
          <a:xfrm>
            <a:off x="5083175" y="2374900"/>
            <a:ext cx="2643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401: authorization req.</a:t>
            </a:r>
          </a:p>
          <a:p>
            <a:r>
              <a:rPr lang="en-US" altLang="en-US" sz="1800" b="1">
                <a:latin typeface="Courier New" pitchFamily="49" charset="0"/>
              </a:rPr>
              <a:t>WWW authenticate:</a:t>
            </a:r>
            <a:endParaRPr lang="en-US" altLang="en-US"/>
          </a:p>
        </p:txBody>
      </p:sp>
      <p:sp>
        <p:nvSpPr>
          <p:cNvPr id="71693" name="Line 16"/>
          <p:cNvSpPr>
            <a:spLocks noChangeShapeType="1"/>
          </p:cNvSpPr>
          <p:nvPr/>
        </p:nvSpPr>
        <p:spPr bwMode="auto">
          <a:xfrm>
            <a:off x="4810125" y="358140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694" name="Group 20"/>
          <p:cNvGrpSpPr>
            <a:grpSpLocks/>
          </p:cNvGrpSpPr>
          <p:nvPr/>
        </p:nvGrpSpPr>
        <p:grpSpPr bwMode="auto">
          <a:xfrm>
            <a:off x="5073650" y="3384550"/>
            <a:ext cx="2681288" cy="641350"/>
            <a:chOff x="3124" y="2762"/>
            <a:chExt cx="1689" cy="404"/>
          </a:xfrm>
        </p:grpSpPr>
        <p:sp>
          <p:nvSpPr>
            <p:cNvPr id="71712" name="Rectangle 19"/>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3" name="Text Box 18"/>
            <p:cNvSpPr txBox="1">
              <a:spLocks noChangeArrowheads="1"/>
            </p:cNvSpPr>
            <p:nvPr/>
          </p:nvSpPr>
          <p:spPr bwMode="auto">
            <a:xfrm>
              <a:off x="3124" y="2762"/>
              <a:ext cx="16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p>
            <a:p>
              <a:r>
                <a:rPr lang="en-US" altLang="en-US" sz="1800">
                  <a:latin typeface="Comic Sans MS" pitchFamily="66" charset="0"/>
                </a:rPr>
                <a:t>+ </a:t>
              </a:r>
              <a:r>
                <a:rPr lang="en-US" altLang="en-US" sz="1600" b="1">
                  <a:latin typeface="Courier New" pitchFamily="49" charset="0"/>
                </a:rPr>
                <a:t>Authorization:line</a:t>
              </a:r>
              <a:endParaRPr lang="en-US" altLang="en-US"/>
            </a:p>
          </p:txBody>
        </p:sp>
      </p:grpSp>
      <p:sp>
        <p:nvSpPr>
          <p:cNvPr id="71695" name="Line 21"/>
          <p:cNvSpPr>
            <a:spLocks noChangeShapeType="1"/>
          </p:cNvSpPr>
          <p:nvPr/>
        </p:nvSpPr>
        <p:spPr bwMode="auto">
          <a:xfrm flipH="1">
            <a:off x="4800600" y="406717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696" name="Group 24"/>
          <p:cNvGrpSpPr>
            <a:grpSpLocks/>
          </p:cNvGrpSpPr>
          <p:nvPr/>
        </p:nvGrpSpPr>
        <p:grpSpPr bwMode="auto">
          <a:xfrm>
            <a:off x="5016500" y="4098925"/>
            <a:ext cx="2767013" cy="366713"/>
            <a:chOff x="3268" y="2846"/>
            <a:chExt cx="1743" cy="231"/>
          </a:xfrm>
        </p:grpSpPr>
        <p:sp>
          <p:nvSpPr>
            <p:cNvPr id="71710" name="Rectangle 22"/>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11" name="Text Box 23"/>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response msg</a:t>
              </a:r>
              <a:endParaRPr lang="en-US" altLang="en-US"/>
            </a:p>
          </p:txBody>
        </p:sp>
      </p:grpSp>
      <p:sp>
        <p:nvSpPr>
          <p:cNvPr id="71697" name="Line 25"/>
          <p:cNvSpPr>
            <a:spLocks noChangeShapeType="1"/>
          </p:cNvSpPr>
          <p:nvPr/>
        </p:nvSpPr>
        <p:spPr bwMode="auto">
          <a:xfrm>
            <a:off x="4781550" y="506730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698" name="Group 26"/>
          <p:cNvGrpSpPr>
            <a:grpSpLocks/>
          </p:cNvGrpSpPr>
          <p:nvPr/>
        </p:nvGrpSpPr>
        <p:grpSpPr bwMode="auto">
          <a:xfrm>
            <a:off x="5054600" y="4889500"/>
            <a:ext cx="2681288" cy="641350"/>
            <a:chOff x="3124" y="2762"/>
            <a:chExt cx="1689" cy="404"/>
          </a:xfrm>
        </p:grpSpPr>
        <p:sp>
          <p:nvSpPr>
            <p:cNvPr id="71708" name="Rectangle 27"/>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9" name="Text Box 28"/>
            <p:cNvSpPr txBox="1">
              <a:spLocks noChangeArrowheads="1"/>
            </p:cNvSpPr>
            <p:nvPr/>
          </p:nvSpPr>
          <p:spPr bwMode="auto">
            <a:xfrm>
              <a:off x="3124" y="2762"/>
              <a:ext cx="168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p>
            <a:p>
              <a:r>
                <a:rPr lang="en-US" altLang="en-US" sz="1800">
                  <a:latin typeface="Comic Sans MS" pitchFamily="66" charset="0"/>
                </a:rPr>
                <a:t>+ </a:t>
              </a:r>
              <a:r>
                <a:rPr lang="en-US" altLang="en-US" sz="1600" b="1">
                  <a:latin typeface="Courier New" pitchFamily="49" charset="0"/>
                </a:rPr>
                <a:t>Authorization:line</a:t>
              </a:r>
            </a:p>
          </p:txBody>
        </p:sp>
      </p:grpSp>
      <p:sp>
        <p:nvSpPr>
          <p:cNvPr id="71699" name="Line 29"/>
          <p:cNvSpPr>
            <a:spLocks noChangeShapeType="1"/>
          </p:cNvSpPr>
          <p:nvPr/>
        </p:nvSpPr>
        <p:spPr bwMode="auto">
          <a:xfrm flipH="1">
            <a:off x="4810125" y="556260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700" name="Group 30"/>
          <p:cNvGrpSpPr>
            <a:grpSpLocks/>
          </p:cNvGrpSpPr>
          <p:nvPr/>
        </p:nvGrpSpPr>
        <p:grpSpPr bwMode="auto">
          <a:xfrm>
            <a:off x="5026025" y="5594350"/>
            <a:ext cx="2767013" cy="366713"/>
            <a:chOff x="3268" y="2846"/>
            <a:chExt cx="1743" cy="231"/>
          </a:xfrm>
        </p:grpSpPr>
        <p:sp>
          <p:nvSpPr>
            <p:cNvPr id="71706" name="Rectangle 31"/>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7" name="Text Box 32"/>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response msg</a:t>
              </a:r>
              <a:endParaRPr lang="en-US" altLang="en-US"/>
            </a:p>
          </p:txBody>
        </p:sp>
      </p:grpSp>
      <p:sp>
        <p:nvSpPr>
          <p:cNvPr id="71701" name="Line 34"/>
          <p:cNvSpPr>
            <a:spLocks noChangeShapeType="1"/>
          </p:cNvSpPr>
          <p:nvPr/>
        </p:nvSpPr>
        <p:spPr bwMode="auto">
          <a:xfrm>
            <a:off x="8467725" y="2019300"/>
            <a:ext cx="0" cy="41433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702" name="Group 37"/>
          <p:cNvGrpSpPr>
            <a:grpSpLocks/>
          </p:cNvGrpSpPr>
          <p:nvPr/>
        </p:nvGrpSpPr>
        <p:grpSpPr bwMode="auto">
          <a:xfrm>
            <a:off x="8115300" y="5503863"/>
            <a:ext cx="711200" cy="396875"/>
            <a:chOff x="4986" y="3503"/>
            <a:chExt cx="448" cy="250"/>
          </a:xfrm>
        </p:grpSpPr>
        <p:sp>
          <p:nvSpPr>
            <p:cNvPr id="71704" name="Rectangle 36"/>
            <p:cNvSpPr>
              <a:spLocks noChangeArrowheads="1"/>
            </p:cNvSpPr>
            <p:nvPr/>
          </p:nvSpPr>
          <p:spPr bwMode="auto">
            <a:xfrm>
              <a:off x="5040" y="3564"/>
              <a:ext cx="36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1705" name="Text Box 35"/>
            <p:cNvSpPr txBox="1">
              <a:spLocks noChangeArrowheads="1"/>
            </p:cNvSpPr>
            <p:nvPr/>
          </p:nvSpPr>
          <p:spPr bwMode="auto">
            <a:xfrm>
              <a:off x="4986" y="3503"/>
              <a:ext cx="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rgbClr val="FF0000"/>
                  </a:solidFill>
                  <a:latin typeface="Comic Sans MS" pitchFamily="66" charset="0"/>
                </a:rPr>
                <a:t>time</a:t>
              </a:r>
              <a:endParaRPr lang="en-US" altLang="en-US"/>
            </a:p>
          </p:txBody>
        </p:sp>
      </p:grpSp>
      <p:sp>
        <p:nvSpPr>
          <p:cNvPr id="71703" name="Text Box 39"/>
          <p:cNvSpPr txBox="1">
            <a:spLocks noChangeArrowheads="1"/>
          </p:cNvSpPr>
          <p:nvPr/>
        </p:nvSpPr>
        <p:spPr bwMode="auto">
          <a:xfrm>
            <a:off x="146050" y="5999163"/>
            <a:ext cx="57356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accent2"/>
                </a:solidFill>
                <a:latin typeface="Comic Sans MS" pitchFamily="66" charset="0"/>
              </a:rPr>
              <a:t>Browser caches name &amp; password so</a:t>
            </a:r>
          </a:p>
          <a:p>
            <a:pPr algn="l"/>
            <a:r>
              <a:rPr lang="en-US" altLang="en-US" sz="2000">
                <a:solidFill>
                  <a:schemeClr val="accent2"/>
                </a:solidFill>
                <a:latin typeface="Comic Sans MS" pitchFamily="66" charset="0"/>
              </a:rPr>
              <a:t>that user does not have to repeatedly enter it.</a:t>
            </a:r>
            <a:endParaRPr lang="en-US" altLang="en-US"/>
          </a:p>
        </p:txBody>
      </p:sp>
    </p:spTree>
    <p:extLst>
      <p:ext uri="{BB962C8B-B14F-4D97-AF65-F5344CB8AC3E}">
        <p14:creationId xmlns:p14="http://schemas.microsoft.com/office/powerpoint/2010/main" val="48105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D5067ED-AE3C-4846-BA6F-1C69C522C78B}" type="slidenum">
              <a:rPr lang="en-US" altLang="en-US" sz="1400" smtClean="0"/>
              <a:pPr/>
              <a:t>47</a:t>
            </a:fld>
            <a:endParaRPr lang="en-US" altLang="en-US" sz="1400" smtClean="0"/>
          </a:p>
        </p:txBody>
      </p:sp>
      <p:sp>
        <p:nvSpPr>
          <p:cNvPr id="72707" name="Rectangle 2"/>
          <p:cNvSpPr>
            <a:spLocks noGrp="1" noChangeArrowheads="1"/>
          </p:cNvSpPr>
          <p:nvPr>
            <p:ph type="title"/>
          </p:nvPr>
        </p:nvSpPr>
        <p:spPr/>
        <p:txBody>
          <a:bodyPr/>
          <a:lstStyle/>
          <a:p>
            <a:pPr algn="ctr"/>
            <a:r>
              <a:rPr lang="en-US" altLang="en-US" sz="3200" smtClean="0"/>
              <a:t>User-server interaction: cookies</a:t>
            </a:r>
            <a:endParaRPr lang="en-US" altLang="en-US" smtClean="0"/>
          </a:p>
        </p:txBody>
      </p:sp>
      <p:sp>
        <p:nvSpPr>
          <p:cNvPr id="72708" name="Rectangle 3"/>
          <p:cNvSpPr>
            <a:spLocks noGrp="1" noChangeArrowheads="1"/>
          </p:cNvSpPr>
          <p:nvPr>
            <p:ph type="body" sz="half" idx="1"/>
          </p:nvPr>
        </p:nvSpPr>
        <p:spPr>
          <a:xfrm>
            <a:off x="390525" y="1590675"/>
            <a:ext cx="3600450" cy="4305300"/>
          </a:xfrm>
        </p:spPr>
        <p:txBody>
          <a:bodyPr>
            <a:normAutofit lnSpcReduction="10000"/>
          </a:bodyPr>
          <a:lstStyle/>
          <a:p>
            <a:r>
              <a:rPr lang="en-US" altLang="en-US" sz="2000" smtClean="0"/>
              <a:t>server sends “cookie” to client in response mst</a:t>
            </a:r>
            <a:endParaRPr lang="en-US" altLang="en-US" sz="2000" smtClean="0">
              <a:solidFill>
                <a:srgbClr val="FF0000"/>
              </a:solidFill>
            </a:endParaRPr>
          </a:p>
          <a:p>
            <a:pPr lvl="1">
              <a:buFont typeface="ZapfDingbats" pitchFamily="82" charset="2"/>
              <a:buNone/>
            </a:pPr>
            <a:r>
              <a:rPr lang="en-US" altLang="en-US" sz="1800" b="1" smtClean="0">
                <a:latin typeface="Courier New" pitchFamily="49" charset="0"/>
              </a:rPr>
              <a:t>Set-cookie: 1678453</a:t>
            </a:r>
            <a:endParaRPr lang="en-US" altLang="en-US" sz="1800" smtClean="0">
              <a:solidFill>
                <a:srgbClr val="FF0000"/>
              </a:solidFill>
            </a:endParaRPr>
          </a:p>
          <a:p>
            <a:r>
              <a:rPr lang="en-US" altLang="en-US" sz="2000" smtClean="0"/>
              <a:t>client presents cookie in later requests</a:t>
            </a:r>
          </a:p>
          <a:p>
            <a:pPr lvl="1">
              <a:buFont typeface="ZapfDingbats" pitchFamily="82" charset="2"/>
              <a:buNone/>
            </a:pPr>
            <a:r>
              <a:rPr lang="en-US" altLang="en-US" sz="1800" b="1" smtClean="0">
                <a:latin typeface="Courier New" pitchFamily="49" charset="0"/>
              </a:rPr>
              <a:t>cookie: 1678453</a:t>
            </a:r>
          </a:p>
          <a:p>
            <a:r>
              <a:rPr lang="en-US" altLang="en-US" sz="2000" smtClean="0"/>
              <a:t>server matches presented-cookie with server-stored info (</a:t>
            </a:r>
            <a:r>
              <a:rPr lang="en-US" altLang="en-US" sz="2000" smtClean="0">
                <a:solidFill>
                  <a:srgbClr val="FF0000"/>
                </a:solidFill>
              </a:rPr>
              <a:t>Database</a:t>
            </a:r>
            <a:r>
              <a:rPr lang="en-US" altLang="en-US" sz="2000" smtClean="0"/>
              <a:t>)</a:t>
            </a:r>
          </a:p>
          <a:p>
            <a:pPr lvl="1"/>
            <a:r>
              <a:rPr lang="en-US" altLang="en-US" sz="2000" smtClean="0"/>
              <a:t>authentication</a:t>
            </a:r>
          </a:p>
          <a:p>
            <a:pPr lvl="1"/>
            <a:r>
              <a:rPr lang="en-US" altLang="en-US" sz="2000" smtClean="0"/>
              <a:t>remembering user preferences, previous choices</a:t>
            </a:r>
          </a:p>
        </p:txBody>
      </p:sp>
      <p:sp>
        <p:nvSpPr>
          <p:cNvPr id="72709" name="Line 4"/>
          <p:cNvSpPr>
            <a:spLocks noChangeShapeType="1"/>
          </p:cNvSpPr>
          <p:nvPr/>
        </p:nvSpPr>
        <p:spPr bwMode="auto">
          <a:xfrm>
            <a:off x="4267200" y="197167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0" name="Text Box 5"/>
          <p:cNvSpPr txBox="1">
            <a:spLocks noChangeArrowheads="1"/>
          </p:cNvSpPr>
          <p:nvPr/>
        </p:nvSpPr>
        <p:spPr bwMode="auto">
          <a:xfrm>
            <a:off x="3876675" y="143668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client</a:t>
            </a:r>
            <a:endParaRPr lang="en-US" altLang="en-US"/>
          </a:p>
        </p:txBody>
      </p:sp>
      <p:sp>
        <p:nvSpPr>
          <p:cNvPr id="72711" name="Text Box 6"/>
          <p:cNvSpPr txBox="1">
            <a:spLocks noChangeArrowheads="1"/>
          </p:cNvSpPr>
          <p:nvPr/>
        </p:nvSpPr>
        <p:spPr bwMode="auto">
          <a:xfrm>
            <a:off x="7321550" y="1408113"/>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server</a:t>
            </a:r>
            <a:endParaRPr lang="en-US" altLang="en-US"/>
          </a:p>
        </p:txBody>
      </p:sp>
      <p:sp>
        <p:nvSpPr>
          <p:cNvPr id="72712" name="Rectangle 7"/>
          <p:cNvSpPr>
            <a:spLocks noChangeArrowheads="1"/>
          </p:cNvSpPr>
          <p:nvPr/>
        </p:nvSpPr>
        <p:spPr bwMode="auto">
          <a:xfrm>
            <a:off x="4505325" y="1971675"/>
            <a:ext cx="2686050" cy="3143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3" name="Text Box 8"/>
          <p:cNvSpPr txBox="1">
            <a:spLocks noChangeArrowheads="1"/>
          </p:cNvSpPr>
          <p:nvPr/>
        </p:nvSpPr>
        <p:spPr bwMode="auto">
          <a:xfrm>
            <a:off x="4511675" y="1955800"/>
            <a:ext cx="2681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endParaRPr lang="en-US" altLang="en-US"/>
          </a:p>
        </p:txBody>
      </p:sp>
      <p:sp>
        <p:nvSpPr>
          <p:cNvPr id="72714" name="Line 9"/>
          <p:cNvSpPr>
            <a:spLocks noChangeShapeType="1"/>
          </p:cNvSpPr>
          <p:nvPr/>
        </p:nvSpPr>
        <p:spPr bwMode="auto">
          <a:xfrm flipH="1">
            <a:off x="4295775" y="24193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5" name="Rectangle 10"/>
          <p:cNvSpPr>
            <a:spLocks noChangeArrowheads="1"/>
          </p:cNvSpPr>
          <p:nvPr/>
        </p:nvSpPr>
        <p:spPr bwMode="auto">
          <a:xfrm>
            <a:off x="4629150" y="2392363"/>
            <a:ext cx="2505075" cy="5572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16" name="Text Box 11"/>
          <p:cNvSpPr txBox="1">
            <a:spLocks noChangeArrowheads="1"/>
          </p:cNvSpPr>
          <p:nvPr/>
        </p:nvSpPr>
        <p:spPr bwMode="auto">
          <a:xfrm>
            <a:off x="4549775" y="2355850"/>
            <a:ext cx="264318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response +</a:t>
            </a:r>
          </a:p>
          <a:p>
            <a:r>
              <a:rPr lang="en-US" altLang="en-US" sz="2000" b="1">
                <a:latin typeface="Courier New" pitchFamily="49" charset="0"/>
              </a:rPr>
              <a:t>Set-cookie: #</a:t>
            </a:r>
          </a:p>
        </p:txBody>
      </p:sp>
      <p:sp>
        <p:nvSpPr>
          <p:cNvPr id="72717" name="Line 12"/>
          <p:cNvSpPr>
            <a:spLocks noChangeShapeType="1"/>
          </p:cNvSpPr>
          <p:nvPr/>
        </p:nvSpPr>
        <p:spPr bwMode="auto">
          <a:xfrm>
            <a:off x="4276725" y="35623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2718" name="Group 13"/>
          <p:cNvGrpSpPr>
            <a:grpSpLocks/>
          </p:cNvGrpSpPr>
          <p:nvPr/>
        </p:nvGrpSpPr>
        <p:grpSpPr bwMode="auto">
          <a:xfrm>
            <a:off x="4540250" y="3365500"/>
            <a:ext cx="2681288" cy="671513"/>
            <a:chOff x="3124" y="2762"/>
            <a:chExt cx="1689" cy="423"/>
          </a:xfrm>
        </p:grpSpPr>
        <p:sp>
          <p:nvSpPr>
            <p:cNvPr id="72734" name="Rectangle 14"/>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35" name="Text Box 15"/>
            <p:cNvSpPr txBox="1">
              <a:spLocks noChangeArrowheads="1"/>
            </p:cNvSpPr>
            <p:nvPr/>
          </p:nvSpPr>
          <p:spPr bwMode="auto">
            <a:xfrm>
              <a:off x="3124" y="2762"/>
              <a:ext cx="16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p>
            <a:p>
              <a:r>
                <a:rPr lang="en-US" altLang="en-US" sz="2000" b="1">
                  <a:latin typeface="Courier New" pitchFamily="49" charset="0"/>
                </a:rPr>
                <a:t>cookie: #</a:t>
              </a:r>
            </a:p>
          </p:txBody>
        </p:sp>
      </p:grpSp>
      <p:sp>
        <p:nvSpPr>
          <p:cNvPr id="72719" name="Line 16"/>
          <p:cNvSpPr>
            <a:spLocks noChangeShapeType="1"/>
          </p:cNvSpPr>
          <p:nvPr/>
        </p:nvSpPr>
        <p:spPr bwMode="auto">
          <a:xfrm flipH="1">
            <a:off x="4267200" y="40481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2720" name="Group 17"/>
          <p:cNvGrpSpPr>
            <a:grpSpLocks/>
          </p:cNvGrpSpPr>
          <p:nvPr/>
        </p:nvGrpSpPr>
        <p:grpSpPr bwMode="auto">
          <a:xfrm>
            <a:off x="4483100" y="4079875"/>
            <a:ext cx="2767013" cy="366713"/>
            <a:chOff x="3268" y="2846"/>
            <a:chExt cx="1743" cy="231"/>
          </a:xfrm>
        </p:grpSpPr>
        <p:sp>
          <p:nvSpPr>
            <p:cNvPr id="72732" name="Rectangle 18"/>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33" name="Text Box 19"/>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response msg</a:t>
              </a:r>
              <a:endParaRPr lang="en-US" altLang="en-US"/>
            </a:p>
          </p:txBody>
        </p:sp>
      </p:grpSp>
      <p:sp>
        <p:nvSpPr>
          <p:cNvPr id="72721" name="Line 20"/>
          <p:cNvSpPr>
            <a:spLocks noChangeShapeType="1"/>
          </p:cNvSpPr>
          <p:nvPr/>
        </p:nvSpPr>
        <p:spPr bwMode="auto">
          <a:xfrm>
            <a:off x="4248150" y="50482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2722" name="Group 21"/>
          <p:cNvGrpSpPr>
            <a:grpSpLocks/>
          </p:cNvGrpSpPr>
          <p:nvPr/>
        </p:nvGrpSpPr>
        <p:grpSpPr bwMode="auto">
          <a:xfrm>
            <a:off x="4521200" y="4870450"/>
            <a:ext cx="2681288" cy="671513"/>
            <a:chOff x="3124" y="2762"/>
            <a:chExt cx="1689" cy="423"/>
          </a:xfrm>
        </p:grpSpPr>
        <p:sp>
          <p:nvSpPr>
            <p:cNvPr id="72730" name="Rectangle 22"/>
            <p:cNvSpPr>
              <a:spLocks noChangeArrowheads="1"/>
            </p:cNvSpPr>
            <p:nvPr/>
          </p:nvSpPr>
          <p:spPr bwMode="auto">
            <a:xfrm>
              <a:off x="3186" y="2791"/>
              <a:ext cx="1578" cy="351"/>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31" name="Text Box 23"/>
            <p:cNvSpPr txBox="1">
              <a:spLocks noChangeArrowheads="1"/>
            </p:cNvSpPr>
            <p:nvPr/>
          </p:nvSpPr>
          <p:spPr bwMode="auto">
            <a:xfrm>
              <a:off x="3124" y="2762"/>
              <a:ext cx="16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request msg</a:t>
              </a:r>
            </a:p>
            <a:p>
              <a:r>
                <a:rPr lang="en-US" altLang="en-US" sz="2000" b="1">
                  <a:latin typeface="Courier New" pitchFamily="49" charset="0"/>
                </a:rPr>
                <a:t>cookie: #</a:t>
              </a:r>
            </a:p>
          </p:txBody>
        </p:sp>
      </p:grpSp>
      <p:sp>
        <p:nvSpPr>
          <p:cNvPr id="72723" name="Line 24"/>
          <p:cNvSpPr>
            <a:spLocks noChangeShapeType="1"/>
          </p:cNvSpPr>
          <p:nvPr/>
        </p:nvSpPr>
        <p:spPr bwMode="auto">
          <a:xfrm flipH="1">
            <a:off x="4276725" y="55435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2724" name="Group 25"/>
          <p:cNvGrpSpPr>
            <a:grpSpLocks/>
          </p:cNvGrpSpPr>
          <p:nvPr/>
        </p:nvGrpSpPr>
        <p:grpSpPr bwMode="auto">
          <a:xfrm>
            <a:off x="4492625" y="5575300"/>
            <a:ext cx="2767013" cy="366713"/>
            <a:chOff x="3268" y="2846"/>
            <a:chExt cx="1743" cy="231"/>
          </a:xfrm>
        </p:grpSpPr>
        <p:sp>
          <p:nvSpPr>
            <p:cNvPr id="72728" name="Rectangle 26"/>
            <p:cNvSpPr>
              <a:spLocks noChangeArrowheads="1"/>
            </p:cNvSpPr>
            <p:nvPr/>
          </p:nvSpPr>
          <p:spPr bwMode="auto">
            <a:xfrm>
              <a:off x="3282" y="2856"/>
              <a:ext cx="1692" cy="1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2729" name="Text Box 27"/>
            <p:cNvSpPr txBox="1">
              <a:spLocks noChangeArrowheads="1"/>
            </p:cNvSpPr>
            <p:nvPr/>
          </p:nvSpPr>
          <p:spPr bwMode="auto">
            <a:xfrm>
              <a:off x="3268" y="2846"/>
              <a:ext cx="17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usual http response msg</a:t>
              </a:r>
              <a:endParaRPr lang="en-US" altLang="en-US"/>
            </a:p>
          </p:txBody>
        </p:sp>
      </p:grpSp>
      <p:sp>
        <p:nvSpPr>
          <p:cNvPr id="72725" name="Text Box 28"/>
          <p:cNvSpPr txBox="1">
            <a:spLocks noChangeArrowheads="1"/>
          </p:cNvSpPr>
          <p:nvPr/>
        </p:nvSpPr>
        <p:spPr bwMode="auto">
          <a:xfrm>
            <a:off x="7566025" y="3522663"/>
            <a:ext cx="1235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cookie-</a:t>
            </a:r>
          </a:p>
          <a:p>
            <a:r>
              <a:rPr lang="en-US" altLang="en-US" sz="2000">
                <a:solidFill>
                  <a:schemeClr val="accent2"/>
                </a:solidFill>
                <a:latin typeface="Comic Sans MS" pitchFamily="66" charset="0"/>
              </a:rPr>
              <a:t>spectific</a:t>
            </a:r>
          </a:p>
          <a:p>
            <a:r>
              <a:rPr lang="en-US" altLang="en-US" sz="2000">
                <a:solidFill>
                  <a:schemeClr val="accent2"/>
                </a:solidFill>
                <a:latin typeface="Comic Sans MS" pitchFamily="66" charset="0"/>
              </a:rPr>
              <a:t>action</a:t>
            </a:r>
            <a:endParaRPr lang="en-US" altLang="en-US"/>
          </a:p>
        </p:txBody>
      </p:sp>
      <p:sp>
        <p:nvSpPr>
          <p:cNvPr id="72726" name="Text Box 29"/>
          <p:cNvSpPr txBox="1">
            <a:spLocks noChangeArrowheads="1"/>
          </p:cNvSpPr>
          <p:nvPr/>
        </p:nvSpPr>
        <p:spPr bwMode="auto">
          <a:xfrm>
            <a:off x="7613650" y="4999038"/>
            <a:ext cx="12350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cookie-</a:t>
            </a:r>
          </a:p>
          <a:p>
            <a:r>
              <a:rPr lang="en-US" altLang="en-US" sz="2000">
                <a:solidFill>
                  <a:schemeClr val="accent2"/>
                </a:solidFill>
                <a:latin typeface="Comic Sans MS" pitchFamily="66" charset="0"/>
              </a:rPr>
              <a:t>spectific</a:t>
            </a:r>
          </a:p>
          <a:p>
            <a:r>
              <a:rPr lang="en-US" altLang="en-US" sz="2000">
                <a:solidFill>
                  <a:schemeClr val="accent2"/>
                </a:solidFill>
                <a:latin typeface="Comic Sans MS" pitchFamily="66" charset="0"/>
              </a:rPr>
              <a:t>action</a:t>
            </a:r>
            <a:endParaRPr lang="en-US" altLang="en-US"/>
          </a:p>
        </p:txBody>
      </p:sp>
      <p:sp>
        <p:nvSpPr>
          <p:cNvPr id="72727" name="Text Box 30"/>
          <p:cNvSpPr txBox="1">
            <a:spLocks noChangeArrowheads="1"/>
          </p:cNvSpPr>
          <p:nvPr/>
        </p:nvSpPr>
        <p:spPr bwMode="auto">
          <a:xfrm>
            <a:off x="244475" y="122238"/>
            <a:ext cx="8639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800">
                <a:solidFill>
                  <a:srgbClr val="FF0000"/>
                </a:solidFill>
              </a:rPr>
              <a:t>Sometimes it is deirable for servers to identify users!!! We need states!!!</a:t>
            </a:r>
          </a:p>
        </p:txBody>
      </p:sp>
    </p:spTree>
    <p:extLst>
      <p:ext uri="{BB962C8B-B14F-4D97-AF65-F5344CB8AC3E}">
        <p14:creationId xmlns:p14="http://schemas.microsoft.com/office/powerpoint/2010/main" val="2647723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BE8FD5E1-F393-49A0-872C-848B5120947B}" type="slidenum">
              <a:rPr lang="en-US" altLang="en-US" sz="1400" smtClean="0"/>
              <a:pPr/>
              <a:t>48</a:t>
            </a:fld>
            <a:endParaRPr lang="en-US" altLang="en-US" sz="1400" smtClean="0"/>
          </a:p>
        </p:txBody>
      </p:sp>
      <p:sp>
        <p:nvSpPr>
          <p:cNvPr id="73731" name="Rectangle 2"/>
          <p:cNvSpPr>
            <a:spLocks noGrp="1" noChangeArrowheads="1"/>
          </p:cNvSpPr>
          <p:nvPr>
            <p:ph type="title"/>
          </p:nvPr>
        </p:nvSpPr>
        <p:spPr>
          <a:xfrm>
            <a:off x="342900" y="228600"/>
            <a:ext cx="7962900" cy="1143000"/>
          </a:xfrm>
        </p:spPr>
        <p:txBody>
          <a:bodyPr/>
          <a:lstStyle/>
          <a:p>
            <a:pPr algn="ctr"/>
            <a:r>
              <a:rPr lang="en-US" altLang="en-US" sz="3200" smtClean="0"/>
              <a:t>User-server interaction: conditional GET</a:t>
            </a:r>
            <a:endParaRPr lang="en-US" altLang="en-US" smtClean="0"/>
          </a:p>
        </p:txBody>
      </p:sp>
      <p:sp>
        <p:nvSpPr>
          <p:cNvPr id="73732" name="Rectangle 3"/>
          <p:cNvSpPr>
            <a:spLocks noGrp="1" noChangeArrowheads="1"/>
          </p:cNvSpPr>
          <p:nvPr>
            <p:ph type="body" sz="half" idx="1"/>
          </p:nvPr>
        </p:nvSpPr>
        <p:spPr>
          <a:xfrm>
            <a:off x="228600" y="1590675"/>
            <a:ext cx="3886200" cy="4305300"/>
          </a:xfrm>
        </p:spPr>
        <p:txBody>
          <a:bodyPr/>
          <a:lstStyle/>
          <a:p>
            <a:r>
              <a:rPr lang="en-US" altLang="en-US" sz="2000" smtClean="0">
                <a:solidFill>
                  <a:srgbClr val="FF0000"/>
                </a:solidFill>
              </a:rPr>
              <a:t>Goal:</a:t>
            </a:r>
            <a:r>
              <a:rPr lang="en-US" altLang="en-US" sz="2000" smtClean="0"/>
              <a:t> don’t send object if client has up-to-date stored (cached) version</a:t>
            </a:r>
          </a:p>
          <a:p>
            <a:r>
              <a:rPr lang="en-US" altLang="en-US" sz="2000" smtClean="0"/>
              <a:t>client: specify date of cached copy in http request</a:t>
            </a:r>
          </a:p>
          <a:p>
            <a:pPr lvl="1">
              <a:buFont typeface="ZapfDingbats" pitchFamily="82" charset="2"/>
              <a:buNone/>
            </a:pPr>
            <a:r>
              <a:rPr lang="en-US" altLang="en-US" sz="1800" b="1" smtClean="0">
                <a:latin typeface="Courier New" pitchFamily="49" charset="0"/>
              </a:rPr>
              <a:t>If-modified-since: &lt;date&gt;</a:t>
            </a:r>
          </a:p>
          <a:p>
            <a:r>
              <a:rPr lang="en-US" altLang="en-US" sz="2000" smtClean="0"/>
              <a:t>server: response contains no object if cached copy up-to-date: </a:t>
            </a:r>
          </a:p>
          <a:p>
            <a:pPr lvl="1">
              <a:buFont typeface="ZapfDingbats" pitchFamily="82" charset="2"/>
              <a:buNone/>
            </a:pPr>
            <a:r>
              <a:rPr lang="en-US" altLang="en-US" sz="1800" b="1" smtClean="0">
                <a:latin typeface="Courier New" pitchFamily="49" charset="0"/>
              </a:rPr>
              <a:t>HTTP/1.0 304 Not Modified</a:t>
            </a:r>
            <a:endParaRPr lang="en-US" altLang="en-US" sz="2000" smtClean="0"/>
          </a:p>
        </p:txBody>
      </p:sp>
      <p:sp>
        <p:nvSpPr>
          <p:cNvPr id="73733" name="Line 4"/>
          <p:cNvSpPr>
            <a:spLocks noChangeShapeType="1"/>
          </p:cNvSpPr>
          <p:nvPr/>
        </p:nvSpPr>
        <p:spPr bwMode="auto">
          <a:xfrm>
            <a:off x="4276725" y="21145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4" name="Text Box 5"/>
          <p:cNvSpPr txBox="1">
            <a:spLocks noChangeArrowheads="1"/>
          </p:cNvSpPr>
          <p:nvPr/>
        </p:nvSpPr>
        <p:spPr bwMode="auto">
          <a:xfrm>
            <a:off x="3876675" y="143668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client</a:t>
            </a:r>
            <a:endParaRPr lang="en-US" altLang="en-US"/>
          </a:p>
        </p:txBody>
      </p:sp>
      <p:sp>
        <p:nvSpPr>
          <p:cNvPr id="73735" name="Text Box 6"/>
          <p:cNvSpPr txBox="1">
            <a:spLocks noChangeArrowheads="1"/>
          </p:cNvSpPr>
          <p:nvPr/>
        </p:nvSpPr>
        <p:spPr bwMode="auto">
          <a:xfrm>
            <a:off x="7321550" y="1408113"/>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u="sng">
                <a:latin typeface="Comic Sans MS" pitchFamily="66" charset="0"/>
              </a:rPr>
              <a:t>server</a:t>
            </a:r>
            <a:endParaRPr lang="en-US" altLang="en-US"/>
          </a:p>
        </p:txBody>
      </p:sp>
      <p:sp>
        <p:nvSpPr>
          <p:cNvPr id="73736" name="Rectangle 7"/>
          <p:cNvSpPr>
            <a:spLocks noChangeArrowheads="1"/>
          </p:cNvSpPr>
          <p:nvPr/>
        </p:nvSpPr>
        <p:spPr bwMode="auto">
          <a:xfrm>
            <a:off x="4514850" y="2114550"/>
            <a:ext cx="2686050" cy="7905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37" name="Text Box 8"/>
          <p:cNvSpPr txBox="1">
            <a:spLocks noChangeArrowheads="1"/>
          </p:cNvSpPr>
          <p:nvPr/>
        </p:nvSpPr>
        <p:spPr bwMode="auto">
          <a:xfrm>
            <a:off x="4521200" y="2098675"/>
            <a:ext cx="26812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http request msg</a:t>
            </a:r>
          </a:p>
          <a:p>
            <a:r>
              <a:rPr lang="en-US" altLang="en-US" sz="1600" b="1">
                <a:latin typeface="Courier New" pitchFamily="49" charset="0"/>
              </a:rPr>
              <a:t>If-modified-since: &lt;date&gt;</a:t>
            </a:r>
            <a:endParaRPr lang="en-US" altLang="en-US" sz="2000" b="1">
              <a:latin typeface="Courier New" pitchFamily="49" charset="0"/>
            </a:endParaRPr>
          </a:p>
        </p:txBody>
      </p:sp>
      <p:sp>
        <p:nvSpPr>
          <p:cNvPr id="73738" name="Line 9"/>
          <p:cNvSpPr>
            <a:spLocks noChangeShapeType="1"/>
          </p:cNvSpPr>
          <p:nvPr/>
        </p:nvSpPr>
        <p:spPr bwMode="auto">
          <a:xfrm flipH="1">
            <a:off x="4295775" y="3105150"/>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3739" name="Group 30"/>
          <p:cNvGrpSpPr>
            <a:grpSpLocks/>
          </p:cNvGrpSpPr>
          <p:nvPr/>
        </p:nvGrpSpPr>
        <p:grpSpPr bwMode="auto">
          <a:xfrm>
            <a:off x="4502150" y="2974975"/>
            <a:ext cx="2643188" cy="855663"/>
            <a:chOff x="2698" y="2036"/>
            <a:chExt cx="1665" cy="539"/>
          </a:xfrm>
        </p:grpSpPr>
        <p:sp>
          <p:nvSpPr>
            <p:cNvPr id="73750" name="Rectangle 10"/>
            <p:cNvSpPr>
              <a:spLocks noChangeArrowheads="1"/>
            </p:cNvSpPr>
            <p:nvPr/>
          </p:nvSpPr>
          <p:spPr bwMode="auto">
            <a:xfrm>
              <a:off x="2760" y="2071"/>
              <a:ext cx="1578" cy="46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51" name="Text Box 11"/>
            <p:cNvSpPr txBox="1">
              <a:spLocks noChangeArrowheads="1"/>
            </p:cNvSpPr>
            <p:nvPr/>
          </p:nvSpPr>
          <p:spPr bwMode="auto">
            <a:xfrm>
              <a:off x="2698" y="2036"/>
              <a:ext cx="1665"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http response</a:t>
              </a:r>
            </a:p>
            <a:p>
              <a:r>
                <a:rPr lang="en-US" altLang="en-US" sz="1600" b="1">
                  <a:latin typeface="Courier New" pitchFamily="49" charset="0"/>
                </a:rPr>
                <a:t>HTTP/1.0 </a:t>
              </a:r>
            </a:p>
            <a:p>
              <a:r>
                <a:rPr lang="en-US" altLang="en-US" sz="1600" b="1">
                  <a:latin typeface="Courier New" pitchFamily="49" charset="0"/>
                </a:rPr>
                <a:t>304 Not Modified</a:t>
              </a:r>
              <a:endParaRPr lang="en-US" altLang="en-US" sz="2000" b="1">
                <a:latin typeface="Courier New" pitchFamily="49" charset="0"/>
              </a:endParaRPr>
            </a:p>
          </p:txBody>
        </p:sp>
      </p:grpSp>
      <p:sp>
        <p:nvSpPr>
          <p:cNvPr id="73740" name="Text Box 28"/>
          <p:cNvSpPr txBox="1">
            <a:spLocks noChangeArrowheads="1"/>
          </p:cNvSpPr>
          <p:nvPr/>
        </p:nvSpPr>
        <p:spPr bwMode="auto">
          <a:xfrm>
            <a:off x="7585075" y="2360613"/>
            <a:ext cx="1223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object </a:t>
            </a:r>
          </a:p>
          <a:p>
            <a:r>
              <a:rPr lang="en-US" altLang="en-US" sz="2000">
                <a:solidFill>
                  <a:schemeClr val="accent2"/>
                </a:solidFill>
                <a:latin typeface="Comic Sans MS" pitchFamily="66" charset="0"/>
              </a:rPr>
              <a:t>not </a:t>
            </a:r>
          </a:p>
          <a:p>
            <a:r>
              <a:rPr lang="en-US" altLang="en-US" sz="2000">
                <a:solidFill>
                  <a:schemeClr val="accent2"/>
                </a:solidFill>
                <a:latin typeface="Comic Sans MS" pitchFamily="66" charset="0"/>
              </a:rPr>
              <a:t>modified</a:t>
            </a:r>
            <a:endParaRPr lang="en-US" altLang="en-US"/>
          </a:p>
        </p:txBody>
      </p:sp>
      <p:sp>
        <p:nvSpPr>
          <p:cNvPr id="73741" name="Line 31"/>
          <p:cNvSpPr>
            <a:spLocks noChangeShapeType="1"/>
          </p:cNvSpPr>
          <p:nvPr/>
        </p:nvSpPr>
        <p:spPr bwMode="auto">
          <a:xfrm>
            <a:off x="4400550" y="4171950"/>
            <a:ext cx="3905250"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3742" name="Line 32"/>
          <p:cNvSpPr>
            <a:spLocks noChangeShapeType="1"/>
          </p:cNvSpPr>
          <p:nvPr/>
        </p:nvSpPr>
        <p:spPr bwMode="auto">
          <a:xfrm>
            <a:off x="4343400" y="44672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3" name="Rectangle 33"/>
          <p:cNvSpPr>
            <a:spLocks noChangeArrowheads="1"/>
          </p:cNvSpPr>
          <p:nvPr/>
        </p:nvSpPr>
        <p:spPr bwMode="auto">
          <a:xfrm>
            <a:off x="4581525" y="4467225"/>
            <a:ext cx="2686050" cy="7905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44" name="Text Box 34"/>
          <p:cNvSpPr txBox="1">
            <a:spLocks noChangeArrowheads="1"/>
          </p:cNvSpPr>
          <p:nvPr/>
        </p:nvSpPr>
        <p:spPr bwMode="auto">
          <a:xfrm>
            <a:off x="4587875" y="4451350"/>
            <a:ext cx="268128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http request msg</a:t>
            </a:r>
          </a:p>
          <a:p>
            <a:r>
              <a:rPr lang="en-US" altLang="en-US" sz="1600" b="1">
                <a:latin typeface="Courier New" pitchFamily="49" charset="0"/>
              </a:rPr>
              <a:t>If-modified-since: &lt;date&gt;</a:t>
            </a:r>
            <a:endParaRPr lang="en-US" altLang="en-US" sz="2000" b="1">
              <a:latin typeface="Courier New" pitchFamily="49" charset="0"/>
            </a:endParaRPr>
          </a:p>
        </p:txBody>
      </p:sp>
      <p:sp>
        <p:nvSpPr>
          <p:cNvPr id="73745" name="Line 35"/>
          <p:cNvSpPr>
            <a:spLocks noChangeShapeType="1"/>
          </p:cNvSpPr>
          <p:nvPr/>
        </p:nvSpPr>
        <p:spPr bwMode="auto">
          <a:xfrm flipH="1">
            <a:off x="4362450" y="5457825"/>
            <a:ext cx="3305175"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6" name="Rectangle 37"/>
          <p:cNvSpPr>
            <a:spLocks noChangeArrowheads="1"/>
          </p:cNvSpPr>
          <p:nvPr/>
        </p:nvSpPr>
        <p:spPr bwMode="auto">
          <a:xfrm>
            <a:off x="4667250" y="5383213"/>
            <a:ext cx="2505075" cy="1042987"/>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73747" name="Text Box 38"/>
          <p:cNvSpPr txBox="1">
            <a:spLocks noChangeArrowheads="1"/>
          </p:cNvSpPr>
          <p:nvPr/>
        </p:nvSpPr>
        <p:spPr bwMode="auto">
          <a:xfrm>
            <a:off x="4568825" y="5327650"/>
            <a:ext cx="264318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800">
                <a:latin typeface="Comic Sans MS" pitchFamily="66" charset="0"/>
              </a:rPr>
              <a:t>http response</a:t>
            </a:r>
          </a:p>
          <a:p>
            <a:r>
              <a:rPr lang="en-US" altLang="en-US" sz="1600" b="1">
                <a:latin typeface="Courier New" pitchFamily="49" charset="0"/>
              </a:rPr>
              <a:t>HTTP/1.1 200 OK</a:t>
            </a:r>
          </a:p>
          <a:p>
            <a:r>
              <a:rPr lang="en-US" altLang="en-US" sz="1600" b="1">
                <a:latin typeface="Courier New" pitchFamily="49" charset="0"/>
              </a:rPr>
              <a:t>…</a:t>
            </a:r>
          </a:p>
          <a:p>
            <a:r>
              <a:rPr lang="en-US" altLang="en-US" sz="2000" b="1">
                <a:latin typeface="Courier New" pitchFamily="49" charset="0"/>
              </a:rPr>
              <a:t>&lt;data&gt;</a:t>
            </a:r>
          </a:p>
        </p:txBody>
      </p:sp>
      <p:sp>
        <p:nvSpPr>
          <p:cNvPr id="73748" name="Text Box 39"/>
          <p:cNvSpPr txBox="1">
            <a:spLocks noChangeArrowheads="1"/>
          </p:cNvSpPr>
          <p:nvPr/>
        </p:nvSpPr>
        <p:spPr bwMode="auto">
          <a:xfrm>
            <a:off x="7651750" y="4808538"/>
            <a:ext cx="12239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solidFill>
                  <a:schemeClr val="accent2"/>
                </a:solidFill>
                <a:latin typeface="Comic Sans MS" pitchFamily="66" charset="0"/>
              </a:rPr>
              <a:t>object </a:t>
            </a:r>
          </a:p>
          <a:p>
            <a:r>
              <a:rPr lang="en-US" altLang="en-US" sz="2000">
                <a:solidFill>
                  <a:schemeClr val="accent2"/>
                </a:solidFill>
                <a:latin typeface="Comic Sans MS" pitchFamily="66" charset="0"/>
              </a:rPr>
              <a:t>modified</a:t>
            </a:r>
            <a:endParaRPr lang="en-US" altLang="en-US"/>
          </a:p>
        </p:txBody>
      </p:sp>
      <p:sp>
        <p:nvSpPr>
          <p:cNvPr id="73749" name="Text Box 40"/>
          <p:cNvSpPr txBox="1">
            <a:spLocks noChangeArrowheads="1"/>
          </p:cNvSpPr>
          <p:nvPr/>
        </p:nvSpPr>
        <p:spPr bwMode="auto">
          <a:xfrm>
            <a:off x="388938" y="1058863"/>
            <a:ext cx="4995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rgbClr val="FF0000"/>
                </a:solidFill>
              </a:rPr>
              <a:t>Handle cached objects: stale or fresh?</a:t>
            </a:r>
          </a:p>
        </p:txBody>
      </p:sp>
    </p:spTree>
    <p:extLst>
      <p:ext uri="{BB962C8B-B14F-4D97-AF65-F5344CB8AC3E}">
        <p14:creationId xmlns:p14="http://schemas.microsoft.com/office/powerpoint/2010/main" val="2432734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Web Proxy</a:t>
            </a:r>
            <a:endParaRPr lang="en-US" dirty="0"/>
          </a:p>
        </p:txBody>
      </p:sp>
    </p:spTree>
    <p:extLst>
      <p:ext uri="{BB962C8B-B14F-4D97-AF65-F5344CB8AC3E}">
        <p14:creationId xmlns:p14="http://schemas.microsoft.com/office/powerpoint/2010/main" val="175055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HTTP Usage</a:t>
            </a:r>
          </a:p>
        </p:txBody>
      </p:sp>
      <p:sp>
        <p:nvSpPr>
          <p:cNvPr id="33795" name="Rectangle 3"/>
          <p:cNvSpPr>
            <a:spLocks noGrp="1" noChangeArrowheads="1"/>
          </p:cNvSpPr>
          <p:nvPr>
            <p:ph type="body" idx="1"/>
          </p:nvPr>
        </p:nvSpPr>
        <p:spPr/>
        <p:txBody>
          <a:bodyPr/>
          <a:lstStyle/>
          <a:p>
            <a:pPr>
              <a:lnSpc>
                <a:spcPct val="90000"/>
              </a:lnSpc>
            </a:pPr>
            <a:r>
              <a:rPr lang="en-US" altLang="en-US" smtClean="0"/>
              <a:t>HTTP is the protocol that supports communication between web browsers and web servers.</a:t>
            </a:r>
          </a:p>
          <a:p>
            <a:pPr>
              <a:lnSpc>
                <a:spcPct val="90000"/>
              </a:lnSpc>
            </a:pPr>
            <a:endParaRPr lang="en-US" altLang="en-US" smtClean="0"/>
          </a:p>
          <a:p>
            <a:pPr>
              <a:lnSpc>
                <a:spcPct val="90000"/>
              </a:lnSpc>
            </a:pPr>
            <a:r>
              <a:rPr lang="en-US" altLang="en-US" smtClean="0"/>
              <a:t>A “Web Server” is a HTTP server</a:t>
            </a:r>
          </a:p>
          <a:p>
            <a:pPr>
              <a:lnSpc>
                <a:spcPct val="90000"/>
              </a:lnSpc>
            </a:pPr>
            <a:endParaRPr lang="en-US" altLang="en-US" smtClean="0"/>
          </a:p>
          <a:p>
            <a:pPr>
              <a:lnSpc>
                <a:spcPct val="90000"/>
              </a:lnSpc>
            </a:pPr>
            <a:r>
              <a:rPr lang="en-US" altLang="en-US" smtClean="0"/>
              <a:t>Most clients/servers today speak version 1.1, but 1.0 is also in use.</a:t>
            </a:r>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AF67725E-D338-4505-895F-BFC01377449D}" type="slidenum">
              <a:rPr lang="en-US" altLang="en-US" sz="1400" smtClean="0"/>
              <a:pPr/>
              <a:t>5</a:t>
            </a:fld>
            <a:endParaRPr lang="en-US" altLang="en-US" sz="1400" smtClean="0"/>
          </a:p>
        </p:txBody>
      </p:sp>
    </p:spTree>
    <p:extLst>
      <p:ext uri="{BB962C8B-B14F-4D97-AF65-F5344CB8AC3E}">
        <p14:creationId xmlns:p14="http://schemas.microsoft.com/office/powerpoint/2010/main" val="2684428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ea typeface="ＭＳ Ｐゴシック" pitchFamily="1" charset="-128"/>
              </a:rPr>
              <a:t>Proxies</a:t>
            </a:r>
          </a:p>
        </p:txBody>
      </p:sp>
      <p:sp>
        <p:nvSpPr>
          <p:cNvPr id="48131" name="Content Placeholder 2"/>
          <p:cNvSpPr>
            <a:spLocks noGrp="1"/>
          </p:cNvSpPr>
          <p:nvPr>
            <p:ph idx="1"/>
          </p:nvPr>
        </p:nvSpPr>
        <p:spPr/>
        <p:txBody>
          <a:bodyPr/>
          <a:lstStyle/>
          <a:p>
            <a:r>
              <a:rPr lang="en-US" altLang="en-US" dirty="0" smtClean="0">
                <a:ea typeface="ＭＳ Ｐゴシック" pitchFamily="1" charset="-128"/>
              </a:rPr>
              <a:t>End host that acts a broker between client and server</a:t>
            </a:r>
          </a:p>
          <a:p>
            <a:pPr lvl="1"/>
            <a:r>
              <a:rPr lang="en-US" altLang="en-US" dirty="0" smtClean="0">
                <a:ea typeface="ＭＳ Ｐゴシック" pitchFamily="1" charset="-128"/>
              </a:rPr>
              <a:t>Speaks to server on client’s behalf</a:t>
            </a:r>
          </a:p>
          <a:p>
            <a:r>
              <a:rPr lang="en-US" altLang="en-US" dirty="0" smtClean="0">
                <a:ea typeface="ＭＳ Ｐゴシック" pitchFamily="1" charset="-128"/>
              </a:rPr>
              <a:t>Why?</a:t>
            </a:r>
          </a:p>
          <a:p>
            <a:pPr lvl="1"/>
            <a:r>
              <a:rPr lang="en-US" altLang="en-US" dirty="0" smtClean="0">
                <a:ea typeface="ＭＳ Ｐゴシック" pitchFamily="1" charset="-128"/>
              </a:rPr>
              <a:t>Privacy</a:t>
            </a:r>
          </a:p>
          <a:p>
            <a:pPr lvl="1"/>
            <a:r>
              <a:rPr lang="en-US" altLang="en-US" dirty="0" smtClean="0">
                <a:ea typeface="ＭＳ Ｐゴシック" pitchFamily="1" charset="-128"/>
              </a:rPr>
              <a:t>Content filtering</a:t>
            </a:r>
          </a:p>
          <a:p>
            <a:pPr lvl="1"/>
            <a:r>
              <a:rPr lang="en-US" altLang="en-US" dirty="0" smtClean="0">
                <a:ea typeface="ＭＳ Ｐゴシック" pitchFamily="1" charset="-128"/>
              </a:rPr>
              <a:t>Can use caching (coming up)</a:t>
            </a: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9B1BCE65-5002-489B-86F4-2C528749ACD7}" type="slidenum">
              <a:rPr lang="en-US" altLang="en-US" sz="1200">
                <a:solidFill>
                  <a:srgbClr val="898989"/>
                </a:solidFill>
              </a:rPr>
              <a:pPr eaLnBrk="1" hangingPunct="1"/>
              <a:t>50</a:t>
            </a:fld>
            <a:endParaRPr lang="en-US" altLang="en-US" sz="1200">
              <a:solidFill>
                <a:srgbClr val="898989"/>
              </a:solidFill>
            </a:endParaRPr>
          </a:p>
        </p:txBody>
      </p:sp>
    </p:spTree>
    <p:extLst>
      <p:ext uri="{BB962C8B-B14F-4D97-AF65-F5344CB8AC3E}">
        <p14:creationId xmlns:p14="http://schemas.microsoft.com/office/powerpoint/2010/main" val="1120494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itle 1"/>
          <p:cNvSpPr>
            <a:spLocks noGrp="1"/>
          </p:cNvSpPr>
          <p:nvPr>
            <p:ph type="title"/>
          </p:nvPr>
        </p:nvSpPr>
        <p:spPr/>
        <p:txBody>
          <a:bodyPr/>
          <a:lstStyle/>
          <a:p>
            <a:r>
              <a:rPr lang="en-US" altLang="en-US" smtClean="0">
                <a:ea typeface="ＭＳ Ｐゴシック" pitchFamily="1" charset="-128"/>
              </a:rPr>
              <a:t>Proxies (Cont.)</a:t>
            </a:r>
          </a:p>
        </p:txBody>
      </p:sp>
      <p:sp>
        <p:nvSpPr>
          <p:cNvPr id="50181" name="Content Placeholder 2"/>
          <p:cNvSpPr>
            <a:spLocks noGrp="1"/>
          </p:cNvSpPr>
          <p:nvPr>
            <p:ph idx="1"/>
          </p:nvPr>
        </p:nvSpPr>
        <p:spPr>
          <a:xfrm>
            <a:off x="457200" y="1295400"/>
            <a:ext cx="3346450" cy="5334000"/>
          </a:xfrm>
        </p:spPr>
        <p:txBody>
          <a:bodyPr/>
          <a:lstStyle/>
          <a:p>
            <a:r>
              <a:rPr lang="en-US" altLang="en-US" smtClean="0">
                <a:ea typeface="ＭＳ Ｐゴシック" pitchFamily="1" charset="-128"/>
              </a:rPr>
              <a:t>Accept requests from multiple clients</a:t>
            </a:r>
          </a:p>
          <a:p>
            <a:r>
              <a:rPr lang="en-US" altLang="en-US" smtClean="0">
                <a:ea typeface="ＭＳ Ｐゴシック" pitchFamily="1" charset="-128"/>
              </a:rPr>
              <a:t>Takes request and reissues it to server</a:t>
            </a:r>
          </a:p>
          <a:p>
            <a:r>
              <a:rPr lang="en-US" altLang="en-US" smtClean="0">
                <a:ea typeface="ＭＳ Ｐゴシック" pitchFamily="1" charset="-128"/>
              </a:rPr>
              <a:t>Takes response and forwards to client</a:t>
            </a:r>
          </a:p>
        </p:txBody>
      </p:sp>
      <p:sp>
        <p:nvSpPr>
          <p:cNvPr id="501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20E91D95-2746-4977-BCED-2CE8CCE48766}" type="slidenum">
              <a:rPr lang="en-US" altLang="en-US" sz="1200">
                <a:solidFill>
                  <a:srgbClr val="898989"/>
                </a:solidFill>
              </a:rPr>
              <a:pPr eaLnBrk="1" hangingPunct="1"/>
              <a:t>51</a:t>
            </a:fld>
            <a:endParaRPr lang="en-US" altLang="en-US" sz="1200">
              <a:solidFill>
                <a:srgbClr val="898989"/>
              </a:solidFill>
            </a:endParaRPr>
          </a:p>
        </p:txBody>
      </p:sp>
      <p:sp>
        <p:nvSpPr>
          <p:cNvPr id="5" name="Rectangle 2"/>
          <p:cNvSpPr>
            <a:spLocks noChangeArrowheads="1"/>
          </p:cNvSpPr>
          <p:nvPr/>
        </p:nvSpPr>
        <p:spPr bwMode="auto">
          <a:xfrm>
            <a:off x="4038600" y="1981200"/>
            <a:ext cx="4800600" cy="4267200"/>
          </a:xfrm>
          <a:prstGeom prst="rect">
            <a:avLst/>
          </a:prstGeom>
          <a:solidFill>
            <a:schemeClr val="bg1"/>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graphicFrame>
        <p:nvGraphicFramePr>
          <p:cNvPr id="50178" name="Object 2"/>
          <p:cNvGraphicFramePr>
            <a:graphicFrameLocks noChangeAspect="1"/>
          </p:cNvGraphicFramePr>
          <p:nvPr/>
        </p:nvGraphicFramePr>
        <p:xfrm>
          <a:off x="4203700" y="2955925"/>
          <a:ext cx="515938" cy="414338"/>
        </p:xfrm>
        <a:graphic>
          <a:graphicData uri="http://schemas.openxmlformats.org/presentationml/2006/ole">
            <mc:AlternateContent xmlns:mc="http://schemas.openxmlformats.org/markup-compatibility/2006">
              <mc:Choice xmlns:v="urn:schemas-microsoft-com:vml" Requires="v">
                <p:oleObj spid="_x0000_s5157" name="Clip" r:id="rId3" imgW="1308100" imgH="1079500" progId="MS_ClipArt_Gallery.2">
                  <p:embed/>
                </p:oleObj>
              </mc:Choice>
              <mc:Fallback>
                <p:oleObj name="Clip" r:id="rId3" imgW="1308100" imgH="10795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700" y="2955925"/>
                        <a:ext cx="5159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0184" name="Text Box 6"/>
          <p:cNvSpPr txBox="1">
            <a:spLocks noChangeArrowheads="1"/>
          </p:cNvSpPr>
          <p:nvPr/>
        </p:nvSpPr>
        <p:spPr bwMode="auto">
          <a:xfrm>
            <a:off x="4171950" y="3363913"/>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latin typeface="Arial" charset="0"/>
              </a:rPr>
              <a:t>client</a:t>
            </a:r>
            <a:endParaRPr lang="en-US" altLang="en-US">
              <a:latin typeface="Arial" charset="0"/>
            </a:endParaRPr>
          </a:p>
        </p:txBody>
      </p:sp>
      <p:graphicFrame>
        <p:nvGraphicFramePr>
          <p:cNvPr id="50179" name="Object 3"/>
          <p:cNvGraphicFramePr>
            <a:graphicFrameLocks noChangeAspect="1"/>
          </p:cNvGraphicFramePr>
          <p:nvPr/>
        </p:nvGraphicFramePr>
        <p:xfrm>
          <a:off x="4268788" y="4826000"/>
          <a:ext cx="515937" cy="412750"/>
        </p:xfrm>
        <a:graphic>
          <a:graphicData uri="http://schemas.openxmlformats.org/presentationml/2006/ole">
            <mc:AlternateContent xmlns:mc="http://schemas.openxmlformats.org/markup-compatibility/2006">
              <mc:Choice xmlns:v="urn:schemas-microsoft-com:vml" Requires="v">
                <p:oleObj spid="_x0000_s5158" name="Clip" r:id="rId5" imgW="1308100" imgH="1079500" progId="MS_ClipArt_Gallery.2">
                  <p:embed/>
                </p:oleObj>
              </mc:Choice>
              <mc:Fallback>
                <p:oleObj name="Clip" r:id="rId5" imgW="1308100" imgH="10795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788" y="4826000"/>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0185" name="Text Box 8"/>
          <p:cNvSpPr txBox="1">
            <a:spLocks noChangeArrowheads="1"/>
          </p:cNvSpPr>
          <p:nvPr/>
        </p:nvSpPr>
        <p:spPr bwMode="auto">
          <a:xfrm>
            <a:off x="6057900" y="2768600"/>
            <a:ext cx="890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a:latin typeface="Arial" charset="0"/>
              </a:rPr>
              <a:t>Proxy</a:t>
            </a:r>
          </a:p>
          <a:p>
            <a:r>
              <a:rPr lang="en-US" altLang="en-US">
                <a:latin typeface="Arial" charset="0"/>
              </a:rPr>
              <a:t>server</a:t>
            </a:r>
          </a:p>
        </p:txBody>
      </p:sp>
      <p:grpSp>
        <p:nvGrpSpPr>
          <p:cNvPr id="50186" name="Group 9"/>
          <p:cNvGrpSpPr>
            <a:grpSpLocks/>
          </p:cNvGrpSpPr>
          <p:nvPr/>
        </p:nvGrpSpPr>
        <p:grpSpPr bwMode="auto">
          <a:xfrm>
            <a:off x="6249988" y="3556000"/>
            <a:ext cx="346075" cy="742950"/>
            <a:chOff x="4180" y="783"/>
            <a:chExt cx="150" cy="307"/>
          </a:xfrm>
        </p:grpSpPr>
        <p:sp>
          <p:nvSpPr>
            <p:cNvPr id="50218" name="AutoShape 1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9" name="Rectangle 1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20" name="Rectangle 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21" name="AutoShape 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22" name="Line 1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3" name="Line 1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24" name="Rectangle 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25" name="Rectangle 1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grpSp>
      <p:sp>
        <p:nvSpPr>
          <p:cNvPr id="50187" name="Freeform 18"/>
          <p:cNvSpPr>
            <a:spLocks/>
          </p:cNvSpPr>
          <p:nvPr/>
        </p:nvSpPr>
        <p:spPr bwMode="auto">
          <a:xfrm>
            <a:off x="4765675" y="3141663"/>
            <a:ext cx="3251200" cy="730250"/>
          </a:xfrm>
          <a:custGeom>
            <a:avLst/>
            <a:gdLst>
              <a:gd name="T0" fmla="*/ 0 w 2048"/>
              <a:gd name="T1" fmla="*/ 2147483647 h 460"/>
              <a:gd name="T2" fmla="*/ 2147483647 w 2048"/>
              <a:gd name="T3" fmla="*/ 2147483647 h 460"/>
              <a:gd name="T4" fmla="*/ 2147483647 w 2048"/>
              <a:gd name="T5" fmla="*/ 0 h 460"/>
              <a:gd name="T6" fmla="*/ 0 60000 65536"/>
              <a:gd name="T7" fmla="*/ 0 60000 65536"/>
              <a:gd name="T8" fmla="*/ 0 60000 65536"/>
              <a:gd name="T9" fmla="*/ 0 w 2048"/>
              <a:gd name="T10" fmla="*/ 0 h 460"/>
              <a:gd name="T11" fmla="*/ 2048 w 2048"/>
              <a:gd name="T12" fmla="*/ 460 h 460"/>
            </a:gdLst>
            <a:ahLst/>
            <a:cxnLst>
              <a:cxn ang="T6">
                <a:pos x="T0" y="T1"/>
              </a:cxn>
              <a:cxn ang="T7">
                <a:pos x="T2" y="T3"/>
              </a:cxn>
              <a:cxn ang="T8">
                <a:pos x="T4" y="T5"/>
              </a:cxn>
            </a:cxnLst>
            <a:rect l="T9" t="T10" r="T11" b="T12"/>
            <a:pathLst>
              <a:path w="2048" h="460">
                <a:moveTo>
                  <a:pt x="0" y="2"/>
                </a:moveTo>
                <a:lnTo>
                  <a:pt x="1011" y="460"/>
                </a:lnTo>
                <a:lnTo>
                  <a:pt x="2048"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188" name="Line 19"/>
          <p:cNvSpPr>
            <a:spLocks noChangeShapeType="1"/>
          </p:cNvSpPr>
          <p:nvPr/>
        </p:nvSpPr>
        <p:spPr bwMode="auto">
          <a:xfrm flipV="1">
            <a:off x="4759325" y="4095750"/>
            <a:ext cx="1401763" cy="760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9" name="Line 20"/>
          <p:cNvSpPr>
            <a:spLocks noChangeShapeType="1"/>
          </p:cNvSpPr>
          <p:nvPr/>
        </p:nvSpPr>
        <p:spPr bwMode="auto">
          <a:xfrm flipH="1">
            <a:off x="4810125" y="4183063"/>
            <a:ext cx="1403350" cy="7858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0" name="Text Box 21"/>
          <p:cNvSpPr txBox="1">
            <a:spLocks noChangeArrowheads="1"/>
          </p:cNvSpPr>
          <p:nvPr/>
        </p:nvSpPr>
        <p:spPr bwMode="auto">
          <a:xfrm>
            <a:off x="4327525" y="5280025"/>
            <a:ext cx="658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latin typeface="Arial" charset="0"/>
              </a:rPr>
              <a:t>client</a:t>
            </a:r>
            <a:endParaRPr lang="en-US" altLang="en-US">
              <a:latin typeface="Arial" charset="0"/>
            </a:endParaRPr>
          </a:p>
        </p:txBody>
      </p:sp>
      <p:sp>
        <p:nvSpPr>
          <p:cNvPr id="50191" name="Text Box 22"/>
          <p:cNvSpPr txBox="1">
            <a:spLocks noChangeArrowheads="1"/>
          </p:cNvSpPr>
          <p:nvPr/>
        </p:nvSpPr>
        <p:spPr bwMode="auto">
          <a:xfrm rot="1422049">
            <a:off x="4894263" y="3179763"/>
            <a:ext cx="1449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request</a:t>
            </a:r>
            <a:endParaRPr lang="en-US" altLang="en-US">
              <a:latin typeface="Arial" charset="0"/>
            </a:endParaRPr>
          </a:p>
        </p:txBody>
      </p:sp>
      <p:sp>
        <p:nvSpPr>
          <p:cNvPr id="50192" name="Text Box 23"/>
          <p:cNvSpPr txBox="1">
            <a:spLocks noChangeArrowheads="1"/>
          </p:cNvSpPr>
          <p:nvPr/>
        </p:nvSpPr>
        <p:spPr bwMode="auto">
          <a:xfrm rot="-1692639">
            <a:off x="4597400" y="4195763"/>
            <a:ext cx="1449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request</a:t>
            </a:r>
            <a:endParaRPr lang="en-US" altLang="en-US">
              <a:latin typeface="Arial" charset="0"/>
            </a:endParaRPr>
          </a:p>
        </p:txBody>
      </p:sp>
      <p:sp>
        <p:nvSpPr>
          <p:cNvPr id="50193" name="Text Box 24"/>
          <p:cNvSpPr txBox="1">
            <a:spLocks noChangeArrowheads="1"/>
          </p:cNvSpPr>
          <p:nvPr/>
        </p:nvSpPr>
        <p:spPr bwMode="auto">
          <a:xfrm rot="1411598">
            <a:off x="4611688" y="3557588"/>
            <a:ext cx="160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response</a:t>
            </a:r>
            <a:endParaRPr lang="en-US" altLang="en-US">
              <a:latin typeface="Arial" charset="0"/>
            </a:endParaRPr>
          </a:p>
        </p:txBody>
      </p:sp>
      <p:sp>
        <p:nvSpPr>
          <p:cNvPr id="50194" name="Text Box 25"/>
          <p:cNvSpPr txBox="1">
            <a:spLocks noChangeArrowheads="1"/>
          </p:cNvSpPr>
          <p:nvPr/>
        </p:nvSpPr>
        <p:spPr bwMode="auto">
          <a:xfrm rot="-1737783">
            <a:off x="4779963" y="4514850"/>
            <a:ext cx="160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response</a:t>
            </a:r>
            <a:endParaRPr lang="en-US" altLang="en-US">
              <a:latin typeface="Arial" charset="0"/>
            </a:endParaRPr>
          </a:p>
        </p:txBody>
      </p:sp>
      <p:grpSp>
        <p:nvGrpSpPr>
          <p:cNvPr id="50195" name="Group 26"/>
          <p:cNvGrpSpPr>
            <a:grpSpLocks/>
          </p:cNvGrpSpPr>
          <p:nvPr/>
        </p:nvGrpSpPr>
        <p:grpSpPr bwMode="auto">
          <a:xfrm>
            <a:off x="8174038" y="2765425"/>
            <a:ext cx="346075" cy="742950"/>
            <a:chOff x="4180" y="783"/>
            <a:chExt cx="150" cy="307"/>
          </a:xfrm>
        </p:grpSpPr>
        <p:sp>
          <p:nvSpPr>
            <p:cNvPr id="50210" name="AutoShape 2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1" name="Rectangle 2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2" name="Rectangle 2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3" name="AutoShape 3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4" name="Line 3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5" name="Line 3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16" name="Rectangle 3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17" name="Rectangle 3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grpSp>
      <p:grpSp>
        <p:nvGrpSpPr>
          <p:cNvPr id="50196" name="Group 35"/>
          <p:cNvGrpSpPr>
            <a:grpSpLocks/>
          </p:cNvGrpSpPr>
          <p:nvPr/>
        </p:nvGrpSpPr>
        <p:grpSpPr bwMode="auto">
          <a:xfrm>
            <a:off x="8174038" y="4670425"/>
            <a:ext cx="346075" cy="742950"/>
            <a:chOff x="4180" y="783"/>
            <a:chExt cx="150" cy="307"/>
          </a:xfrm>
        </p:grpSpPr>
        <p:sp>
          <p:nvSpPr>
            <p:cNvPr id="50202" name="AutoShape 36"/>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03" name="Rectangle 37"/>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04" name="Rectangle 3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05" name="AutoShape 3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06" name="Line 40"/>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7" name="Line 41"/>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8" name="Rectangle 4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209" name="Rectangle 43"/>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grpSp>
      <p:sp>
        <p:nvSpPr>
          <p:cNvPr id="50197" name="Freeform 44"/>
          <p:cNvSpPr>
            <a:spLocks/>
          </p:cNvSpPr>
          <p:nvPr/>
        </p:nvSpPr>
        <p:spPr bwMode="auto">
          <a:xfrm>
            <a:off x="4738688" y="3216275"/>
            <a:ext cx="3363912" cy="755650"/>
          </a:xfrm>
          <a:custGeom>
            <a:avLst/>
            <a:gdLst>
              <a:gd name="T0" fmla="*/ 2147483647 w 2119"/>
              <a:gd name="T1" fmla="*/ 0 h 476"/>
              <a:gd name="T2" fmla="*/ 2147483647 w 2119"/>
              <a:gd name="T3" fmla="*/ 2147483647 h 476"/>
              <a:gd name="T4" fmla="*/ 0 w 2119"/>
              <a:gd name="T5" fmla="*/ 2147483647 h 476"/>
              <a:gd name="T6" fmla="*/ 0 60000 65536"/>
              <a:gd name="T7" fmla="*/ 0 60000 65536"/>
              <a:gd name="T8" fmla="*/ 0 60000 65536"/>
              <a:gd name="T9" fmla="*/ 0 w 2119"/>
              <a:gd name="T10" fmla="*/ 0 h 476"/>
              <a:gd name="T11" fmla="*/ 2119 w 2119"/>
              <a:gd name="T12" fmla="*/ 476 h 476"/>
            </a:gdLst>
            <a:ahLst/>
            <a:cxnLst>
              <a:cxn ang="T6">
                <a:pos x="T0" y="T1"/>
              </a:cxn>
              <a:cxn ang="T7">
                <a:pos x="T2" y="T3"/>
              </a:cxn>
              <a:cxn ang="T8">
                <a:pos x="T4" y="T5"/>
              </a:cxn>
            </a:cxnLst>
            <a:rect l="T9" t="T10" r="T11" b="T12"/>
            <a:pathLst>
              <a:path w="2119" h="476">
                <a:moveTo>
                  <a:pt x="2119" y="0"/>
                </a:moveTo>
                <a:lnTo>
                  <a:pt x="1020" y="476"/>
                </a:lnTo>
                <a:lnTo>
                  <a:pt x="0" y="8"/>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endParaRPr lang="en-US" altLang="en-US"/>
          </a:p>
        </p:txBody>
      </p:sp>
      <p:sp>
        <p:nvSpPr>
          <p:cNvPr id="50198" name="Text Box 45"/>
          <p:cNvSpPr txBox="1">
            <a:spLocks noChangeArrowheads="1"/>
          </p:cNvSpPr>
          <p:nvPr/>
        </p:nvSpPr>
        <p:spPr bwMode="auto">
          <a:xfrm rot="-1419968">
            <a:off x="6530975" y="3195638"/>
            <a:ext cx="1449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request</a:t>
            </a:r>
            <a:endParaRPr lang="en-US" altLang="en-US">
              <a:latin typeface="Arial" charset="0"/>
            </a:endParaRPr>
          </a:p>
        </p:txBody>
      </p:sp>
      <p:sp>
        <p:nvSpPr>
          <p:cNvPr id="50199" name="Text Box 46"/>
          <p:cNvSpPr txBox="1">
            <a:spLocks noChangeArrowheads="1"/>
          </p:cNvSpPr>
          <p:nvPr/>
        </p:nvSpPr>
        <p:spPr bwMode="auto">
          <a:xfrm rot="-1415789">
            <a:off x="6564313" y="3538538"/>
            <a:ext cx="1606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solidFill>
                  <a:srgbClr val="FF0000"/>
                </a:solidFill>
                <a:latin typeface="Arial" charset="0"/>
              </a:rPr>
              <a:t>HTTP response</a:t>
            </a:r>
            <a:endParaRPr lang="en-US" altLang="en-US">
              <a:latin typeface="Arial" charset="0"/>
            </a:endParaRPr>
          </a:p>
        </p:txBody>
      </p:sp>
      <p:sp>
        <p:nvSpPr>
          <p:cNvPr id="50200" name="Text Box 47"/>
          <p:cNvSpPr txBox="1">
            <a:spLocks noChangeArrowheads="1"/>
          </p:cNvSpPr>
          <p:nvPr/>
        </p:nvSpPr>
        <p:spPr bwMode="auto">
          <a:xfrm>
            <a:off x="7910513" y="5461000"/>
            <a:ext cx="749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latin typeface="Arial" charset="0"/>
              </a:rPr>
              <a:t>origin </a:t>
            </a:r>
          </a:p>
          <a:p>
            <a:r>
              <a:rPr lang="en-US" altLang="en-US" sz="1600">
                <a:latin typeface="Arial" charset="0"/>
              </a:rPr>
              <a:t>server</a:t>
            </a:r>
            <a:endParaRPr lang="en-US" altLang="en-US">
              <a:latin typeface="Arial" charset="0"/>
            </a:endParaRPr>
          </a:p>
        </p:txBody>
      </p:sp>
      <p:sp>
        <p:nvSpPr>
          <p:cNvPr id="50201" name="Text Box 48"/>
          <p:cNvSpPr txBox="1">
            <a:spLocks noChangeArrowheads="1"/>
          </p:cNvSpPr>
          <p:nvPr/>
        </p:nvSpPr>
        <p:spPr bwMode="auto">
          <a:xfrm>
            <a:off x="7939088" y="2127250"/>
            <a:ext cx="7493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r>
              <a:rPr lang="en-US" altLang="en-US" sz="1600">
                <a:latin typeface="Arial" charset="0"/>
              </a:rPr>
              <a:t>origin </a:t>
            </a:r>
          </a:p>
          <a:p>
            <a:r>
              <a:rPr lang="en-US" altLang="en-US" sz="1600">
                <a:latin typeface="Arial" charset="0"/>
              </a:rPr>
              <a:t>server</a:t>
            </a:r>
            <a:endParaRPr lang="en-US" altLang="en-US">
              <a:latin typeface="Arial" charset="0"/>
            </a:endParaRPr>
          </a:p>
        </p:txBody>
      </p:sp>
    </p:spTree>
    <p:extLst>
      <p:ext uri="{BB962C8B-B14F-4D97-AF65-F5344CB8AC3E}">
        <p14:creationId xmlns:p14="http://schemas.microsoft.com/office/powerpoint/2010/main" val="2996632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BC1CE16-26F2-4FD1-B537-1C4AEA7FE695}" type="slidenum">
              <a:rPr lang="en-US" altLang="en-US" sz="1400" smtClean="0"/>
              <a:pPr/>
              <a:t>52</a:t>
            </a:fld>
            <a:endParaRPr lang="en-US" altLang="en-US" sz="1400" smtClean="0"/>
          </a:p>
        </p:txBody>
      </p:sp>
      <p:sp>
        <p:nvSpPr>
          <p:cNvPr id="4101" name="Rectangle 2"/>
          <p:cNvSpPr>
            <a:spLocks noGrp="1" noChangeArrowheads="1"/>
          </p:cNvSpPr>
          <p:nvPr>
            <p:ph type="title"/>
          </p:nvPr>
        </p:nvSpPr>
        <p:spPr/>
        <p:txBody>
          <a:bodyPr/>
          <a:lstStyle/>
          <a:p>
            <a:r>
              <a:rPr lang="en-US" altLang="en-US" sz="3600" dirty="0" smtClean="0"/>
              <a:t>Web Proxy</a:t>
            </a:r>
            <a:endParaRPr lang="en-US" altLang="en-US" dirty="0" smtClean="0"/>
          </a:p>
        </p:txBody>
      </p:sp>
      <p:sp>
        <p:nvSpPr>
          <p:cNvPr id="4102" name="Rectangle 3"/>
          <p:cNvSpPr>
            <a:spLocks noGrp="1" noChangeArrowheads="1"/>
          </p:cNvSpPr>
          <p:nvPr>
            <p:ph type="body" sz="half" idx="1"/>
          </p:nvPr>
        </p:nvSpPr>
        <p:spPr>
          <a:xfrm>
            <a:off x="571500" y="2009775"/>
            <a:ext cx="3267075" cy="3762375"/>
          </a:xfrm>
        </p:spPr>
        <p:txBody>
          <a:bodyPr/>
          <a:lstStyle/>
          <a:p>
            <a:r>
              <a:rPr lang="en-US" altLang="en-US" sz="2000" smtClean="0"/>
              <a:t>user sets browser: Web accesses via web cache</a:t>
            </a:r>
          </a:p>
          <a:p>
            <a:r>
              <a:rPr lang="en-US" altLang="en-US" sz="2000" smtClean="0"/>
              <a:t>client sends all http requests to  web cache</a:t>
            </a:r>
          </a:p>
          <a:p>
            <a:pPr lvl="1"/>
            <a:r>
              <a:rPr lang="en-US" altLang="en-US" sz="1800" smtClean="0"/>
              <a:t>if object at web cache, web cache immediately returns object in http response </a:t>
            </a:r>
          </a:p>
          <a:p>
            <a:pPr lvl="1"/>
            <a:r>
              <a:rPr lang="en-US" altLang="en-US" sz="1800" smtClean="0"/>
              <a:t>else requests object from origin server, then returns http response to client</a:t>
            </a:r>
            <a:endParaRPr lang="en-US" altLang="en-US" sz="2000" smtClean="0"/>
          </a:p>
        </p:txBody>
      </p:sp>
      <p:sp>
        <p:nvSpPr>
          <p:cNvPr id="4103" name="Rectangle 6"/>
          <p:cNvSpPr>
            <a:spLocks noChangeArrowheads="1"/>
          </p:cNvSpPr>
          <p:nvPr/>
        </p:nvSpPr>
        <p:spPr bwMode="auto">
          <a:xfrm>
            <a:off x="600075" y="1428750"/>
            <a:ext cx="72009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a:solidFill>
                  <a:srgbClr val="FF0000"/>
                </a:solidFill>
                <a:latin typeface="Comic Sans MS" pitchFamily="66" charset="0"/>
              </a:rPr>
              <a:t>Goal:</a:t>
            </a:r>
            <a:r>
              <a:rPr lang="en-US" altLang="en-US" sz="2000">
                <a:latin typeface="Comic Sans MS" pitchFamily="66" charset="0"/>
              </a:rPr>
              <a:t> satisfy client request without involving origin server</a:t>
            </a:r>
            <a:endParaRPr lang="en-US" altLang="en-US">
              <a:latin typeface="Comic Sans MS" pitchFamily="66" charset="0"/>
            </a:endParaRPr>
          </a:p>
        </p:txBody>
      </p:sp>
      <p:graphicFrame>
        <p:nvGraphicFramePr>
          <p:cNvPr id="4098" name="Object 7"/>
          <p:cNvGraphicFramePr>
            <a:graphicFrameLocks noChangeAspect="1"/>
          </p:cNvGraphicFramePr>
          <p:nvPr/>
        </p:nvGraphicFramePr>
        <p:xfrm>
          <a:off x="4203700" y="2955925"/>
          <a:ext cx="515938" cy="414338"/>
        </p:xfrm>
        <a:graphic>
          <a:graphicData uri="http://schemas.openxmlformats.org/presentationml/2006/ole">
            <mc:AlternateContent xmlns:mc="http://schemas.openxmlformats.org/markup-compatibility/2006">
              <mc:Choice xmlns:v="urn:schemas-microsoft-com:vml" Requires="v">
                <p:oleObj spid="_x0000_s2089" name="Clip" r:id="rId4" imgW="1305000" imgH="1085760" progId="MS_ClipArt_Gallery.2">
                  <p:embed/>
                </p:oleObj>
              </mc:Choice>
              <mc:Fallback>
                <p:oleObj name="Clip" r:id="rId4"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700" y="2955925"/>
                        <a:ext cx="5159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8"/>
          <p:cNvSpPr txBox="1">
            <a:spLocks noChangeArrowheads="1"/>
          </p:cNvSpPr>
          <p:nvPr/>
        </p:nvSpPr>
        <p:spPr bwMode="auto">
          <a:xfrm>
            <a:off x="4143375" y="3368675"/>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latin typeface="Comic Sans MS" pitchFamily="66" charset="0"/>
              </a:rPr>
              <a:t>client</a:t>
            </a:r>
            <a:endParaRPr lang="en-US" altLang="en-US"/>
          </a:p>
        </p:txBody>
      </p:sp>
      <p:graphicFrame>
        <p:nvGraphicFramePr>
          <p:cNvPr id="4099" name="Object 9"/>
          <p:cNvGraphicFramePr>
            <a:graphicFrameLocks noChangeAspect="1"/>
          </p:cNvGraphicFramePr>
          <p:nvPr/>
        </p:nvGraphicFramePr>
        <p:xfrm>
          <a:off x="4268788" y="4826000"/>
          <a:ext cx="515937" cy="412750"/>
        </p:xfrm>
        <a:graphic>
          <a:graphicData uri="http://schemas.openxmlformats.org/presentationml/2006/ole">
            <mc:AlternateContent xmlns:mc="http://schemas.openxmlformats.org/markup-compatibility/2006">
              <mc:Choice xmlns:v="urn:schemas-microsoft-com:vml" Requires="v">
                <p:oleObj spid="_x0000_s2090" name="Clip" r:id="rId6" imgW="1305000" imgH="1085760" progId="MS_ClipArt_Gallery.2">
                  <p:embed/>
                </p:oleObj>
              </mc:Choice>
              <mc:Fallback>
                <p:oleObj name="Clip" r:id="rId6" imgW="1305000" imgH="108576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4826000"/>
                        <a:ext cx="5159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10"/>
          <p:cNvSpPr txBox="1">
            <a:spLocks noChangeArrowheads="1"/>
          </p:cNvSpPr>
          <p:nvPr/>
        </p:nvSpPr>
        <p:spPr bwMode="auto">
          <a:xfrm>
            <a:off x="6024563" y="2774950"/>
            <a:ext cx="95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2000">
                <a:latin typeface="Comic Sans MS" pitchFamily="66" charset="0"/>
              </a:rPr>
              <a:t>Proxy</a:t>
            </a:r>
          </a:p>
          <a:p>
            <a:r>
              <a:rPr lang="en-US" altLang="en-US" sz="2000">
                <a:latin typeface="Comic Sans MS" pitchFamily="66" charset="0"/>
              </a:rPr>
              <a:t>server</a:t>
            </a:r>
            <a:endParaRPr lang="en-US" altLang="en-US"/>
          </a:p>
        </p:txBody>
      </p:sp>
      <p:grpSp>
        <p:nvGrpSpPr>
          <p:cNvPr id="4106" name="Group 11"/>
          <p:cNvGrpSpPr>
            <a:grpSpLocks/>
          </p:cNvGrpSpPr>
          <p:nvPr/>
        </p:nvGrpSpPr>
        <p:grpSpPr bwMode="auto">
          <a:xfrm>
            <a:off x="6249988" y="3556000"/>
            <a:ext cx="346075" cy="742950"/>
            <a:chOff x="4180" y="783"/>
            <a:chExt cx="150" cy="307"/>
          </a:xfrm>
        </p:grpSpPr>
        <p:sp>
          <p:nvSpPr>
            <p:cNvPr id="4144" name="AutoShape 12"/>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5" name="Rectangle 13"/>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6" name="Rectangle 1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7" name="AutoShape 1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8" name="Line 16"/>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9" name="Line 17"/>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50" name="Rectangle 1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51" name="Rectangle 19"/>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4107" name="Line 20"/>
          <p:cNvSpPr>
            <a:spLocks noChangeShapeType="1"/>
          </p:cNvSpPr>
          <p:nvPr/>
        </p:nvSpPr>
        <p:spPr bwMode="auto">
          <a:xfrm>
            <a:off x="4765675" y="3144838"/>
            <a:ext cx="1428750" cy="6683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21"/>
          <p:cNvSpPr>
            <a:spLocks noChangeShapeType="1"/>
          </p:cNvSpPr>
          <p:nvPr/>
        </p:nvSpPr>
        <p:spPr bwMode="auto">
          <a:xfrm flipH="1" flipV="1">
            <a:off x="4803775" y="3284538"/>
            <a:ext cx="1350963" cy="6270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9" name="Line 22"/>
          <p:cNvSpPr>
            <a:spLocks noChangeShapeType="1"/>
          </p:cNvSpPr>
          <p:nvPr/>
        </p:nvSpPr>
        <p:spPr bwMode="auto">
          <a:xfrm flipV="1">
            <a:off x="4759325" y="4095750"/>
            <a:ext cx="1401763" cy="760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23"/>
          <p:cNvSpPr>
            <a:spLocks noChangeShapeType="1"/>
          </p:cNvSpPr>
          <p:nvPr/>
        </p:nvSpPr>
        <p:spPr bwMode="auto">
          <a:xfrm flipH="1">
            <a:off x="4810125" y="4183063"/>
            <a:ext cx="1403350" cy="7858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1" name="Text Box 24"/>
          <p:cNvSpPr txBox="1">
            <a:spLocks noChangeArrowheads="1"/>
          </p:cNvSpPr>
          <p:nvPr/>
        </p:nvSpPr>
        <p:spPr bwMode="auto">
          <a:xfrm>
            <a:off x="4298950" y="528478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latin typeface="Comic Sans MS" pitchFamily="66" charset="0"/>
              </a:rPr>
              <a:t>client</a:t>
            </a:r>
            <a:endParaRPr lang="en-US" altLang="en-US"/>
          </a:p>
        </p:txBody>
      </p:sp>
      <p:sp>
        <p:nvSpPr>
          <p:cNvPr id="4112" name="Text Box 25"/>
          <p:cNvSpPr txBox="1">
            <a:spLocks noChangeArrowheads="1"/>
          </p:cNvSpPr>
          <p:nvPr/>
        </p:nvSpPr>
        <p:spPr bwMode="auto">
          <a:xfrm rot="1422049">
            <a:off x="4848225" y="3195638"/>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4113" name="Text Box 26"/>
          <p:cNvSpPr txBox="1">
            <a:spLocks noChangeArrowheads="1"/>
          </p:cNvSpPr>
          <p:nvPr/>
        </p:nvSpPr>
        <p:spPr bwMode="auto">
          <a:xfrm rot="-1692639">
            <a:off x="4625975" y="4200525"/>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4114" name="Text Box 27"/>
          <p:cNvSpPr txBox="1">
            <a:spLocks noChangeArrowheads="1"/>
          </p:cNvSpPr>
          <p:nvPr/>
        </p:nvSpPr>
        <p:spPr bwMode="auto">
          <a:xfrm rot="1411598">
            <a:off x="4664075" y="3562350"/>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sp>
        <p:nvSpPr>
          <p:cNvPr id="4115" name="Text Box 28"/>
          <p:cNvSpPr txBox="1">
            <a:spLocks noChangeArrowheads="1"/>
          </p:cNvSpPr>
          <p:nvPr/>
        </p:nvSpPr>
        <p:spPr bwMode="auto">
          <a:xfrm rot="-1737783">
            <a:off x="4832350" y="4519613"/>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grpSp>
        <p:nvGrpSpPr>
          <p:cNvPr id="4116" name="Group 30"/>
          <p:cNvGrpSpPr>
            <a:grpSpLocks/>
          </p:cNvGrpSpPr>
          <p:nvPr/>
        </p:nvGrpSpPr>
        <p:grpSpPr bwMode="auto">
          <a:xfrm>
            <a:off x="8174038" y="2765425"/>
            <a:ext cx="346075" cy="742950"/>
            <a:chOff x="4180" y="783"/>
            <a:chExt cx="150" cy="307"/>
          </a:xfrm>
        </p:grpSpPr>
        <p:sp>
          <p:nvSpPr>
            <p:cNvPr id="4136" name="AutoShape 31"/>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7" name="Rectangle 32"/>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8" name="Rectangle 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9" name="AutoShape 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0" name="Line 35"/>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1" name="Line 36"/>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2" name="Rectangle 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43" name="Rectangle 38"/>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grpSp>
        <p:nvGrpSpPr>
          <p:cNvPr id="4117" name="Group 39"/>
          <p:cNvGrpSpPr>
            <a:grpSpLocks/>
          </p:cNvGrpSpPr>
          <p:nvPr/>
        </p:nvGrpSpPr>
        <p:grpSpPr bwMode="auto">
          <a:xfrm>
            <a:off x="8174038" y="4670425"/>
            <a:ext cx="346075" cy="742950"/>
            <a:chOff x="4180" y="783"/>
            <a:chExt cx="150" cy="307"/>
          </a:xfrm>
        </p:grpSpPr>
        <p:sp>
          <p:nvSpPr>
            <p:cNvPr id="4128" name="AutoShape 4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29" name="Rectangle 4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0"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1"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2" name="Line 4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3" name="Line 4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4"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135" name="Rectangle 4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pSp>
      <p:sp>
        <p:nvSpPr>
          <p:cNvPr id="4118" name="Line 48"/>
          <p:cNvSpPr>
            <a:spLocks noChangeShapeType="1"/>
          </p:cNvSpPr>
          <p:nvPr/>
        </p:nvSpPr>
        <p:spPr bwMode="auto">
          <a:xfrm flipV="1">
            <a:off x="6692900" y="3095625"/>
            <a:ext cx="1401763" cy="7604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9" name="Line 49"/>
          <p:cNvSpPr>
            <a:spLocks noChangeShapeType="1"/>
          </p:cNvSpPr>
          <p:nvPr/>
        </p:nvSpPr>
        <p:spPr bwMode="auto">
          <a:xfrm flipH="1">
            <a:off x="6743700" y="3182938"/>
            <a:ext cx="1403350" cy="7858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0" name="Text Box 50"/>
          <p:cNvSpPr txBox="1">
            <a:spLocks noChangeArrowheads="1"/>
          </p:cNvSpPr>
          <p:nvPr/>
        </p:nvSpPr>
        <p:spPr bwMode="auto">
          <a:xfrm rot="-1692639">
            <a:off x="6559550" y="3200400"/>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4121" name="Text Box 51"/>
          <p:cNvSpPr txBox="1">
            <a:spLocks noChangeArrowheads="1"/>
          </p:cNvSpPr>
          <p:nvPr/>
        </p:nvSpPr>
        <p:spPr bwMode="auto">
          <a:xfrm rot="-1737783">
            <a:off x="6765925" y="3519488"/>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sp>
        <p:nvSpPr>
          <p:cNvPr id="4122" name="Line 52"/>
          <p:cNvSpPr>
            <a:spLocks noChangeShapeType="1"/>
          </p:cNvSpPr>
          <p:nvPr/>
        </p:nvSpPr>
        <p:spPr bwMode="auto">
          <a:xfrm>
            <a:off x="6651625" y="4259263"/>
            <a:ext cx="1428750" cy="66833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3" name="Line 53"/>
          <p:cNvSpPr>
            <a:spLocks noChangeShapeType="1"/>
          </p:cNvSpPr>
          <p:nvPr/>
        </p:nvSpPr>
        <p:spPr bwMode="auto">
          <a:xfrm flipH="1" flipV="1">
            <a:off x="6689725" y="4398963"/>
            <a:ext cx="1350963" cy="6270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24" name="Text Box 54"/>
          <p:cNvSpPr txBox="1">
            <a:spLocks noChangeArrowheads="1"/>
          </p:cNvSpPr>
          <p:nvPr/>
        </p:nvSpPr>
        <p:spPr bwMode="auto">
          <a:xfrm rot="1422049">
            <a:off x="6734175" y="4310063"/>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request</a:t>
            </a:r>
            <a:endParaRPr lang="en-US" altLang="en-US"/>
          </a:p>
        </p:txBody>
      </p:sp>
      <p:sp>
        <p:nvSpPr>
          <p:cNvPr id="4125" name="Text Box 55"/>
          <p:cNvSpPr txBox="1">
            <a:spLocks noChangeArrowheads="1"/>
          </p:cNvSpPr>
          <p:nvPr/>
        </p:nvSpPr>
        <p:spPr bwMode="auto">
          <a:xfrm rot="1411598">
            <a:off x="6550025" y="4676775"/>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solidFill>
                  <a:srgbClr val="FF0000"/>
                </a:solidFill>
                <a:latin typeface="Comic Sans MS" pitchFamily="66" charset="0"/>
              </a:rPr>
              <a:t>http response</a:t>
            </a:r>
            <a:endParaRPr lang="en-US" altLang="en-US"/>
          </a:p>
        </p:txBody>
      </p:sp>
      <p:sp>
        <p:nvSpPr>
          <p:cNvPr id="4126" name="Text Box 56"/>
          <p:cNvSpPr txBox="1">
            <a:spLocks noChangeArrowheads="1"/>
          </p:cNvSpPr>
          <p:nvPr/>
        </p:nvSpPr>
        <p:spPr bwMode="auto">
          <a:xfrm>
            <a:off x="7885113" y="5465763"/>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latin typeface="Comic Sans MS" pitchFamily="66" charset="0"/>
              </a:rPr>
              <a:t>origin </a:t>
            </a:r>
          </a:p>
          <a:p>
            <a:r>
              <a:rPr lang="en-US" altLang="en-US" sz="1600">
                <a:latin typeface="Comic Sans MS" pitchFamily="66" charset="0"/>
              </a:rPr>
              <a:t>server</a:t>
            </a:r>
            <a:endParaRPr lang="en-US" altLang="en-US"/>
          </a:p>
        </p:txBody>
      </p:sp>
      <p:sp>
        <p:nvSpPr>
          <p:cNvPr id="4127" name="Text Box 57"/>
          <p:cNvSpPr txBox="1">
            <a:spLocks noChangeArrowheads="1"/>
          </p:cNvSpPr>
          <p:nvPr/>
        </p:nvSpPr>
        <p:spPr bwMode="auto">
          <a:xfrm>
            <a:off x="7913688" y="2132013"/>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a:latin typeface="Comic Sans MS" pitchFamily="66" charset="0"/>
              </a:rPr>
              <a:t>origin </a:t>
            </a:r>
          </a:p>
          <a:p>
            <a:r>
              <a:rPr lang="en-US" altLang="en-US" sz="1600">
                <a:latin typeface="Comic Sans MS" pitchFamily="66" charset="0"/>
              </a:rPr>
              <a:t>server</a:t>
            </a:r>
            <a:endParaRPr lang="en-US" altLang="en-US"/>
          </a:p>
        </p:txBody>
      </p:sp>
    </p:spTree>
    <p:extLst>
      <p:ext uri="{BB962C8B-B14F-4D97-AF65-F5344CB8AC3E}">
        <p14:creationId xmlns:p14="http://schemas.microsoft.com/office/powerpoint/2010/main" val="3388311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dirty="0" smtClean="0">
                <a:ea typeface="ＭＳ Ｐゴシック" pitchFamily="1" charset="-128"/>
              </a:rPr>
              <a:t>HTTP Caching / Web Caching</a:t>
            </a:r>
          </a:p>
        </p:txBody>
      </p:sp>
      <p:sp>
        <p:nvSpPr>
          <p:cNvPr id="74755" name="Content Placeholder 2"/>
          <p:cNvSpPr>
            <a:spLocks noGrp="1"/>
          </p:cNvSpPr>
          <p:nvPr>
            <p:ph idx="1"/>
          </p:nvPr>
        </p:nvSpPr>
        <p:spPr/>
        <p:txBody>
          <a:bodyPr/>
          <a:lstStyle/>
          <a:p>
            <a:r>
              <a:rPr lang="en-US" altLang="en-US" dirty="0" smtClean="0">
                <a:ea typeface="ＭＳ Ｐゴシック" pitchFamily="1" charset="-128"/>
              </a:rPr>
              <a:t>Why cache?</a:t>
            </a:r>
          </a:p>
          <a:p>
            <a:pPr lvl="1"/>
            <a:r>
              <a:rPr lang="en-US" altLang="en-US" dirty="0" smtClean="0">
                <a:ea typeface="ＭＳ Ｐゴシック" pitchFamily="1" charset="-128"/>
              </a:rPr>
              <a:t>Lot of objects don’t change (images, </a:t>
            </a:r>
            <a:r>
              <a:rPr lang="en-US" altLang="en-US" dirty="0" err="1" smtClean="0">
                <a:ea typeface="ＭＳ Ｐゴシック" pitchFamily="1" charset="-128"/>
              </a:rPr>
              <a:t>js</a:t>
            </a:r>
            <a:r>
              <a:rPr lang="en-US" altLang="en-US" dirty="0" smtClean="0">
                <a:ea typeface="ＭＳ Ｐゴシック" pitchFamily="1" charset="-128"/>
              </a:rPr>
              <a:t>, </a:t>
            </a:r>
            <a:r>
              <a:rPr lang="en-US" altLang="en-US" dirty="0" err="1" smtClean="0">
                <a:ea typeface="ＭＳ Ｐゴシック" pitchFamily="1" charset="-128"/>
              </a:rPr>
              <a:t>css</a:t>
            </a:r>
            <a:r>
              <a:rPr lang="en-US" altLang="en-US" dirty="0" smtClean="0">
                <a:ea typeface="ＭＳ Ｐゴシック" pitchFamily="1" charset="-128"/>
              </a:rPr>
              <a:t>)</a:t>
            </a:r>
          </a:p>
          <a:p>
            <a:pPr lvl="1"/>
            <a:r>
              <a:rPr lang="en-US" altLang="en-US" dirty="0" smtClean="0">
                <a:ea typeface="ＭＳ Ｐゴシック" pitchFamily="1" charset="-128"/>
              </a:rPr>
              <a:t>Reduce # of client connections</a:t>
            </a:r>
          </a:p>
          <a:p>
            <a:pPr lvl="1"/>
            <a:r>
              <a:rPr lang="en-US" altLang="en-US" dirty="0" smtClean="0">
                <a:ea typeface="ＭＳ Ｐゴシック" pitchFamily="1" charset="-128"/>
              </a:rPr>
              <a:t>Reduce server load</a:t>
            </a:r>
          </a:p>
          <a:p>
            <a:pPr lvl="1"/>
            <a:r>
              <a:rPr lang="en-US" altLang="en-US" dirty="0" smtClean="0">
                <a:ea typeface="ＭＳ Ｐゴシック" pitchFamily="1" charset="-128"/>
              </a:rPr>
              <a:t>Reduce overall network traffic; save $$$</a:t>
            </a:r>
          </a:p>
          <a:p>
            <a:pPr lvl="1"/>
            <a:r>
              <a:rPr lang="en-US" altLang="en-US" dirty="0" smtClean="0">
                <a:ea typeface="ＭＳ Ｐゴシック" pitchFamily="1" charset="-128"/>
              </a:rPr>
              <a:t>Reduce user-perceived latency</a:t>
            </a:r>
          </a:p>
          <a:p>
            <a:endParaRPr lang="en-US" altLang="en-US" dirty="0" smtClean="0">
              <a:ea typeface="ＭＳ Ｐゴシック" pitchFamily="1" charset="-128"/>
            </a:endParaRPr>
          </a:p>
        </p:txBody>
      </p:sp>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5B5DFCED-FA3E-458C-921D-AE6CBB859BA0}" type="slidenum">
              <a:rPr lang="en-US" altLang="en-US" sz="1200">
                <a:solidFill>
                  <a:srgbClr val="898989"/>
                </a:solidFill>
              </a:rPr>
              <a:pPr eaLnBrk="1" hangingPunct="1"/>
              <a:t>53</a:t>
            </a:fld>
            <a:endParaRPr lang="en-US" altLang="en-US" sz="1200">
              <a:solidFill>
                <a:srgbClr val="898989"/>
              </a:solidFill>
            </a:endParaRPr>
          </a:p>
        </p:txBody>
      </p:sp>
    </p:spTree>
    <p:extLst>
      <p:ext uri="{BB962C8B-B14F-4D97-AF65-F5344CB8AC3E}">
        <p14:creationId xmlns:p14="http://schemas.microsoft.com/office/powerpoint/2010/main" val="1739660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ea typeface="ＭＳ Ｐゴシック" pitchFamily="1" charset="-128"/>
              </a:rPr>
              <a:t>Caching is Hard</a:t>
            </a:r>
          </a:p>
        </p:txBody>
      </p:sp>
      <p:sp>
        <p:nvSpPr>
          <p:cNvPr id="300035" name="Rectangle 3"/>
          <p:cNvSpPr>
            <a:spLocks noGrp="1" noChangeArrowheads="1"/>
          </p:cNvSpPr>
          <p:nvPr>
            <p:ph idx="1"/>
          </p:nvPr>
        </p:nvSpPr>
        <p:spPr/>
        <p:txBody>
          <a:bodyPr/>
          <a:lstStyle/>
          <a:p>
            <a:pPr eaLnBrk="1" hangingPunct="1">
              <a:lnSpc>
                <a:spcPct val="90000"/>
              </a:lnSpc>
            </a:pPr>
            <a:r>
              <a:rPr lang="en-US" altLang="en-US" sz="2800" dirty="0" smtClean="0">
                <a:ea typeface="ＭＳ Ｐゴシック" pitchFamily="1" charset="-128"/>
              </a:rPr>
              <a:t>Significant fraction (&gt;50%?) of HTTP objects </a:t>
            </a:r>
            <a:r>
              <a:rPr lang="en-US" altLang="en-US" sz="2800" dirty="0" err="1" smtClean="0">
                <a:ea typeface="ＭＳ Ｐゴシック" pitchFamily="1" charset="-128"/>
              </a:rPr>
              <a:t>uncachable</a:t>
            </a:r>
            <a:endParaRPr lang="en-US" altLang="en-US" sz="2800" dirty="0" smtClean="0">
              <a:ea typeface="ＭＳ Ｐゴシック" pitchFamily="1" charset="-128"/>
            </a:endParaRPr>
          </a:p>
          <a:p>
            <a:pPr lvl="1" eaLnBrk="1" hangingPunct="1">
              <a:lnSpc>
                <a:spcPct val="90000"/>
              </a:lnSpc>
            </a:pPr>
            <a:r>
              <a:rPr lang="en-US" altLang="en-US" sz="2400" dirty="0" smtClean="0">
                <a:solidFill>
                  <a:srgbClr val="C00000"/>
                </a:solidFill>
                <a:ea typeface="ＭＳ Ｐゴシック" pitchFamily="1" charset="-128"/>
              </a:rPr>
              <a:t>Dynamic data</a:t>
            </a:r>
            <a:r>
              <a:rPr lang="en-US" altLang="en-US" sz="2400" dirty="0" smtClean="0">
                <a:ea typeface="ＭＳ Ｐゴシック" pitchFamily="1" charset="-128"/>
              </a:rPr>
              <a:t>:  </a:t>
            </a:r>
            <a:r>
              <a:rPr lang="en-US" altLang="en-US" sz="2400" dirty="0" smtClean="0">
                <a:ea typeface="ＭＳ Ｐゴシック" pitchFamily="1" charset="-128"/>
                <a:sym typeface="Wingdings" pitchFamily="1" charset="2"/>
              </a:rPr>
              <a:t>Stock prices, scores, web cams</a:t>
            </a:r>
          </a:p>
          <a:p>
            <a:pPr lvl="1" eaLnBrk="1" hangingPunct="1">
              <a:lnSpc>
                <a:spcPct val="90000"/>
              </a:lnSpc>
            </a:pPr>
            <a:r>
              <a:rPr lang="en-US" altLang="en-US" sz="2400" dirty="0" smtClean="0">
                <a:solidFill>
                  <a:srgbClr val="C00000"/>
                </a:solidFill>
                <a:ea typeface="ＭＳ Ｐゴシック" pitchFamily="1" charset="-128"/>
                <a:sym typeface="Wingdings" pitchFamily="1" charset="2"/>
              </a:rPr>
              <a:t>CGI scripts</a:t>
            </a:r>
            <a:r>
              <a:rPr lang="en-US" altLang="en-US" sz="2400" dirty="0" smtClean="0">
                <a:ea typeface="ＭＳ Ｐゴシック" pitchFamily="1" charset="-128"/>
                <a:sym typeface="Wingdings" pitchFamily="1" charset="2"/>
              </a:rPr>
              <a:t>:  results based on passed parameters</a:t>
            </a:r>
          </a:p>
          <a:p>
            <a:pPr lvl="1" eaLnBrk="1" hangingPunct="1">
              <a:lnSpc>
                <a:spcPct val="90000"/>
              </a:lnSpc>
            </a:pPr>
            <a:r>
              <a:rPr lang="en-US" altLang="en-US" sz="2400" dirty="0" smtClean="0">
                <a:solidFill>
                  <a:srgbClr val="C00000"/>
                </a:solidFill>
                <a:ea typeface="ＭＳ Ｐゴシック" pitchFamily="1" charset="-128"/>
                <a:sym typeface="Wingdings" pitchFamily="1" charset="2"/>
              </a:rPr>
              <a:t>Cookies</a:t>
            </a:r>
            <a:r>
              <a:rPr lang="en-US" altLang="en-US" sz="2400" dirty="0" smtClean="0">
                <a:ea typeface="ＭＳ Ｐゴシック" pitchFamily="1" charset="-128"/>
                <a:sym typeface="Wingdings" pitchFamily="1" charset="2"/>
              </a:rPr>
              <a:t>:  results may be based on passed data</a:t>
            </a:r>
          </a:p>
          <a:p>
            <a:pPr lvl="1" eaLnBrk="1" hangingPunct="1">
              <a:lnSpc>
                <a:spcPct val="90000"/>
              </a:lnSpc>
            </a:pPr>
            <a:r>
              <a:rPr lang="en-US" altLang="en-US" sz="2400" dirty="0" smtClean="0">
                <a:solidFill>
                  <a:srgbClr val="C00000"/>
                </a:solidFill>
                <a:ea typeface="ＭＳ Ｐゴシック" pitchFamily="1" charset="-128"/>
                <a:sym typeface="Wingdings" pitchFamily="1" charset="2"/>
              </a:rPr>
              <a:t>SSL</a:t>
            </a:r>
            <a:r>
              <a:rPr lang="en-US" altLang="en-US" sz="2400" dirty="0" smtClean="0">
                <a:ea typeface="ＭＳ Ｐゴシック" pitchFamily="1" charset="-128"/>
                <a:sym typeface="Wingdings" pitchFamily="1" charset="2"/>
              </a:rPr>
              <a:t>:  encrypted data is not cacheable</a:t>
            </a:r>
          </a:p>
          <a:p>
            <a:pPr lvl="1" eaLnBrk="1" hangingPunct="1">
              <a:lnSpc>
                <a:spcPct val="90000"/>
              </a:lnSpc>
            </a:pPr>
            <a:r>
              <a:rPr lang="en-US" altLang="en-US" sz="2400" dirty="0" smtClean="0">
                <a:solidFill>
                  <a:srgbClr val="C00000"/>
                </a:solidFill>
                <a:ea typeface="ＭＳ Ｐゴシック" pitchFamily="1" charset="-128"/>
                <a:sym typeface="Wingdings" pitchFamily="1" charset="2"/>
              </a:rPr>
              <a:t>Advertising / analytics</a:t>
            </a:r>
            <a:r>
              <a:rPr lang="en-US" altLang="en-US" sz="2400" dirty="0" smtClean="0">
                <a:ea typeface="ＭＳ Ｐゴシック" pitchFamily="1" charset="-128"/>
                <a:sym typeface="Wingdings" pitchFamily="1" charset="2"/>
              </a:rPr>
              <a:t>:  owner wants to measure # hits</a:t>
            </a:r>
          </a:p>
          <a:p>
            <a:pPr lvl="2" eaLnBrk="1" hangingPunct="1">
              <a:lnSpc>
                <a:spcPct val="90000"/>
              </a:lnSpc>
            </a:pPr>
            <a:r>
              <a:rPr lang="en-US" altLang="en-US" sz="2200" dirty="0" smtClean="0">
                <a:ea typeface="ＭＳ Ｐゴシック" pitchFamily="1" charset="-128"/>
                <a:sym typeface="Wingdings" pitchFamily="1" charset="2"/>
              </a:rPr>
              <a:t>Random strings in content to ensure unique counting</a:t>
            </a:r>
          </a:p>
          <a:p>
            <a:pPr lvl="2" eaLnBrk="1" hangingPunct="1">
              <a:lnSpc>
                <a:spcPct val="90000"/>
              </a:lnSpc>
            </a:pPr>
            <a:endParaRPr lang="en-US" altLang="en-US" sz="2200" dirty="0" smtClean="0">
              <a:ea typeface="ＭＳ Ｐゴシック" pitchFamily="1" charset="-128"/>
              <a:sym typeface="Wingdings" pitchFamily="1" charset="2"/>
            </a:endParaRPr>
          </a:p>
          <a:p>
            <a:pPr eaLnBrk="1" hangingPunct="1">
              <a:lnSpc>
                <a:spcPct val="90000"/>
              </a:lnSpc>
            </a:pPr>
            <a:r>
              <a:rPr lang="en-US" altLang="en-US" sz="3000" dirty="0" smtClean="0">
                <a:ea typeface="ＭＳ Ｐゴシック" pitchFamily="1" charset="-128"/>
                <a:sym typeface="Wingdings" pitchFamily="1" charset="2"/>
              </a:rPr>
              <a:t>Want to limit </a:t>
            </a:r>
            <a:r>
              <a:rPr lang="en-US" altLang="en-US" sz="3000" dirty="0" smtClean="0">
                <a:solidFill>
                  <a:srgbClr val="C00000"/>
                </a:solidFill>
                <a:ea typeface="ＭＳ Ｐゴシック" pitchFamily="1" charset="-128"/>
                <a:sym typeface="Wingdings" pitchFamily="1" charset="2"/>
              </a:rPr>
              <a:t>staleness</a:t>
            </a:r>
            <a:r>
              <a:rPr lang="en-US" altLang="en-US" sz="3000" dirty="0" smtClean="0">
                <a:ea typeface="ＭＳ Ｐゴシック" pitchFamily="1" charset="-128"/>
                <a:sym typeface="Wingdings" pitchFamily="1" charset="2"/>
              </a:rPr>
              <a:t> of cached objects</a:t>
            </a:r>
          </a:p>
        </p:txBody>
      </p:sp>
      <p:sp>
        <p:nvSpPr>
          <p:cNvPr id="75780"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FD7577F2-C438-46D2-8A5E-92E6C68B50E5}" type="slidenum">
              <a:rPr lang="en-US" altLang="en-US" sz="1200">
                <a:solidFill>
                  <a:srgbClr val="898989"/>
                </a:solidFill>
              </a:rPr>
              <a:pPr eaLnBrk="1" hangingPunct="1"/>
              <a:t>54</a:t>
            </a:fld>
            <a:endParaRPr lang="en-US" altLang="en-US" sz="1200">
              <a:solidFill>
                <a:srgbClr val="898989"/>
              </a:solidFill>
            </a:endParaRPr>
          </a:p>
        </p:txBody>
      </p:sp>
    </p:spTree>
    <p:extLst>
      <p:ext uri="{BB962C8B-B14F-4D97-AF65-F5344CB8AC3E}">
        <p14:creationId xmlns:p14="http://schemas.microsoft.com/office/powerpoint/2010/main" val="3744162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0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0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0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00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00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0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smtClean="0">
                <a:ea typeface="ＭＳ Ｐゴシック" pitchFamily="1" charset="-128"/>
              </a:rPr>
              <a:t>Validating Cached Objects</a:t>
            </a:r>
          </a:p>
        </p:txBody>
      </p:sp>
      <p:sp>
        <p:nvSpPr>
          <p:cNvPr id="77827" name="Content Placeholder 2"/>
          <p:cNvSpPr>
            <a:spLocks noGrp="1"/>
          </p:cNvSpPr>
          <p:nvPr>
            <p:ph idx="1"/>
          </p:nvPr>
        </p:nvSpPr>
        <p:spPr/>
        <p:txBody>
          <a:bodyPr>
            <a:normAutofit fontScale="92500" lnSpcReduction="10000"/>
          </a:bodyPr>
          <a:lstStyle/>
          <a:p>
            <a:r>
              <a:rPr lang="en-US" altLang="en-US" dirty="0" smtClean="0">
                <a:ea typeface="ＭＳ Ｐゴシック" pitchFamily="1" charset="-128"/>
              </a:rPr>
              <a:t>Timestamps</a:t>
            </a:r>
          </a:p>
          <a:p>
            <a:pPr lvl="1"/>
            <a:r>
              <a:rPr lang="en-US" altLang="en-US" dirty="0" smtClean="0">
                <a:ea typeface="ＭＳ Ｐゴシック" pitchFamily="1" charset="-128"/>
              </a:rPr>
              <a:t>Server hints when an object “expires” (Expires: xxx)</a:t>
            </a:r>
          </a:p>
          <a:p>
            <a:pPr lvl="1"/>
            <a:r>
              <a:rPr lang="en-US" altLang="en-US" dirty="0" smtClean="0">
                <a:ea typeface="ＭＳ Ｐゴシック" pitchFamily="1" charset="-128"/>
              </a:rPr>
              <a:t>Server provides last modified date, client can check if that’s still valid</a:t>
            </a:r>
          </a:p>
          <a:p>
            <a:pPr lvl="1"/>
            <a:r>
              <a:rPr lang="en-US" altLang="en-US" dirty="0" smtClean="0">
                <a:ea typeface="ＭＳ Ｐゴシック" pitchFamily="1" charset="-128"/>
              </a:rPr>
              <a:t>Why the server’s timestamp?</a:t>
            </a:r>
          </a:p>
          <a:p>
            <a:r>
              <a:rPr lang="en-US" altLang="en-US" dirty="0" smtClean="0">
                <a:ea typeface="ＭＳ Ｐゴシック" pitchFamily="1" charset="-128"/>
              </a:rPr>
              <a:t>Problems</a:t>
            </a:r>
          </a:p>
          <a:p>
            <a:pPr lvl="1"/>
            <a:r>
              <a:rPr lang="en-US" altLang="en-US" dirty="0" smtClean="0">
                <a:ea typeface="ＭＳ Ｐゴシック" pitchFamily="1" charset="-128"/>
              </a:rPr>
              <a:t>Server replicas won’t agree on time</a:t>
            </a:r>
          </a:p>
          <a:p>
            <a:pPr lvl="1"/>
            <a:r>
              <a:rPr lang="en-US" altLang="en-US" dirty="0" smtClean="0">
                <a:ea typeface="ＭＳ Ｐゴシック" pitchFamily="1" charset="-128"/>
              </a:rPr>
              <a:t>Objects may go back to previous value, and using time will have you </a:t>
            </a:r>
            <a:r>
              <a:rPr lang="en-US" altLang="en-US" dirty="0" err="1" smtClean="0">
                <a:ea typeface="ＭＳ Ｐゴシック" pitchFamily="1" charset="-128"/>
              </a:rPr>
              <a:t>redownload</a:t>
            </a:r>
            <a:r>
              <a:rPr lang="en-US" altLang="en-US" dirty="0" smtClean="0">
                <a:ea typeface="ＭＳ Ｐゴシック" pitchFamily="1" charset="-128"/>
              </a:rPr>
              <a:t> the object</a:t>
            </a:r>
          </a:p>
          <a:p>
            <a:r>
              <a:rPr lang="en-US" altLang="en-US" dirty="0" smtClean="0">
                <a:ea typeface="ＭＳ Ｐゴシック" pitchFamily="1" charset="-128"/>
              </a:rPr>
              <a:t>There are other ways (look up </a:t>
            </a:r>
            <a:r>
              <a:rPr lang="en-US" altLang="en-US" dirty="0" err="1" smtClean="0">
                <a:ea typeface="ＭＳ Ｐゴシック" pitchFamily="1" charset="-128"/>
              </a:rPr>
              <a:t>ETags</a:t>
            </a:r>
            <a:r>
              <a:rPr lang="en-US" altLang="en-US" dirty="0" smtClean="0">
                <a:ea typeface="ＭＳ Ｐゴシック" pitchFamily="1" charset="-128"/>
              </a:rPr>
              <a:t>)</a:t>
            </a:r>
          </a:p>
          <a:p>
            <a:endParaRPr lang="en-US" altLang="en-US" dirty="0" smtClean="0">
              <a:ea typeface="ＭＳ Ｐゴシック" pitchFamily="1" charset="-128"/>
            </a:endParaRPr>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B5F9AB93-BD6E-4ECA-89C9-1140662CC114}" type="slidenum">
              <a:rPr lang="en-US" altLang="en-US" sz="1200">
                <a:solidFill>
                  <a:srgbClr val="898989"/>
                </a:solidFill>
              </a:rPr>
              <a:pPr eaLnBrk="1" hangingPunct="1"/>
              <a:t>55</a:t>
            </a:fld>
            <a:endParaRPr lang="en-US" altLang="en-US" sz="1200">
              <a:solidFill>
                <a:srgbClr val="898989"/>
              </a:solidFill>
            </a:endParaRPr>
          </a:p>
        </p:txBody>
      </p:sp>
    </p:spTree>
    <p:extLst>
      <p:ext uri="{BB962C8B-B14F-4D97-AF65-F5344CB8AC3E}">
        <p14:creationId xmlns:p14="http://schemas.microsoft.com/office/powerpoint/2010/main" val="4145329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smtClean="0">
                <a:ea typeface="ＭＳ Ｐゴシック" pitchFamily="1" charset="-128"/>
              </a:rPr>
              <a:t>Example Cache Check Request</a:t>
            </a:r>
          </a:p>
        </p:txBody>
      </p:sp>
      <p:sp>
        <p:nvSpPr>
          <p:cNvPr id="78851" name="Rectangle 3"/>
          <p:cNvSpPr>
            <a:spLocks noGrp="1" noChangeArrowheads="1"/>
          </p:cNvSpPr>
          <p:nvPr>
            <p:ph idx="1"/>
          </p:nvPr>
        </p:nvSpPr>
        <p:spPr>
          <a:xfrm>
            <a:off x="457200" y="1295400"/>
            <a:ext cx="8686800" cy="5334000"/>
          </a:xfrm>
        </p:spPr>
        <p:txBody>
          <a:bodyPr/>
          <a:lstStyle/>
          <a:p>
            <a:pPr eaLnBrk="1" hangingPunct="1">
              <a:lnSpc>
                <a:spcPct val="90000"/>
              </a:lnSpc>
              <a:buFontTx/>
              <a:buNone/>
            </a:pPr>
            <a:r>
              <a:rPr lang="en-US" altLang="en-US" sz="2700" smtClean="0">
                <a:solidFill>
                  <a:srgbClr val="000000"/>
                </a:solidFill>
                <a:ea typeface="ＭＳ Ｐゴシック" pitchFamily="1" charset="-128"/>
              </a:rPr>
              <a:t>GET / HTTP/1.1</a:t>
            </a:r>
          </a:p>
          <a:p>
            <a:pPr eaLnBrk="1" hangingPunct="1">
              <a:lnSpc>
                <a:spcPct val="90000"/>
              </a:lnSpc>
              <a:buFontTx/>
              <a:buNone/>
            </a:pPr>
            <a:r>
              <a:rPr lang="en-US" altLang="en-US" sz="2700" smtClean="0">
                <a:solidFill>
                  <a:srgbClr val="000000"/>
                </a:solidFill>
                <a:ea typeface="ＭＳ Ｐゴシック" pitchFamily="1" charset="-128"/>
              </a:rPr>
              <a:t>Accept-Language: en-us</a:t>
            </a:r>
          </a:p>
          <a:p>
            <a:pPr eaLnBrk="1" hangingPunct="1">
              <a:lnSpc>
                <a:spcPct val="90000"/>
              </a:lnSpc>
              <a:buFontTx/>
              <a:buNone/>
            </a:pPr>
            <a:r>
              <a:rPr lang="en-US" altLang="en-US" sz="2700" smtClean="0">
                <a:solidFill>
                  <a:srgbClr val="000000"/>
                </a:solidFill>
                <a:ea typeface="ＭＳ Ｐゴシック" pitchFamily="1" charset="-128"/>
              </a:rPr>
              <a:t>If-Modified-Since: Mon, 29 Jan 2001 17:54:18 GMT</a:t>
            </a:r>
          </a:p>
          <a:p>
            <a:pPr eaLnBrk="1" hangingPunct="1">
              <a:lnSpc>
                <a:spcPct val="90000"/>
              </a:lnSpc>
              <a:buFontTx/>
              <a:buNone/>
            </a:pPr>
            <a:r>
              <a:rPr lang="en-US" altLang="en-US" sz="2700" smtClean="0">
                <a:solidFill>
                  <a:srgbClr val="000000"/>
                </a:solidFill>
                <a:ea typeface="ＭＳ Ｐゴシック" pitchFamily="1" charset="-128"/>
              </a:rPr>
              <a:t>Host: www.example.com</a:t>
            </a:r>
          </a:p>
          <a:p>
            <a:pPr eaLnBrk="1" hangingPunct="1">
              <a:lnSpc>
                <a:spcPct val="90000"/>
              </a:lnSpc>
              <a:buFontTx/>
              <a:buNone/>
            </a:pPr>
            <a:r>
              <a:rPr lang="en-US" altLang="en-US" sz="2700" smtClean="0">
                <a:solidFill>
                  <a:srgbClr val="000000"/>
                </a:solidFill>
                <a:ea typeface="ＭＳ Ｐゴシック" pitchFamily="1" charset="-128"/>
              </a:rPr>
              <a:t>Connection: Keep-Alive</a:t>
            </a:r>
          </a:p>
          <a:p>
            <a:pPr eaLnBrk="1" hangingPunct="1">
              <a:lnSpc>
                <a:spcPct val="90000"/>
              </a:lnSpc>
              <a:buFontTx/>
              <a:buNone/>
            </a:pPr>
            <a:endParaRPr lang="en-US" altLang="en-US" sz="2700" smtClean="0">
              <a:solidFill>
                <a:srgbClr val="000000"/>
              </a:solidFill>
              <a:ea typeface="ＭＳ Ｐゴシック" pitchFamily="1" charset="-128"/>
            </a:endParaRPr>
          </a:p>
        </p:txBody>
      </p:sp>
      <p:sp>
        <p:nvSpPr>
          <p:cNvPr id="78852"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5F0A9D68-097F-48CC-BB9F-421C3F5DC836}" type="slidenum">
              <a:rPr lang="en-US" altLang="en-US" sz="1200">
                <a:solidFill>
                  <a:srgbClr val="898989"/>
                </a:solidFill>
              </a:rPr>
              <a:pPr eaLnBrk="1" hangingPunct="1"/>
              <a:t>56</a:t>
            </a:fld>
            <a:endParaRPr lang="en-US" altLang="en-US" sz="1200">
              <a:solidFill>
                <a:srgbClr val="898989"/>
              </a:solidFill>
            </a:endParaRPr>
          </a:p>
        </p:txBody>
      </p:sp>
    </p:spTree>
    <p:extLst>
      <p:ext uri="{BB962C8B-B14F-4D97-AF65-F5344CB8AC3E}">
        <p14:creationId xmlns:p14="http://schemas.microsoft.com/office/powerpoint/2010/main" val="15550111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smtClean="0">
                <a:ea typeface="ＭＳ Ｐゴシック" pitchFamily="1" charset="-128"/>
              </a:rPr>
              <a:t>Example Cache Check Response</a:t>
            </a:r>
          </a:p>
        </p:txBody>
      </p:sp>
      <p:sp>
        <p:nvSpPr>
          <p:cNvPr id="293891" name="Rectangle 3"/>
          <p:cNvSpPr>
            <a:spLocks noGrp="1" noChangeArrowheads="1"/>
          </p:cNvSpPr>
          <p:nvPr>
            <p:ph idx="1"/>
          </p:nvPr>
        </p:nvSpPr>
        <p:spPr/>
        <p:txBody>
          <a:bodyPr/>
          <a:lstStyle/>
          <a:p>
            <a:pPr eaLnBrk="1" hangingPunct="1">
              <a:buFontTx/>
              <a:buNone/>
            </a:pPr>
            <a:r>
              <a:rPr lang="en-US" altLang="en-US" sz="3000" smtClean="0">
                <a:solidFill>
                  <a:schemeClr val="tx1"/>
                </a:solidFill>
                <a:ea typeface="ＭＳ Ｐゴシック" pitchFamily="1" charset="-128"/>
              </a:rPr>
              <a:t>HTTP/1.1 304 Not Modified</a:t>
            </a:r>
          </a:p>
          <a:p>
            <a:pPr eaLnBrk="1" hangingPunct="1">
              <a:buFontTx/>
              <a:buNone/>
            </a:pPr>
            <a:r>
              <a:rPr lang="en-US" altLang="en-US" sz="3000" smtClean="0">
                <a:solidFill>
                  <a:schemeClr val="tx1"/>
                </a:solidFill>
                <a:ea typeface="ＭＳ Ｐゴシック" pitchFamily="1" charset="-128"/>
              </a:rPr>
              <a:t>Date: Tue, 27 Mar 2001 03:50:51 GMT</a:t>
            </a:r>
          </a:p>
          <a:p>
            <a:pPr eaLnBrk="1" hangingPunct="1">
              <a:buFontTx/>
              <a:buNone/>
            </a:pPr>
            <a:r>
              <a:rPr lang="en-US" altLang="en-US" sz="3000" smtClean="0">
                <a:solidFill>
                  <a:schemeClr val="tx1"/>
                </a:solidFill>
                <a:ea typeface="ＭＳ Ｐゴシック" pitchFamily="1" charset="-128"/>
              </a:rPr>
              <a:t>Connection: Keep-Alive</a:t>
            </a:r>
          </a:p>
        </p:txBody>
      </p:sp>
      <p:sp>
        <p:nvSpPr>
          <p:cNvPr id="80900"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74EE5F2D-A680-4DD9-B042-62D716487B0F}" type="slidenum">
              <a:rPr lang="en-US" altLang="en-US" sz="1200">
                <a:solidFill>
                  <a:srgbClr val="898989"/>
                </a:solidFill>
              </a:rPr>
              <a:pPr eaLnBrk="1" hangingPunct="1"/>
              <a:t>57</a:t>
            </a:fld>
            <a:endParaRPr lang="en-US" altLang="en-US" sz="1200">
              <a:solidFill>
                <a:srgbClr val="898989"/>
              </a:solidFill>
            </a:endParaRPr>
          </a:p>
        </p:txBody>
      </p:sp>
    </p:spTree>
    <p:extLst>
      <p:ext uri="{BB962C8B-B14F-4D97-AF65-F5344CB8AC3E}">
        <p14:creationId xmlns:p14="http://schemas.microsoft.com/office/powerpoint/2010/main" val="487627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93891">
                                            <p:txEl>
                                              <p:pRg st="0" end="0"/>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ea typeface="ＭＳ Ｐゴシック" pitchFamily="1" charset="-128"/>
              </a:rPr>
              <a:t>Summary</a:t>
            </a:r>
          </a:p>
        </p:txBody>
      </p:sp>
      <p:sp>
        <p:nvSpPr>
          <p:cNvPr id="84995" name="Rectangle 3"/>
          <p:cNvSpPr>
            <a:spLocks noGrp="1" noChangeArrowheads="1"/>
          </p:cNvSpPr>
          <p:nvPr>
            <p:ph idx="1"/>
          </p:nvPr>
        </p:nvSpPr>
        <p:spPr/>
        <p:txBody>
          <a:bodyPr/>
          <a:lstStyle/>
          <a:p>
            <a:pPr eaLnBrk="1" hangingPunct="1">
              <a:lnSpc>
                <a:spcPct val="90000"/>
              </a:lnSpc>
            </a:pPr>
            <a:r>
              <a:rPr lang="en-US" altLang="en-US" sz="2800" dirty="0" smtClean="0">
                <a:ea typeface="ＭＳ Ｐゴシック" pitchFamily="1" charset="-128"/>
              </a:rPr>
              <a:t>HTTP:  Simple text-based file exchange protocol </a:t>
            </a:r>
          </a:p>
          <a:p>
            <a:pPr lvl="1" eaLnBrk="1" hangingPunct="1">
              <a:lnSpc>
                <a:spcPct val="90000"/>
              </a:lnSpc>
            </a:pPr>
            <a:r>
              <a:rPr lang="en-US" altLang="en-US" sz="2400" dirty="0" smtClean="0">
                <a:ea typeface="ＭＳ Ｐゴシック" pitchFamily="1" charset="-128"/>
              </a:rPr>
              <a:t>Support for status/error responses, authentication, client-side state maintenance, cache maintenance</a:t>
            </a:r>
          </a:p>
          <a:p>
            <a:pPr eaLnBrk="1" hangingPunct="1">
              <a:lnSpc>
                <a:spcPct val="90000"/>
              </a:lnSpc>
            </a:pPr>
            <a:endParaRPr lang="en-US" altLang="en-US" sz="2800" dirty="0" smtClean="0">
              <a:ea typeface="ＭＳ Ｐゴシック" pitchFamily="1" charset="-128"/>
            </a:endParaRPr>
          </a:p>
          <a:p>
            <a:pPr eaLnBrk="1" hangingPunct="1">
              <a:lnSpc>
                <a:spcPct val="90000"/>
              </a:lnSpc>
            </a:pPr>
            <a:r>
              <a:rPr lang="en-US" altLang="en-US" sz="2800" dirty="0" smtClean="0">
                <a:ea typeface="ＭＳ Ｐゴシック" pitchFamily="1" charset="-128"/>
              </a:rPr>
              <a:t>How to improve performance</a:t>
            </a:r>
          </a:p>
          <a:p>
            <a:pPr lvl="1" eaLnBrk="1" hangingPunct="1">
              <a:lnSpc>
                <a:spcPct val="90000"/>
              </a:lnSpc>
            </a:pPr>
            <a:r>
              <a:rPr lang="en-US" altLang="en-US" sz="2400" dirty="0" smtClean="0">
                <a:ea typeface="ＭＳ Ｐゴシック" pitchFamily="1" charset="-128"/>
              </a:rPr>
              <a:t>Persistent connections</a:t>
            </a:r>
          </a:p>
          <a:p>
            <a:pPr lvl="1" eaLnBrk="1" hangingPunct="1">
              <a:lnSpc>
                <a:spcPct val="90000"/>
              </a:lnSpc>
            </a:pPr>
            <a:r>
              <a:rPr lang="en-US" altLang="en-US" sz="2400" dirty="0" smtClean="0">
                <a:ea typeface="ＭＳ Ｐゴシック" pitchFamily="1" charset="-128"/>
              </a:rPr>
              <a:t>Pipelining</a:t>
            </a:r>
          </a:p>
          <a:p>
            <a:pPr lvl="1" eaLnBrk="1" hangingPunct="1">
              <a:lnSpc>
                <a:spcPct val="90000"/>
              </a:lnSpc>
            </a:pPr>
            <a:r>
              <a:rPr lang="en-US" altLang="en-US" sz="2400" dirty="0" smtClean="0">
                <a:ea typeface="ＭＳ Ｐゴシック" pitchFamily="1" charset="-128"/>
              </a:rPr>
              <a:t>Proxies</a:t>
            </a:r>
          </a:p>
          <a:p>
            <a:pPr lvl="1" eaLnBrk="1" hangingPunct="1">
              <a:lnSpc>
                <a:spcPct val="90000"/>
              </a:lnSpc>
            </a:pPr>
            <a:r>
              <a:rPr lang="en-US" altLang="en-US" sz="2400" dirty="0" smtClean="0">
                <a:ea typeface="ＭＳ Ｐゴシック" pitchFamily="1" charset="-128"/>
              </a:rPr>
              <a:t>Caching</a:t>
            </a:r>
          </a:p>
        </p:txBody>
      </p:sp>
      <p:sp>
        <p:nvSpPr>
          <p:cNvPr id="84996" name="Slide Number Placeholder 4"/>
          <p:cNvSpPr>
            <a:spLocks noGrp="1"/>
          </p:cNvSpPr>
          <p:nvPr>
            <p:ph type="sldNum" sz="quarter" idx="12"/>
          </p:nvPr>
        </p:nvSpPr>
        <p:spPr bwMode="auto">
          <a:xfrm>
            <a:off x="6589713" y="6376988"/>
            <a:ext cx="2193925"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itchFamily="1" charset="0"/>
                <a:ea typeface="ＭＳ Ｐゴシック" pitchFamily="1" charset="-128"/>
              </a:defRPr>
            </a:lvl1pPr>
            <a:lvl2pPr marL="37931725" indent="-37474525" eaLnBrk="0" hangingPunct="0">
              <a:defRPr sz="2000" b="1">
                <a:solidFill>
                  <a:schemeClr val="tx1"/>
                </a:solidFill>
                <a:latin typeface="Courier New" pitchFamily="1" charset="0"/>
                <a:ea typeface="ＭＳ Ｐゴシック" pitchFamily="1" charset="-128"/>
              </a:defRPr>
            </a:lvl2pPr>
            <a:lvl3pPr eaLnBrk="0" hangingPunct="0">
              <a:defRPr sz="2000" b="1">
                <a:solidFill>
                  <a:schemeClr val="tx1"/>
                </a:solidFill>
                <a:latin typeface="Courier New" pitchFamily="1" charset="0"/>
                <a:ea typeface="ＭＳ Ｐゴシック" pitchFamily="1" charset="-128"/>
              </a:defRPr>
            </a:lvl3pPr>
            <a:lvl4pPr eaLnBrk="0" hangingPunct="0">
              <a:defRPr sz="2000" b="1">
                <a:solidFill>
                  <a:schemeClr val="tx1"/>
                </a:solidFill>
                <a:latin typeface="Courier New" pitchFamily="1" charset="0"/>
                <a:ea typeface="ＭＳ Ｐゴシック" pitchFamily="1" charset="-128"/>
              </a:defRPr>
            </a:lvl4pPr>
            <a:lvl5pPr eaLnBrk="0" hangingPunct="0">
              <a:defRPr sz="2000" b="1">
                <a:solidFill>
                  <a:schemeClr val="tx1"/>
                </a:solidFill>
                <a:latin typeface="Courier New" pitchFamily="1" charset="0"/>
                <a:ea typeface="ＭＳ Ｐゴシック" pitchFamily="1" charset="-128"/>
              </a:defRPr>
            </a:lvl5pPr>
            <a:lvl6pPr marL="457200" eaLnBrk="0" fontAlgn="base" hangingPunct="0">
              <a:spcBef>
                <a:spcPct val="0"/>
              </a:spcBef>
              <a:spcAft>
                <a:spcPct val="0"/>
              </a:spcAft>
              <a:defRPr sz="2000" b="1">
                <a:solidFill>
                  <a:schemeClr val="tx1"/>
                </a:solidFill>
                <a:latin typeface="Courier New" pitchFamily="1" charset="0"/>
                <a:ea typeface="ＭＳ Ｐゴシック" pitchFamily="1" charset="-128"/>
              </a:defRPr>
            </a:lvl6pPr>
            <a:lvl7pPr marL="914400" eaLnBrk="0" fontAlgn="base" hangingPunct="0">
              <a:spcBef>
                <a:spcPct val="0"/>
              </a:spcBef>
              <a:spcAft>
                <a:spcPct val="0"/>
              </a:spcAft>
              <a:defRPr sz="2000" b="1">
                <a:solidFill>
                  <a:schemeClr val="tx1"/>
                </a:solidFill>
                <a:latin typeface="Courier New" pitchFamily="1" charset="0"/>
                <a:ea typeface="ＭＳ Ｐゴシック" pitchFamily="1" charset="-128"/>
              </a:defRPr>
            </a:lvl7pPr>
            <a:lvl8pPr marL="1371600" eaLnBrk="0" fontAlgn="base" hangingPunct="0">
              <a:spcBef>
                <a:spcPct val="0"/>
              </a:spcBef>
              <a:spcAft>
                <a:spcPct val="0"/>
              </a:spcAft>
              <a:defRPr sz="2000" b="1">
                <a:solidFill>
                  <a:schemeClr val="tx1"/>
                </a:solidFill>
                <a:latin typeface="Courier New" pitchFamily="1" charset="0"/>
                <a:ea typeface="ＭＳ Ｐゴシック" pitchFamily="1" charset="-128"/>
              </a:defRPr>
            </a:lvl8pPr>
            <a:lvl9pPr marL="1828800" eaLnBrk="0" fontAlgn="base" hangingPunct="0">
              <a:spcBef>
                <a:spcPct val="0"/>
              </a:spcBef>
              <a:spcAft>
                <a:spcPct val="0"/>
              </a:spcAft>
              <a:defRPr sz="2000" b="1">
                <a:solidFill>
                  <a:schemeClr val="tx1"/>
                </a:solidFill>
                <a:latin typeface="Courier New" pitchFamily="1" charset="0"/>
                <a:ea typeface="ＭＳ Ｐゴシック" pitchFamily="1" charset="-128"/>
              </a:defRPr>
            </a:lvl9pPr>
          </a:lstStyle>
          <a:p>
            <a:pPr eaLnBrk="1" hangingPunct="1"/>
            <a:fld id="{637EDBE0-F7CE-49F0-8D4D-66FD6AAB36B4}" type="slidenum">
              <a:rPr lang="en-US" altLang="en-US" sz="1200">
                <a:solidFill>
                  <a:srgbClr val="898989"/>
                </a:solidFill>
              </a:rPr>
              <a:pPr eaLnBrk="1" hangingPunct="1"/>
              <a:t>58</a:t>
            </a:fld>
            <a:endParaRPr lang="en-US" altLang="en-US" sz="1200">
              <a:solidFill>
                <a:srgbClr val="898989"/>
              </a:solidFill>
            </a:endParaRPr>
          </a:p>
        </p:txBody>
      </p:sp>
    </p:spTree>
    <p:extLst>
      <p:ext uri="{BB962C8B-B14F-4D97-AF65-F5344CB8AC3E}">
        <p14:creationId xmlns:p14="http://schemas.microsoft.com/office/powerpoint/2010/main" val="87965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From the RFC</a:t>
            </a:r>
          </a:p>
        </p:txBody>
      </p:sp>
      <p:sp>
        <p:nvSpPr>
          <p:cNvPr id="34819" name="Rectangle 3"/>
          <p:cNvSpPr>
            <a:spLocks noGrp="1" noChangeArrowheads="1"/>
          </p:cNvSpPr>
          <p:nvPr>
            <p:ph type="body" idx="1"/>
          </p:nvPr>
        </p:nvSpPr>
        <p:spPr/>
        <p:txBody>
          <a:bodyPr/>
          <a:lstStyle/>
          <a:p>
            <a:pPr>
              <a:buFontTx/>
              <a:buNone/>
            </a:pPr>
            <a:r>
              <a:rPr lang="en-US" altLang="en-US" smtClean="0"/>
              <a:t>“HTTP is an application-level protocol with the lightness and speed necessary for distributed, hypermedia information systems.”</a:t>
            </a:r>
          </a:p>
          <a:p>
            <a:endParaRPr lang="en-US" altLang="en-US" smtClean="0"/>
          </a:p>
          <a:p>
            <a:endParaRPr lang="en-US" altLang="en-US"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875F83A-22D9-4B23-B6CA-3351D9B0AD62}" type="slidenum">
              <a:rPr lang="en-US" altLang="en-US" sz="1400" smtClean="0"/>
              <a:pPr/>
              <a:t>6</a:t>
            </a:fld>
            <a:endParaRPr lang="en-US" altLang="en-US" sz="1400" smtClean="0"/>
          </a:p>
        </p:txBody>
      </p:sp>
    </p:spTree>
    <p:extLst>
      <p:ext uri="{BB962C8B-B14F-4D97-AF65-F5344CB8AC3E}">
        <p14:creationId xmlns:p14="http://schemas.microsoft.com/office/powerpoint/2010/main" val="102619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194D5D1E-A883-4451-A4FF-29E67DA60294}" type="slidenum">
              <a:rPr lang="en-US" altLang="en-US" sz="1400" smtClean="0"/>
              <a:pPr/>
              <a:t>7</a:t>
            </a:fld>
            <a:endParaRPr lang="en-US" altLang="en-US" sz="1400" smtClean="0"/>
          </a:p>
        </p:txBody>
      </p:sp>
      <p:sp>
        <p:nvSpPr>
          <p:cNvPr id="35843" name="Line 11"/>
          <p:cNvSpPr>
            <a:spLocks noChangeShapeType="1"/>
          </p:cNvSpPr>
          <p:nvPr/>
        </p:nvSpPr>
        <p:spPr bwMode="auto">
          <a:xfrm>
            <a:off x="476250" y="2095500"/>
            <a:ext cx="0" cy="449580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4" name="Rectangle 13"/>
          <p:cNvSpPr>
            <a:spLocks noChangeArrowheads="1"/>
          </p:cNvSpPr>
          <p:nvPr/>
        </p:nvSpPr>
        <p:spPr bwMode="auto">
          <a:xfrm>
            <a:off x="238125" y="6019800"/>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5" name="Rectangle 2"/>
          <p:cNvSpPr>
            <a:spLocks noGrp="1" noChangeArrowheads="1"/>
          </p:cNvSpPr>
          <p:nvPr>
            <p:ph type="title"/>
          </p:nvPr>
        </p:nvSpPr>
        <p:spPr>
          <a:xfrm>
            <a:off x="542925" y="257175"/>
            <a:ext cx="7772400" cy="866775"/>
          </a:xfrm>
        </p:spPr>
        <p:txBody>
          <a:bodyPr/>
          <a:lstStyle/>
          <a:p>
            <a:r>
              <a:rPr lang="en-US" altLang="en-US" sz="3600" smtClean="0"/>
              <a:t>http 1.0 example</a:t>
            </a:r>
            <a:endParaRPr lang="en-US" altLang="en-US" smtClean="0"/>
          </a:p>
        </p:txBody>
      </p:sp>
      <p:sp>
        <p:nvSpPr>
          <p:cNvPr id="35846" name="Rectangle 3"/>
          <p:cNvSpPr>
            <a:spLocks noGrp="1" noChangeArrowheads="1"/>
          </p:cNvSpPr>
          <p:nvPr>
            <p:ph type="body" sz="half" idx="1"/>
          </p:nvPr>
        </p:nvSpPr>
        <p:spPr>
          <a:xfrm>
            <a:off x="523875" y="1114425"/>
            <a:ext cx="8343900" cy="466725"/>
          </a:xfrm>
        </p:spPr>
        <p:txBody>
          <a:bodyPr>
            <a:normAutofit fontScale="85000" lnSpcReduction="10000"/>
          </a:bodyPr>
          <a:lstStyle/>
          <a:p>
            <a:pPr>
              <a:buFont typeface="ZapfDingbats" pitchFamily="82" charset="2"/>
              <a:buNone/>
            </a:pPr>
            <a:r>
              <a:rPr lang="en-US" altLang="en-US" sz="2400" smtClean="0"/>
              <a:t>Suppose user enters URL </a:t>
            </a:r>
            <a:r>
              <a:rPr lang="en-US" altLang="en-US" sz="2000" smtClean="0">
                <a:latin typeface="Arial" charset="0"/>
              </a:rPr>
              <a:t>www.someSchool.edu/someDepartment/home.index</a:t>
            </a:r>
            <a:endParaRPr lang="en-US" altLang="en-US" sz="2400" smtClean="0"/>
          </a:p>
        </p:txBody>
      </p:sp>
      <p:sp>
        <p:nvSpPr>
          <p:cNvPr id="35847" name="Rectangle 4"/>
          <p:cNvSpPr>
            <a:spLocks noGrp="1" noChangeArrowheads="1"/>
          </p:cNvSpPr>
          <p:nvPr>
            <p:ph type="body" sz="half" idx="2"/>
          </p:nvPr>
        </p:nvSpPr>
        <p:spPr>
          <a:xfrm>
            <a:off x="657225" y="2095500"/>
            <a:ext cx="3810000" cy="1905000"/>
          </a:xfrm>
        </p:spPr>
        <p:txBody>
          <a:bodyPr/>
          <a:lstStyle/>
          <a:p>
            <a:pPr>
              <a:buFont typeface="ZapfDingbats" pitchFamily="82" charset="2"/>
              <a:buNone/>
            </a:pPr>
            <a:r>
              <a:rPr lang="en-US" altLang="en-US" sz="2000" smtClean="0">
                <a:solidFill>
                  <a:srgbClr val="FF0000"/>
                </a:solidFill>
              </a:rPr>
              <a:t>1a</a:t>
            </a:r>
            <a:r>
              <a:rPr lang="en-US" altLang="en-US" sz="1800" smtClean="0">
                <a:solidFill>
                  <a:srgbClr val="FF0000"/>
                </a:solidFill>
              </a:rPr>
              <a:t>.</a:t>
            </a:r>
            <a:r>
              <a:rPr lang="en-US" altLang="en-US" sz="1800" smtClean="0"/>
              <a:t> http client initiates TCP connection to http server (process) at </a:t>
            </a:r>
            <a:r>
              <a:rPr lang="en-US" altLang="en-US" sz="1800" smtClean="0">
                <a:latin typeface="Arial" charset="0"/>
              </a:rPr>
              <a:t>www.someSchool.edu.</a:t>
            </a:r>
            <a:r>
              <a:rPr lang="en-US" altLang="en-US" sz="1800" smtClean="0"/>
              <a:t> Port 80 is default for http server.</a:t>
            </a:r>
            <a:endParaRPr lang="en-US" altLang="en-US" sz="2000" smtClean="0"/>
          </a:p>
        </p:txBody>
      </p:sp>
      <p:sp>
        <p:nvSpPr>
          <p:cNvPr id="35848" name="Rectangle 5"/>
          <p:cNvSpPr>
            <a:spLocks noChangeArrowheads="1"/>
          </p:cNvSpPr>
          <p:nvPr/>
        </p:nvSpPr>
        <p:spPr bwMode="auto">
          <a:xfrm>
            <a:off x="704850" y="3829050"/>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2.</a:t>
            </a:r>
            <a:r>
              <a:rPr lang="en-US" altLang="en-US" sz="2000">
                <a:latin typeface="Comic Sans MS" pitchFamily="66" charset="0"/>
              </a:rPr>
              <a:t> </a:t>
            </a:r>
            <a:r>
              <a:rPr lang="en-US" altLang="en-US" sz="1800">
                <a:latin typeface="Comic Sans MS" pitchFamily="66" charset="0"/>
              </a:rPr>
              <a:t>http client sends http </a:t>
            </a:r>
            <a:r>
              <a:rPr lang="en-US" altLang="en-US" sz="1800" i="1">
                <a:solidFill>
                  <a:schemeClr val="accent2"/>
                </a:solidFill>
                <a:latin typeface="Comic Sans MS" pitchFamily="66" charset="0"/>
              </a:rPr>
              <a:t>request message</a:t>
            </a:r>
            <a:r>
              <a:rPr lang="en-US" altLang="en-US" sz="1800">
                <a:latin typeface="Comic Sans MS" pitchFamily="66" charset="0"/>
              </a:rPr>
              <a:t> (containing URL) into TCP connection socket</a:t>
            </a:r>
          </a:p>
        </p:txBody>
      </p:sp>
      <p:sp>
        <p:nvSpPr>
          <p:cNvPr id="35849" name="Rectangle 6"/>
          <p:cNvSpPr>
            <a:spLocks noChangeArrowheads="1"/>
          </p:cNvSpPr>
          <p:nvPr/>
        </p:nvSpPr>
        <p:spPr bwMode="auto">
          <a:xfrm>
            <a:off x="4781550" y="2524125"/>
            <a:ext cx="3810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1b.</a:t>
            </a:r>
            <a:r>
              <a:rPr lang="en-US" altLang="en-US" sz="2000">
                <a:latin typeface="Comic Sans MS" pitchFamily="66" charset="0"/>
              </a:rPr>
              <a:t> </a:t>
            </a:r>
            <a:r>
              <a:rPr lang="en-US" altLang="en-US" sz="1800">
                <a:latin typeface="Comic Sans MS" pitchFamily="66" charset="0"/>
              </a:rPr>
              <a:t>http server at host </a:t>
            </a:r>
            <a:r>
              <a:rPr lang="en-US" altLang="en-US" sz="1800">
                <a:latin typeface="Arial" charset="0"/>
              </a:rPr>
              <a:t>www.someSchool.edu </a:t>
            </a:r>
            <a:r>
              <a:rPr lang="en-US" altLang="en-US" sz="1800">
                <a:latin typeface="Comic Sans MS" pitchFamily="66" charset="0"/>
              </a:rPr>
              <a:t>waiting for TCP connection at port 80.  “accepts” connection, notifying client</a:t>
            </a:r>
            <a:endParaRPr lang="en-US" altLang="en-US" sz="2000">
              <a:latin typeface="Comic Sans MS" pitchFamily="66" charset="0"/>
            </a:endParaRPr>
          </a:p>
        </p:txBody>
      </p:sp>
      <p:sp>
        <p:nvSpPr>
          <p:cNvPr id="35850" name="Rectangle 7"/>
          <p:cNvSpPr>
            <a:spLocks noChangeArrowheads="1"/>
          </p:cNvSpPr>
          <p:nvPr/>
        </p:nvSpPr>
        <p:spPr bwMode="auto">
          <a:xfrm>
            <a:off x="4724400" y="4381500"/>
            <a:ext cx="381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3.</a:t>
            </a:r>
            <a:r>
              <a:rPr lang="en-US" altLang="en-US" sz="2000">
                <a:latin typeface="Comic Sans MS" pitchFamily="66" charset="0"/>
              </a:rPr>
              <a:t> </a:t>
            </a:r>
            <a:r>
              <a:rPr lang="en-US" altLang="en-US" sz="1800">
                <a:latin typeface="Comic Sans MS" pitchFamily="66" charset="0"/>
              </a:rPr>
              <a:t>http server receives request message, forms </a:t>
            </a:r>
            <a:r>
              <a:rPr lang="en-US" altLang="en-US" sz="1800" i="1">
                <a:solidFill>
                  <a:schemeClr val="accent2"/>
                </a:solidFill>
                <a:latin typeface="Comic Sans MS" pitchFamily="66" charset="0"/>
              </a:rPr>
              <a:t>response message</a:t>
            </a:r>
            <a:r>
              <a:rPr lang="en-US" altLang="en-US" sz="1800">
                <a:latin typeface="Comic Sans MS" pitchFamily="66" charset="0"/>
              </a:rPr>
              <a:t> containing requested object (</a:t>
            </a:r>
            <a:r>
              <a:rPr lang="en-US" altLang="en-US" sz="1800">
                <a:latin typeface="Arial" charset="0"/>
              </a:rPr>
              <a:t>someDepartment/home.index</a:t>
            </a:r>
            <a:r>
              <a:rPr lang="en-US" altLang="en-US" sz="1800">
                <a:latin typeface="Comic Sans MS" pitchFamily="66" charset="0"/>
              </a:rPr>
              <a:t>), sends message into socket</a:t>
            </a:r>
          </a:p>
        </p:txBody>
      </p:sp>
      <p:sp>
        <p:nvSpPr>
          <p:cNvPr id="35851" name="Line 8"/>
          <p:cNvSpPr>
            <a:spLocks noChangeShapeType="1"/>
          </p:cNvSpPr>
          <p:nvPr/>
        </p:nvSpPr>
        <p:spPr bwMode="auto">
          <a:xfrm>
            <a:off x="4048125" y="2647950"/>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2" name="Line 9"/>
          <p:cNvSpPr>
            <a:spLocks noChangeShapeType="1"/>
          </p:cNvSpPr>
          <p:nvPr/>
        </p:nvSpPr>
        <p:spPr bwMode="auto">
          <a:xfrm>
            <a:off x="3895725" y="4591050"/>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3" name="Line 10"/>
          <p:cNvSpPr>
            <a:spLocks noChangeShapeType="1"/>
          </p:cNvSpPr>
          <p:nvPr/>
        </p:nvSpPr>
        <p:spPr bwMode="auto">
          <a:xfrm flipH="1">
            <a:off x="3933825" y="5124450"/>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4" name="Text Box 12"/>
          <p:cNvSpPr txBox="1">
            <a:spLocks noChangeArrowheads="1"/>
          </p:cNvSpPr>
          <p:nvPr/>
        </p:nvSpPr>
        <p:spPr bwMode="auto">
          <a:xfrm>
            <a:off x="176213" y="5942013"/>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olidFill>
                  <a:schemeClr val="accent2"/>
                </a:solidFill>
                <a:latin typeface="Comic Sans MS" pitchFamily="66" charset="0"/>
              </a:rPr>
              <a:t>time</a:t>
            </a:r>
            <a:endParaRPr lang="en-US" altLang="en-US"/>
          </a:p>
        </p:txBody>
      </p:sp>
      <p:sp>
        <p:nvSpPr>
          <p:cNvPr id="35855" name="Line 14"/>
          <p:cNvSpPr>
            <a:spLocks noChangeShapeType="1"/>
          </p:cNvSpPr>
          <p:nvPr/>
        </p:nvSpPr>
        <p:spPr bwMode="auto">
          <a:xfrm flipH="1">
            <a:off x="4019550" y="3162300"/>
            <a:ext cx="1095375" cy="5238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56" name="Text Box 15"/>
          <p:cNvSpPr txBox="1">
            <a:spLocks noChangeArrowheads="1"/>
          </p:cNvSpPr>
          <p:nvPr/>
        </p:nvSpPr>
        <p:spPr bwMode="auto">
          <a:xfrm>
            <a:off x="6840829" y="1403776"/>
            <a:ext cx="1726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dirty="0">
                <a:latin typeface="Arial" charset="0"/>
              </a:rPr>
              <a:t>(contains text, </a:t>
            </a:r>
          </a:p>
          <a:p>
            <a:r>
              <a:rPr lang="en-US" altLang="en-US" sz="1600" dirty="0">
                <a:latin typeface="Arial" charset="0"/>
              </a:rPr>
              <a:t>references to 10 </a:t>
            </a:r>
          </a:p>
          <a:p>
            <a:r>
              <a:rPr lang="en-US" altLang="en-US" sz="1600" dirty="0">
                <a:latin typeface="Arial" charset="0"/>
              </a:rPr>
              <a:t>jpeg images)</a:t>
            </a:r>
            <a:endParaRPr lang="en-US" altLang="en-US" sz="2000" dirty="0"/>
          </a:p>
        </p:txBody>
      </p:sp>
    </p:spTree>
    <p:extLst>
      <p:ext uri="{BB962C8B-B14F-4D97-AF65-F5344CB8AC3E}">
        <p14:creationId xmlns:p14="http://schemas.microsoft.com/office/powerpoint/2010/main" val="1587204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F81934D-7F66-491A-9505-E6141C61DBF3}" type="slidenum">
              <a:rPr lang="en-US" altLang="en-US" sz="1400" smtClean="0"/>
              <a:pPr/>
              <a:t>8</a:t>
            </a:fld>
            <a:endParaRPr lang="en-US" altLang="en-US" sz="1400" smtClean="0"/>
          </a:p>
        </p:txBody>
      </p:sp>
      <p:sp>
        <p:nvSpPr>
          <p:cNvPr id="36867" name="Rectangle 4"/>
          <p:cNvSpPr>
            <a:spLocks noGrp="1" noChangeArrowheads="1"/>
          </p:cNvSpPr>
          <p:nvPr>
            <p:ph type="title"/>
          </p:nvPr>
        </p:nvSpPr>
        <p:spPr>
          <a:xfrm>
            <a:off x="542925" y="257175"/>
            <a:ext cx="7772400" cy="866775"/>
          </a:xfrm>
        </p:spPr>
        <p:txBody>
          <a:bodyPr/>
          <a:lstStyle/>
          <a:p>
            <a:r>
              <a:rPr lang="en-US" altLang="en-US" sz="3600" smtClean="0"/>
              <a:t>http example (cont.)</a:t>
            </a:r>
            <a:endParaRPr lang="en-US" altLang="en-US" smtClean="0"/>
          </a:p>
        </p:txBody>
      </p:sp>
      <p:sp>
        <p:nvSpPr>
          <p:cNvPr id="36868" name="Rectangle 6"/>
          <p:cNvSpPr>
            <a:spLocks noGrp="1" noChangeArrowheads="1"/>
          </p:cNvSpPr>
          <p:nvPr>
            <p:ph type="body" sz="half" idx="2"/>
          </p:nvPr>
        </p:nvSpPr>
        <p:spPr>
          <a:xfrm>
            <a:off x="685800" y="1628775"/>
            <a:ext cx="3810000" cy="1533525"/>
          </a:xfrm>
        </p:spPr>
        <p:txBody>
          <a:bodyPr/>
          <a:lstStyle/>
          <a:p>
            <a:pPr>
              <a:buFont typeface="ZapfDingbats" pitchFamily="82" charset="2"/>
              <a:buNone/>
            </a:pPr>
            <a:r>
              <a:rPr lang="en-US" altLang="en-US" sz="2000" smtClean="0">
                <a:solidFill>
                  <a:srgbClr val="FF0000"/>
                </a:solidFill>
              </a:rPr>
              <a:t>5</a:t>
            </a:r>
            <a:r>
              <a:rPr lang="en-US" altLang="en-US" sz="1800" smtClean="0">
                <a:solidFill>
                  <a:srgbClr val="FF0000"/>
                </a:solidFill>
              </a:rPr>
              <a:t>.</a:t>
            </a:r>
            <a:r>
              <a:rPr lang="en-US" altLang="en-US" sz="1800" smtClean="0"/>
              <a:t> http client receives response message containing html file, displays html.  Parsing html file, finds 10 referenced jpeg  objects</a:t>
            </a:r>
            <a:endParaRPr lang="en-US" altLang="en-US" sz="2000" smtClean="0"/>
          </a:p>
        </p:txBody>
      </p:sp>
      <p:sp>
        <p:nvSpPr>
          <p:cNvPr id="36869" name="Rectangle 7"/>
          <p:cNvSpPr>
            <a:spLocks noChangeArrowheads="1"/>
          </p:cNvSpPr>
          <p:nvPr/>
        </p:nvSpPr>
        <p:spPr bwMode="auto">
          <a:xfrm>
            <a:off x="714375" y="3124200"/>
            <a:ext cx="381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6.</a:t>
            </a:r>
            <a:r>
              <a:rPr lang="en-US" altLang="en-US" sz="2000">
                <a:latin typeface="Comic Sans MS" pitchFamily="66" charset="0"/>
              </a:rPr>
              <a:t> </a:t>
            </a:r>
            <a:r>
              <a:rPr lang="en-US" altLang="en-US" sz="1800">
                <a:latin typeface="Comic Sans MS" pitchFamily="66" charset="0"/>
              </a:rPr>
              <a:t>Steps 1-5 repeated for each of 10 jpeg objects</a:t>
            </a:r>
          </a:p>
        </p:txBody>
      </p:sp>
      <p:sp>
        <p:nvSpPr>
          <p:cNvPr id="36870" name="Rectangle 8"/>
          <p:cNvSpPr>
            <a:spLocks noChangeArrowheads="1"/>
          </p:cNvSpPr>
          <p:nvPr/>
        </p:nvSpPr>
        <p:spPr bwMode="auto">
          <a:xfrm>
            <a:off x="4724400" y="112395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20000"/>
              </a:spcBef>
              <a:buClr>
                <a:schemeClr val="accent2"/>
              </a:buClr>
              <a:buSzPct val="85000"/>
              <a:buFont typeface="ZapfDingbats" pitchFamily="82" charset="2"/>
              <a:buNone/>
            </a:pPr>
            <a:r>
              <a:rPr lang="en-US" altLang="en-US" sz="2000">
                <a:solidFill>
                  <a:srgbClr val="FF0000"/>
                </a:solidFill>
                <a:latin typeface="Comic Sans MS" pitchFamily="66" charset="0"/>
              </a:rPr>
              <a:t>4.</a:t>
            </a:r>
            <a:r>
              <a:rPr lang="en-US" altLang="en-US" sz="2000">
                <a:latin typeface="Comic Sans MS" pitchFamily="66" charset="0"/>
              </a:rPr>
              <a:t> </a:t>
            </a:r>
            <a:r>
              <a:rPr lang="en-US" altLang="en-US" sz="1800">
                <a:latin typeface="Comic Sans MS" pitchFamily="66" charset="0"/>
              </a:rPr>
              <a:t>http server closes TCP connection. </a:t>
            </a:r>
            <a:endParaRPr lang="en-US" altLang="en-US" sz="2000">
              <a:latin typeface="Comic Sans MS" pitchFamily="66" charset="0"/>
            </a:endParaRPr>
          </a:p>
        </p:txBody>
      </p:sp>
      <p:sp>
        <p:nvSpPr>
          <p:cNvPr id="36871" name="Line 2"/>
          <p:cNvSpPr>
            <a:spLocks noChangeShapeType="1"/>
          </p:cNvSpPr>
          <p:nvPr/>
        </p:nvSpPr>
        <p:spPr bwMode="auto">
          <a:xfrm>
            <a:off x="542925" y="1162050"/>
            <a:ext cx="0" cy="257175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2" name="Rectangle 3"/>
          <p:cNvSpPr>
            <a:spLocks noChangeArrowheads="1"/>
          </p:cNvSpPr>
          <p:nvPr/>
        </p:nvSpPr>
        <p:spPr bwMode="auto">
          <a:xfrm>
            <a:off x="304800" y="3162300"/>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6873" name="Text Box 13"/>
          <p:cNvSpPr txBox="1">
            <a:spLocks noChangeArrowheads="1"/>
          </p:cNvSpPr>
          <p:nvPr/>
        </p:nvSpPr>
        <p:spPr bwMode="auto">
          <a:xfrm>
            <a:off x="0" y="3081337"/>
            <a:ext cx="815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a:solidFill>
                  <a:schemeClr val="accent2"/>
                </a:solidFill>
                <a:latin typeface="Comic Sans MS" pitchFamily="66" charset="0"/>
              </a:rPr>
              <a:t>time</a:t>
            </a:r>
            <a:endParaRPr lang="en-US" altLang="en-US" dirty="0"/>
          </a:p>
        </p:txBody>
      </p:sp>
    </p:spTree>
    <p:extLst>
      <p:ext uri="{BB962C8B-B14F-4D97-AF65-F5344CB8AC3E}">
        <p14:creationId xmlns:p14="http://schemas.microsoft.com/office/powerpoint/2010/main" val="588187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849322FD-5A77-4C4C-8BD9-82A96059C5B7}" type="slidenum">
              <a:rPr lang="en-US" altLang="en-US" sz="1400" smtClean="0"/>
              <a:pPr/>
              <a:t>9</a:t>
            </a:fld>
            <a:endParaRPr lang="en-US" altLang="en-US" sz="1400" dirty="0" smtClean="0"/>
          </a:p>
        </p:txBody>
      </p:sp>
      <p:sp>
        <p:nvSpPr>
          <p:cNvPr id="37891" name="Rectangle 2"/>
          <p:cNvSpPr>
            <a:spLocks noGrp="1" noChangeArrowheads="1"/>
          </p:cNvSpPr>
          <p:nvPr>
            <p:ph type="title"/>
          </p:nvPr>
        </p:nvSpPr>
        <p:spPr>
          <a:xfrm>
            <a:off x="514350" y="0"/>
            <a:ext cx="7772400" cy="838200"/>
          </a:xfrm>
        </p:spPr>
        <p:txBody>
          <a:bodyPr/>
          <a:lstStyle/>
          <a:p>
            <a:r>
              <a:rPr lang="en-US" altLang="en-US" sz="2800" smtClean="0"/>
              <a:t>Non-persistent and persistent connections</a:t>
            </a:r>
            <a:endParaRPr lang="en-US" altLang="en-US" smtClean="0"/>
          </a:p>
        </p:txBody>
      </p:sp>
      <p:sp>
        <p:nvSpPr>
          <p:cNvPr id="37892" name="Rectangle 3"/>
          <p:cNvSpPr>
            <a:spLocks noGrp="1" noChangeArrowheads="1"/>
          </p:cNvSpPr>
          <p:nvPr>
            <p:ph type="body" sz="half" idx="1"/>
          </p:nvPr>
        </p:nvSpPr>
        <p:spPr>
          <a:xfrm>
            <a:off x="495300" y="981075"/>
            <a:ext cx="3810000" cy="4648200"/>
          </a:xfrm>
        </p:spPr>
        <p:txBody>
          <a:bodyPr/>
          <a:lstStyle/>
          <a:p>
            <a:pPr>
              <a:buFont typeface="ZapfDingbats" pitchFamily="82" charset="2"/>
              <a:buNone/>
            </a:pPr>
            <a:r>
              <a:rPr lang="en-US" altLang="en-US" sz="2400" dirty="0" smtClean="0">
                <a:solidFill>
                  <a:srgbClr val="C00000"/>
                </a:solidFill>
              </a:rPr>
              <a:t>Non-persistent</a:t>
            </a:r>
          </a:p>
          <a:p>
            <a:r>
              <a:rPr lang="en-US" altLang="en-US" sz="2400" dirty="0" smtClean="0">
                <a:solidFill>
                  <a:srgbClr val="C00000"/>
                </a:solidFill>
              </a:rPr>
              <a:t>HTTP/1.0</a:t>
            </a:r>
          </a:p>
          <a:p>
            <a:r>
              <a:rPr lang="en-US" altLang="en-US" sz="2400" dirty="0" smtClean="0"/>
              <a:t>server parses request, responds, and closes TCP connection</a:t>
            </a:r>
          </a:p>
          <a:p>
            <a:r>
              <a:rPr lang="en-US" altLang="en-US" sz="2400" dirty="0" smtClean="0"/>
              <a:t>2 RTTs to fetch each object</a:t>
            </a:r>
          </a:p>
          <a:p>
            <a:r>
              <a:rPr lang="en-US" altLang="en-US" sz="2400" dirty="0" smtClean="0"/>
              <a:t>Each object transfer suffers from TCP slow start</a:t>
            </a:r>
          </a:p>
        </p:txBody>
      </p:sp>
      <p:sp>
        <p:nvSpPr>
          <p:cNvPr id="37893" name="Rectangle 4"/>
          <p:cNvSpPr>
            <a:spLocks noGrp="1" noChangeArrowheads="1"/>
          </p:cNvSpPr>
          <p:nvPr>
            <p:ph type="body" sz="half" idx="2"/>
          </p:nvPr>
        </p:nvSpPr>
        <p:spPr>
          <a:xfrm>
            <a:off x="4429125" y="971550"/>
            <a:ext cx="3810000" cy="4648200"/>
          </a:xfrm>
        </p:spPr>
        <p:txBody>
          <a:bodyPr>
            <a:normAutofit lnSpcReduction="10000"/>
          </a:bodyPr>
          <a:lstStyle/>
          <a:p>
            <a:pPr>
              <a:buFont typeface="ZapfDingbats" pitchFamily="82" charset="2"/>
              <a:buNone/>
            </a:pPr>
            <a:r>
              <a:rPr lang="en-US" altLang="en-US" sz="2400" dirty="0" smtClean="0">
                <a:solidFill>
                  <a:srgbClr val="C00000"/>
                </a:solidFill>
              </a:rPr>
              <a:t>Persistent</a:t>
            </a:r>
          </a:p>
          <a:p>
            <a:r>
              <a:rPr lang="en-US" altLang="en-US" sz="2400" dirty="0" smtClean="0"/>
              <a:t>default for </a:t>
            </a:r>
            <a:r>
              <a:rPr lang="en-US" altLang="en-US" sz="2400" dirty="0" smtClean="0">
                <a:solidFill>
                  <a:srgbClr val="C00000"/>
                </a:solidFill>
              </a:rPr>
              <a:t>HTTP/1.1</a:t>
            </a:r>
          </a:p>
          <a:p>
            <a:r>
              <a:rPr lang="en-US" altLang="en-US" sz="2400" dirty="0" smtClean="0"/>
              <a:t>on same TCP connection: server, parses request, responds, parses new request,..</a:t>
            </a:r>
          </a:p>
          <a:p>
            <a:r>
              <a:rPr lang="en-US" altLang="en-US" sz="2400" dirty="0" smtClean="0"/>
              <a:t>Client sends requests for all referenced objects as soon as it receives base HTML.</a:t>
            </a:r>
          </a:p>
          <a:p>
            <a:r>
              <a:rPr lang="en-US" altLang="en-US" sz="2400" dirty="0" smtClean="0"/>
              <a:t>Fewer RTTs and less TCP slow start.</a:t>
            </a:r>
          </a:p>
          <a:p>
            <a:endParaRPr lang="en-US" altLang="en-US" sz="2400" dirty="0" smtClean="0"/>
          </a:p>
          <a:p>
            <a:endParaRPr lang="en-US" altLang="en-US" sz="2400" dirty="0" smtClean="0"/>
          </a:p>
        </p:txBody>
      </p:sp>
      <p:sp>
        <p:nvSpPr>
          <p:cNvPr id="37894" name="Text Box 5"/>
          <p:cNvSpPr txBox="1">
            <a:spLocks noChangeArrowheads="1"/>
          </p:cNvSpPr>
          <p:nvPr/>
        </p:nvSpPr>
        <p:spPr bwMode="auto">
          <a:xfrm>
            <a:off x="396875" y="5399088"/>
            <a:ext cx="3489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dirty="0">
                <a:solidFill>
                  <a:srgbClr val="C00000"/>
                </a:solidFill>
                <a:latin typeface="Comic Sans MS" pitchFamily="66" charset="0"/>
              </a:rPr>
              <a:t>But most 1.0 browsers </a:t>
            </a:r>
            <a:r>
              <a:rPr lang="en-US" altLang="en-US" dirty="0" smtClean="0">
                <a:solidFill>
                  <a:srgbClr val="C00000"/>
                </a:solidFill>
                <a:latin typeface="Comic Sans MS" pitchFamily="66" charset="0"/>
              </a:rPr>
              <a:t>use parallel </a:t>
            </a:r>
            <a:r>
              <a:rPr lang="en-US" altLang="en-US" dirty="0">
                <a:solidFill>
                  <a:srgbClr val="C00000"/>
                </a:solidFill>
                <a:latin typeface="Comic Sans MS" pitchFamily="66" charset="0"/>
              </a:rPr>
              <a:t>TCP connections.</a:t>
            </a:r>
            <a:endParaRPr lang="en-US" altLang="en-US" dirty="0">
              <a:solidFill>
                <a:srgbClr val="C00000"/>
              </a:solidFill>
            </a:endParaRPr>
          </a:p>
        </p:txBody>
      </p:sp>
      <p:sp>
        <p:nvSpPr>
          <p:cNvPr id="7" name="Text Box 5"/>
          <p:cNvSpPr txBox="1">
            <a:spLocks noChangeArrowheads="1"/>
          </p:cNvSpPr>
          <p:nvPr/>
        </p:nvSpPr>
        <p:spPr bwMode="auto">
          <a:xfrm>
            <a:off x="4880999" y="5399088"/>
            <a:ext cx="3489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dirty="0" smtClean="0">
                <a:solidFill>
                  <a:srgbClr val="C00000"/>
                </a:solidFill>
                <a:latin typeface="Comic Sans MS" panose="030F0702030302020204" pitchFamily="66" charset="0"/>
              </a:rPr>
              <a:t>Multiple </a:t>
            </a:r>
            <a:r>
              <a:rPr lang="en-US" altLang="en-US" dirty="0">
                <a:solidFill>
                  <a:srgbClr val="C00000"/>
                </a:solidFill>
                <a:latin typeface="Comic Sans MS" panose="030F0702030302020204" pitchFamily="66" charset="0"/>
              </a:rPr>
              <a:t>request-reply exchanges over a single TCP connection</a:t>
            </a:r>
          </a:p>
        </p:txBody>
      </p:sp>
    </p:spTree>
    <p:extLst>
      <p:ext uri="{BB962C8B-B14F-4D97-AF65-F5344CB8AC3E}">
        <p14:creationId xmlns:p14="http://schemas.microsoft.com/office/powerpoint/2010/main" val="92423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TotalTime>
  <Words>3272</Words>
  <Application>Microsoft Macintosh PowerPoint</Application>
  <PresentationFormat>On-screen Show (4:3)</PresentationFormat>
  <Paragraphs>733</Paragraphs>
  <Slides>58</Slides>
  <Notes>50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1" baseType="lpstr">
      <vt:lpstr>Arial</vt:lpstr>
      <vt:lpstr>Calibri</vt:lpstr>
      <vt:lpstr>Comic Sans MS</vt:lpstr>
      <vt:lpstr>Courier</vt:lpstr>
      <vt:lpstr>Courier New</vt:lpstr>
      <vt:lpstr>Helvetica</vt:lpstr>
      <vt:lpstr>ＭＳ Ｐゴシック</vt:lpstr>
      <vt:lpstr>Times New Roman</vt:lpstr>
      <vt:lpstr>Verdana</vt:lpstr>
      <vt:lpstr>Wingdings</vt:lpstr>
      <vt:lpstr>ZapfDingbats</vt:lpstr>
      <vt:lpstr>Office Theme</vt:lpstr>
      <vt:lpstr>Clip</vt:lpstr>
      <vt:lpstr>The Web: HTTP &amp; Web Proxy</vt:lpstr>
      <vt:lpstr>The Web: some jargon</vt:lpstr>
      <vt:lpstr>The Web: the HTTP protocol</vt:lpstr>
      <vt:lpstr>The HTTP protocol: more</vt:lpstr>
      <vt:lpstr>HTTP Usage</vt:lpstr>
      <vt:lpstr>From the RFC</vt:lpstr>
      <vt:lpstr>http 1.0 example</vt:lpstr>
      <vt:lpstr>http example (cont.)</vt:lpstr>
      <vt:lpstr>Non-persistent and persistent connections</vt:lpstr>
      <vt:lpstr>A Typical HTTP Session </vt:lpstr>
      <vt:lpstr>A Typical HTTP Session </vt:lpstr>
      <vt:lpstr>Request - Response</vt:lpstr>
      <vt:lpstr>HTTP Request</vt:lpstr>
      <vt:lpstr>Headers</vt:lpstr>
      <vt:lpstr>HTTP Request</vt:lpstr>
      <vt:lpstr>HTTP Request</vt:lpstr>
      <vt:lpstr>Common Usage</vt:lpstr>
      <vt:lpstr>Typical Method Usage</vt:lpstr>
      <vt:lpstr>HTTP Request (cont.)</vt:lpstr>
      <vt:lpstr>HTTP Request Example</vt:lpstr>
      <vt:lpstr>HTTP Request Example</vt:lpstr>
      <vt:lpstr>URI: Universal Resource Identifier</vt:lpstr>
      <vt:lpstr>URI Usage</vt:lpstr>
      <vt:lpstr>The Header Lines</vt:lpstr>
      <vt:lpstr>HTTP Headers</vt:lpstr>
      <vt:lpstr>End of the Headers</vt:lpstr>
      <vt:lpstr>http message format: request</vt:lpstr>
      <vt:lpstr>HTTP Response</vt:lpstr>
      <vt:lpstr>Response Headers</vt:lpstr>
      <vt:lpstr>HTTP Response</vt:lpstr>
      <vt:lpstr>HTTP Response</vt:lpstr>
      <vt:lpstr>HTTP Response (cont.)</vt:lpstr>
      <vt:lpstr>HTTP Response Example</vt:lpstr>
      <vt:lpstr>HTTP Response Example</vt:lpstr>
      <vt:lpstr>How to Mark End of Message? </vt:lpstr>
      <vt:lpstr>Example:  Chunked Encoding</vt:lpstr>
      <vt:lpstr>Content</vt:lpstr>
      <vt:lpstr>Single Request/Reply</vt:lpstr>
      <vt:lpstr>Problems with simple model</vt:lpstr>
      <vt:lpstr>Persistent Connections </vt:lpstr>
      <vt:lpstr>Persistent HTTP</vt:lpstr>
      <vt:lpstr>Pipelining</vt:lpstr>
      <vt:lpstr>Persistent HTTP</vt:lpstr>
      <vt:lpstr>“Persistent without pipelining” most common</vt:lpstr>
      <vt:lpstr>Trying out http (client side) for yourself</vt:lpstr>
      <vt:lpstr>User-server interaction: authentication</vt:lpstr>
      <vt:lpstr>User-server interaction: cookies</vt:lpstr>
      <vt:lpstr>User-server interaction: conditional GET</vt:lpstr>
      <vt:lpstr>Web Proxy</vt:lpstr>
      <vt:lpstr>Proxies</vt:lpstr>
      <vt:lpstr>Proxies (Cont.)</vt:lpstr>
      <vt:lpstr>Web Proxy</vt:lpstr>
      <vt:lpstr>HTTP Caching / Web Caching</vt:lpstr>
      <vt:lpstr>Caching is Hard</vt:lpstr>
      <vt:lpstr>Validating Cached Objects</vt:lpstr>
      <vt:lpstr>Example Cache Check Request</vt:lpstr>
      <vt:lpstr>Example Cache Check Response</vt:lpstr>
      <vt:lpstr>Summary</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HTTP, Web Proxy &amp; CDN</dc:title>
  <dc:creator>Zhu, Yingwu</dc:creator>
  <cp:lastModifiedBy>Satyavada, Sowmya</cp:lastModifiedBy>
  <cp:revision>26</cp:revision>
  <dcterms:created xsi:type="dcterms:W3CDTF">2006-08-16T00:00:00Z</dcterms:created>
  <dcterms:modified xsi:type="dcterms:W3CDTF">2017-10-17T00:59:53Z</dcterms:modified>
</cp:coreProperties>
</file>