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323" r:id="rId2"/>
    <p:sldId id="290" r:id="rId3"/>
    <p:sldId id="291" r:id="rId4"/>
    <p:sldId id="292" r:id="rId5"/>
    <p:sldId id="320" r:id="rId6"/>
    <p:sldId id="293" r:id="rId7"/>
    <p:sldId id="294" r:id="rId8"/>
    <p:sldId id="295" r:id="rId9"/>
    <p:sldId id="296" r:id="rId10"/>
    <p:sldId id="297" r:id="rId11"/>
    <p:sldId id="318" r:id="rId12"/>
    <p:sldId id="298" r:id="rId13"/>
    <p:sldId id="299" r:id="rId14"/>
    <p:sldId id="321" r:id="rId15"/>
    <p:sldId id="319" r:id="rId16"/>
    <p:sldId id="322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 snapToGrid="0"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F50478-AC16-4D0C-8692-AEE66418B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92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7469FE4-40FE-4127-929A-EAE363CA842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9B32817-D8E9-48F4-9E0E-2AA862A0014C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2761080-9410-4598-9769-5ED148CE30B0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848EEAB-3213-487D-BE4F-AA1D4EE6A745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B0F0592-0A6D-46FA-A254-5D9979FECB60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C50FF1E-6801-4783-B8A5-19240A8DF07E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7A16740-6C17-4AAE-A652-C4DD42999C0B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F714A43-5026-4BDD-89E2-41D439AC665C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070A7-E257-40ED-9FA6-C60A9C02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DC40-D698-48EC-962D-D00CA51AD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83C44-0D57-4802-8D61-495A485E8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65480-5656-4083-859E-20DE4587E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AF20F-096D-4108-AD1E-F5931ED69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E6DA-272A-4D43-9013-015355CF9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3A6-853A-4524-BFD5-BA1ADF36A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37BC-2CBD-4B86-A131-1D3EBADAD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E3E78-0D60-4EAA-B58B-A6BA18F76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97A71-C0BD-4FA2-80AF-302A47554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802AF-5505-419E-AC64-B1CCCFF8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10B2C17B-327A-4C1B-BE54-08A644566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</a:p>
          <a:p>
            <a:r>
              <a:rPr lang="en-US" dirty="0" smtClean="0"/>
              <a:t>Chapter 2.5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070A7-E257-40ED-9FA6-C60A9C02EC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E2C9430-4C86-428A-A5C5-5DB119C2620A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 records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chemeClr val="accent2"/>
                </a:solidFill>
              </a:rPr>
              <a:t>DNS:</a:t>
            </a:r>
            <a:r>
              <a:rPr lang="en-US" altLang="en-US" sz="2400" dirty="0" smtClean="0"/>
              <a:t> distributed DB storing resource records </a:t>
            </a:r>
            <a:r>
              <a:rPr lang="en-US" altLang="en-US" sz="2400" dirty="0" smtClean="0">
                <a:solidFill>
                  <a:srgbClr val="FF0000"/>
                </a:solidFill>
              </a:rPr>
              <a:t>(RR)</a:t>
            </a:r>
            <a:endParaRPr lang="en-US" altLang="en-US" sz="2400" dirty="0" smtClean="0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895725"/>
            <a:ext cx="4000500" cy="1866900"/>
          </a:xfrm>
        </p:spPr>
        <p:txBody>
          <a:bodyPr/>
          <a:lstStyle/>
          <a:p>
            <a:r>
              <a:rPr lang="en-US" altLang="en-US" sz="2400" dirty="0" smtClean="0"/>
              <a:t>Type=NS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</a:rPr>
              <a:t>name</a:t>
            </a:r>
            <a:r>
              <a:rPr lang="en-US" altLang="en-US" sz="2000" dirty="0" smtClean="0"/>
              <a:t> is domain (e.g. foo.com)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</a:rPr>
              <a:t>value</a:t>
            </a:r>
            <a:r>
              <a:rPr lang="en-US" altLang="en-US" sz="2000" dirty="0" smtClean="0"/>
              <a:t> is authoritative name server for this domain</a:t>
            </a:r>
          </a:p>
          <a:p>
            <a:endParaRPr lang="en-US" altLang="en-US" sz="2400" dirty="0" smtClean="0"/>
          </a:p>
        </p:txBody>
      </p: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1795463" y="1895475"/>
            <a:ext cx="5364162" cy="571500"/>
            <a:chOff x="1407" y="1206"/>
            <a:chExt cx="3379" cy="360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RR format: </a:t>
              </a:r>
              <a:r>
                <a:rPr lang="en-US" altLang="en-US" sz="1800" b="1">
                  <a:latin typeface="Courier New" pitchFamily="49" charset="0"/>
                </a:rPr>
                <a:t>(name, value, type,ttl)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Type=A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name</a:t>
            </a:r>
            <a:r>
              <a:rPr lang="en-US" altLang="en-US" sz="2000"/>
              <a:t> is hostname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value</a:t>
            </a:r>
            <a:r>
              <a:rPr lang="en-US" altLang="en-US" sz="2000"/>
              <a:t> is IP address</a:t>
            </a:r>
          </a:p>
          <a:p>
            <a:endParaRPr lang="en-US" altLang="en-US" sz="2400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4714875" y="2647950"/>
            <a:ext cx="3810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Type=CNAME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name</a:t>
            </a:r>
            <a:r>
              <a:rPr lang="en-US" altLang="en-US" sz="2000"/>
              <a:t> is an alias name for some “cannonical” (the real) name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value</a:t>
            </a:r>
            <a:r>
              <a:rPr lang="en-US" altLang="en-US" sz="2000"/>
              <a:t> is cannonical name</a:t>
            </a:r>
          </a:p>
          <a:p>
            <a:endParaRPr lang="en-US" altLang="en-US" sz="2400"/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4695825" y="4810125"/>
            <a:ext cx="44481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Type=MX</a:t>
            </a:r>
          </a:p>
          <a:p>
            <a:pPr lvl="1"/>
            <a:r>
              <a:rPr lang="en-US" altLang="en-US" sz="2000" b="1">
                <a:latin typeface="Courier New" pitchFamily="49" charset="0"/>
              </a:rPr>
              <a:t>value</a:t>
            </a:r>
            <a:r>
              <a:rPr lang="en-US" altLang="en-US" sz="2000"/>
              <a:t> is hostname of mailserver associated with </a:t>
            </a:r>
            <a:r>
              <a:rPr lang="en-US" altLang="en-US" sz="2000" b="1">
                <a:latin typeface="Courier New" pitchFamily="49" charset="0"/>
              </a:rPr>
              <a:t>name</a:t>
            </a:r>
            <a:endParaRPr lang="en-US" altLang="en-US" sz="2000"/>
          </a:p>
          <a:p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229CB7A-405E-401B-AD86-84F60B9BEB18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DNS records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04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mtClean="0"/>
              <a:t>For a particular hostname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If a DNS server is </a:t>
            </a:r>
            <a:r>
              <a:rPr lang="en-US" altLang="en-US" smtClean="0">
                <a:solidFill>
                  <a:srgbClr val="FF0000"/>
                </a:solidFill>
              </a:rPr>
              <a:t>authoritative</a:t>
            </a:r>
            <a:r>
              <a:rPr lang="en-US" altLang="en-US" smtClean="0"/>
              <a:t>, it contains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Type 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 record for the hostname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Otherwise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Maybe</a:t>
            </a:r>
            <a:r>
              <a:rPr lang="en-US" altLang="en-US" smtClean="0"/>
              <a:t> a Type 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 record for the hostname in </a:t>
            </a:r>
            <a:r>
              <a:rPr lang="en-US" altLang="en-US" smtClean="0">
                <a:solidFill>
                  <a:srgbClr val="FF0000"/>
                </a:solidFill>
              </a:rPr>
              <a:t>cache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Type </a:t>
            </a:r>
            <a:r>
              <a:rPr lang="en-US" altLang="en-US" smtClean="0">
                <a:solidFill>
                  <a:srgbClr val="FF0000"/>
                </a:solidFill>
              </a:rPr>
              <a:t>NS</a:t>
            </a:r>
            <a:r>
              <a:rPr lang="en-US" altLang="en-US" smtClean="0"/>
              <a:t> record for the domain of the hostname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Type </a:t>
            </a:r>
            <a:r>
              <a:rPr lang="en-US" altLang="en-US" smtClean="0">
                <a:solidFill>
                  <a:srgbClr val="FF0000"/>
                </a:solidFill>
              </a:rPr>
              <a:t>A</a:t>
            </a:r>
            <a:r>
              <a:rPr lang="en-US" altLang="en-US" smtClean="0"/>
              <a:t> record for the DNS server for that domain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Host: </a:t>
            </a:r>
            <a:r>
              <a:rPr lang="en-US" altLang="en-US" smtClean="0">
                <a:solidFill>
                  <a:schemeClr val="accent2"/>
                </a:solidFill>
              </a:rPr>
              <a:t>cs1.seattleu.edu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</a:rPr>
              <a:t>(seattleu.edu, dns.seattleu.edu, NS)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</a:rPr>
              <a:t>(dns.seattleu.edu, 192.168.122.1,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5CDDB88-4EA4-404F-8570-CD396CF3CE44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 protocol, messages</a:t>
            </a:r>
            <a:endParaRPr lang="en-US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chemeClr val="accent2"/>
                </a:solidFill>
              </a:rPr>
              <a:t>DNS protocol :</a:t>
            </a:r>
            <a:r>
              <a:rPr lang="en-US" altLang="en-US" sz="2400" smtClean="0"/>
              <a:t> </a:t>
            </a:r>
            <a:r>
              <a:rPr lang="en-US" altLang="en-US" sz="2400" i="1" smtClean="0">
                <a:solidFill>
                  <a:srgbClr val="FF0000"/>
                </a:solidFill>
              </a:rPr>
              <a:t>query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and </a:t>
            </a:r>
            <a:r>
              <a:rPr lang="en-US" altLang="en-US" sz="2400" i="1" smtClean="0">
                <a:solidFill>
                  <a:srgbClr val="FF0000"/>
                </a:solidFill>
              </a:rPr>
              <a:t>repy</a:t>
            </a:r>
            <a:r>
              <a:rPr lang="en-US" altLang="en-US" sz="2400" smtClean="0"/>
              <a:t> messages, both with same </a:t>
            </a:r>
            <a:r>
              <a:rPr lang="en-US" altLang="en-US" sz="2400" i="1" smtClean="0">
                <a:solidFill>
                  <a:srgbClr val="FF0000"/>
                </a:solidFill>
              </a:rPr>
              <a:t>message format</a:t>
            </a:r>
            <a:endParaRPr lang="en-US" altLang="en-US" sz="2400" smtClean="0">
              <a:solidFill>
                <a:srgbClr val="FF0000"/>
              </a:solidFill>
            </a:endParaRP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533400" y="2352675"/>
            <a:ext cx="3810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/>
              <a:t>msg header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identification:</a:t>
            </a:r>
            <a:r>
              <a:rPr lang="en-US" altLang="en-US" sz="2000"/>
              <a:t> 16 bit # for query, reply to query uses same #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flags:</a:t>
            </a:r>
            <a:endParaRPr lang="en-US" altLang="en-US" sz="2000"/>
          </a:p>
          <a:p>
            <a:pPr lvl="1"/>
            <a:r>
              <a:rPr lang="en-US" altLang="en-US" sz="2000"/>
              <a:t>query or reply</a:t>
            </a:r>
          </a:p>
          <a:p>
            <a:pPr lvl="1"/>
            <a:r>
              <a:rPr lang="en-US" altLang="en-US" sz="2000"/>
              <a:t>recursion desired </a:t>
            </a:r>
          </a:p>
          <a:p>
            <a:pPr lvl="1"/>
            <a:r>
              <a:rPr lang="en-US" altLang="en-US" sz="2000"/>
              <a:t>recursion available</a:t>
            </a:r>
          </a:p>
          <a:p>
            <a:pPr lvl="1"/>
            <a:r>
              <a:rPr lang="en-US" altLang="en-US" sz="2000"/>
              <a:t>reply is authoritative</a:t>
            </a:r>
          </a:p>
        </p:txBody>
      </p:sp>
      <p:pic>
        <p:nvPicPr>
          <p:cNvPr id="12294" name="Picture 12" descr="DNS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214563"/>
            <a:ext cx="4930775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35BC99-3CC9-484A-AB1D-708DCC77DCD9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 protocol, messages</a:t>
            </a:r>
            <a:endParaRPr lang="en-US" altLang="en-US" smtClean="0"/>
          </a:p>
        </p:txBody>
      </p:sp>
      <p:pic>
        <p:nvPicPr>
          <p:cNvPr id="13316" name="Picture 5" descr="DNS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942975" y="1830388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for a query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1317625" y="2830513"/>
            <a:ext cx="1914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RRs in reponse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query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522288" y="3716338"/>
            <a:ext cx="2713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authoritative servers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58788" y="4668838"/>
            <a:ext cx="2763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info that may be used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321" name="Line 12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3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4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nslookup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86738" cy="4648200"/>
          </a:xfrm>
        </p:spPr>
        <p:txBody>
          <a:bodyPr/>
          <a:lstStyle/>
          <a:p>
            <a:pPr marL="0" indent="0">
              <a:buFont typeface="ZapfDingbats" pitchFamily="82" charset="2"/>
              <a:buNone/>
            </a:pPr>
            <a:r>
              <a:rPr lang="en-US" altLang="en-US" sz="2400" smtClean="0"/>
              <a:t>[zhuy@cs1 ~]$ </a:t>
            </a:r>
            <a:r>
              <a:rPr lang="en-US" altLang="en-US" sz="2400" smtClean="0">
                <a:solidFill>
                  <a:srgbClr val="FF0000"/>
                </a:solidFill>
              </a:rPr>
              <a:t>nslookup www.yahoo.com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Server:         172.17.61.24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Address:        172.17.61.24#53</a:t>
            </a:r>
          </a:p>
          <a:p>
            <a:pPr marL="0" indent="0">
              <a:buFont typeface="ZapfDingbats" pitchFamily="82" charset="2"/>
              <a:buNone/>
            </a:pPr>
            <a:endParaRPr lang="en-US" altLang="en-US" sz="2000" smtClean="0"/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Non-authoritative answer: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www.yahoo.com   canonical name = fd-fp3.wg1.b.yahoo.com.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Name:   fd-fp3.wg1.b.yahoo.com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Address: 206.190.36.105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Name:   fd-fp3.wg1.b.yahoo.com</a:t>
            </a:r>
          </a:p>
          <a:p>
            <a:pPr marL="0" indent="0">
              <a:buFont typeface="ZapfDingbats" pitchFamily="82" charset="2"/>
              <a:buNone/>
            </a:pPr>
            <a:r>
              <a:rPr lang="en-US" altLang="en-US" sz="2000" smtClean="0"/>
              <a:t>Address: 206.190.36.45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12F9B33-3B0E-4B80-A2DF-27169EB913D5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9C26B55-206D-4949-8DA0-EFA134A0CA9A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Mystery: How to set up your DNS server?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8575"/>
            <a:ext cx="7772400" cy="4949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You setup a company: mynet.com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Step 1: register your domain name with a registrar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Provide name and IP address mapping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Primary authoritative DNS server: dns1.mynet.com, 212.212.212.1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Optional: secondary DNS server: dns.mynet.com, 212.212.212.2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Registrar will insert type NS and A records for you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(mynet.com, dns1.mynet.com, NS)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(dn1.mynet.com, 212.212.212.1, A)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Step 2: insert records into your DNS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For web server (www.mynet.com, 212.212.212.3,A)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For mail sever (mail.mynet.com, 212.212.212.4, MX)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Then, others can access your web server and send emails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DNS: fundamental building block for Internet</a:t>
            </a:r>
          </a:p>
          <a:p>
            <a:r>
              <a:rPr lang="en-US" altLang="en-US" dirty="0" smtClean="0"/>
              <a:t>Fast</a:t>
            </a:r>
          </a:p>
          <a:p>
            <a:r>
              <a:rPr lang="en-US" altLang="en-US" smtClean="0"/>
              <a:t>Not 100% accuracy</a:t>
            </a:r>
          </a:p>
          <a:p>
            <a:pPr lvl="1"/>
            <a:r>
              <a:rPr lang="en-US" altLang="en-US" dirty="0" smtClean="0"/>
              <a:t>Stale data due to caching</a:t>
            </a:r>
          </a:p>
          <a:p>
            <a:pPr lvl="1"/>
            <a:r>
              <a:rPr lang="en-US" altLang="en-US" dirty="0" smtClean="0"/>
              <a:t>OK to retry</a:t>
            </a:r>
          </a:p>
          <a:p>
            <a:r>
              <a:rPr lang="en-US" altLang="en-US" dirty="0" smtClean="0"/>
              <a:t>Scalable</a:t>
            </a:r>
          </a:p>
          <a:p>
            <a:pPr lvl="1"/>
            <a:r>
              <a:rPr lang="en-US" altLang="en-US" dirty="0" smtClean="0"/>
              <a:t>Partition</a:t>
            </a:r>
          </a:p>
          <a:p>
            <a:pPr lvl="1"/>
            <a:r>
              <a:rPr lang="en-US" altLang="en-US" dirty="0" smtClean="0"/>
              <a:t>Replication &amp; Caching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5B7DCD6-2F62-44A0-9665-D8AB6F7F2CFE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81D7167-637E-435A-8059-FA64C58EBE52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DNS: Domain Name System</a:t>
            </a:r>
            <a:endParaRPr lang="en-US" altLang="en-U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Internet hosts, routers:</a:t>
            </a:r>
            <a:endParaRPr lang="en-US" altLang="en-US" sz="2400" smtClean="0"/>
          </a:p>
          <a:p>
            <a:pPr lvl="1"/>
            <a:r>
              <a:rPr lang="en-US" altLang="en-US" sz="2000" smtClean="0"/>
              <a:t>IP address (32 bit) - used for addressing datagrams</a:t>
            </a:r>
          </a:p>
          <a:p>
            <a:pPr lvl="1"/>
            <a:r>
              <a:rPr lang="en-US" altLang="en-US" sz="2000" smtClean="0"/>
              <a:t>“name”, e.g., www.seattleu.edu - used by humans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Q:</a:t>
            </a:r>
            <a:r>
              <a:rPr lang="en-US" altLang="en-US" sz="2400" smtClean="0"/>
              <a:t> map between IP addresses and name ?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Domain Name System:</a:t>
            </a:r>
            <a:endParaRPr lang="en-US" altLang="en-US" sz="2400" smtClean="0"/>
          </a:p>
          <a:p>
            <a:r>
              <a:rPr lang="en-US" altLang="en-US" sz="2000" i="1" smtClean="0">
                <a:solidFill>
                  <a:schemeClr val="accent2"/>
                </a:solidFill>
              </a:rPr>
              <a:t>distributed database</a:t>
            </a:r>
            <a:r>
              <a:rPr lang="en-US" altLang="en-US" sz="2000" smtClean="0"/>
              <a:t> implemented in hierarchy of many </a:t>
            </a:r>
            <a:r>
              <a:rPr lang="en-US" altLang="en-US" sz="2000" i="1" smtClean="0">
                <a:solidFill>
                  <a:schemeClr val="accent2"/>
                </a:solidFill>
              </a:rPr>
              <a:t>name servers</a:t>
            </a:r>
            <a:endParaRPr lang="en-US" altLang="en-US" sz="2000" smtClean="0"/>
          </a:p>
          <a:p>
            <a:r>
              <a:rPr lang="en-US" altLang="en-US" sz="2000" i="1" smtClean="0">
                <a:solidFill>
                  <a:schemeClr val="accent2"/>
                </a:solidFill>
              </a:rPr>
              <a:t>application-layer protocol</a:t>
            </a:r>
            <a:r>
              <a:rPr lang="en-US" altLang="en-US" sz="2000" smtClean="0"/>
              <a:t> host, routers, name servers to communicate to </a:t>
            </a:r>
            <a:r>
              <a:rPr lang="en-US" altLang="en-US" sz="2000" i="1" smtClean="0">
                <a:solidFill>
                  <a:schemeClr val="accent2"/>
                </a:solidFill>
              </a:rPr>
              <a:t>resolve</a:t>
            </a:r>
            <a:r>
              <a:rPr lang="en-US" altLang="en-US" sz="2000" smtClean="0">
                <a:solidFill>
                  <a:schemeClr val="accent2"/>
                </a:solidFill>
              </a:rPr>
              <a:t> </a:t>
            </a:r>
            <a:r>
              <a:rPr lang="en-US" altLang="en-US" sz="2000" smtClean="0"/>
              <a:t>names (address/name translation)</a:t>
            </a:r>
          </a:p>
          <a:p>
            <a:pPr lvl="1"/>
            <a:r>
              <a:rPr lang="en-US" altLang="en-US" sz="2000" smtClean="0"/>
              <a:t>note: core Internet function implemented as application-layer protocol</a:t>
            </a:r>
          </a:p>
          <a:p>
            <a:pPr lvl="1"/>
            <a:r>
              <a:rPr lang="en-US" altLang="en-US" sz="2000" smtClean="0"/>
              <a:t>complexity at network’s “edge”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E542A11-E43C-4844-9D85-A6A5712EF9FD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 name servers</a:t>
            </a:r>
            <a:endParaRPr lang="en-US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10100" y="1466850"/>
            <a:ext cx="4200525" cy="4648200"/>
          </a:xfrm>
        </p:spPr>
        <p:txBody>
          <a:bodyPr/>
          <a:lstStyle/>
          <a:p>
            <a:r>
              <a:rPr lang="en-US" altLang="en-US" sz="2400" dirty="0" smtClean="0"/>
              <a:t>no server has all name-to-IP address mappings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local name servers: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each ISP, company has </a:t>
            </a:r>
            <a:r>
              <a:rPr lang="en-US" altLang="en-US" sz="2000" i="1" dirty="0" smtClean="0">
                <a:solidFill>
                  <a:schemeClr val="accent2"/>
                </a:solidFill>
              </a:rPr>
              <a:t>local (default) name server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host DNS query first goes to local name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authoritative name server: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for a host: stores that host’s IP address, name</a:t>
            </a:r>
          </a:p>
          <a:p>
            <a:pPr lvl="1"/>
            <a:r>
              <a:rPr lang="en-US" altLang="en-US" sz="2000" dirty="0" smtClean="0"/>
              <a:t>can perform name/address translation for that host’s name 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250" y="1504950"/>
            <a:ext cx="4191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Why not centralize DNS?</a:t>
            </a:r>
          </a:p>
          <a:p>
            <a:r>
              <a:rPr lang="en-US" altLang="en-US" sz="2400" smtClean="0"/>
              <a:t>single point of failure</a:t>
            </a:r>
          </a:p>
          <a:p>
            <a:r>
              <a:rPr lang="en-US" altLang="en-US" sz="2400" smtClean="0"/>
              <a:t>traffic volume</a:t>
            </a:r>
          </a:p>
          <a:p>
            <a:r>
              <a:rPr lang="en-US" altLang="en-US" sz="2400" smtClean="0"/>
              <a:t>distant centralized database</a:t>
            </a:r>
          </a:p>
          <a:p>
            <a:r>
              <a:rPr lang="en-US" altLang="en-US" sz="2400" smtClean="0"/>
              <a:t>Maintenance</a:t>
            </a:r>
          </a:p>
          <a:p>
            <a:r>
              <a:rPr lang="en-US" altLang="en-US" sz="2400" smtClean="0"/>
              <a:t>DoS attacks?</a:t>
            </a:r>
          </a:p>
          <a:p>
            <a:pPr>
              <a:buFont typeface="ZapfDingbats" pitchFamily="82" charset="2"/>
              <a:buNone/>
            </a:pPr>
            <a:endParaRPr lang="en-US" altLang="en-US" sz="2400" smtClean="0"/>
          </a:p>
          <a:p>
            <a:pPr>
              <a:buFont typeface="ZapfDingbats" pitchFamily="8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doesn’t </a:t>
            </a:r>
            <a:r>
              <a:rPr lang="en-US" altLang="en-US" sz="2400" i="1" smtClean="0">
                <a:solidFill>
                  <a:srgbClr val="FF0000"/>
                </a:solidFill>
              </a:rPr>
              <a:t>scale!</a:t>
            </a:r>
            <a:endParaRPr lang="en-US" alt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EDF9417-BDB9-43D6-95C5-541E48FFCD93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DNS: Root name servers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247775"/>
            <a:ext cx="3470275" cy="5257800"/>
          </a:xfrm>
        </p:spPr>
        <p:txBody>
          <a:bodyPr/>
          <a:lstStyle/>
          <a:p>
            <a:r>
              <a:rPr lang="en-US" altLang="en-US" sz="1800" dirty="0" smtClean="0"/>
              <a:t>contacted by local name server that can not resolve name</a:t>
            </a:r>
          </a:p>
          <a:p>
            <a:r>
              <a:rPr lang="en-US" altLang="en-US" sz="1800" dirty="0" smtClean="0">
                <a:solidFill>
                  <a:srgbClr val="C00000"/>
                </a:solidFill>
              </a:rPr>
              <a:t>root name server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 smtClean="0"/>
              <a:t>contacts authoritative name server if name mapping not known</a:t>
            </a:r>
          </a:p>
          <a:p>
            <a:pPr lvl="1"/>
            <a:r>
              <a:rPr lang="en-US" altLang="en-US" sz="1800" dirty="0" smtClean="0"/>
              <a:t>gets mapping</a:t>
            </a:r>
          </a:p>
          <a:p>
            <a:pPr lvl="1"/>
            <a:r>
              <a:rPr lang="en-US" altLang="en-US" sz="1800" dirty="0" smtClean="0"/>
              <a:t>returns mapping to local name server</a:t>
            </a:r>
          </a:p>
          <a:p>
            <a:r>
              <a:rPr lang="en-US" altLang="en-US" sz="1800" dirty="0" smtClean="0">
                <a:solidFill>
                  <a:srgbClr val="C00000"/>
                </a:solidFill>
              </a:rPr>
              <a:t>13 root DNS servers</a:t>
            </a:r>
            <a:r>
              <a:rPr lang="en-US" altLang="en-US" sz="1800" dirty="0" smtClean="0"/>
              <a:t>: replication for security and reliability </a:t>
            </a:r>
          </a:p>
          <a:p>
            <a:r>
              <a:rPr lang="en-US" altLang="en-US" sz="1800" dirty="0" smtClean="0"/>
              <a:t>Top-level DNS server: org, </a:t>
            </a:r>
            <a:r>
              <a:rPr lang="en-US" altLang="en-US" sz="1800" dirty="0" err="1" smtClean="0"/>
              <a:t>edu</a:t>
            </a:r>
            <a:r>
              <a:rPr lang="en-US" altLang="en-US" sz="1800" dirty="0" smtClean="0"/>
              <a:t>, com, </a:t>
            </a:r>
            <a:r>
              <a:rPr lang="en-US" altLang="en-US" sz="1800" dirty="0" err="1" smtClean="0"/>
              <a:t>jp,cn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fr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uk</a:t>
            </a:r>
            <a:endParaRPr lang="en-US" altLang="en-US" sz="1800" dirty="0" smtClean="0"/>
          </a:p>
        </p:txBody>
      </p:sp>
      <p:pic>
        <p:nvPicPr>
          <p:cNvPr id="4101" name="Picture 5" descr="root-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743075"/>
            <a:ext cx="50958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u="none" smtClean="0"/>
              <a:t>https://www.iana.org/domains/root/servers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B2A1B99-4733-44E1-A582-B6B47A9B027E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604963"/>
            <a:ext cx="84867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D52F86D-C2D9-45CB-A91D-54389B319A17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Simple DNS example</a:t>
            </a:r>
            <a:endParaRPr lang="en-US" alt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 smtClean="0"/>
              <a:t>host </a:t>
            </a:r>
            <a:r>
              <a:rPr lang="en-US" altLang="en-US" sz="2000" b="1" dirty="0" smtClean="0">
                <a:latin typeface="Courier New" pitchFamily="49" charset="0"/>
              </a:rPr>
              <a:t>surf.eurecom.fr</a:t>
            </a:r>
            <a:r>
              <a:rPr lang="en-US" altLang="en-US" sz="2000" dirty="0" smtClean="0"/>
              <a:t> wants IP address of </a:t>
            </a:r>
            <a:r>
              <a:rPr lang="en-US" altLang="en-US" sz="2000" b="1" dirty="0" smtClean="0">
                <a:latin typeface="Courier New" pitchFamily="49" charset="0"/>
              </a:rPr>
              <a:t>cs1.seattleu.edu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1.</a:t>
            </a:r>
            <a:r>
              <a:rPr lang="en-US" altLang="en-US" sz="2000" dirty="0" smtClean="0"/>
              <a:t> Contacts its local DNS server, </a:t>
            </a:r>
            <a:r>
              <a:rPr lang="en-US" altLang="en-US" sz="2000" b="1" dirty="0" smtClean="0">
                <a:latin typeface="Courier New" pitchFamily="49" charset="0"/>
              </a:rPr>
              <a:t>dns.eurecom.fr</a:t>
            </a:r>
            <a:endParaRPr lang="en-US" altLang="en-US" sz="2000" dirty="0" smtClean="0"/>
          </a:p>
          <a:p>
            <a:pPr>
              <a:buFont typeface="ZapfDingbats" pitchFamily="82" charset="2"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2.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latin typeface="Courier New" pitchFamily="49" charset="0"/>
              </a:rPr>
              <a:t>dns.eurecom.fr</a:t>
            </a:r>
            <a:r>
              <a:rPr lang="en-US" altLang="en-US" sz="2000" dirty="0" smtClean="0"/>
              <a:t> contacts root name server, if necessary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3.</a:t>
            </a:r>
            <a:r>
              <a:rPr lang="en-US" altLang="en-US" sz="2000" dirty="0" smtClean="0"/>
              <a:t> root name server contacts authoritative name server, </a:t>
            </a:r>
            <a:r>
              <a:rPr lang="en-US" altLang="en-US" sz="2000" b="1" dirty="0" smtClean="0">
                <a:latin typeface="Courier New" pitchFamily="49" charset="0"/>
              </a:rPr>
              <a:t>dns.seattleu.edu,</a:t>
            </a:r>
            <a:r>
              <a:rPr lang="en-US" altLang="en-US" sz="2000" dirty="0" smtClean="0"/>
              <a:t> if necessary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</a:p>
          <a:p>
            <a:endParaRPr lang="en-US" altLang="en-US" sz="2000" dirty="0" smtClean="0"/>
          </a:p>
        </p:txBody>
      </p:sp>
      <p:graphicFrame>
        <p:nvGraphicFramePr>
          <p:cNvPr id="6149" name="Object 14"/>
          <p:cNvGraphicFramePr>
            <a:graphicFrameLocks noChangeAspect="1"/>
          </p:cNvGraphicFramePr>
          <p:nvPr/>
        </p:nvGraphicFramePr>
        <p:xfrm>
          <a:off x="5103813" y="463550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463550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226"/>
          <p:cNvSpPr txBox="1">
            <a:spLocks noChangeArrowheads="1"/>
          </p:cNvSpPr>
          <p:nvPr/>
        </p:nvSpPr>
        <p:spPr bwMode="auto">
          <a:xfrm>
            <a:off x="4100513" y="5222875"/>
            <a:ext cx="201771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requesting host</a:t>
            </a:r>
            <a:endParaRPr lang="en-US" altLang="en-US" sz="2400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surf.eurecom.fr</a:t>
            </a:r>
            <a:endParaRPr lang="en-US" altLang="en-US" sz="1600" dirty="0">
              <a:latin typeface="Times New Roman" pitchFamily="18" charset="0"/>
            </a:endParaRPr>
          </a:p>
        </p:txBody>
      </p:sp>
      <p:sp>
        <p:nvSpPr>
          <p:cNvPr id="6151" name="Text Box 227"/>
          <p:cNvSpPr txBox="1">
            <a:spLocks noChangeArrowheads="1"/>
          </p:cNvSpPr>
          <p:nvPr/>
        </p:nvSpPr>
        <p:spPr bwMode="auto">
          <a:xfrm>
            <a:off x="6696586" y="5345113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c</a:t>
            </a:r>
            <a:r>
              <a:rPr lang="en-US" altLang="en-US" sz="1600" b="1" dirty="0" smtClean="0">
                <a:latin typeface="Courier New" pitchFamily="49" charset="0"/>
              </a:rPr>
              <a:t>s1.seattleu.edu</a:t>
            </a:r>
            <a:endParaRPr lang="en-US" altLang="en-US" sz="1600" dirty="0">
              <a:latin typeface="Times New Roman" pitchFamily="18" charset="0"/>
            </a:endParaRPr>
          </a:p>
        </p:txBody>
      </p:sp>
      <p:graphicFrame>
        <p:nvGraphicFramePr>
          <p:cNvPr id="6152" name="Object 228"/>
          <p:cNvGraphicFramePr>
            <a:graphicFrameLocks noChangeAspect="1"/>
          </p:cNvGraphicFramePr>
          <p:nvPr/>
        </p:nvGraphicFramePr>
        <p:xfrm>
          <a:off x="6970713" y="459740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459740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229"/>
          <p:cNvGrpSpPr>
            <a:grpSpLocks/>
          </p:cNvGrpSpPr>
          <p:nvPr/>
        </p:nvGrpSpPr>
        <p:grpSpPr bwMode="auto">
          <a:xfrm>
            <a:off x="5265738" y="2570163"/>
            <a:ext cx="369887" cy="657225"/>
            <a:chOff x="4180" y="783"/>
            <a:chExt cx="150" cy="307"/>
          </a:xfrm>
        </p:grpSpPr>
        <p:sp>
          <p:nvSpPr>
            <p:cNvPr id="6189" name="AutoShape 2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90" name="Rectangle 2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91" name="Rectangle 2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92" name="AutoShape 2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93" name="Line 2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2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Rectangle 2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96" name="Rectangle 2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4" name="Text Box 275"/>
          <p:cNvSpPr txBox="1">
            <a:spLocks noChangeArrowheads="1"/>
          </p:cNvSpPr>
          <p:nvPr/>
        </p:nvSpPr>
        <p:spPr bwMode="auto">
          <a:xfrm>
            <a:off x="5791200" y="7366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root name server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6155" name="Text Box 276"/>
          <p:cNvSpPr txBox="1">
            <a:spLocks noChangeArrowheads="1"/>
          </p:cNvSpPr>
          <p:nvPr/>
        </p:nvSpPr>
        <p:spPr bwMode="auto">
          <a:xfrm>
            <a:off x="6543675" y="3408363"/>
            <a:ext cx="2600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authorititive name server</a:t>
            </a:r>
            <a:endParaRPr lang="en-US" altLang="en-US" sz="240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dns.seattleu.edu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6156" name="Line 278"/>
          <p:cNvSpPr>
            <a:spLocks noChangeShapeType="1"/>
          </p:cNvSpPr>
          <p:nvPr/>
        </p:nvSpPr>
        <p:spPr bwMode="auto">
          <a:xfrm flipH="1" flipV="1">
            <a:off x="5314950" y="325755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281"/>
          <p:cNvSpPr>
            <a:spLocks noChangeShapeType="1"/>
          </p:cNvSpPr>
          <p:nvPr/>
        </p:nvSpPr>
        <p:spPr bwMode="auto">
          <a:xfrm flipV="1">
            <a:off x="5429250" y="156210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282"/>
          <p:cNvSpPr>
            <a:spLocks noChangeShapeType="1"/>
          </p:cNvSpPr>
          <p:nvPr/>
        </p:nvSpPr>
        <p:spPr bwMode="auto">
          <a:xfrm>
            <a:off x="6734175" y="1743075"/>
            <a:ext cx="561975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283"/>
          <p:cNvSpPr>
            <a:spLocks noChangeShapeType="1"/>
          </p:cNvSpPr>
          <p:nvPr/>
        </p:nvSpPr>
        <p:spPr bwMode="auto">
          <a:xfrm flipH="1" flipV="1">
            <a:off x="6819900" y="1571625"/>
            <a:ext cx="647700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284"/>
          <p:cNvSpPr>
            <a:spLocks noChangeShapeType="1"/>
          </p:cNvSpPr>
          <p:nvPr/>
        </p:nvSpPr>
        <p:spPr bwMode="auto">
          <a:xfrm flipH="1">
            <a:off x="5619750" y="1771650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285"/>
          <p:cNvSpPr>
            <a:spLocks noChangeShapeType="1"/>
          </p:cNvSpPr>
          <p:nvPr/>
        </p:nvSpPr>
        <p:spPr bwMode="auto">
          <a:xfrm>
            <a:off x="5505450" y="328612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2" name="Group 280"/>
          <p:cNvGrpSpPr>
            <a:grpSpLocks/>
          </p:cNvGrpSpPr>
          <p:nvPr/>
        </p:nvGrpSpPr>
        <p:grpSpPr bwMode="auto">
          <a:xfrm>
            <a:off x="4427538" y="3384550"/>
            <a:ext cx="2032000" cy="611188"/>
            <a:chOff x="2789" y="2132"/>
            <a:chExt cx="1280" cy="385"/>
          </a:xfrm>
        </p:grpSpPr>
        <p:sp>
          <p:nvSpPr>
            <p:cNvPr id="6187" name="Rectangle 279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88" name="Text Box 256"/>
            <p:cNvSpPr txBox="1">
              <a:spLocks noChangeArrowheads="1"/>
            </p:cNvSpPr>
            <p:nvPr/>
          </p:nvSpPr>
          <p:spPr bwMode="auto">
            <a:xfrm>
              <a:off x="2789" y="2132"/>
              <a:ext cx="128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local name server</a:t>
              </a:r>
              <a:endParaRPr lang="en-US" altLang="en-US" sz="240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itchFamily="49" charset="0"/>
                </a:rPr>
                <a:t>dns.eurecom.fr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6163" name="Text Box 286"/>
          <p:cNvSpPr txBox="1">
            <a:spLocks noChangeArrowheads="1"/>
          </p:cNvSpPr>
          <p:nvPr/>
        </p:nvSpPr>
        <p:spPr bwMode="auto">
          <a:xfrm>
            <a:off x="5026025" y="41132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64" name="Text Box 287"/>
          <p:cNvSpPr txBox="1">
            <a:spLocks noChangeArrowheads="1"/>
          </p:cNvSpPr>
          <p:nvPr/>
        </p:nvSpPr>
        <p:spPr bwMode="auto">
          <a:xfrm>
            <a:off x="5568950" y="1779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65" name="Text Box 288"/>
          <p:cNvSpPr txBox="1">
            <a:spLocks noChangeArrowheads="1"/>
          </p:cNvSpPr>
          <p:nvPr/>
        </p:nvSpPr>
        <p:spPr bwMode="auto">
          <a:xfrm>
            <a:off x="6711950" y="2027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66" name="Text Box 289"/>
          <p:cNvSpPr txBox="1">
            <a:spLocks noChangeArrowheads="1"/>
          </p:cNvSpPr>
          <p:nvPr/>
        </p:nvSpPr>
        <p:spPr bwMode="auto">
          <a:xfrm>
            <a:off x="7092950" y="1779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67" name="Text Box 290"/>
          <p:cNvSpPr txBox="1">
            <a:spLocks noChangeArrowheads="1"/>
          </p:cNvSpPr>
          <p:nvPr/>
        </p:nvSpPr>
        <p:spPr bwMode="auto">
          <a:xfrm>
            <a:off x="5940425" y="2103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68" name="Text Box 291"/>
          <p:cNvSpPr txBox="1">
            <a:spLocks noChangeArrowheads="1"/>
          </p:cNvSpPr>
          <p:nvPr/>
        </p:nvSpPr>
        <p:spPr bwMode="auto">
          <a:xfrm>
            <a:off x="5559425" y="4151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6169" name="Group 292"/>
          <p:cNvGrpSpPr>
            <a:grpSpLocks/>
          </p:cNvGrpSpPr>
          <p:nvPr/>
        </p:nvGrpSpPr>
        <p:grpSpPr bwMode="auto">
          <a:xfrm>
            <a:off x="6380163" y="1150938"/>
            <a:ext cx="369887" cy="657225"/>
            <a:chOff x="4180" y="783"/>
            <a:chExt cx="150" cy="307"/>
          </a:xfrm>
        </p:grpSpPr>
        <p:sp>
          <p:nvSpPr>
            <p:cNvPr id="6179" name="AutoShape 2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80" name="Rectangle 2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81" name="Rectangle 2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82" name="AutoShape 2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83" name="Line 2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Rectangle 2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86" name="Rectangle 3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70" name="Group 301"/>
          <p:cNvGrpSpPr>
            <a:grpSpLocks/>
          </p:cNvGrpSpPr>
          <p:nvPr/>
        </p:nvGrpSpPr>
        <p:grpSpPr bwMode="auto">
          <a:xfrm>
            <a:off x="7208838" y="2579688"/>
            <a:ext cx="369887" cy="657225"/>
            <a:chOff x="4180" y="783"/>
            <a:chExt cx="150" cy="307"/>
          </a:xfrm>
        </p:grpSpPr>
        <p:sp>
          <p:nvSpPr>
            <p:cNvPr id="6171" name="AutoShape 30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72" name="Rectangle 30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73" name="Rectangle 30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74" name="AutoShape 30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75" name="Line 30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30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0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178" name="Rectangle 30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980D8BB-6210-4BCE-8937-33811815A68B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 example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3162300" cy="34480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/>
              <a:t>Root name server:</a:t>
            </a:r>
            <a:endParaRPr lang="en-US" altLang="en-US" sz="2000" smtClean="0"/>
          </a:p>
          <a:p>
            <a:r>
              <a:rPr lang="en-US" altLang="en-US" sz="2000" smtClean="0"/>
              <a:t>may not know authoratiative name server</a:t>
            </a:r>
          </a:p>
          <a:p>
            <a:r>
              <a:rPr lang="en-US" altLang="en-US" sz="2000" smtClean="0"/>
              <a:t>may know </a:t>
            </a:r>
            <a:r>
              <a:rPr lang="en-US" altLang="en-US" sz="2000" i="1" smtClean="0">
                <a:solidFill>
                  <a:schemeClr val="accent2"/>
                </a:solidFill>
              </a:rPr>
              <a:t>intermediate name server:</a:t>
            </a:r>
            <a:r>
              <a:rPr lang="en-US" altLang="en-US" sz="2000" smtClean="0"/>
              <a:t> who to contact to find authoritative name server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4818063" y="447357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4473575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900488" y="5051425"/>
            <a:ext cx="201771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requesting host</a:t>
            </a:r>
            <a:endParaRPr lang="en-US" altLang="en-US" sz="240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surf.eurecom.fr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362700" y="5840413"/>
            <a:ext cx="2160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cs1.seattleu.edu</a:t>
            </a:r>
            <a:endParaRPr lang="en-US" altLang="en-US" sz="1600">
              <a:latin typeface="Times New Roman" pitchFamily="18" charset="0"/>
            </a:endParaRPr>
          </a:p>
        </p:txBody>
      </p:sp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6942138" y="527367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5273675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8"/>
          <p:cNvGrpSpPr>
            <a:grpSpLocks/>
          </p:cNvGrpSpPr>
          <p:nvPr/>
        </p:nvGrpSpPr>
        <p:grpSpPr bwMode="auto">
          <a:xfrm>
            <a:off x="5065713" y="2398713"/>
            <a:ext cx="369887" cy="657225"/>
            <a:chOff x="4180" y="783"/>
            <a:chExt cx="150" cy="307"/>
          </a:xfrm>
        </p:grpSpPr>
        <p:sp>
          <p:nvSpPr>
            <p:cNvPr id="7229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30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31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32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33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36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178" name="Text Box 17"/>
          <p:cNvSpPr txBox="1">
            <a:spLocks noChangeArrowheads="1"/>
          </p:cNvSpPr>
          <p:nvPr/>
        </p:nvSpPr>
        <p:spPr bwMode="auto">
          <a:xfrm>
            <a:off x="5591175" y="56515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root name server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7179" name="Line 19"/>
          <p:cNvSpPr>
            <a:spLocks noChangeShapeType="1"/>
          </p:cNvSpPr>
          <p:nvPr/>
        </p:nvSpPr>
        <p:spPr bwMode="auto">
          <a:xfrm flipH="1" flipV="1">
            <a:off x="5114925" y="30861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20"/>
          <p:cNvSpPr>
            <a:spLocks noChangeShapeType="1"/>
          </p:cNvSpPr>
          <p:nvPr/>
        </p:nvSpPr>
        <p:spPr bwMode="auto">
          <a:xfrm flipV="1">
            <a:off x="5229225" y="13906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21"/>
          <p:cNvSpPr>
            <a:spLocks noChangeShapeType="1"/>
          </p:cNvSpPr>
          <p:nvPr/>
        </p:nvSpPr>
        <p:spPr bwMode="auto">
          <a:xfrm>
            <a:off x="6534150" y="1571625"/>
            <a:ext cx="561975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22"/>
          <p:cNvSpPr>
            <a:spLocks noChangeShapeType="1"/>
          </p:cNvSpPr>
          <p:nvPr/>
        </p:nvSpPr>
        <p:spPr bwMode="auto">
          <a:xfrm flipH="1" flipV="1">
            <a:off x="6619875" y="1400175"/>
            <a:ext cx="647700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 flipH="1">
            <a:off x="5419725" y="1600200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24"/>
          <p:cNvSpPr>
            <a:spLocks noChangeShapeType="1"/>
          </p:cNvSpPr>
          <p:nvPr/>
        </p:nvSpPr>
        <p:spPr bwMode="auto">
          <a:xfrm>
            <a:off x="5305425" y="31146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5" name="Group 25"/>
          <p:cNvGrpSpPr>
            <a:grpSpLocks/>
          </p:cNvGrpSpPr>
          <p:nvPr/>
        </p:nvGrpSpPr>
        <p:grpSpPr bwMode="auto">
          <a:xfrm>
            <a:off x="3941763" y="3232150"/>
            <a:ext cx="2032000" cy="611188"/>
            <a:chOff x="2789" y="2132"/>
            <a:chExt cx="1280" cy="385"/>
          </a:xfrm>
        </p:grpSpPr>
        <p:sp>
          <p:nvSpPr>
            <p:cNvPr id="7227" name="Rectangle 26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28" name="Text Box 27"/>
            <p:cNvSpPr txBox="1">
              <a:spLocks noChangeArrowheads="1"/>
            </p:cNvSpPr>
            <p:nvPr/>
          </p:nvSpPr>
          <p:spPr bwMode="auto">
            <a:xfrm>
              <a:off x="2789" y="2132"/>
              <a:ext cx="128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local name server</a:t>
              </a:r>
              <a:endParaRPr lang="en-US" altLang="en-US" sz="240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itchFamily="49" charset="0"/>
                </a:rPr>
                <a:t>dns.eurecom.fr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7186" name="Text Box 28"/>
          <p:cNvSpPr txBox="1">
            <a:spLocks noChangeArrowheads="1"/>
          </p:cNvSpPr>
          <p:nvPr/>
        </p:nvSpPr>
        <p:spPr bwMode="auto">
          <a:xfrm>
            <a:off x="4826000" y="39417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7" name="Text Box 29"/>
          <p:cNvSpPr txBox="1">
            <a:spLocks noChangeArrowheads="1"/>
          </p:cNvSpPr>
          <p:nvPr/>
        </p:nvSpPr>
        <p:spPr bwMode="auto">
          <a:xfrm>
            <a:off x="5368925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8" name="Text Box 30"/>
          <p:cNvSpPr txBox="1">
            <a:spLocks noChangeArrowheads="1"/>
          </p:cNvSpPr>
          <p:nvPr/>
        </p:nvSpPr>
        <p:spPr bwMode="auto">
          <a:xfrm>
            <a:off x="6511925" y="1855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9" name="Text Box 31"/>
          <p:cNvSpPr txBox="1">
            <a:spLocks noChangeArrowheads="1"/>
          </p:cNvSpPr>
          <p:nvPr/>
        </p:nvSpPr>
        <p:spPr bwMode="auto">
          <a:xfrm>
            <a:off x="6778625" y="3760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0" name="Text Box 32"/>
          <p:cNvSpPr txBox="1">
            <a:spLocks noChangeArrowheads="1"/>
          </p:cNvSpPr>
          <p:nvPr/>
        </p:nvSpPr>
        <p:spPr bwMode="auto">
          <a:xfrm>
            <a:off x="7302500" y="37322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1" name="Text Box 33"/>
          <p:cNvSpPr txBox="1">
            <a:spLocks noChangeArrowheads="1"/>
          </p:cNvSpPr>
          <p:nvPr/>
        </p:nvSpPr>
        <p:spPr bwMode="auto">
          <a:xfrm>
            <a:off x="6911975" y="1570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7192" name="Group 34"/>
          <p:cNvGrpSpPr>
            <a:grpSpLocks/>
          </p:cNvGrpSpPr>
          <p:nvPr/>
        </p:nvGrpSpPr>
        <p:grpSpPr bwMode="auto">
          <a:xfrm>
            <a:off x="6180138" y="979488"/>
            <a:ext cx="369887" cy="657225"/>
            <a:chOff x="4180" y="783"/>
            <a:chExt cx="150" cy="307"/>
          </a:xfrm>
        </p:grpSpPr>
        <p:sp>
          <p:nvSpPr>
            <p:cNvPr id="7219" name="AutoShape 3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21" name="Rectangle 3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22" name="AutoShape 3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23" name="Line 3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4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Rectangle 4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26" name="Rectangle 4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193" name="Group 43"/>
          <p:cNvGrpSpPr>
            <a:grpSpLocks/>
          </p:cNvGrpSpPr>
          <p:nvPr/>
        </p:nvGrpSpPr>
        <p:grpSpPr bwMode="auto">
          <a:xfrm>
            <a:off x="7008813" y="2408238"/>
            <a:ext cx="369887" cy="657225"/>
            <a:chOff x="4180" y="783"/>
            <a:chExt cx="150" cy="307"/>
          </a:xfrm>
        </p:grpSpPr>
        <p:sp>
          <p:nvSpPr>
            <p:cNvPr id="7211" name="AutoShape 4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12" name="Rectangle 4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13" name="Rectangle 4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14" name="AutoShape 4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15" name="Line 4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Rectangle 5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18" name="Rectangle 5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194" name="Group 52"/>
          <p:cNvGrpSpPr>
            <a:grpSpLocks/>
          </p:cNvGrpSpPr>
          <p:nvPr/>
        </p:nvGrpSpPr>
        <p:grpSpPr bwMode="auto">
          <a:xfrm>
            <a:off x="6989763" y="4027488"/>
            <a:ext cx="369887" cy="657225"/>
            <a:chOff x="4180" y="783"/>
            <a:chExt cx="150" cy="307"/>
          </a:xfrm>
        </p:grpSpPr>
        <p:sp>
          <p:nvSpPr>
            <p:cNvPr id="7203" name="AutoShape 5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04" name="Rectangle 5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05" name="Rectangle 5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06" name="AutoShape 5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07" name="Line 5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5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5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10" name="Rectangle 6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195" name="Text Box 61"/>
          <p:cNvSpPr txBox="1">
            <a:spLocks noChangeArrowheads="1"/>
          </p:cNvSpPr>
          <p:nvPr/>
        </p:nvSpPr>
        <p:spPr bwMode="auto">
          <a:xfrm>
            <a:off x="6057900" y="4598988"/>
            <a:ext cx="2647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authoritative name server</a:t>
            </a:r>
            <a:endParaRPr lang="en-US" altLang="en-US" sz="240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dns.seattleu.edu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7196" name="Line 62"/>
          <p:cNvSpPr>
            <a:spLocks noChangeShapeType="1"/>
          </p:cNvSpPr>
          <p:nvPr/>
        </p:nvSpPr>
        <p:spPr bwMode="auto">
          <a:xfrm>
            <a:off x="7096125" y="3114675"/>
            <a:ext cx="9525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63"/>
          <p:cNvSpPr>
            <a:spLocks noChangeShapeType="1"/>
          </p:cNvSpPr>
          <p:nvPr/>
        </p:nvSpPr>
        <p:spPr bwMode="auto">
          <a:xfrm flipH="1" flipV="1">
            <a:off x="7286625" y="3124200"/>
            <a:ext cx="0" cy="866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98" name="Group 65"/>
          <p:cNvGrpSpPr>
            <a:grpSpLocks/>
          </p:cNvGrpSpPr>
          <p:nvPr/>
        </p:nvGrpSpPr>
        <p:grpSpPr bwMode="auto">
          <a:xfrm>
            <a:off x="6113463" y="3255963"/>
            <a:ext cx="2624137" cy="581025"/>
            <a:chOff x="4115" y="2147"/>
            <a:chExt cx="1653" cy="366"/>
          </a:xfrm>
        </p:grpSpPr>
        <p:sp>
          <p:nvSpPr>
            <p:cNvPr id="7201" name="Rectangle 64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202" name="Text Box 18"/>
            <p:cNvSpPr txBox="1">
              <a:spLocks noChangeArrowheads="1"/>
            </p:cNvSpPr>
            <p:nvPr/>
          </p:nvSpPr>
          <p:spPr bwMode="auto">
            <a:xfrm>
              <a:off x="4115" y="2147"/>
              <a:ext cx="16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intermediate name server</a:t>
              </a:r>
              <a:endParaRPr lang="en-US" altLang="en-US" sz="240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itchFamily="49" charset="0"/>
                </a:rPr>
                <a:t>dns.someserver.edu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7199" name="Text Box 66"/>
          <p:cNvSpPr txBox="1">
            <a:spLocks noChangeArrowheads="1"/>
          </p:cNvSpPr>
          <p:nvPr/>
        </p:nvSpPr>
        <p:spPr bwMode="auto">
          <a:xfrm>
            <a:off x="5797550" y="189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0" name="Text Box 67"/>
          <p:cNvSpPr txBox="1">
            <a:spLocks noChangeArrowheads="1"/>
          </p:cNvSpPr>
          <p:nvPr/>
        </p:nvSpPr>
        <p:spPr bwMode="auto">
          <a:xfrm>
            <a:off x="5378450" y="3960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EC77C21-E6F1-47A7-BB7D-36FCD9674A60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DNS: iterated queries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3162300" cy="47339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recursive query:</a:t>
            </a:r>
            <a:endParaRPr lang="en-US" altLang="en-US" sz="2000" smtClean="0"/>
          </a:p>
          <a:p>
            <a:r>
              <a:rPr lang="en-US" altLang="en-US" sz="2000" smtClean="0"/>
              <a:t>puts burden of name resolution on contacted name server</a:t>
            </a:r>
          </a:p>
          <a:p>
            <a:r>
              <a:rPr lang="en-US" altLang="en-US" sz="2000" smtClean="0"/>
              <a:t>heavy load?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iterated query: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r>
              <a:rPr lang="en-US" altLang="en-US" sz="2000" smtClean="0"/>
              <a:t>contacted server replies with name of server to contact</a:t>
            </a:r>
          </a:p>
          <a:p>
            <a:r>
              <a:rPr lang="en-US" altLang="en-US" sz="2000" smtClean="0"/>
              <a:t>“I don’t know this name, but ask this server”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4818063" y="447357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4473575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900488" y="5051425"/>
            <a:ext cx="201771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requesting host</a:t>
            </a:r>
            <a:endParaRPr lang="en-US" altLang="en-US" sz="240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surf.eurecom.fr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362700" y="5840413"/>
            <a:ext cx="2160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cs1.seattleu.edu</a:t>
            </a:r>
            <a:endParaRPr lang="en-US" altLang="en-US" sz="1600">
              <a:latin typeface="Times New Roman" pitchFamily="18" charset="0"/>
            </a:endParaRPr>
          </a:p>
        </p:txBody>
      </p:sp>
      <p:graphicFrame>
        <p:nvGraphicFramePr>
          <p:cNvPr id="8200" name="Object 7"/>
          <p:cNvGraphicFramePr>
            <a:graphicFrameLocks noChangeAspect="1"/>
          </p:cNvGraphicFramePr>
          <p:nvPr/>
        </p:nvGraphicFramePr>
        <p:xfrm>
          <a:off x="6942138" y="527367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5273675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8"/>
          <p:cNvGrpSpPr>
            <a:grpSpLocks/>
          </p:cNvGrpSpPr>
          <p:nvPr/>
        </p:nvGrpSpPr>
        <p:grpSpPr bwMode="auto">
          <a:xfrm>
            <a:off x="5065713" y="2398713"/>
            <a:ext cx="369887" cy="657225"/>
            <a:chOff x="4180" y="783"/>
            <a:chExt cx="150" cy="307"/>
          </a:xfrm>
        </p:grpSpPr>
        <p:sp>
          <p:nvSpPr>
            <p:cNvPr id="8255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56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57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58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59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62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202" name="Text Box 17"/>
          <p:cNvSpPr txBox="1">
            <a:spLocks noChangeArrowheads="1"/>
          </p:cNvSpPr>
          <p:nvPr/>
        </p:nvSpPr>
        <p:spPr bwMode="auto">
          <a:xfrm>
            <a:off x="5619750" y="6508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root name server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8203" name="Line 18"/>
          <p:cNvSpPr>
            <a:spLocks noChangeShapeType="1"/>
          </p:cNvSpPr>
          <p:nvPr/>
        </p:nvSpPr>
        <p:spPr bwMode="auto">
          <a:xfrm flipH="1" flipV="1">
            <a:off x="5114925" y="30861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9"/>
          <p:cNvSpPr>
            <a:spLocks noChangeShapeType="1"/>
          </p:cNvSpPr>
          <p:nvPr/>
        </p:nvSpPr>
        <p:spPr bwMode="auto">
          <a:xfrm flipV="1">
            <a:off x="5229225" y="13906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20"/>
          <p:cNvSpPr>
            <a:spLocks noChangeShapeType="1"/>
          </p:cNvSpPr>
          <p:nvPr/>
        </p:nvSpPr>
        <p:spPr bwMode="auto">
          <a:xfrm flipV="1">
            <a:off x="5514975" y="2552700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21"/>
          <p:cNvSpPr>
            <a:spLocks noChangeShapeType="1"/>
          </p:cNvSpPr>
          <p:nvPr/>
        </p:nvSpPr>
        <p:spPr bwMode="auto">
          <a:xfrm flipH="1" flipV="1">
            <a:off x="5514975" y="2724150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22"/>
          <p:cNvSpPr>
            <a:spLocks noChangeShapeType="1"/>
          </p:cNvSpPr>
          <p:nvPr/>
        </p:nvSpPr>
        <p:spPr bwMode="auto">
          <a:xfrm flipH="1">
            <a:off x="5438775" y="1619250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23"/>
          <p:cNvSpPr>
            <a:spLocks noChangeShapeType="1"/>
          </p:cNvSpPr>
          <p:nvPr/>
        </p:nvSpPr>
        <p:spPr bwMode="auto">
          <a:xfrm>
            <a:off x="5305425" y="31146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9" name="Group 24"/>
          <p:cNvGrpSpPr>
            <a:grpSpLocks/>
          </p:cNvGrpSpPr>
          <p:nvPr/>
        </p:nvGrpSpPr>
        <p:grpSpPr bwMode="auto">
          <a:xfrm>
            <a:off x="3941763" y="3232150"/>
            <a:ext cx="2032000" cy="611188"/>
            <a:chOff x="2789" y="2132"/>
            <a:chExt cx="1280" cy="385"/>
          </a:xfrm>
        </p:grpSpPr>
        <p:sp>
          <p:nvSpPr>
            <p:cNvPr id="8253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54" name="Text Box 26"/>
            <p:cNvSpPr txBox="1">
              <a:spLocks noChangeArrowheads="1"/>
            </p:cNvSpPr>
            <p:nvPr/>
          </p:nvSpPr>
          <p:spPr bwMode="auto">
            <a:xfrm>
              <a:off x="2789" y="2132"/>
              <a:ext cx="128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local name server</a:t>
              </a:r>
              <a:endParaRPr lang="en-US" altLang="en-US" sz="240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itchFamily="49" charset="0"/>
                </a:rPr>
                <a:t>dns.eurecom.fr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8210" name="Text Box 27"/>
          <p:cNvSpPr txBox="1">
            <a:spLocks noChangeArrowheads="1"/>
          </p:cNvSpPr>
          <p:nvPr/>
        </p:nvSpPr>
        <p:spPr bwMode="auto">
          <a:xfrm>
            <a:off x="4826000" y="39417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>
            <a:off x="5368925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12" name="Text Box 29"/>
          <p:cNvSpPr txBox="1">
            <a:spLocks noChangeArrowheads="1"/>
          </p:cNvSpPr>
          <p:nvPr/>
        </p:nvSpPr>
        <p:spPr bwMode="auto">
          <a:xfrm>
            <a:off x="5807075" y="184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6121400" y="2255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6692900" y="3760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7340600" y="3770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8216" name="Group 33"/>
          <p:cNvGrpSpPr>
            <a:grpSpLocks/>
          </p:cNvGrpSpPr>
          <p:nvPr/>
        </p:nvGrpSpPr>
        <p:grpSpPr bwMode="auto">
          <a:xfrm>
            <a:off x="6180138" y="979488"/>
            <a:ext cx="369887" cy="657225"/>
            <a:chOff x="4180" y="783"/>
            <a:chExt cx="150" cy="307"/>
          </a:xfrm>
        </p:grpSpPr>
        <p:sp>
          <p:nvSpPr>
            <p:cNvPr id="8245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6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7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217" name="Group 42"/>
          <p:cNvGrpSpPr>
            <a:grpSpLocks/>
          </p:cNvGrpSpPr>
          <p:nvPr/>
        </p:nvGrpSpPr>
        <p:grpSpPr bwMode="auto">
          <a:xfrm>
            <a:off x="7008813" y="2408238"/>
            <a:ext cx="369887" cy="657225"/>
            <a:chOff x="4180" y="783"/>
            <a:chExt cx="150" cy="307"/>
          </a:xfrm>
        </p:grpSpPr>
        <p:sp>
          <p:nvSpPr>
            <p:cNvPr id="8237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1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44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218" name="Group 51"/>
          <p:cNvGrpSpPr>
            <a:grpSpLocks/>
          </p:cNvGrpSpPr>
          <p:nvPr/>
        </p:nvGrpSpPr>
        <p:grpSpPr bwMode="auto">
          <a:xfrm>
            <a:off x="6989763" y="4027488"/>
            <a:ext cx="369887" cy="657225"/>
            <a:chOff x="4180" y="783"/>
            <a:chExt cx="150" cy="307"/>
          </a:xfrm>
        </p:grpSpPr>
        <p:sp>
          <p:nvSpPr>
            <p:cNvPr id="8229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0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1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2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3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219" name="Text Box 60"/>
          <p:cNvSpPr txBox="1">
            <a:spLocks noChangeArrowheads="1"/>
          </p:cNvSpPr>
          <p:nvPr/>
        </p:nvSpPr>
        <p:spPr bwMode="auto">
          <a:xfrm>
            <a:off x="6057900" y="4598988"/>
            <a:ext cx="2647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authoritative name server</a:t>
            </a:r>
            <a:endParaRPr lang="en-US" altLang="en-US" sz="240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dns.seattleu.edu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8220" name="Line 61"/>
          <p:cNvSpPr>
            <a:spLocks noChangeShapeType="1"/>
          </p:cNvSpPr>
          <p:nvPr/>
        </p:nvSpPr>
        <p:spPr bwMode="auto">
          <a:xfrm>
            <a:off x="7096125" y="3114675"/>
            <a:ext cx="9525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62"/>
          <p:cNvSpPr>
            <a:spLocks noChangeShapeType="1"/>
          </p:cNvSpPr>
          <p:nvPr/>
        </p:nvSpPr>
        <p:spPr bwMode="auto">
          <a:xfrm flipH="1" flipV="1">
            <a:off x="7286625" y="3124200"/>
            <a:ext cx="0" cy="866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22" name="Group 63"/>
          <p:cNvGrpSpPr>
            <a:grpSpLocks/>
          </p:cNvGrpSpPr>
          <p:nvPr/>
        </p:nvGrpSpPr>
        <p:grpSpPr bwMode="auto">
          <a:xfrm>
            <a:off x="6113463" y="3255963"/>
            <a:ext cx="2624137" cy="581025"/>
            <a:chOff x="4115" y="2147"/>
            <a:chExt cx="1653" cy="366"/>
          </a:xfrm>
        </p:grpSpPr>
        <p:sp>
          <p:nvSpPr>
            <p:cNvPr id="8227" name="Rectangle 64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28" name="Text Box 65"/>
            <p:cNvSpPr txBox="1">
              <a:spLocks noChangeArrowheads="1"/>
            </p:cNvSpPr>
            <p:nvPr/>
          </p:nvSpPr>
          <p:spPr bwMode="auto">
            <a:xfrm>
              <a:off x="4115" y="2147"/>
              <a:ext cx="16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intermediate name server</a:t>
              </a:r>
              <a:endParaRPr lang="en-US" altLang="en-US" sz="240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itchFamily="49" charset="0"/>
                </a:rPr>
                <a:t>dns.someserver.edu</a:t>
              </a:r>
              <a:endParaRPr lang="en-US" altLang="en-US" sz="1600">
                <a:latin typeface="Times New Roman" pitchFamily="18" charset="0"/>
              </a:endParaRPr>
            </a:p>
          </p:txBody>
        </p:sp>
      </p:grpSp>
      <p:sp>
        <p:nvSpPr>
          <p:cNvPr id="8223" name="Text Box 66"/>
          <p:cNvSpPr txBox="1">
            <a:spLocks noChangeArrowheads="1"/>
          </p:cNvSpPr>
          <p:nvPr/>
        </p:nvSpPr>
        <p:spPr bwMode="auto">
          <a:xfrm>
            <a:off x="6159500" y="2770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24" name="Text Box 67"/>
          <p:cNvSpPr txBox="1">
            <a:spLocks noChangeArrowheads="1"/>
          </p:cNvSpPr>
          <p:nvPr/>
        </p:nvSpPr>
        <p:spPr bwMode="auto">
          <a:xfrm>
            <a:off x="5378450" y="3960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225" name="Freeform 68"/>
          <p:cNvSpPr>
            <a:spLocks/>
          </p:cNvSpPr>
          <p:nvPr/>
        </p:nvSpPr>
        <p:spPr bwMode="auto">
          <a:xfrm>
            <a:off x="5657850" y="1666875"/>
            <a:ext cx="1012825" cy="266700"/>
          </a:xfrm>
          <a:custGeom>
            <a:avLst/>
            <a:gdLst>
              <a:gd name="T0" fmla="*/ 2147483647 w 638"/>
              <a:gd name="T1" fmla="*/ 2147483647 h 168"/>
              <a:gd name="T2" fmla="*/ 2147483647 w 638"/>
              <a:gd name="T3" fmla="*/ 2147483647 h 168"/>
              <a:gd name="T4" fmla="*/ 2147483647 w 638"/>
              <a:gd name="T5" fmla="*/ 2147483647 h 168"/>
              <a:gd name="T6" fmla="*/ 2147483647 w 638"/>
              <a:gd name="T7" fmla="*/ 2147483647 h 168"/>
              <a:gd name="T8" fmla="*/ 2147483647 w 638"/>
              <a:gd name="T9" fmla="*/ 2147483647 h 168"/>
              <a:gd name="T10" fmla="*/ 2147483647 w 638"/>
              <a:gd name="T11" fmla="*/ 2147483647 h 168"/>
              <a:gd name="T12" fmla="*/ 2147483647 w 638"/>
              <a:gd name="T13" fmla="*/ 2147483647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8"/>
              <a:gd name="T22" fmla="*/ 0 h 168"/>
              <a:gd name="T23" fmla="*/ 638 w 638"/>
              <a:gd name="T24" fmla="*/ 168 h 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8" h="168">
                <a:moveTo>
                  <a:pt x="304" y="108"/>
                </a:moveTo>
                <a:cubicBezTo>
                  <a:pt x="332" y="42"/>
                  <a:pt x="308" y="46"/>
                  <a:pt x="284" y="30"/>
                </a:cubicBezTo>
                <a:cubicBezTo>
                  <a:pt x="260" y="14"/>
                  <a:pt x="83" y="0"/>
                  <a:pt x="54" y="26"/>
                </a:cubicBezTo>
                <a:cubicBezTo>
                  <a:pt x="25" y="52"/>
                  <a:pt x="0" y="144"/>
                  <a:pt x="54" y="152"/>
                </a:cubicBezTo>
                <a:cubicBezTo>
                  <a:pt x="108" y="160"/>
                  <a:pt x="215" y="168"/>
                  <a:pt x="240" y="164"/>
                </a:cubicBezTo>
                <a:cubicBezTo>
                  <a:pt x="265" y="160"/>
                  <a:pt x="292" y="134"/>
                  <a:pt x="306" y="118"/>
                </a:cubicBezTo>
                <a:cubicBezTo>
                  <a:pt x="320" y="102"/>
                  <a:pt x="586" y="36"/>
                  <a:pt x="638" y="3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Text Box 69"/>
          <p:cNvSpPr txBox="1">
            <a:spLocks noChangeArrowheads="1"/>
          </p:cNvSpPr>
          <p:nvPr/>
        </p:nvSpPr>
        <p:spPr bwMode="auto">
          <a:xfrm>
            <a:off x="6632575" y="1495425"/>
            <a:ext cx="1744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iterated query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B4E8B95-6779-447F-9F04-0A253F797A80}" type="slidenum">
              <a:rPr lang="en-US" altLang="en-US" sz="1400" smtClean="0">
                <a:latin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DNS: caching and updating records</a:t>
            </a:r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515225" cy="4733925"/>
          </a:xfrm>
        </p:spPr>
        <p:txBody>
          <a:bodyPr/>
          <a:lstStyle/>
          <a:p>
            <a:r>
              <a:rPr lang="en-US" altLang="en-US" sz="2400" dirty="0" smtClean="0"/>
              <a:t>once (any) name server learns mapping, it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caches</a:t>
            </a:r>
            <a:r>
              <a:rPr lang="en-US" altLang="en-US" sz="2400" dirty="0" smtClean="0"/>
              <a:t> mapping</a:t>
            </a:r>
          </a:p>
          <a:p>
            <a:pPr lvl="1"/>
            <a:r>
              <a:rPr lang="en-US" altLang="en-US" dirty="0" smtClean="0"/>
              <a:t>cache entries timeout (disappear) after some time = TTL</a:t>
            </a:r>
          </a:p>
          <a:p>
            <a:r>
              <a:rPr lang="en-US" altLang="en-US" sz="2400" dirty="0" smtClean="0"/>
              <a:t>update/notify mechanisms under design by IETF</a:t>
            </a:r>
          </a:p>
          <a:p>
            <a:pPr lvl="1"/>
            <a:r>
              <a:rPr lang="en-US" altLang="en-US" sz="2000" dirty="0" smtClean="0"/>
              <a:t>RFC 2136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http://www.ietf.org/html.charters/dnsind-charter.html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879</Words>
  <Application>Microsoft Office PowerPoint</Application>
  <PresentationFormat>On-screen Show (4:3)</PresentationFormat>
  <Paragraphs>211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ZapfDingbats</vt:lpstr>
      <vt:lpstr>Arial</vt:lpstr>
      <vt:lpstr>Comic Sans MS</vt:lpstr>
      <vt:lpstr>Courier New</vt:lpstr>
      <vt:lpstr>Times New Roman</vt:lpstr>
      <vt:lpstr>Default Design</vt:lpstr>
      <vt:lpstr>Clip</vt:lpstr>
      <vt:lpstr>DNS</vt:lpstr>
      <vt:lpstr>DNS: Domain Name System</vt:lpstr>
      <vt:lpstr>DNS name servers</vt:lpstr>
      <vt:lpstr>DNS: Root name servers</vt:lpstr>
      <vt:lpstr>https://www.iana.org/domains/root/servers</vt:lpstr>
      <vt:lpstr>Simple DNS example</vt:lpstr>
      <vt:lpstr>DNS example</vt:lpstr>
      <vt:lpstr>DNS: iterated queries</vt:lpstr>
      <vt:lpstr>DNS: caching and updating records</vt:lpstr>
      <vt:lpstr>DNS records</vt:lpstr>
      <vt:lpstr>DNS records</vt:lpstr>
      <vt:lpstr>DNS protocol, messages</vt:lpstr>
      <vt:lpstr>DNS protocol, messages</vt:lpstr>
      <vt:lpstr>nslookup</vt:lpstr>
      <vt:lpstr>Mystery: How to set up your DNS server?</vt:lpstr>
      <vt:lpstr>Summary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Zhu, Yingwu</cp:lastModifiedBy>
  <cp:revision>106</cp:revision>
  <dcterms:created xsi:type="dcterms:W3CDTF">1999-10-08T19:08:27Z</dcterms:created>
  <dcterms:modified xsi:type="dcterms:W3CDTF">2017-09-28T18:09:02Z</dcterms:modified>
</cp:coreProperties>
</file>