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F531-0161-46DC-860F-94869C44E5C2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17B90-0E5A-4485-877E-5EF77B81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9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17B90-0E5A-4485-877E-5EF77B811D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8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A98F-67A9-4E23-925B-20FC3DEAA7C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D2B7-D98B-4BE7-98EF-40DE807E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5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A98F-67A9-4E23-925B-20FC3DEAA7C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D2B7-D98B-4BE7-98EF-40DE807E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1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A98F-67A9-4E23-925B-20FC3DEAA7C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D2B7-D98B-4BE7-98EF-40DE807E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8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A98F-67A9-4E23-925B-20FC3DEAA7C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D2B7-D98B-4BE7-98EF-40DE807E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A98F-67A9-4E23-925B-20FC3DEAA7C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D2B7-D98B-4BE7-98EF-40DE807E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A98F-67A9-4E23-925B-20FC3DEAA7C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D2B7-D98B-4BE7-98EF-40DE807E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A98F-67A9-4E23-925B-20FC3DEAA7C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D2B7-D98B-4BE7-98EF-40DE807E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2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A98F-67A9-4E23-925B-20FC3DEAA7C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D2B7-D98B-4BE7-98EF-40DE807E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0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A98F-67A9-4E23-925B-20FC3DEAA7C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D2B7-D98B-4BE7-98EF-40DE807E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9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A98F-67A9-4E23-925B-20FC3DEAA7C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D2B7-D98B-4BE7-98EF-40DE807E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A98F-67A9-4E23-925B-20FC3DEAA7C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D2B7-D98B-4BE7-98EF-40DE807E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1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CA98F-67A9-4E23-925B-20FC3DEAA7C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9D2B7-D98B-4BE7-98EF-40DE807E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4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Review 09/28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Yingwu Zhu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9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factors</a:t>
            </a:r>
          </a:p>
          <a:p>
            <a:pPr lvl="1"/>
            <a:r>
              <a:rPr lang="en-US" dirty="0" smtClean="0"/>
              <a:t>Nodal processing</a:t>
            </a:r>
          </a:p>
          <a:p>
            <a:pPr lvl="1"/>
            <a:r>
              <a:rPr lang="en-US" dirty="0" smtClean="0"/>
              <a:t>Queueing</a:t>
            </a:r>
          </a:p>
          <a:p>
            <a:pPr lvl="1"/>
            <a:r>
              <a:rPr lang="en-US" dirty="0" smtClean="0"/>
              <a:t>Transmission delay</a:t>
            </a:r>
          </a:p>
          <a:p>
            <a:pPr lvl="1"/>
            <a:r>
              <a:rPr lang="en-US" dirty="0" smtClean="0"/>
              <a:t>Propagation delay</a:t>
            </a:r>
          </a:p>
          <a:p>
            <a:pPr lvl="1"/>
            <a:endParaRPr lang="en-US" dirty="0"/>
          </a:p>
          <a:p>
            <a:r>
              <a:rPr lang="en-US" smtClean="0"/>
              <a:t>RTT</a:t>
            </a:r>
            <a:r>
              <a:rPr lang="en-US" dirty="0" smtClean="0"/>
              <a:t>: Round Trip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7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X 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How much data did the sender transmit </a:t>
            </a:r>
            <a:r>
              <a:rPr lang="en-US" altLang="en-US" i="1" dirty="0" smtClean="0">
                <a:solidFill>
                  <a:srgbClr val="C00000"/>
                </a:solidFill>
              </a:rPr>
              <a:t>before a response can be received</a:t>
            </a:r>
            <a:r>
              <a:rPr lang="en-US" altLang="en-US" dirty="0" smtClean="0">
                <a:solidFill>
                  <a:srgbClr val="C00000"/>
                </a:solidFill>
              </a:rPr>
              <a:t>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019" y="3324713"/>
            <a:ext cx="6637704" cy="14628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65784" y="4787525"/>
            <a:ext cx="2491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Network as a pipe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7284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Protocol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Layering and abstraction is the key to deal with complexity</a:t>
            </a:r>
          </a:p>
          <a:p>
            <a:endParaRPr lang="en-US" dirty="0"/>
          </a:p>
          <a:p>
            <a:r>
              <a:rPr lang="en-US" dirty="0" smtClean="0"/>
              <a:t>Protocol layers</a:t>
            </a:r>
          </a:p>
          <a:p>
            <a:pPr lvl="1"/>
            <a:r>
              <a:rPr lang="en-US" dirty="0" smtClean="0"/>
              <a:t>Application, transport, network, link, and physical</a:t>
            </a:r>
          </a:p>
          <a:p>
            <a:pPr lvl="1"/>
            <a:endParaRPr lang="en-US" dirty="0"/>
          </a:p>
          <a:p>
            <a:r>
              <a:rPr lang="en-US" dirty="0" smtClean="0"/>
              <a:t>Network edge: implements all 5 layers; make network programmable (add new network services at any time, by anyone!)</a:t>
            </a:r>
          </a:p>
          <a:p>
            <a:endParaRPr lang="en-US" dirty="0"/>
          </a:p>
          <a:p>
            <a:r>
              <a:rPr lang="en-US" dirty="0" smtClean="0"/>
              <a:t>Network core: process up to network layer</a:t>
            </a:r>
          </a:p>
          <a:p>
            <a:endParaRPr lang="en-US" dirty="0"/>
          </a:p>
          <a:p>
            <a:r>
              <a:rPr lang="en-US" dirty="0" smtClean="0"/>
              <a:t>End-to-End principle</a:t>
            </a:r>
          </a:p>
          <a:p>
            <a:pPr lvl="1"/>
            <a:r>
              <a:rPr lang="en-US" altLang="en-US" dirty="0">
                <a:latin typeface="Calibri" pitchFamily="34" charset="0"/>
                <a:ea typeface="MS PGothic" pitchFamily="34" charset="-128"/>
                <a:cs typeface="Times New Roman" pitchFamily="18" charset="0"/>
              </a:rPr>
              <a:t>Whenever possible, communications protocol operations should be defined to occur at the 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Times New Roman" pitchFamily="18" charset="0"/>
              </a:rPr>
              <a:t>end-points </a:t>
            </a:r>
            <a:r>
              <a:rPr lang="en-US" altLang="en-US" dirty="0">
                <a:latin typeface="Calibri" pitchFamily="34" charset="0"/>
                <a:ea typeface="MS PGothic" pitchFamily="34" charset="-128"/>
                <a:cs typeface="Times New Roman" pitchFamily="18" charset="0"/>
              </a:rPr>
              <a:t>of a communications system</a:t>
            </a:r>
            <a:r>
              <a:rPr lang="en-US" altLang="en-US" sz="1800" dirty="0" smtClean="0">
                <a:latin typeface="Calibri" pitchFamily="34" charset="0"/>
                <a:ea typeface="MS PGothic" pitchFamily="34" charset="-128"/>
                <a:cs typeface="Times New Roman" pitchFamily="18" charset="0"/>
              </a:rPr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C2B00C-7225-48DB-BDA0-D56BD7FDB4B6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1916" y="413545"/>
            <a:ext cx="7772400" cy="1143000"/>
          </a:xfrm>
        </p:spPr>
        <p:txBody>
          <a:bodyPr/>
          <a:lstStyle/>
          <a:p>
            <a:r>
              <a:rPr lang="en-US" altLang="en-US" sz="3600" dirty="0" smtClean="0"/>
              <a:t>Data Transmission via Protocol Layers</a:t>
            </a:r>
            <a:endParaRPr lang="en-US" altLang="en-US" dirty="0" smtClean="0"/>
          </a:p>
        </p:txBody>
      </p:sp>
      <p:grpSp>
        <p:nvGrpSpPr>
          <p:cNvPr id="63493" name="Group 34"/>
          <p:cNvGrpSpPr>
            <a:grpSpLocks/>
          </p:cNvGrpSpPr>
          <p:nvPr/>
        </p:nvGrpSpPr>
        <p:grpSpPr bwMode="auto">
          <a:xfrm>
            <a:off x="3397251" y="3617913"/>
            <a:ext cx="1752599" cy="2038349"/>
            <a:chOff x="1830" y="2837"/>
            <a:chExt cx="1104" cy="1284"/>
          </a:xfrm>
        </p:grpSpPr>
        <p:grpSp>
          <p:nvGrpSpPr>
            <p:cNvPr id="63570" name="Group 33"/>
            <p:cNvGrpSpPr>
              <a:grpSpLocks/>
            </p:cNvGrpSpPr>
            <p:nvPr/>
          </p:nvGrpSpPr>
          <p:grpSpPr bwMode="auto">
            <a:xfrm>
              <a:off x="1842" y="2837"/>
              <a:ext cx="1092" cy="1266"/>
              <a:chOff x="1842" y="2837"/>
              <a:chExt cx="834" cy="942"/>
            </a:xfrm>
          </p:grpSpPr>
          <p:sp>
            <p:nvSpPr>
              <p:cNvPr id="63572" name="Rectangle 17"/>
              <p:cNvSpPr>
                <a:spLocks noChangeArrowheads="1"/>
              </p:cNvSpPr>
              <p:nvPr/>
            </p:nvSpPr>
            <p:spPr bwMode="auto">
              <a:xfrm>
                <a:off x="1878" y="2837"/>
                <a:ext cx="798" cy="90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3573" name="Rectangle 18"/>
              <p:cNvSpPr>
                <a:spLocks noChangeArrowheads="1"/>
              </p:cNvSpPr>
              <p:nvPr/>
            </p:nvSpPr>
            <p:spPr bwMode="auto">
              <a:xfrm>
                <a:off x="1848" y="2876"/>
                <a:ext cx="798" cy="90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3574" name="Line 20"/>
              <p:cNvSpPr>
                <a:spLocks noChangeShapeType="1"/>
              </p:cNvSpPr>
              <p:nvPr/>
            </p:nvSpPr>
            <p:spPr bwMode="auto">
              <a:xfrm flipV="1">
                <a:off x="1845" y="3077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75" name="Line 21"/>
              <p:cNvSpPr>
                <a:spLocks noChangeShapeType="1"/>
              </p:cNvSpPr>
              <p:nvPr/>
            </p:nvSpPr>
            <p:spPr bwMode="auto">
              <a:xfrm flipV="1">
                <a:off x="1857" y="3257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76" name="Line 22"/>
              <p:cNvSpPr>
                <a:spLocks noChangeShapeType="1"/>
              </p:cNvSpPr>
              <p:nvPr/>
            </p:nvSpPr>
            <p:spPr bwMode="auto">
              <a:xfrm flipV="1">
                <a:off x="1857" y="3419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77" name="Line 23"/>
              <p:cNvSpPr>
                <a:spLocks noChangeShapeType="1"/>
              </p:cNvSpPr>
              <p:nvPr/>
            </p:nvSpPr>
            <p:spPr bwMode="auto">
              <a:xfrm flipV="1">
                <a:off x="1842" y="3596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3571" name="Text Box 19"/>
            <p:cNvSpPr txBox="1">
              <a:spLocks noChangeArrowheads="1"/>
            </p:cNvSpPr>
            <p:nvPr/>
          </p:nvSpPr>
          <p:spPr bwMode="auto">
            <a:xfrm>
              <a:off x="1830" y="2900"/>
              <a:ext cx="1080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application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transport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physical</a:t>
              </a:r>
            </a:p>
          </p:txBody>
        </p:sp>
      </p:grpSp>
      <p:grpSp>
        <p:nvGrpSpPr>
          <p:cNvPr id="63494" name="Group 35"/>
          <p:cNvGrpSpPr>
            <a:grpSpLocks/>
          </p:cNvGrpSpPr>
          <p:nvPr/>
        </p:nvGrpSpPr>
        <p:grpSpPr bwMode="auto">
          <a:xfrm>
            <a:off x="5772151" y="3598863"/>
            <a:ext cx="1752599" cy="2038349"/>
            <a:chOff x="1830" y="2837"/>
            <a:chExt cx="1104" cy="1284"/>
          </a:xfrm>
        </p:grpSpPr>
        <p:grpSp>
          <p:nvGrpSpPr>
            <p:cNvPr id="63562" name="Group 36"/>
            <p:cNvGrpSpPr>
              <a:grpSpLocks/>
            </p:cNvGrpSpPr>
            <p:nvPr/>
          </p:nvGrpSpPr>
          <p:grpSpPr bwMode="auto">
            <a:xfrm>
              <a:off x="1842" y="2837"/>
              <a:ext cx="1092" cy="1266"/>
              <a:chOff x="1842" y="2837"/>
              <a:chExt cx="834" cy="942"/>
            </a:xfrm>
          </p:grpSpPr>
          <p:sp>
            <p:nvSpPr>
              <p:cNvPr id="63564" name="Rectangle 37"/>
              <p:cNvSpPr>
                <a:spLocks noChangeArrowheads="1"/>
              </p:cNvSpPr>
              <p:nvPr/>
            </p:nvSpPr>
            <p:spPr bwMode="auto">
              <a:xfrm>
                <a:off x="1878" y="2837"/>
                <a:ext cx="798" cy="90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3565" name="Rectangle 38"/>
              <p:cNvSpPr>
                <a:spLocks noChangeArrowheads="1"/>
              </p:cNvSpPr>
              <p:nvPr/>
            </p:nvSpPr>
            <p:spPr bwMode="auto">
              <a:xfrm>
                <a:off x="1848" y="2876"/>
                <a:ext cx="798" cy="90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3566" name="Line 39"/>
              <p:cNvSpPr>
                <a:spLocks noChangeShapeType="1"/>
              </p:cNvSpPr>
              <p:nvPr/>
            </p:nvSpPr>
            <p:spPr bwMode="auto">
              <a:xfrm flipV="1">
                <a:off x="1845" y="3077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67" name="Line 40"/>
              <p:cNvSpPr>
                <a:spLocks noChangeShapeType="1"/>
              </p:cNvSpPr>
              <p:nvPr/>
            </p:nvSpPr>
            <p:spPr bwMode="auto">
              <a:xfrm flipV="1">
                <a:off x="1857" y="3257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68" name="Line 41"/>
              <p:cNvSpPr>
                <a:spLocks noChangeShapeType="1"/>
              </p:cNvSpPr>
              <p:nvPr/>
            </p:nvSpPr>
            <p:spPr bwMode="auto">
              <a:xfrm flipV="1">
                <a:off x="1857" y="3419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69" name="Line 42"/>
              <p:cNvSpPr>
                <a:spLocks noChangeShapeType="1"/>
              </p:cNvSpPr>
              <p:nvPr/>
            </p:nvSpPr>
            <p:spPr bwMode="auto">
              <a:xfrm flipV="1">
                <a:off x="1842" y="3596"/>
                <a:ext cx="78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3563" name="Text Box 43"/>
            <p:cNvSpPr txBox="1">
              <a:spLocks noChangeArrowheads="1"/>
            </p:cNvSpPr>
            <p:nvPr/>
          </p:nvSpPr>
          <p:spPr bwMode="auto">
            <a:xfrm>
              <a:off x="1830" y="2900"/>
              <a:ext cx="1080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application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transport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link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physical</a:t>
              </a:r>
            </a:p>
          </p:txBody>
        </p:sp>
      </p:grpSp>
      <p:sp>
        <p:nvSpPr>
          <p:cNvPr id="63495" name="Text Box 72"/>
          <p:cNvSpPr txBox="1">
            <a:spLocks noChangeArrowheads="1"/>
          </p:cNvSpPr>
          <p:nvPr/>
        </p:nvSpPr>
        <p:spPr bwMode="auto">
          <a:xfrm>
            <a:off x="3736976" y="3084513"/>
            <a:ext cx="1120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source</a:t>
            </a:r>
          </a:p>
        </p:txBody>
      </p:sp>
      <p:sp>
        <p:nvSpPr>
          <p:cNvPr id="63496" name="Text Box 73"/>
          <p:cNvSpPr txBox="1">
            <a:spLocks noChangeArrowheads="1"/>
          </p:cNvSpPr>
          <p:nvPr/>
        </p:nvSpPr>
        <p:spPr bwMode="auto">
          <a:xfrm>
            <a:off x="5794375" y="3141663"/>
            <a:ext cx="1771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destination</a:t>
            </a:r>
          </a:p>
        </p:txBody>
      </p:sp>
      <p:sp>
        <p:nvSpPr>
          <p:cNvPr id="63497" name="Freeform 75"/>
          <p:cNvSpPr>
            <a:spLocks/>
          </p:cNvSpPr>
          <p:nvPr/>
        </p:nvSpPr>
        <p:spPr bwMode="auto">
          <a:xfrm>
            <a:off x="2600325" y="3181351"/>
            <a:ext cx="5848350" cy="2828925"/>
          </a:xfrm>
          <a:custGeom>
            <a:avLst/>
            <a:gdLst>
              <a:gd name="T0" fmla="*/ 0 w 4572"/>
              <a:gd name="T1" fmla="*/ 2147483647 h 1752"/>
              <a:gd name="T2" fmla="*/ 0 w 4572"/>
              <a:gd name="T3" fmla="*/ 2147483647 h 1752"/>
              <a:gd name="T4" fmla="*/ 2147483647 w 4572"/>
              <a:gd name="T5" fmla="*/ 2147483647 h 1752"/>
              <a:gd name="T6" fmla="*/ 2147483647 w 4572"/>
              <a:gd name="T7" fmla="*/ 0 h 1752"/>
              <a:gd name="T8" fmla="*/ 0 60000 65536"/>
              <a:gd name="T9" fmla="*/ 0 60000 65536"/>
              <a:gd name="T10" fmla="*/ 0 60000 65536"/>
              <a:gd name="T11" fmla="*/ 0 60000 65536"/>
              <a:gd name="T12" fmla="*/ 0 w 4572"/>
              <a:gd name="T13" fmla="*/ 0 h 1752"/>
              <a:gd name="T14" fmla="*/ 4572 w 4572"/>
              <a:gd name="T15" fmla="*/ 1752 h 17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72" h="1752">
                <a:moveTo>
                  <a:pt x="0" y="264"/>
                </a:moveTo>
                <a:lnTo>
                  <a:pt x="0" y="1752"/>
                </a:lnTo>
                <a:lnTo>
                  <a:pt x="4572" y="1746"/>
                </a:lnTo>
                <a:lnTo>
                  <a:pt x="4572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498" name="Group 100"/>
          <p:cNvGrpSpPr>
            <a:grpSpLocks/>
          </p:cNvGrpSpPr>
          <p:nvPr/>
        </p:nvGrpSpPr>
        <p:grpSpPr bwMode="auto">
          <a:xfrm>
            <a:off x="1689101" y="3752851"/>
            <a:ext cx="1668463" cy="1552575"/>
            <a:chOff x="230" y="2352"/>
            <a:chExt cx="1051" cy="978"/>
          </a:xfrm>
        </p:grpSpPr>
        <p:sp>
          <p:nvSpPr>
            <p:cNvPr id="63533" name="Rectangle 44"/>
            <p:cNvSpPr>
              <a:spLocks noChangeArrowheads="1"/>
            </p:cNvSpPr>
            <p:nvPr/>
          </p:nvSpPr>
          <p:spPr bwMode="auto">
            <a:xfrm>
              <a:off x="892" y="2352"/>
              <a:ext cx="378" cy="1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M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3534" name="Rectangle 49"/>
            <p:cNvSpPr>
              <a:spLocks noChangeArrowheads="1"/>
            </p:cNvSpPr>
            <p:nvPr/>
          </p:nvSpPr>
          <p:spPr bwMode="auto">
            <a:xfrm>
              <a:off x="892" y="2610"/>
              <a:ext cx="378" cy="1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M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3535" name="Rectangle 55"/>
            <p:cNvSpPr>
              <a:spLocks noChangeArrowheads="1"/>
            </p:cNvSpPr>
            <p:nvPr/>
          </p:nvSpPr>
          <p:spPr bwMode="auto">
            <a:xfrm>
              <a:off x="903" y="2852"/>
              <a:ext cx="378" cy="1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M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3536" name="Rectangle 65"/>
            <p:cNvSpPr>
              <a:spLocks noChangeArrowheads="1"/>
            </p:cNvSpPr>
            <p:nvPr/>
          </p:nvSpPr>
          <p:spPr bwMode="auto">
            <a:xfrm>
              <a:off x="903" y="3092"/>
              <a:ext cx="378" cy="1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M</a:t>
              </a: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63537" name="Group 77"/>
            <p:cNvGrpSpPr>
              <a:grpSpLocks/>
            </p:cNvGrpSpPr>
            <p:nvPr/>
          </p:nvGrpSpPr>
          <p:grpSpPr bwMode="auto">
            <a:xfrm>
              <a:off x="633" y="2592"/>
              <a:ext cx="307" cy="256"/>
              <a:chOff x="215" y="2368"/>
              <a:chExt cx="307" cy="256"/>
            </a:xfrm>
          </p:grpSpPr>
          <p:sp>
            <p:nvSpPr>
              <p:cNvPr id="63559" name="Rectangle 46"/>
              <p:cNvSpPr>
                <a:spLocks noChangeArrowheads="1"/>
              </p:cNvSpPr>
              <p:nvPr/>
            </p:nvSpPr>
            <p:spPr bwMode="auto">
              <a:xfrm>
                <a:off x="263" y="2386"/>
                <a:ext cx="208" cy="1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3560" name="Rectangle 76"/>
              <p:cNvSpPr>
                <a:spLocks noChangeArrowheads="1"/>
              </p:cNvSpPr>
              <p:nvPr/>
            </p:nvSpPr>
            <p:spPr bwMode="auto">
              <a:xfrm>
                <a:off x="215" y="2368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H</a:t>
                </a:r>
              </a:p>
            </p:txBody>
          </p:sp>
          <p:sp>
            <p:nvSpPr>
              <p:cNvPr id="63561" name="Text Box 47"/>
              <p:cNvSpPr txBox="1">
                <a:spLocks noChangeArrowheads="1"/>
              </p:cNvSpPr>
              <p:nvPr/>
            </p:nvSpPr>
            <p:spPr bwMode="auto">
              <a:xfrm>
                <a:off x="335" y="241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t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63538" name="Group 78"/>
            <p:cNvGrpSpPr>
              <a:grpSpLocks/>
            </p:cNvGrpSpPr>
            <p:nvPr/>
          </p:nvGrpSpPr>
          <p:grpSpPr bwMode="auto">
            <a:xfrm>
              <a:off x="646" y="2834"/>
              <a:ext cx="307" cy="256"/>
              <a:chOff x="215" y="2368"/>
              <a:chExt cx="307" cy="256"/>
            </a:xfrm>
          </p:grpSpPr>
          <p:sp>
            <p:nvSpPr>
              <p:cNvPr id="63556" name="Rectangle 79"/>
              <p:cNvSpPr>
                <a:spLocks noChangeArrowheads="1"/>
              </p:cNvSpPr>
              <p:nvPr/>
            </p:nvSpPr>
            <p:spPr bwMode="auto">
              <a:xfrm>
                <a:off x="263" y="2386"/>
                <a:ext cx="208" cy="1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3557" name="Rectangle 80"/>
              <p:cNvSpPr>
                <a:spLocks noChangeArrowheads="1"/>
              </p:cNvSpPr>
              <p:nvPr/>
            </p:nvSpPr>
            <p:spPr bwMode="auto">
              <a:xfrm>
                <a:off x="215" y="2368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H</a:t>
                </a:r>
              </a:p>
            </p:txBody>
          </p:sp>
          <p:sp>
            <p:nvSpPr>
              <p:cNvPr id="63558" name="Text Box 81"/>
              <p:cNvSpPr txBox="1">
                <a:spLocks noChangeArrowheads="1"/>
              </p:cNvSpPr>
              <p:nvPr/>
            </p:nvSpPr>
            <p:spPr bwMode="auto">
              <a:xfrm>
                <a:off x="335" y="241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t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63539" name="Group 82"/>
            <p:cNvGrpSpPr>
              <a:grpSpLocks/>
            </p:cNvGrpSpPr>
            <p:nvPr/>
          </p:nvGrpSpPr>
          <p:grpSpPr bwMode="auto">
            <a:xfrm>
              <a:off x="440" y="2834"/>
              <a:ext cx="307" cy="256"/>
              <a:chOff x="215" y="2368"/>
              <a:chExt cx="307" cy="256"/>
            </a:xfrm>
          </p:grpSpPr>
          <p:sp>
            <p:nvSpPr>
              <p:cNvPr id="63553" name="Rectangle 83"/>
              <p:cNvSpPr>
                <a:spLocks noChangeArrowheads="1"/>
              </p:cNvSpPr>
              <p:nvPr/>
            </p:nvSpPr>
            <p:spPr bwMode="auto">
              <a:xfrm>
                <a:off x="263" y="2386"/>
                <a:ext cx="208" cy="1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3554" name="Rectangle 84"/>
              <p:cNvSpPr>
                <a:spLocks noChangeArrowheads="1"/>
              </p:cNvSpPr>
              <p:nvPr/>
            </p:nvSpPr>
            <p:spPr bwMode="auto">
              <a:xfrm>
                <a:off x="215" y="2368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H</a:t>
                </a:r>
              </a:p>
            </p:txBody>
          </p:sp>
          <p:sp>
            <p:nvSpPr>
              <p:cNvPr id="63555" name="Text Box 85"/>
              <p:cNvSpPr txBox="1">
                <a:spLocks noChangeArrowheads="1"/>
              </p:cNvSpPr>
              <p:nvPr/>
            </p:nvSpPr>
            <p:spPr bwMode="auto">
              <a:xfrm>
                <a:off x="335" y="241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n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63540" name="Group 87"/>
            <p:cNvGrpSpPr>
              <a:grpSpLocks/>
            </p:cNvGrpSpPr>
            <p:nvPr/>
          </p:nvGrpSpPr>
          <p:grpSpPr bwMode="auto">
            <a:xfrm>
              <a:off x="440" y="3073"/>
              <a:ext cx="513" cy="256"/>
              <a:chOff x="440" y="2834"/>
              <a:chExt cx="513" cy="256"/>
            </a:xfrm>
          </p:grpSpPr>
          <p:grpSp>
            <p:nvGrpSpPr>
              <p:cNvPr id="63545" name="Group 88"/>
              <p:cNvGrpSpPr>
                <a:grpSpLocks/>
              </p:cNvGrpSpPr>
              <p:nvPr/>
            </p:nvGrpSpPr>
            <p:grpSpPr bwMode="auto">
              <a:xfrm>
                <a:off x="646" y="2834"/>
                <a:ext cx="307" cy="256"/>
                <a:chOff x="215" y="2368"/>
                <a:chExt cx="307" cy="256"/>
              </a:xfrm>
            </p:grpSpPr>
            <p:sp>
              <p:nvSpPr>
                <p:cNvPr id="63550" name="Rectangle 89"/>
                <p:cNvSpPr>
                  <a:spLocks noChangeArrowheads="1"/>
                </p:cNvSpPr>
                <p:nvPr/>
              </p:nvSpPr>
              <p:spPr bwMode="auto">
                <a:xfrm>
                  <a:off x="263" y="2386"/>
                  <a:ext cx="208" cy="19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3551" name="Rectangle 90"/>
                <p:cNvSpPr>
                  <a:spLocks noChangeArrowheads="1"/>
                </p:cNvSpPr>
                <p:nvPr/>
              </p:nvSpPr>
              <p:spPr bwMode="auto">
                <a:xfrm>
                  <a:off x="215" y="2368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/>
                    <a:t>H</a:t>
                  </a:r>
                </a:p>
              </p:txBody>
            </p:sp>
            <p:sp>
              <p:nvSpPr>
                <p:cNvPr id="63552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335" y="2412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t</a:t>
                  </a:r>
                  <a:endParaRPr lang="en-US" alt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63546" name="Group 92"/>
              <p:cNvGrpSpPr>
                <a:grpSpLocks/>
              </p:cNvGrpSpPr>
              <p:nvPr/>
            </p:nvGrpSpPr>
            <p:grpSpPr bwMode="auto">
              <a:xfrm>
                <a:off x="440" y="2834"/>
                <a:ext cx="307" cy="256"/>
                <a:chOff x="215" y="2368"/>
                <a:chExt cx="307" cy="256"/>
              </a:xfrm>
            </p:grpSpPr>
            <p:sp>
              <p:nvSpPr>
                <p:cNvPr id="63547" name="Rectangle 93"/>
                <p:cNvSpPr>
                  <a:spLocks noChangeArrowheads="1"/>
                </p:cNvSpPr>
                <p:nvPr/>
              </p:nvSpPr>
              <p:spPr bwMode="auto">
                <a:xfrm>
                  <a:off x="263" y="2386"/>
                  <a:ext cx="208" cy="19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3548" name="Rectangle 94"/>
                <p:cNvSpPr>
                  <a:spLocks noChangeArrowheads="1"/>
                </p:cNvSpPr>
                <p:nvPr/>
              </p:nvSpPr>
              <p:spPr bwMode="auto">
                <a:xfrm>
                  <a:off x="215" y="2368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/>
                    <a:t>H</a:t>
                  </a:r>
                </a:p>
              </p:txBody>
            </p:sp>
            <p:sp>
              <p:nvSpPr>
                <p:cNvPr id="63549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335" y="2412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n</a:t>
                  </a:r>
                  <a:endParaRPr lang="en-US" altLang="en-US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63541" name="Group 96"/>
            <p:cNvGrpSpPr>
              <a:grpSpLocks/>
            </p:cNvGrpSpPr>
            <p:nvPr/>
          </p:nvGrpSpPr>
          <p:grpSpPr bwMode="auto">
            <a:xfrm>
              <a:off x="230" y="3074"/>
              <a:ext cx="307" cy="256"/>
              <a:chOff x="215" y="2368"/>
              <a:chExt cx="307" cy="256"/>
            </a:xfrm>
          </p:grpSpPr>
          <p:sp>
            <p:nvSpPr>
              <p:cNvPr id="63542" name="Rectangle 97"/>
              <p:cNvSpPr>
                <a:spLocks noChangeArrowheads="1"/>
              </p:cNvSpPr>
              <p:nvPr/>
            </p:nvSpPr>
            <p:spPr bwMode="auto">
              <a:xfrm>
                <a:off x="263" y="2386"/>
                <a:ext cx="208" cy="1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3543" name="Rectangle 98"/>
              <p:cNvSpPr>
                <a:spLocks noChangeArrowheads="1"/>
              </p:cNvSpPr>
              <p:nvPr/>
            </p:nvSpPr>
            <p:spPr bwMode="auto">
              <a:xfrm>
                <a:off x="215" y="2368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H</a:t>
                </a:r>
              </a:p>
            </p:txBody>
          </p:sp>
          <p:sp>
            <p:nvSpPr>
              <p:cNvPr id="63544" name="Text Box 99"/>
              <p:cNvSpPr txBox="1">
                <a:spLocks noChangeArrowheads="1"/>
              </p:cNvSpPr>
              <p:nvPr/>
            </p:nvSpPr>
            <p:spPr bwMode="auto">
              <a:xfrm>
                <a:off x="335" y="241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l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63499" name="Group 101"/>
          <p:cNvGrpSpPr>
            <a:grpSpLocks/>
          </p:cNvGrpSpPr>
          <p:nvPr/>
        </p:nvGrpSpPr>
        <p:grpSpPr bwMode="auto">
          <a:xfrm>
            <a:off x="7575551" y="3695701"/>
            <a:ext cx="1668463" cy="1552575"/>
            <a:chOff x="230" y="2352"/>
            <a:chExt cx="1051" cy="978"/>
          </a:xfrm>
        </p:grpSpPr>
        <p:sp>
          <p:nvSpPr>
            <p:cNvPr id="63504" name="Rectangle 102"/>
            <p:cNvSpPr>
              <a:spLocks noChangeArrowheads="1"/>
            </p:cNvSpPr>
            <p:nvPr/>
          </p:nvSpPr>
          <p:spPr bwMode="auto">
            <a:xfrm>
              <a:off x="892" y="2352"/>
              <a:ext cx="378" cy="1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M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3505" name="Rectangle 103"/>
            <p:cNvSpPr>
              <a:spLocks noChangeArrowheads="1"/>
            </p:cNvSpPr>
            <p:nvPr/>
          </p:nvSpPr>
          <p:spPr bwMode="auto">
            <a:xfrm>
              <a:off x="892" y="2610"/>
              <a:ext cx="378" cy="1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M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3506" name="Rectangle 104"/>
            <p:cNvSpPr>
              <a:spLocks noChangeArrowheads="1"/>
            </p:cNvSpPr>
            <p:nvPr/>
          </p:nvSpPr>
          <p:spPr bwMode="auto">
            <a:xfrm>
              <a:off x="903" y="2852"/>
              <a:ext cx="378" cy="1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M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3507" name="Rectangle 105"/>
            <p:cNvSpPr>
              <a:spLocks noChangeArrowheads="1"/>
            </p:cNvSpPr>
            <p:nvPr/>
          </p:nvSpPr>
          <p:spPr bwMode="auto">
            <a:xfrm>
              <a:off x="903" y="3092"/>
              <a:ext cx="378" cy="1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M</a:t>
              </a: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63508" name="Group 106"/>
            <p:cNvGrpSpPr>
              <a:grpSpLocks/>
            </p:cNvGrpSpPr>
            <p:nvPr/>
          </p:nvGrpSpPr>
          <p:grpSpPr bwMode="auto">
            <a:xfrm>
              <a:off x="633" y="2592"/>
              <a:ext cx="307" cy="256"/>
              <a:chOff x="215" y="2368"/>
              <a:chExt cx="307" cy="256"/>
            </a:xfrm>
          </p:grpSpPr>
          <p:sp>
            <p:nvSpPr>
              <p:cNvPr id="63530" name="Rectangle 107"/>
              <p:cNvSpPr>
                <a:spLocks noChangeArrowheads="1"/>
              </p:cNvSpPr>
              <p:nvPr/>
            </p:nvSpPr>
            <p:spPr bwMode="auto">
              <a:xfrm>
                <a:off x="263" y="2386"/>
                <a:ext cx="208" cy="1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3531" name="Rectangle 108"/>
              <p:cNvSpPr>
                <a:spLocks noChangeArrowheads="1"/>
              </p:cNvSpPr>
              <p:nvPr/>
            </p:nvSpPr>
            <p:spPr bwMode="auto">
              <a:xfrm>
                <a:off x="215" y="2368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H</a:t>
                </a:r>
              </a:p>
            </p:txBody>
          </p:sp>
          <p:sp>
            <p:nvSpPr>
              <p:cNvPr id="63532" name="Text Box 109"/>
              <p:cNvSpPr txBox="1">
                <a:spLocks noChangeArrowheads="1"/>
              </p:cNvSpPr>
              <p:nvPr/>
            </p:nvSpPr>
            <p:spPr bwMode="auto">
              <a:xfrm>
                <a:off x="335" y="241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t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63509" name="Group 110"/>
            <p:cNvGrpSpPr>
              <a:grpSpLocks/>
            </p:cNvGrpSpPr>
            <p:nvPr/>
          </p:nvGrpSpPr>
          <p:grpSpPr bwMode="auto">
            <a:xfrm>
              <a:off x="646" y="2834"/>
              <a:ext cx="307" cy="256"/>
              <a:chOff x="215" y="2368"/>
              <a:chExt cx="307" cy="256"/>
            </a:xfrm>
          </p:grpSpPr>
          <p:sp>
            <p:nvSpPr>
              <p:cNvPr id="63527" name="Rectangle 111"/>
              <p:cNvSpPr>
                <a:spLocks noChangeArrowheads="1"/>
              </p:cNvSpPr>
              <p:nvPr/>
            </p:nvSpPr>
            <p:spPr bwMode="auto">
              <a:xfrm>
                <a:off x="263" y="2386"/>
                <a:ext cx="208" cy="1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3528" name="Rectangle 112"/>
              <p:cNvSpPr>
                <a:spLocks noChangeArrowheads="1"/>
              </p:cNvSpPr>
              <p:nvPr/>
            </p:nvSpPr>
            <p:spPr bwMode="auto">
              <a:xfrm>
                <a:off x="215" y="2368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H</a:t>
                </a:r>
              </a:p>
            </p:txBody>
          </p:sp>
          <p:sp>
            <p:nvSpPr>
              <p:cNvPr id="63529" name="Text Box 113"/>
              <p:cNvSpPr txBox="1">
                <a:spLocks noChangeArrowheads="1"/>
              </p:cNvSpPr>
              <p:nvPr/>
            </p:nvSpPr>
            <p:spPr bwMode="auto">
              <a:xfrm>
                <a:off x="335" y="241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t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63510" name="Group 114"/>
            <p:cNvGrpSpPr>
              <a:grpSpLocks/>
            </p:cNvGrpSpPr>
            <p:nvPr/>
          </p:nvGrpSpPr>
          <p:grpSpPr bwMode="auto">
            <a:xfrm>
              <a:off x="440" y="2834"/>
              <a:ext cx="307" cy="256"/>
              <a:chOff x="215" y="2368"/>
              <a:chExt cx="307" cy="256"/>
            </a:xfrm>
          </p:grpSpPr>
          <p:sp>
            <p:nvSpPr>
              <p:cNvPr id="63524" name="Rectangle 115"/>
              <p:cNvSpPr>
                <a:spLocks noChangeArrowheads="1"/>
              </p:cNvSpPr>
              <p:nvPr/>
            </p:nvSpPr>
            <p:spPr bwMode="auto">
              <a:xfrm>
                <a:off x="263" y="2386"/>
                <a:ext cx="208" cy="1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3525" name="Rectangle 116"/>
              <p:cNvSpPr>
                <a:spLocks noChangeArrowheads="1"/>
              </p:cNvSpPr>
              <p:nvPr/>
            </p:nvSpPr>
            <p:spPr bwMode="auto">
              <a:xfrm>
                <a:off x="215" y="2368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H</a:t>
                </a:r>
              </a:p>
            </p:txBody>
          </p:sp>
          <p:sp>
            <p:nvSpPr>
              <p:cNvPr id="63526" name="Text Box 117"/>
              <p:cNvSpPr txBox="1">
                <a:spLocks noChangeArrowheads="1"/>
              </p:cNvSpPr>
              <p:nvPr/>
            </p:nvSpPr>
            <p:spPr bwMode="auto">
              <a:xfrm>
                <a:off x="335" y="241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n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63511" name="Group 118"/>
            <p:cNvGrpSpPr>
              <a:grpSpLocks/>
            </p:cNvGrpSpPr>
            <p:nvPr/>
          </p:nvGrpSpPr>
          <p:grpSpPr bwMode="auto">
            <a:xfrm>
              <a:off x="440" y="3073"/>
              <a:ext cx="513" cy="256"/>
              <a:chOff x="440" y="2834"/>
              <a:chExt cx="513" cy="256"/>
            </a:xfrm>
          </p:grpSpPr>
          <p:grpSp>
            <p:nvGrpSpPr>
              <p:cNvPr id="63516" name="Group 119"/>
              <p:cNvGrpSpPr>
                <a:grpSpLocks/>
              </p:cNvGrpSpPr>
              <p:nvPr/>
            </p:nvGrpSpPr>
            <p:grpSpPr bwMode="auto">
              <a:xfrm>
                <a:off x="646" y="2834"/>
                <a:ext cx="307" cy="256"/>
                <a:chOff x="215" y="2368"/>
                <a:chExt cx="307" cy="256"/>
              </a:xfrm>
            </p:grpSpPr>
            <p:sp>
              <p:nvSpPr>
                <p:cNvPr id="63521" name="Rectangle 120"/>
                <p:cNvSpPr>
                  <a:spLocks noChangeArrowheads="1"/>
                </p:cNvSpPr>
                <p:nvPr/>
              </p:nvSpPr>
              <p:spPr bwMode="auto">
                <a:xfrm>
                  <a:off x="263" y="2386"/>
                  <a:ext cx="208" cy="19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3522" name="Rectangle 121"/>
                <p:cNvSpPr>
                  <a:spLocks noChangeArrowheads="1"/>
                </p:cNvSpPr>
                <p:nvPr/>
              </p:nvSpPr>
              <p:spPr bwMode="auto">
                <a:xfrm>
                  <a:off x="215" y="2368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/>
                    <a:t>H</a:t>
                  </a:r>
                </a:p>
              </p:txBody>
            </p:sp>
            <p:sp>
              <p:nvSpPr>
                <p:cNvPr id="63523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335" y="2412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t</a:t>
                  </a:r>
                  <a:endParaRPr lang="en-US" alt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63517" name="Group 123"/>
              <p:cNvGrpSpPr>
                <a:grpSpLocks/>
              </p:cNvGrpSpPr>
              <p:nvPr/>
            </p:nvGrpSpPr>
            <p:grpSpPr bwMode="auto">
              <a:xfrm>
                <a:off x="440" y="2834"/>
                <a:ext cx="307" cy="256"/>
                <a:chOff x="215" y="2368"/>
                <a:chExt cx="307" cy="256"/>
              </a:xfrm>
            </p:grpSpPr>
            <p:sp>
              <p:nvSpPr>
                <p:cNvPr id="63518" name="Rectangle 124"/>
                <p:cNvSpPr>
                  <a:spLocks noChangeArrowheads="1"/>
                </p:cNvSpPr>
                <p:nvPr/>
              </p:nvSpPr>
              <p:spPr bwMode="auto">
                <a:xfrm>
                  <a:off x="263" y="2386"/>
                  <a:ext cx="208" cy="19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3519" name="Rectangle 125"/>
                <p:cNvSpPr>
                  <a:spLocks noChangeArrowheads="1"/>
                </p:cNvSpPr>
                <p:nvPr/>
              </p:nvSpPr>
              <p:spPr bwMode="auto">
                <a:xfrm>
                  <a:off x="215" y="2368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/>
                    <a:t>H</a:t>
                  </a:r>
                </a:p>
              </p:txBody>
            </p:sp>
            <p:sp>
              <p:nvSpPr>
                <p:cNvPr id="63520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335" y="2412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ZapfDingbats" pitchFamily="82" charset="2"/>
                    <a:buChar char="r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n</a:t>
                  </a:r>
                  <a:endParaRPr lang="en-US" altLang="en-US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63512" name="Group 127"/>
            <p:cNvGrpSpPr>
              <a:grpSpLocks/>
            </p:cNvGrpSpPr>
            <p:nvPr/>
          </p:nvGrpSpPr>
          <p:grpSpPr bwMode="auto">
            <a:xfrm>
              <a:off x="230" y="3074"/>
              <a:ext cx="307" cy="256"/>
              <a:chOff x="215" y="2368"/>
              <a:chExt cx="307" cy="256"/>
            </a:xfrm>
          </p:grpSpPr>
          <p:sp>
            <p:nvSpPr>
              <p:cNvPr id="63513" name="Rectangle 128"/>
              <p:cNvSpPr>
                <a:spLocks noChangeArrowheads="1"/>
              </p:cNvSpPr>
              <p:nvPr/>
            </p:nvSpPr>
            <p:spPr bwMode="auto">
              <a:xfrm>
                <a:off x="263" y="2386"/>
                <a:ext cx="208" cy="1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3514" name="Rectangle 129"/>
              <p:cNvSpPr>
                <a:spLocks noChangeArrowheads="1"/>
              </p:cNvSpPr>
              <p:nvPr/>
            </p:nvSpPr>
            <p:spPr bwMode="auto">
              <a:xfrm>
                <a:off x="215" y="2368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H</a:t>
                </a:r>
              </a:p>
            </p:txBody>
          </p:sp>
          <p:sp>
            <p:nvSpPr>
              <p:cNvPr id="63515" name="Text Box 130"/>
              <p:cNvSpPr txBox="1">
                <a:spLocks noChangeArrowheads="1"/>
              </p:cNvSpPr>
              <p:nvPr/>
            </p:nvSpPr>
            <p:spPr bwMode="auto">
              <a:xfrm>
                <a:off x="335" y="241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l</a:t>
                </a:r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63500" name="Text Box 131"/>
          <p:cNvSpPr txBox="1">
            <a:spLocks noChangeArrowheads="1"/>
          </p:cNvSpPr>
          <p:nvPr/>
        </p:nvSpPr>
        <p:spPr bwMode="auto">
          <a:xfrm>
            <a:off x="9318626" y="3646489"/>
            <a:ext cx="1173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message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63501" name="Text Box 132"/>
          <p:cNvSpPr txBox="1">
            <a:spLocks noChangeArrowheads="1"/>
          </p:cNvSpPr>
          <p:nvPr/>
        </p:nvSpPr>
        <p:spPr bwMode="auto">
          <a:xfrm>
            <a:off x="9318626" y="4046539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segment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63502" name="Text Box 133"/>
          <p:cNvSpPr txBox="1">
            <a:spLocks noChangeArrowheads="1"/>
          </p:cNvSpPr>
          <p:nvPr/>
        </p:nvSpPr>
        <p:spPr bwMode="auto">
          <a:xfrm>
            <a:off x="9347200" y="4456114"/>
            <a:ext cx="129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datagram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63503" name="Text Box 134"/>
          <p:cNvSpPr txBox="1">
            <a:spLocks noChangeArrowheads="1"/>
          </p:cNvSpPr>
          <p:nvPr/>
        </p:nvSpPr>
        <p:spPr bwMode="auto">
          <a:xfrm>
            <a:off x="9432925" y="4865689"/>
            <a:ext cx="901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frame</a:t>
            </a:r>
            <a:endParaRPr lang="en-US" altLang="en-US" sz="2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6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Internet: A Best-Effort Packet Delivery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Internet is unreliable</a:t>
            </a:r>
          </a:p>
          <a:p>
            <a:pPr lvl="1"/>
            <a:r>
              <a:rPr lang="en-US" dirty="0" smtClean="0"/>
              <a:t>Messages can be delayed</a:t>
            </a:r>
          </a:p>
          <a:p>
            <a:pPr lvl="1"/>
            <a:r>
              <a:rPr lang="en-US" dirty="0" smtClean="0"/>
              <a:t>Messages can be lost</a:t>
            </a:r>
          </a:p>
          <a:p>
            <a:pPr lvl="1"/>
            <a:r>
              <a:rPr lang="en-US" dirty="0" smtClean="0"/>
              <a:t>Messages can be delivered out-of-order</a:t>
            </a:r>
          </a:p>
          <a:p>
            <a:pPr lvl="1"/>
            <a:r>
              <a:rPr lang="en-US" dirty="0" smtClean="0"/>
              <a:t>Messages can be corrupted</a:t>
            </a:r>
          </a:p>
          <a:p>
            <a:pPr lvl="1"/>
            <a:endParaRPr lang="en-US" dirty="0"/>
          </a:p>
          <a:p>
            <a:r>
              <a:rPr lang="en-US" dirty="0" smtClean="0"/>
              <a:t>Links and node failures due to hardware failures &amp; software bugs, misconfigurations, ….</a:t>
            </a:r>
          </a:p>
          <a:p>
            <a:endParaRPr lang="en-US" dirty="0"/>
          </a:p>
          <a:p>
            <a:r>
              <a:rPr lang="en-US" dirty="0" smtClean="0"/>
              <a:t>Resource sharing and contention causes congestion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84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224</Words>
  <Application>Microsoft Office PowerPoint</Application>
  <PresentationFormat>Widescreen</PresentationFormat>
  <Paragraphs>86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MS PGothic</vt:lpstr>
      <vt:lpstr>Arial</vt:lpstr>
      <vt:lpstr>Calibri</vt:lpstr>
      <vt:lpstr>Calibri Light</vt:lpstr>
      <vt:lpstr>Comic Sans MS</vt:lpstr>
      <vt:lpstr>Times New Roman</vt:lpstr>
      <vt:lpstr>Office Theme</vt:lpstr>
      <vt:lpstr>Lecture Review 09/28</vt:lpstr>
      <vt:lpstr>Network Delays</vt:lpstr>
      <vt:lpstr>Delay X Bandwidth</vt:lpstr>
      <vt:lpstr>Internet Protocol Stack</vt:lpstr>
      <vt:lpstr>Data Transmission via Protocol Layers</vt:lpstr>
      <vt:lpstr>Internet: A Best-Effort Packet Delivery Service</vt:lpstr>
    </vt:vector>
  </TitlesOfParts>
  <Company>Seattle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Review 09/28</dc:title>
  <dc:creator>Zhu, Yingwu</dc:creator>
  <cp:lastModifiedBy>Zhu, Yingwu</cp:lastModifiedBy>
  <cp:revision>4</cp:revision>
  <dcterms:created xsi:type="dcterms:W3CDTF">2017-09-28T16:41:06Z</dcterms:created>
  <dcterms:modified xsi:type="dcterms:W3CDTF">2017-10-03T17:42:25Z</dcterms:modified>
</cp:coreProperties>
</file>