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843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D967C-B13F-42F2-AB7B-6D32744D6153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C306E-8060-40E5-A2DA-7A026B734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856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D967C-B13F-42F2-AB7B-6D32744D6153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C306E-8060-40E5-A2DA-7A026B734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948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D967C-B13F-42F2-AB7B-6D32744D6153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C306E-8060-40E5-A2DA-7A026B734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257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D967C-B13F-42F2-AB7B-6D32744D6153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C306E-8060-40E5-A2DA-7A026B734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38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D967C-B13F-42F2-AB7B-6D32744D6153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C306E-8060-40E5-A2DA-7A026B734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221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D967C-B13F-42F2-AB7B-6D32744D6153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C306E-8060-40E5-A2DA-7A026B734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538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D967C-B13F-42F2-AB7B-6D32744D6153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C306E-8060-40E5-A2DA-7A026B734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047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D967C-B13F-42F2-AB7B-6D32744D6153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C306E-8060-40E5-A2DA-7A026B734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712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D967C-B13F-42F2-AB7B-6D32744D6153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C306E-8060-40E5-A2DA-7A026B734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780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D967C-B13F-42F2-AB7B-6D32744D6153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C306E-8060-40E5-A2DA-7A026B734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790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D967C-B13F-42F2-AB7B-6D32744D6153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C306E-8060-40E5-A2DA-7A026B734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756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4D967C-B13F-42F2-AB7B-6D32744D6153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7C306E-8060-40E5-A2DA-7A026B734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239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Lecture Review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Dr. Yingwu Zhu</a:t>
            </a:r>
          </a:p>
          <a:p>
            <a:r>
              <a:rPr lang="en-US" dirty="0" smtClean="0"/>
              <a:t>10/17/2017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00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 is a reliable in-order data transfer protocol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Best-effort underlying network</a:t>
            </a:r>
          </a:p>
          <a:p>
            <a:pPr lvl="1"/>
            <a:r>
              <a:rPr lang="en-US" dirty="0" smtClean="0"/>
              <a:t>Bit errors, message delays, message loss, out-of-order messages</a:t>
            </a:r>
          </a:p>
          <a:p>
            <a:pPr lvl="1"/>
            <a:endParaRPr lang="en-US" dirty="0"/>
          </a:p>
          <a:p>
            <a:r>
              <a:rPr lang="en-US" dirty="0" smtClean="0"/>
              <a:t>Techniques to address the problems</a:t>
            </a:r>
          </a:p>
          <a:p>
            <a:pPr lvl="1"/>
            <a:r>
              <a:rPr lang="en-US" dirty="0" smtClean="0"/>
              <a:t>Checksums</a:t>
            </a:r>
          </a:p>
          <a:p>
            <a:pPr lvl="1"/>
            <a:r>
              <a:rPr lang="en-US" dirty="0" smtClean="0"/>
              <a:t>ACKs</a:t>
            </a:r>
          </a:p>
          <a:p>
            <a:pPr lvl="1"/>
            <a:r>
              <a:rPr lang="en-US" dirty="0" smtClean="0"/>
              <a:t>Sequence numbers</a:t>
            </a:r>
          </a:p>
          <a:p>
            <a:pPr lvl="1"/>
            <a:r>
              <a:rPr lang="en-US" dirty="0" smtClean="0"/>
              <a:t>Retransmissions</a:t>
            </a:r>
          </a:p>
          <a:p>
            <a:pPr lvl="1"/>
            <a:r>
              <a:rPr lang="en-US" smtClean="0"/>
              <a:t>Timeouts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152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 provides a byte-steam 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byte stream service between the sender and the receiver</a:t>
            </a:r>
          </a:p>
          <a:p>
            <a:endParaRPr lang="en-US" dirty="0" smtClean="0"/>
          </a:p>
          <a:p>
            <a:r>
              <a:rPr lang="en-US" dirty="0" smtClean="0"/>
              <a:t>Ignorant of the upper/application layer’s message boundary</a:t>
            </a:r>
          </a:p>
          <a:p>
            <a:endParaRPr lang="en-US" dirty="0"/>
          </a:p>
          <a:p>
            <a:r>
              <a:rPr lang="en-US" dirty="0" smtClean="0"/>
              <a:t>Programming implication</a:t>
            </a:r>
          </a:p>
          <a:p>
            <a:pPr lvl="1"/>
            <a:r>
              <a:rPr lang="en-US" dirty="0" smtClean="0"/>
              <a:t>The application on the receiver side needs to re-construct the message (message boundary)</a:t>
            </a:r>
          </a:p>
          <a:p>
            <a:pPr lvl="1"/>
            <a:r>
              <a:rPr lang="en-US" dirty="0" smtClean="0"/>
              <a:t>Cannot assume one-time read/write read the application-layer message</a:t>
            </a:r>
          </a:p>
          <a:p>
            <a:pPr lvl="2"/>
            <a:r>
              <a:rPr lang="en-US" dirty="0" smtClean="0"/>
              <a:t>It can span multiple TCP segments due to various reasons</a:t>
            </a:r>
          </a:p>
          <a:p>
            <a:pPr lvl="2"/>
            <a:r>
              <a:rPr lang="en-US" dirty="0" smtClean="0"/>
              <a:t>That is why in project #1 we use a loop to do read/write on sockets!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778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 Segment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Transmits the bytes by TCP segments</a:t>
            </a:r>
          </a:p>
          <a:p>
            <a:pPr lvl="1"/>
            <a:r>
              <a:rPr lang="en-US" dirty="0" smtClean="0"/>
              <a:t>Analogy to buffered writes to disks in file systems</a:t>
            </a:r>
          </a:p>
          <a:p>
            <a:pPr lvl="1"/>
            <a:endParaRPr lang="en-US" dirty="0"/>
          </a:p>
          <a:p>
            <a:r>
              <a:rPr lang="en-US" dirty="0" smtClean="0"/>
              <a:t>When should a TCP segment be transmitted?</a:t>
            </a:r>
          </a:p>
          <a:p>
            <a:pPr lvl="1"/>
            <a:r>
              <a:rPr lang="en-US" dirty="0" smtClean="0"/>
              <a:t>Full segments</a:t>
            </a:r>
          </a:p>
          <a:p>
            <a:pPr lvl="1"/>
            <a:r>
              <a:rPr lang="en-US" dirty="0" smtClean="0"/>
              <a:t>Timeouts</a:t>
            </a:r>
          </a:p>
          <a:p>
            <a:pPr lvl="1"/>
            <a:r>
              <a:rPr lang="en-US" dirty="0" smtClean="0"/>
              <a:t>Pushed by the applications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7372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476251" y="276226"/>
            <a:ext cx="7772400" cy="781050"/>
          </a:xfrm>
        </p:spPr>
        <p:txBody>
          <a:bodyPr>
            <a:normAutofit/>
          </a:bodyPr>
          <a:lstStyle/>
          <a:p>
            <a:r>
              <a:rPr lang="en-US" altLang="en-US" dirty="0"/>
              <a:t>TCP segment structure</a:t>
            </a:r>
            <a:endParaRPr lang="en-US" altLang="en-US" sz="5400" dirty="0" smtClean="0"/>
          </a:p>
        </p:txBody>
      </p:sp>
      <p:grpSp>
        <p:nvGrpSpPr>
          <p:cNvPr id="6148" name="Group 3"/>
          <p:cNvGrpSpPr>
            <a:grpSpLocks/>
          </p:cNvGrpSpPr>
          <p:nvPr/>
        </p:nvGrpSpPr>
        <p:grpSpPr bwMode="auto">
          <a:xfrm>
            <a:off x="4281488" y="1103314"/>
            <a:ext cx="4090988" cy="5330825"/>
            <a:chOff x="2817" y="659"/>
            <a:chExt cx="2577" cy="3358"/>
          </a:xfrm>
        </p:grpSpPr>
        <p:sp>
          <p:nvSpPr>
            <p:cNvPr id="6165" name="Rectangle 4"/>
            <p:cNvSpPr>
              <a:spLocks noChangeArrowheads="1"/>
            </p:cNvSpPr>
            <p:nvPr/>
          </p:nvSpPr>
          <p:spPr bwMode="auto">
            <a:xfrm>
              <a:off x="2905" y="917"/>
              <a:ext cx="2489" cy="303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/>
            </a:p>
          </p:txBody>
        </p:sp>
        <p:sp>
          <p:nvSpPr>
            <p:cNvPr id="6166" name="Rectangle 5"/>
            <p:cNvSpPr>
              <a:spLocks noChangeArrowheads="1"/>
            </p:cNvSpPr>
            <p:nvPr/>
          </p:nvSpPr>
          <p:spPr bwMode="auto">
            <a:xfrm>
              <a:off x="2851" y="990"/>
              <a:ext cx="2489" cy="302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6167" name="Text Box 6"/>
            <p:cNvSpPr txBox="1">
              <a:spLocks noChangeArrowheads="1"/>
            </p:cNvSpPr>
            <p:nvPr/>
          </p:nvSpPr>
          <p:spPr bwMode="auto">
            <a:xfrm>
              <a:off x="2886" y="968"/>
              <a:ext cx="116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source port #</a:t>
              </a:r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6168" name="Text Box 7"/>
            <p:cNvSpPr txBox="1">
              <a:spLocks noChangeArrowheads="1"/>
            </p:cNvSpPr>
            <p:nvPr/>
          </p:nvSpPr>
          <p:spPr bwMode="auto">
            <a:xfrm>
              <a:off x="4198" y="971"/>
              <a:ext cx="100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dest port #</a:t>
              </a:r>
              <a:endParaRPr lang="en-US" altLang="en-US" sz="1800">
                <a:latin typeface="Times New Roman" pitchFamily="18" charset="0"/>
              </a:endParaRPr>
            </a:p>
          </p:txBody>
        </p:sp>
        <p:sp>
          <p:nvSpPr>
            <p:cNvPr id="6169" name="Line 8"/>
            <p:cNvSpPr>
              <a:spLocks noChangeShapeType="1"/>
            </p:cNvSpPr>
            <p:nvPr/>
          </p:nvSpPr>
          <p:spPr bwMode="auto">
            <a:xfrm>
              <a:off x="2853" y="1226"/>
              <a:ext cx="2486" cy="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0" name="Line 9"/>
            <p:cNvSpPr>
              <a:spLocks noChangeShapeType="1"/>
            </p:cNvSpPr>
            <p:nvPr/>
          </p:nvSpPr>
          <p:spPr bwMode="auto">
            <a:xfrm flipV="1">
              <a:off x="2849" y="1465"/>
              <a:ext cx="248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1" name="Line 10"/>
            <p:cNvSpPr>
              <a:spLocks noChangeShapeType="1"/>
            </p:cNvSpPr>
            <p:nvPr/>
          </p:nvSpPr>
          <p:spPr bwMode="auto">
            <a:xfrm flipV="1">
              <a:off x="4075" y="990"/>
              <a:ext cx="0" cy="24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2" name="Text Box 11"/>
            <p:cNvSpPr txBox="1">
              <a:spLocks noChangeArrowheads="1"/>
            </p:cNvSpPr>
            <p:nvPr/>
          </p:nvSpPr>
          <p:spPr bwMode="auto">
            <a:xfrm>
              <a:off x="3758" y="659"/>
              <a:ext cx="59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32 bits</a:t>
              </a:r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6173" name="Line 12"/>
            <p:cNvSpPr>
              <a:spLocks noChangeShapeType="1"/>
            </p:cNvSpPr>
            <p:nvPr/>
          </p:nvSpPr>
          <p:spPr bwMode="auto">
            <a:xfrm>
              <a:off x="4417" y="811"/>
              <a:ext cx="899" cy="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4" name="Line 13"/>
            <p:cNvSpPr>
              <a:spLocks noChangeShapeType="1"/>
            </p:cNvSpPr>
            <p:nvPr/>
          </p:nvSpPr>
          <p:spPr bwMode="auto">
            <a:xfrm rot="10800000">
              <a:off x="2837" y="818"/>
              <a:ext cx="84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5" name="Text Box 14"/>
            <p:cNvSpPr txBox="1">
              <a:spLocks noChangeArrowheads="1"/>
            </p:cNvSpPr>
            <p:nvPr/>
          </p:nvSpPr>
          <p:spPr bwMode="auto">
            <a:xfrm>
              <a:off x="3475" y="2845"/>
              <a:ext cx="1341" cy="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application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data 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(variable length)</a:t>
              </a:r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6176" name="Text Box 15"/>
            <p:cNvSpPr txBox="1">
              <a:spLocks noChangeArrowheads="1"/>
            </p:cNvSpPr>
            <p:nvPr/>
          </p:nvSpPr>
          <p:spPr bwMode="auto">
            <a:xfrm>
              <a:off x="3250" y="1213"/>
              <a:ext cx="156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sequence number</a:t>
              </a:r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6177" name="Line 16"/>
            <p:cNvSpPr>
              <a:spLocks noChangeShapeType="1"/>
            </p:cNvSpPr>
            <p:nvPr/>
          </p:nvSpPr>
          <p:spPr bwMode="auto">
            <a:xfrm flipV="1">
              <a:off x="2855" y="1705"/>
              <a:ext cx="248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8" name="Text Box 17"/>
            <p:cNvSpPr txBox="1">
              <a:spLocks noChangeArrowheads="1"/>
            </p:cNvSpPr>
            <p:nvPr/>
          </p:nvSpPr>
          <p:spPr bwMode="auto">
            <a:xfrm>
              <a:off x="2998" y="1465"/>
              <a:ext cx="214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acknowledgement number</a:t>
              </a:r>
              <a:endParaRPr lang="en-US" altLang="en-US" sz="2000">
                <a:latin typeface="Times New Roman" pitchFamily="18" charset="0"/>
              </a:endParaRPr>
            </a:p>
          </p:txBody>
        </p:sp>
        <p:sp>
          <p:nvSpPr>
            <p:cNvPr id="6179" name="Line 18"/>
            <p:cNvSpPr>
              <a:spLocks noChangeShapeType="1"/>
            </p:cNvSpPr>
            <p:nvPr/>
          </p:nvSpPr>
          <p:spPr bwMode="auto">
            <a:xfrm flipV="1">
              <a:off x="2852" y="1954"/>
              <a:ext cx="248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0" name="Line 19"/>
            <p:cNvSpPr>
              <a:spLocks noChangeShapeType="1"/>
            </p:cNvSpPr>
            <p:nvPr/>
          </p:nvSpPr>
          <p:spPr bwMode="auto">
            <a:xfrm flipV="1">
              <a:off x="2849" y="2200"/>
              <a:ext cx="248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1" name="Line 20"/>
            <p:cNvSpPr>
              <a:spLocks noChangeShapeType="1"/>
            </p:cNvSpPr>
            <p:nvPr/>
          </p:nvSpPr>
          <p:spPr bwMode="auto">
            <a:xfrm flipV="1">
              <a:off x="2849" y="2554"/>
              <a:ext cx="248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2" name="Line 21"/>
            <p:cNvSpPr>
              <a:spLocks noChangeShapeType="1"/>
            </p:cNvSpPr>
            <p:nvPr/>
          </p:nvSpPr>
          <p:spPr bwMode="auto">
            <a:xfrm flipH="1" flipV="1">
              <a:off x="4084" y="1707"/>
              <a:ext cx="3" cy="49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3" name="Text Box 22"/>
            <p:cNvSpPr txBox="1">
              <a:spLocks noChangeArrowheads="1"/>
            </p:cNvSpPr>
            <p:nvPr/>
          </p:nvSpPr>
          <p:spPr bwMode="auto">
            <a:xfrm>
              <a:off x="4126" y="1712"/>
              <a:ext cx="114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Receive window</a:t>
              </a:r>
              <a:endParaRPr lang="en-US" altLang="en-US" sz="1800">
                <a:latin typeface="Times New Roman" pitchFamily="18" charset="0"/>
              </a:endParaRPr>
            </a:p>
          </p:txBody>
        </p:sp>
        <p:sp>
          <p:nvSpPr>
            <p:cNvPr id="6184" name="Text Box 23"/>
            <p:cNvSpPr txBox="1">
              <a:spLocks noChangeArrowheads="1"/>
            </p:cNvSpPr>
            <p:nvPr/>
          </p:nvSpPr>
          <p:spPr bwMode="auto">
            <a:xfrm>
              <a:off x="4177" y="1961"/>
              <a:ext cx="112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Urg data pnter</a:t>
              </a:r>
              <a:endParaRPr lang="en-US" altLang="en-US" sz="1800">
                <a:latin typeface="Times New Roman" pitchFamily="18" charset="0"/>
              </a:endParaRPr>
            </a:p>
          </p:txBody>
        </p:sp>
        <p:sp>
          <p:nvSpPr>
            <p:cNvPr id="6185" name="Text Box 24"/>
            <p:cNvSpPr txBox="1">
              <a:spLocks noChangeArrowheads="1"/>
            </p:cNvSpPr>
            <p:nvPr/>
          </p:nvSpPr>
          <p:spPr bwMode="auto">
            <a:xfrm>
              <a:off x="3084" y="1949"/>
              <a:ext cx="76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checksum</a:t>
              </a:r>
              <a:endParaRPr lang="en-US" altLang="en-US" sz="1800">
                <a:latin typeface="Times New Roman" pitchFamily="18" charset="0"/>
              </a:endParaRPr>
            </a:p>
          </p:txBody>
        </p:sp>
        <p:sp>
          <p:nvSpPr>
            <p:cNvPr id="6186" name="Text Box 25"/>
            <p:cNvSpPr txBox="1">
              <a:spLocks noChangeArrowheads="1"/>
            </p:cNvSpPr>
            <p:nvPr/>
          </p:nvSpPr>
          <p:spPr bwMode="auto">
            <a:xfrm>
              <a:off x="3935" y="1730"/>
              <a:ext cx="19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F</a:t>
              </a:r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6187" name="Line 26"/>
            <p:cNvSpPr>
              <a:spLocks noChangeShapeType="1"/>
            </p:cNvSpPr>
            <p:nvPr/>
          </p:nvSpPr>
          <p:spPr bwMode="auto">
            <a:xfrm flipV="1">
              <a:off x="3985" y="1701"/>
              <a:ext cx="0" cy="24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8" name="Line 27"/>
            <p:cNvSpPr>
              <a:spLocks noChangeShapeType="1"/>
            </p:cNvSpPr>
            <p:nvPr/>
          </p:nvSpPr>
          <p:spPr bwMode="auto">
            <a:xfrm flipV="1">
              <a:off x="3883" y="1704"/>
              <a:ext cx="0" cy="24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9" name="Line 28"/>
            <p:cNvSpPr>
              <a:spLocks noChangeShapeType="1"/>
            </p:cNvSpPr>
            <p:nvPr/>
          </p:nvSpPr>
          <p:spPr bwMode="auto">
            <a:xfrm flipV="1">
              <a:off x="3778" y="1704"/>
              <a:ext cx="0" cy="24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90" name="Line 29"/>
            <p:cNvSpPr>
              <a:spLocks noChangeShapeType="1"/>
            </p:cNvSpPr>
            <p:nvPr/>
          </p:nvSpPr>
          <p:spPr bwMode="auto">
            <a:xfrm flipV="1">
              <a:off x="3676" y="1707"/>
              <a:ext cx="0" cy="24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91" name="Line 30"/>
            <p:cNvSpPr>
              <a:spLocks noChangeShapeType="1"/>
            </p:cNvSpPr>
            <p:nvPr/>
          </p:nvSpPr>
          <p:spPr bwMode="auto">
            <a:xfrm flipV="1">
              <a:off x="3577" y="1704"/>
              <a:ext cx="0" cy="24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92" name="Line 31"/>
            <p:cNvSpPr>
              <a:spLocks noChangeShapeType="1"/>
            </p:cNvSpPr>
            <p:nvPr/>
          </p:nvSpPr>
          <p:spPr bwMode="auto">
            <a:xfrm flipV="1">
              <a:off x="3469" y="1710"/>
              <a:ext cx="0" cy="24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93" name="Text Box 32"/>
            <p:cNvSpPr txBox="1">
              <a:spLocks noChangeArrowheads="1"/>
            </p:cNvSpPr>
            <p:nvPr/>
          </p:nvSpPr>
          <p:spPr bwMode="auto">
            <a:xfrm>
              <a:off x="3828" y="1727"/>
              <a:ext cx="20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S</a:t>
              </a:r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6194" name="Text Box 33"/>
            <p:cNvSpPr txBox="1">
              <a:spLocks noChangeArrowheads="1"/>
            </p:cNvSpPr>
            <p:nvPr/>
          </p:nvSpPr>
          <p:spPr bwMode="auto">
            <a:xfrm>
              <a:off x="3727" y="1727"/>
              <a:ext cx="19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R</a:t>
              </a:r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6195" name="Text Box 34"/>
            <p:cNvSpPr txBox="1">
              <a:spLocks noChangeArrowheads="1"/>
            </p:cNvSpPr>
            <p:nvPr/>
          </p:nvSpPr>
          <p:spPr bwMode="auto">
            <a:xfrm>
              <a:off x="3628" y="1724"/>
              <a:ext cx="18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P</a:t>
              </a:r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6196" name="Text Box 35"/>
            <p:cNvSpPr txBox="1">
              <a:spLocks noChangeArrowheads="1"/>
            </p:cNvSpPr>
            <p:nvPr/>
          </p:nvSpPr>
          <p:spPr bwMode="auto">
            <a:xfrm>
              <a:off x="3519" y="1724"/>
              <a:ext cx="21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A</a:t>
              </a:r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6197" name="Text Box 36"/>
            <p:cNvSpPr txBox="1">
              <a:spLocks noChangeArrowheads="1"/>
            </p:cNvSpPr>
            <p:nvPr/>
          </p:nvSpPr>
          <p:spPr bwMode="auto">
            <a:xfrm>
              <a:off x="3417" y="1724"/>
              <a:ext cx="21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U</a:t>
              </a:r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6198" name="Text Box 37"/>
            <p:cNvSpPr txBox="1">
              <a:spLocks noChangeArrowheads="1"/>
            </p:cNvSpPr>
            <p:nvPr/>
          </p:nvSpPr>
          <p:spPr bwMode="auto">
            <a:xfrm>
              <a:off x="2817" y="1665"/>
              <a:ext cx="368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/>
                <a:t>head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/>
                <a:t>len</a:t>
              </a:r>
              <a:endParaRPr lang="en-US" altLang="en-US" sz="1800">
                <a:latin typeface="Times New Roman" pitchFamily="18" charset="0"/>
              </a:endParaRPr>
            </a:p>
          </p:txBody>
        </p:sp>
        <p:sp>
          <p:nvSpPr>
            <p:cNvPr id="6199" name="Text Box 38"/>
            <p:cNvSpPr txBox="1">
              <a:spLocks noChangeArrowheads="1"/>
            </p:cNvSpPr>
            <p:nvPr/>
          </p:nvSpPr>
          <p:spPr bwMode="auto">
            <a:xfrm>
              <a:off x="3120" y="1665"/>
              <a:ext cx="359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/>
                <a:t>not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/>
                <a:t>used</a:t>
              </a:r>
              <a:endParaRPr lang="en-US" altLang="en-US" sz="1800">
                <a:latin typeface="Times New Roman" pitchFamily="18" charset="0"/>
              </a:endParaRPr>
            </a:p>
          </p:txBody>
        </p:sp>
        <p:sp>
          <p:nvSpPr>
            <p:cNvPr id="6200" name="Line 39"/>
            <p:cNvSpPr>
              <a:spLocks noChangeShapeType="1"/>
            </p:cNvSpPr>
            <p:nvPr/>
          </p:nvSpPr>
          <p:spPr bwMode="auto">
            <a:xfrm flipV="1">
              <a:off x="3151" y="1704"/>
              <a:ext cx="0" cy="24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01" name="Text Box 40"/>
            <p:cNvSpPr txBox="1">
              <a:spLocks noChangeArrowheads="1"/>
            </p:cNvSpPr>
            <p:nvPr/>
          </p:nvSpPr>
          <p:spPr bwMode="auto">
            <a:xfrm>
              <a:off x="3098" y="2266"/>
              <a:ext cx="196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Options (variable length)</a:t>
              </a:r>
              <a:endParaRPr lang="en-US" altLang="en-US" sz="2400">
                <a:latin typeface="Times New Roman" pitchFamily="18" charset="0"/>
              </a:endParaRPr>
            </a:p>
          </p:txBody>
        </p:sp>
      </p:grpSp>
      <p:sp>
        <p:nvSpPr>
          <p:cNvPr id="6149" name="Text Box 41"/>
          <p:cNvSpPr txBox="1">
            <a:spLocks noChangeArrowheads="1"/>
          </p:cNvSpPr>
          <p:nvPr/>
        </p:nvSpPr>
        <p:spPr bwMode="auto">
          <a:xfrm>
            <a:off x="1701800" y="1431925"/>
            <a:ext cx="228758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URG: urgent data 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(generally not used)</a:t>
            </a:r>
            <a:endParaRPr lang="en-US" altLang="en-US" sz="1000">
              <a:latin typeface="Times New Roman" pitchFamily="18" charset="0"/>
            </a:endParaRPr>
          </a:p>
        </p:txBody>
      </p:sp>
      <p:sp>
        <p:nvSpPr>
          <p:cNvPr id="6150" name="Text Box 42"/>
          <p:cNvSpPr txBox="1">
            <a:spLocks noChangeArrowheads="1"/>
          </p:cNvSpPr>
          <p:nvPr/>
        </p:nvSpPr>
        <p:spPr bwMode="auto">
          <a:xfrm>
            <a:off x="2471739" y="2155825"/>
            <a:ext cx="14700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ACK: ACK #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valid</a:t>
            </a:r>
            <a:endParaRPr lang="en-US" altLang="en-US" sz="1000">
              <a:latin typeface="Times New Roman" pitchFamily="18" charset="0"/>
            </a:endParaRPr>
          </a:p>
        </p:txBody>
      </p:sp>
      <p:sp>
        <p:nvSpPr>
          <p:cNvPr id="6151" name="Text Box 43"/>
          <p:cNvSpPr txBox="1">
            <a:spLocks noChangeArrowheads="1"/>
          </p:cNvSpPr>
          <p:nvPr/>
        </p:nvSpPr>
        <p:spPr bwMode="auto">
          <a:xfrm>
            <a:off x="1673225" y="2832100"/>
            <a:ext cx="228758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PSH: push data now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(generally not used)</a:t>
            </a:r>
          </a:p>
        </p:txBody>
      </p:sp>
      <p:sp>
        <p:nvSpPr>
          <p:cNvPr id="6152" name="Text Box 44"/>
          <p:cNvSpPr txBox="1">
            <a:spLocks noChangeArrowheads="1"/>
          </p:cNvSpPr>
          <p:nvPr/>
        </p:nvSpPr>
        <p:spPr bwMode="auto">
          <a:xfrm>
            <a:off x="2000251" y="3632201"/>
            <a:ext cx="1979613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RST, SYN, FIN: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connection estab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(setup, teardown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commands)</a:t>
            </a:r>
          </a:p>
        </p:txBody>
      </p:sp>
      <p:sp>
        <p:nvSpPr>
          <p:cNvPr id="6153" name="Line 45"/>
          <p:cNvSpPr>
            <a:spLocks noChangeShapeType="1"/>
          </p:cNvSpPr>
          <p:nvPr/>
        </p:nvSpPr>
        <p:spPr bwMode="auto">
          <a:xfrm>
            <a:off x="3895726" y="1800226"/>
            <a:ext cx="1495425" cy="96202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4" name="Line 46"/>
          <p:cNvSpPr>
            <a:spLocks noChangeShapeType="1"/>
          </p:cNvSpPr>
          <p:nvPr/>
        </p:nvSpPr>
        <p:spPr bwMode="auto">
          <a:xfrm>
            <a:off x="3867151" y="2476501"/>
            <a:ext cx="1647825" cy="35242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5" name="Line 47"/>
          <p:cNvSpPr>
            <a:spLocks noChangeShapeType="1"/>
          </p:cNvSpPr>
          <p:nvPr/>
        </p:nvSpPr>
        <p:spPr bwMode="auto">
          <a:xfrm flipV="1">
            <a:off x="3876676" y="2828925"/>
            <a:ext cx="1838325" cy="4572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6" name="Freeform 48"/>
          <p:cNvSpPr>
            <a:spLocks/>
          </p:cNvSpPr>
          <p:nvPr/>
        </p:nvSpPr>
        <p:spPr bwMode="auto">
          <a:xfrm>
            <a:off x="3914776" y="3105150"/>
            <a:ext cx="2314575" cy="704850"/>
          </a:xfrm>
          <a:custGeom>
            <a:avLst/>
            <a:gdLst>
              <a:gd name="T0" fmla="*/ 0 w 1458"/>
              <a:gd name="T1" fmla="*/ 2147483647 h 444"/>
              <a:gd name="T2" fmla="*/ 2147483647 w 1458"/>
              <a:gd name="T3" fmla="*/ 0 h 444"/>
              <a:gd name="T4" fmla="*/ 2147483647 w 1458"/>
              <a:gd name="T5" fmla="*/ 2147483647 h 444"/>
              <a:gd name="T6" fmla="*/ 0 60000 65536"/>
              <a:gd name="T7" fmla="*/ 0 60000 65536"/>
              <a:gd name="T8" fmla="*/ 0 60000 65536"/>
              <a:gd name="T9" fmla="*/ 0 w 1458"/>
              <a:gd name="T10" fmla="*/ 0 h 444"/>
              <a:gd name="T11" fmla="*/ 1458 w 1458"/>
              <a:gd name="T12" fmla="*/ 444 h 4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58" h="444">
                <a:moveTo>
                  <a:pt x="0" y="444"/>
                </a:moveTo>
                <a:lnTo>
                  <a:pt x="1248" y="0"/>
                </a:lnTo>
                <a:lnTo>
                  <a:pt x="1458" y="6"/>
                </a:lnTo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7" name="Text Box 49"/>
          <p:cNvSpPr txBox="1">
            <a:spLocks noChangeArrowheads="1"/>
          </p:cNvSpPr>
          <p:nvPr/>
        </p:nvSpPr>
        <p:spPr bwMode="auto">
          <a:xfrm>
            <a:off x="8963025" y="3013075"/>
            <a:ext cx="1347788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# bytes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rcvr willing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to accept</a:t>
            </a:r>
          </a:p>
        </p:txBody>
      </p:sp>
      <p:sp>
        <p:nvSpPr>
          <p:cNvPr id="6158" name="Text Box 50"/>
          <p:cNvSpPr txBox="1">
            <a:spLocks noChangeArrowheads="1"/>
          </p:cNvSpPr>
          <p:nvPr/>
        </p:nvSpPr>
        <p:spPr bwMode="auto">
          <a:xfrm>
            <a:off x="8656638" y="1527176"/>
            <a:ext cx="1820862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counting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by bytes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of data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(not segments!)</a:t>
            </a:r>
          </a:p>
        </p:txBody>
      </p:sp>
      <p:sp>
        <p:nvSpPr>
          <p:cNvPr id="6159" name="Text Box 51"/>
          <p:cNvSpPr txBox="1">
            <a:spLocks noChangeArrowheads="1"/>
          </p:cNvSpPr>
          <p:nvPr/>
        </p:nvSpPr>
        <p:spPr bwMode="auto">
          <a:xfrm>
            <a:off x="2519363" y="4965700"/>
            <a:ext cx="135255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Internet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checksum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(as in UDP)</a:t>
            </a:r>
          </a:p>
        </p:txBody>
      </p:sp>
      <p:sp>
        <p:nvSpPr>
          <p:cNvPr id="6160" name="Line 52"/>
          <p:cNvSpPr>
            <a:spLocks noChangeShapeType="1"/>
          </p:cNvSpPr>
          <p:nvPr/>
        </p:nvSpPr>
        <p:spPr bwMode="auto">
          <a:xfrm flipV="1">
            <a:off x="3790951" y="3429000"/>
            <a:ext cx="2105025" cy="19812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61" name="Line 53"/>
          <p:cNvSpPr>
            <a:spLocks noChangeShapeType="1"/>
          </p:cNvSpPr>
          <p:nvPr/>
        </p:nvSpPr>
        <p:spPr bwMode="auto">
          <a:xfrm flipH="1" flipV="1">
            <a:off x="8210551" y="3019426"/>
            <a:ext cx="809625" cy="46672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62" name="Line 54"/>
          <p:cNvSpPr>
            <a:spLocks noChangeShapeType="1"/>
          </p:cNvSpPr>
          <p:nvPr/>
        </p:nvSpPr>
        <p:spPr bwMode="auto">
          <a:xfrm flipH="1">
            <a:off x="8143875" y="1724026"/>
            <a:ext cx="552450" cy="88582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63" name="Line 55"/>
          <p:cNvSpPr>
            <a:spLocks noChangeShapeType="1"/>
          </p:cNvSpPr>
          <p:nvPr/>
        </p:nvSpPr>
        <p:spPr bwMode="auto">
          <a:xfrm flipH="1">
            <a:off x="8105775" y="1714501"/>
            <a:ext cx="571500" cy="52387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64" name="TextBox 57"/>
          <p:cNvSpPr txBox="1">
            <a:spLocks noChangeArrowheads="1"/>
          </p:cNvSpPr>
          <p:nvPr/>
        </p:nvSpPr>
        <p:spPr bwMode="auto">
          <a:xfrm>
            <a:off x="1795464" y="6519864"/>
            <a:ext cx="437673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The head length is in terms of 32-bit words</a:t>
            </a:r>
          </a:p>
        </p:txBody>
      </p:sp>
    </p:spTree>
    <p:extLst>
      <p:ext uri="{BB962C8B-B14F-4D97-AF65-F5344CB8AC3E}">
        <p14:creationId xmlns:p14="http://schemas.microsoft.com/office/powerpoint/2010/main" val="3961465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 Sequence Number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Caution</a:t>
            </a:r>
            <a:r>
              <a:rPr lang="en-US" dirty="0" smtClean="0"/>
              <a:t>: Although data is packed by segments, its </a:t>
            </a:r>
            <a:r>
              <a:rPr lang="en-US" dirty="0" err="1" smtClean="0"/>
              <a:t>seq</a:t>
            </a:r>
            <a:r>
              <a:rPr lang="en-US" dirty="0" smtClean="0"/>
              <a:t> # is not sequencing segments!</a:t>
            </a:r>
          </a:p>
          <a:p>
            <a:pPr lvl="1"/>
            <a:r>
              <a:rPr lang="en-US" dirty="0" smtClean="0"/>
              <a:t>Unlike Go-Back-N and Selective Repeat</a:t>
            </a:r>
          </a:p>
          <a:p>
            <a:pPr lvl="1"/>
            <a:endParaRPr lang="en-US" dirty="0"/>
          </a:p>
          <a:p>
            <a:r>
              <a:rPr lang="en-US" dirty="0" smtClean="0"/>
              <a:t>Sequence number = 1</a:t>
            </a:r>
            <a:r>
              <a:rPr lang="en-US" baseline="30000" dirty="0" smtClean="0"/>
              <a:t>st</a:t>
            </a:r>
            <a:r>
              <a:rPr lang="en-US" dirty="0" smtClean="0"/>
              <a:t> byte in the segment</a:t>
            </a:r>
          </a:p>
          <a:p>
            <a:pPr lvl="1"/>
            <a:r>
              <a:rPr lang="en-US" dirty="0" smtClean="0"/>
              <a:t>Note: TCP is a byte-stream service</a:t>
            </a:r>
          </a:p>
          <a:p>
            <a:pPr lvl="1"/>
            <a:endParaRPr lang="en-US" dirty="0"/>
          </a:p>
          <a:p>
            <a:r>
              <a:rPr lang="en-US" dirty="0" smtClean="0"/>
              <a:t>32-bit integers (wrap around)</a:t>
            </a:r>
          </a:p>
          <a:p>
            <a:endParaRPr lang="en-US" dirty="0"/>
          </a:p>
          <a:p>
            <a:r>
              <a:rPr lang="en-US" dirty="0" smtClean="0"/>
              <a:t>Initial sequence number does not always start with 0</a:t>
            </a:r>
          </a:p>
          <a:p>
            <a:pPr lvl="1"/>
            <a:r>
              <a:rPr lang="en-US" dirty="0" smtClean="0"/>
              <a:t>Negotiated during TCP connection setup</a:t>
            </a:r>
          </a:p>
          <a:p>
            <a:pPr lvl="1"/>
            <a:r>
              <a:rPr lang="en-US" dirty="0" smtClean="0"/>
              <a:t>Due to: attacks, reuse of port numbers (with old in-flight packets), …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355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 ACK Number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= the next expected byte at the receiver side</a:t>
            </a:r>
          </a:p>
          <a:p>
            <a:endParaRPr lang="en-US" dirty="0" smtClean="0"/>
          </a:p>
          <a:p>
            <a:r>
              <a:rPr lang="en-US" dirty="0" smtClean="0"/>
              <a:t>Differs from Go-Back-N and Selective Repeat</a:t>
            </a:r>
          </a:p>
          <a:p>
            <a:pPr lvl="1"/>
            <a:r>
              <a:rPr lang="en-US" dirty="0" err="1" smtClean="0"/>
              <a:t>Ack</a:t>
            </a:r>
            <a:r>
              <a:rPr lang="en-US" dirty="0" smtClean="0"/>
              <a:t> the received packets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369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 Flow </a:t>
            </a:r>
            <a:r>
              <a:rPr lang="en-US" dirty="0"/>
              <a:t>C</a:t>
            </a:r>
            <a:r>
              <a:rPr lang="en-US" dirty="0" smtClean="0"/>
              <a:t>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Speed match between a fast sender and a slow receiver</a:t>
            </a:r>
          </a:p>
          <a:p>
            <a:pPr lvl="1"/>
            <a:r>
              <a:rPr lang="en-US" dirty="0" smtClean="0"/>
              <a:t>Avoid overflowing the receiving buffer!</a:t>
            </a:r>
          </a:p>
          <a:p>
            <a:pPr lvl="1"/>
            <a:endParaRPr lang="en-US" dirty="0"/>
          </a:p>
          <a:p>
            <a:r>
              <a:rPr lang="en-US" dirty="0" smtClean="0"/>
              <a:t>The receiver asks the sender to slow down </a:t>
            </a:r>
          </a:p>
          <a:p>
            <a:pPr lvl="1"/>
            <a:r>
              <a:rPr lang="en-US" dirty="0" smtClean="0"/>
              <a:t>The receive window size in TCP ACK segment</a:t>
            </a:r>
          </a:p>
          <a:p>
            <a:pPr lvl="1"/>
            <a:r>
              <a:rPr lang="en-US" dirty="0" smtClean="0"/>
              <a:t>The sender buffer thus cannot take more data from the application. That is why write()/send() is blocked! Loops are used in your program to do multiple ops even for a small amount of data!</a:t>
            </a:r>
          </a:p>
          <a:p>
            <a:pPr lvl="1"/>
            <a:endParaRPr lang="en-US" dirty="0"/>
          </a:p>
          <a:p>
            <a:r>
              <a:rPr lang="en-US" dirty="0" smtClean="0"/>
              <a:t>Corner case: what if the </a:t>
            </a:r>
            <a:r>
              <a:rPr lang="en-US" dirty="0" err="1" smtClean="0"/>
              <a:t>recv</a:t>
            </a:r>
            <a:r>
              <a:rPr lang="en-US" dirty="0" smtClean="0"/>
              <a:t> window size = 0?</a:t>
            </a:r>
          </a:p>
          <a:p>
            <a:pPr lvl="1"/>
            <a:r>
              <a:rPr lang="en-US" dirty="0" smtClean="0"/>
              <a:t>Problem: deadlocked/ no progress!</a:t>
            </a:r>
          </a:p>
          <a:p>
            <a:pPr lvl="1"/>
            <a:r>
              <a:rPr lang="en-US" dirty="0" smtClean="0"/>
              <a:t>Solution: The sender </a:t>
            </a:r>
            <a:r>
              <a:rPr lang="en-US" smtClean="0"/>
              <a:t>sends one </a:t>
            </a:r>
            <a:r>
              <a:rPr lang="en-US" dirty="0" smtClean="0"/>
              <a:t>byte to keep receiving the updated </a:t>
            </a:r>
            <a:r>
              <a:rPr lang="en-US" dirty="0" err="1" smtClean="0"/>
              <a:t>recv</a:t>
            </a:r>
            <a:r>
              <a:rPr lang="en-US" dirty="0" smtClean="0"/>
              <a:t> window size!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350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Midterm Exam on 10/19/2017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Topics:</a:t>
            </a:r>
          </a:p>
          <a:p>
            <a:pPr lvl="1"/>
            <a:r>
              <a:rPr lang="en-US" dirty="0" smtClean="0"/>
              <a:t>All lectures till 10/12/2017 (inclusive)</a:t>
            </a:r>
          </a:p>
          <a:p>
            <a:endParaRPr lang="en-US" dirty="0"/>
          </a:p>
          <a:p>
            <a:r>
              <a:rPr lang="en-US" dirty="0" smtClean="0"/>
              <a:t>Materials</a:t>
            </a:r>
          </a:p>
          <a:p>
            <a:pPr lvl="1"/>
            <a:r>
              <a:rPr lang="en-US" dirty="0" smtClean="0"/>
              <a:t>Lecture slides</a:t>
            </a:r>
          </a:p>
          <a:p>
            <a:pPr lvl="1"/>
            <a:r>
              <a:rPr lang="en-US" dirty="0" smtClean="0"/>
              <a:t>Each lecture review slides</a:t>
            </a:r>
          </a:p>
          <a:p>
            <a:pPr lvl="1"/>
            <a:r>
              <a:rPr lang="en-US" dirty="0" smtClean="0"/>
              <a:t>Questions in the textbook</a:t>
            </a:r>
          </a:p>
          <a:p>
            <a:endParaRPr lang="en-US" dirty="0"/>
          </a:p>
          <a:p>
            <a:r>
              <a:rPr lang="en-US" dirty="0" smtClean="0"/>
              <a:t>Questions:</a:t>
            </a:r>
          </a:p>
          <a:p>
            <a:pPr lvl="1"/>
            <a:r>
              <a:rPr lang="en-US" dirty="0" smtClean="0"/>
              <a:t>Short answers </a:t>
            </a:r>
          </a:p>
          <a:p>
            <a:pPr lvl="1"/>
            <a:r>
              <a:rPr lang="en-US" dirty="0" smtClean="0"/>
              <a:t>Similar to in-class exercises and written assignments # 1</a:t>
            </a:r>
          </a:p>
          <a:p>
            <a:pPr lvl="1"/>
            <a:r>
              <a:rPr lang="en-US" dirty="0" smtClean="0"/>
              <a:t>Solutions to written assignments #1 is posted on Canvas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7982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</TotalTime>
  <Words>512</Words>
  <Application>Microsoft Office PowerPoint</Application>
  <PresentationFormat>Widescreen</PresentationFormat>
  <Paragraphs>116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Comic Sans MS</vt:lpstr>
      <vt:lpstr>Times New Roman</vt:lpstr>
      <vt:lpstr>Office Theme</vt:lpstr>
      <vt:lpstr>Lecture Review</vt:lpstr>
      <vt:lpstr>TCP is a reliable in-order data transfer protocol</vt:lpstr>
      <vt:lpstr>TCP provides a byte-steam service</vt:lpstr>
      <vt:lpstr>TCP Segment</vt:lpstr>
      <vt:lpstr>TCP segment structure</vt:lpstr>
      <vt:lpstr>TCP Sequence Number</vt:lpstr>
      <vt:lpstr>TCP ACK Number</vt:lpstr>
      <vt:lpstr>TCP Flow Control</vt:lpstr>
      <vt:lpstr>Midterm Exam on 10/19/2017</vt:lpstr>
    </vt:vector>
  </TitlesOfParts>
  <Company>Seattle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Review</dc:title>
  <dc:creator>Zhu, Yingwu</dc:creator>
  <cp:lastModifiedBy>Zhu, Yingwu</cp:lastModifiedBy>
  <cp:revision>11</cp:revision>
  <dcterms:created xsi:type="dcterms:W3CDTF">2017-10-16T14:18:05Z</dcterms:created>
  <dcterms:modified xsi:type="dcterms:W3CDTF">2017-10-17T22:38:21Z</dcterms:modified>
</cp:coreProperties>
</file>