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58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60" y="1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3943C1-BC88-4C2C-A4F1-DA0749D3BC51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E25406-AB97-4787-AE07-CBF37F496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53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fld id="{ADF06A3B-2768-4048-9859-75A112FDE89A}" type="slidenum">
              <a:rPr lang="en-US" altLang="en-US" sz="1300" b="0">
                <a:latin typeface="Times New Roman" pitchFamily="-1" charset="0"/>
              </a:rPr>
              <a:pPr eaLnBrk="1" hangingPunct="1"/>
              <a:t>3</a:t>
            </a:fld>
            <a:endParaRPr lang="en-US" altLang="en-US" sz="1300" b="0">
              <a:latin typeface="Times New Roman" pitchFamily="-1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-1" charset="0"/>
              <a:ea typeface="ＭＳ Ｐゴシック" pitchFamily="-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4313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700">
                <a:solidFill>
                  <a:schemeClr val="tx1"/>
                </a:solidFill>
                <a:latin typeface="Comic Sans MS" pitchFamily="66" charset="0"/>
              </a:defRPr>
            </a:lvl1pPr>
            <a:lvl2pPr marL="785372" indent="-302066">
              <a:defRPr sz="1700">
                <a:solidFill>
                  <a:schemeClr val="tx1"/>
                </a:solidFill>
                <a:latin typeface="Comic Sans MS" pitchFamily="66" charset="0"/>
              </a:defRPr>
            </a:lvl2pPr>
            <a:lvl3pPr marL="1208265" indent="-241653">
              <a:defRPr sz="1700">
                <a:solidFill>
                  <a:schemeClr val="tx1"/>
                </a:solidFill>
                <a:latin typeface="Comic Sans MS" pitchFamily="66" charset="0"/>
              </a:defRPr>
            </a:lvl3pPr>
            <a:lvl4pPr marL="1691571" indent="-241653">
              <a:defRPr sz="1700">
                <a:solidFill>
                  <a:schemeClr val="tx1"/>
                </a:solidFill>
                <a:latin typeface="Comic Sans MS" pitchFamily="66" charset="0"/>
              </a:defRPr>
            </a:lvl4pPr>
            <a:lvl5pPr marL="2174878" indent="-241653">
              <a:defRPr sz="1700">
                <a:solidFill>
                  <a:schemeClr val="tx1"/>
                </a:solidFill>
                <a:latin typeface="Comic Sans MS" pitchFamily="66" charset="0"/>
              </a:defRPr>
            </a:lvl5pPr>
            <a:lvl6pPr marL="2658184" indent="-241653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Comic Sans MS" pitchFamily="66" charset="0"/>
              </a:defRPr>
            </a:lvl6pPr>
            <a:lvl7pPr marL="3141490" indent="-241653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Comic Sans MS" pitchFamily="66" charset="0"/>
              </a:defRPr>
            </a:lvl7pPr>
            <a:lvl8pPr marL="3624796" indent="-241653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Comic Sans MS" pitchFamily="66" charset="0"/>
              </a:defRPr>
            </a:lvl8pPr>
            <a:lvl9pPr marL="4108102" indent="-241653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08F18377-7EBF-4393-BE71-2B9B59200647}" type="slidenum">
              <a:rPr lang="en-US" altLang="en-US" sz="1300">
                <a:latin typeface="Times New Roman" pitchFamily="18" charset="0"/>
              </a:rPr>
              <a:pPr/>
              <a:t>4</a:t>
            </a:fld>
            <a:endParaRPr lang="en-US" altLang="en-US" sz="13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944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D6701534-9F12-4D81-92A8-9643DCFDD4AC}" type="slidenum">
              <a:rPr lang="en-US" altLang="en-US" sz="1300" b="0">
                <a:latin typeface="Times New Roman" pitchFamily="18" charset="0"/>
              </a:rPr>
              <a:pPr eaLnBrk="1" hangingPunct="1"/>
              <a:t>6</a:t>
            </a:fld>
            <a:endParaRPr lang="en-US" altLang="en-US" sz="1300" b="0">
              <a:latin typeface="Times New Roman" pitchFamily="18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516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700">
                <a:solidFill>
                  <a:schemeClr val="tx1"/>
                </a:solidFill>
                <a:latin typeface="Comic Sans MS" pitchFamily="66" charset="0"/>
              </a:defRPr>
            </a:lvl1pPr>
            <a:lvl2pPr marL="785372" indent="-302066">
              <a:defRPr sz="1700">
                <a:solidFill>
                  <a:schemeClr val="tx1"/>
                </a:solidFill>
                <a:latin typeface="Comic Sans MS" pitchFamily="66" charset="0"/>
              </a:defRPr>
            </a:lvl2pPr>
            <a:lvl3pPr marL="1208265" indent="-241653">
              <a:defRPr sz="1700">
                <a:solidFill>
                  <a:schemeClr val="tx1"/>
                </a:solidFill>
                <a:latin typeface="Comic Sans MS" pitchFamily="66" charset="0"/>
              </a:defRPr>
            </a:lvl3pPr>
            <a:lvl4pPr marL="1691571" indent="-241653">
              <a:defRPr sz="1700">
                <a:solidFill>
                  <a:schemeClr val="tx1"/>
                </a:solidFill>
                <a:latin typeface="Comic Sans MS" pitchFamily="66" charset="0"/>
              </a:defRPr>
            </a:lvl4pPr>
            <a:lvl5pPr marL="2174878" indent="-241653">
              <a:defRPr sz="1700">
                <a:solidFill>
                  <a:schemeClr val="tx1"/>
                </a:solidFill>
                <a:latin typeface="Comic Sans MS" pitchFamily="66" charset="0"/>
              </a:defRPr>
            </a:lvl5pPr>
            <a:lvl6pPr marL="2658184" indent="-241653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Comic Sans MS" pitchFamily="66" charset="0"/>
              </a:defRPr>
            </a:lvl6pPr>
            <a:lvl7pPr marL="3141490" indent="-241653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Comic Sans MS" pitchFamily="66" charset="0"/>
              </a:defRPr>
            </a:lvl7pPr>
            <a:lvl8pPr marL="3624796" indent="-241653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Comic Sans MS" pitchFamily="66" charset="0"/>
              </a:defRPr>
            </a:lvl8pPr>
            <a:lvl9pPr marL="4108102" indent="-241653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C9AE5C39-4982-4891-B9CA-8C32DEEBA769}" type="slidenum">
              <a:rPr lang="en-US" altLang="en-US" sz="1300">
                <a:latin typeface="Times New Roman" pitchFamily="18" charset="0"/>
              </a:rPr>
              <a:pPr/>
              <a:t>7</a:t>
            </a:fld>
            <a:endParaRPr lang="en-US" altLang="en-US" sz="13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175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CE9AD-BD15-4E70-84E6-EF5C68C22894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3360-3CFF-49E3-AEA5-0F56CCCE2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82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CE9AD-BD15-4E70-84E6-EF5C68C22894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3360-3CFF-49E3-AEA5-0F56CCCE2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00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CE9AD-BD15-4E70-84E6-EF5C68C22894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3360-3CFF-49E3-AEA5-0F56CCCE2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63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CE9AD-BD15-4E70-84E6-EF5C68C22894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3360-3CFF-49E3-AEA5-0F56CCCE2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82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CE9AD-BD15-4E70-84E6-EF5C68C22894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3360-3CFF-49E3-AEA5-0F56CCCE2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77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CE9AD-BD15-4E70-84E6-EF5C68C22894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3360-3CFF-49E3-AEA5-0F56CCCE2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27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CE9AD-BD15-4E70-84E6-EF5C68C22894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3360-3CFF-49E3-AEA5-0F56CCCE2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787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CE9AD-BD15-4E70-84E6-EF5C68C22894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3360-3CFF-49E3-AEA5-0F56CCCE2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755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CE9AD-BD15-4E70-84E6-EF5C68C22894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3360-3CFF-49E3-AEA5-0F56CCCE2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95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CE9AD-BD15-4E70-84E6-EF5C68C22894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3360-3CFF-49E3-AEA5-0F56CCCE2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250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CE9AD-BD15-4E70-84E6-EF5C68C22894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3360-3CFF-49E3-AEA5-0F56CCCE2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93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CE9AD-BD15-4E70-84E6-EF5C68C22894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53360-3CFF-49E3-AEA5-0F56CCCE2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46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Yingwu Zhu</a:t>
            </a:r>
          </a:p>
          <a:p>
            <a:r>
              <a:rPr lang="en-US" dirty="0" smtClean="0"/>
              <a:t>10/24/2017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371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Fast Retransmit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Rational: Timeouts and duplicate </a:t>
            </a:r>
            <a:r>
              <a:rPr lang="en-US" dirty="0" err="1" smtClean="0"/>
              <a:t>Acks</a:t>
            </a:r>
            <a:r>
              <a:rPr lang="en-US" dirty="0" smtClean="0"/>
              <a:t> are different</a:t>
            </a:r>
          </a:p>
          <a:p>
            <a:endParaRPr lang="en-US" dirty="0"/>
          </a:p>
          <a:p>
            <a:r>
              <a:rPr lang="en-US" dirty="0" smtClean="0"/>
              <a:t>Fast retransmit: </a:t>
            </a:r>
            <a:r>
              <a:rPr lang="en-US" altLang="en-US" dirty="0" smtClean="0">
                <a:ea typeface="ＭＳ Ｐゴシック" pitchFamily="-1" charset="-128"/>
              </a:rPr>
              <a:t>Retransmit after “triple duplicate ACK” (</a:t>
            </a:r>
            <a:r>
              <a:rPr lang="en-US" altLang="en-US" dirty="0" smtClean="0">
                <a:solidFill>
                  <a:srgbClr val="C00000"/>
                </a:solidFill>
                <a:ea typeface="ＭＳ Ｐゴシック" pitchFamily="-1" charset="-128"/>
              </a:rPr>
              <a:t>before timeouts</a:t>
            </a:r>
            <a:r>
              <a:rPr lang="en-US" altLang="en-US" dirty="0" smtClean="0">
                <a:ea typeface="ＭＳ Ｐゴシック" pitchFamily="-1" charset="-128"/>
              </a:rPr>
              <a:t>)</a:t>
            </a:r>
          </a:p>
          <a:p>
            <a:pPr lvl="1"/>
            <a:r>
              <a:rPr lang="en-US" dirty="0" smtClean="0"/>
              <a:t>Because timeouts are too slow!</a:t>
            </a:r>
          </a:p>
          <a:p>
            <a:pPr lvl="1"/>
            <a:endParaRPr lang="en-US" dirty="0"/>
          </a:p>
          <a:p>
            <a:r>
              <a:rPr lang="en-US" dirty="0" smtClean="0"/>
              <a:t>Best scenarios</a:t>
            </a:r>
          </a:p>
          <a:p>
            <a:pPr lvl="1"/>
            <a:r>
              <a:rPr lang="en-US" dirty="0" smtClean="0"/>
              <a:t>Many “in-flight”/outstanding packets</a:t>
            </a:r>
          </a:p>
        </p:txBody>
      </p:sp>
    </p:spTree>
    <p:extLst>
      <p:ext uri="{BB962C8B-B14F-4D97-AF65-F5344CB8AC3E}">
        <p14:creationId xmlns:p14="http://schemas.microsoft.com/office/powerpoint/2010/main" val="7120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39159"/>
            <a:ext cx="10515600" cy="825501"/>
          </a:xfrm>
        </p:spPr>
        <p:txBody>
          <a:bodyPr/>
          <a:lstStyle/>
          <a:p>
            <a:r>
              <a:rPr lang="en-US" altLang="en-US" dirty="0" smtClean="0">
                <a:ea typeface="ＭＳ Ｐゴシック" pitchFamily="-1" charset="-128"/>
              </a:rPr>
              <a:t>TCP Connection Setup</a:t>
            </a:r>
            <a:endParaRPr lang="en-US" altLang="en-US" dirty="0" smtClean="0">
              <a:ea typeface="ＭＳ Ｐゴシック" pitchFamily="-1" charset="-128"/>
            </a:endParaRP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4591050"/>
            <a:ext cx="8534400" cy="2182813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 smtClean="0">
                <a:ea typeface="ＭＳ Ｐゴシック" pitchFamily="-1" charset="-128"/>
              </a:rPr>
              <a:t>Three-way handshake to establish connection</a:t>
            </a:r>
          </a:p>
          <a:p>
            <a:pPr lvl="1"/>
            <a:r>
              <a:rPr lang="en-US" altLang="en-US" dirty="0" smtClean="0">
                <a:ea typeface="ＭＳ Ｐゴシック" pitchFamily="-1" charset="-128"/>
              </a:rPr>
              <a:t>Host A sends a </a:t>
            </a:r>
            <a:r>
              <a:rPr lang="en-US" altLang="en-US" b="1" dirty="0" smtClean="0">
                <a:solidFill>
                  <a:srgbClr val="0000FF"/>
                </a:solidFill>
                <a:ea typeface="ＭＳ Ｐゴシック" pitchFamily="-1" charset="-128"/>
              </a:rPr>
              <a:t>SYN</a:t>
            </a:r>
            <a:r>
              <a:rPr lang="en-US" altLang="en-US" dirty="0" smtClean="0">
                <a:ea typeface="ＭＳ Ｐゴシック" pitchFamily="-1" charset="-128"/>
              </a:rPr>
              <a:t> (open) to the host B</a:t>
            </a:r>
          </a:p>
          <a:p>
            <a:pPr lvl="1"/>
            <a:r>
              <a:rPr lang="en-US" altLang="en-US" dirty="0" smtClean="0">
                <a:ea typeface="ＭＳ Ｐゴシック" pitchFamily="-1" charset="-128"/>
              </a:rPr>
              <a:t>Host B returns a SYN acknowledgment (</a:t>
            </a:r>
            <a:r>
              <a:rPr lang="en-US" altLang="en-US" b="1" dirty="0" smtClean="0">
                <a:solidFill>
                  <a:srgbClr val="FF3300"/>
                </a:solidFill>
                <a:ea typeface="ＭＳ Ｐゴシック" pitchFamily="-1" charset="-128"/>
              </a:rPr>
              <a:t>SYN ACK</a:t>
            </a:r>
            <a:r>
              <a:rPr lang="en-US" altLang="en-US" dirty="0" smtClean="0">
                <a:ea typeface="ＭＳ Ｐゴシック" pitchFamily="-1" charset="-128"/>
              </a:rPr>
              <a:t>)</a:t>
            </a:r>
          </a:p>
          <a:p>
            <a:pPr lvl="1"/>
            <a:r>
              <a:rPr lang="en-US" altLang="en-US" dirty="0" smtClean="0">
                <a:ea typeface="ＭＳ Ｐゴシック" pitchFamily="-1" charset="-128"/>
              </a:rPr>
              <a:t>Host A sends an</a:t>
            </a:r>
            <a:r>
              <a:rPr lang="en-US" altLang="en-US" dirty="0" smtClean="0">
                <a:solidFill>
                  <a:srgbClr val="0000FF"/>
                </a:solidFill>
                <a:ea typeface="ＭＳ Ｐゴシック" pitchFamily="-1" charset="-128"/>
              </a:rPr>
              <a:t> </a:t>
            </a:r>
            <a:r>
              <a:rPr lang="en-US" altLang="en-US" b="1" dirty="0" smtClean="0">
                <a:solidFill>
                  <a:srgbClr val="0000FF"/>
                </a:solidFill>
                <a:ea typeface="ＭＳ Ｐゴシック" pitchFamily="-1" charset="-128"/>
              </a:rPr>
              <a:t>ACK</a:t>
            </a:r>
            <a:r>
              <a:rPr lang="en-US" altLang="en-US" dirty="0" smtClean="0">
                <a:ea typeface="ＭＳ Ｐゴシック" pitchFamily="-1" charset="-128"/>
              </a:rPr>
              <a:t> to acknowledge the SYN </a:t>
            </a:r>
            <a:r>
              <a:rPr lang="en-US" altLang="en-US" dirty="0" smtClean="0">
                <a:ea typeface="ＭＳ Ｐゴシック" pitchFamily="-1" charset="-128"/>
              </a:rPr>
              <a:t>ACK</a:t>
            </a:r>
          </a:p>
          <a:p>
            <a:r>
              <a:rPr lang="en-US" altLang="en-US" dirty="0" smtClean="0">
                <a:ea typeface="ＭＳ Ｐゴシック" pitchFamily="-1" charset="-128"/>
              </a:rPr>
              <a:t>SYN flood attack: half-open TCP connections consume resources at the server </a:t>
            </a:r>
          </a:p>
          <a:p>
            <a:endParaRPr lang="en-US" altLang="en-US" dirty="0" smtClean="0">
              <a:ea typeface="ＭＳ Ｐゴシック" pitchFamily="-1" charset="-128"/>
            </a:endParaRPr>
          </a:p>
        </p:txBody>
      </p:sp>
      <p:sp>
        <p:nvSpPr>
          <p:cNvPr id="82949" name="Line 4"/>
          <p:cNvSpPr>
            <a:spLocks noChangeShapeType="1"/>
          </p:cNvSpPr>
          <p:nvPr/>
        </p:nvSpPr>
        <p:spPr bwMode="auto">
          <a:xfrm rot="5400000" flipV="1">
            <a:off x="4633120" y="1019970"/>
            <a:ext cx="287337" cy="1603375"/>
          </a:xfrm>
          <a:prstGeom prst="line">
            <a:avLst/>
          </a:prstGeom>
          <a:noFill/>
          <a:ln w="19050">
            <a:solidFill>
              <a:srgbClr val="0066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0" name="Line 5"/>
          <p:cNvSpPr>
            <a:spLocks noChangeShapeType="1"/>
          </p:cNvSpPr>
          <p:nvPr/>
        </p:nvSpPr>
        <p:spPr bwMode="auto">
          <a:xfrm rot="5400000">
            <a:off x="4623595" y="1558132"/>
            <a:ext cx="300037" cy="15748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1" name="Line 6"/>
          <p:cNvSpPr>
            <a:spLocks noChangeShapeType="1"/>
          </p:cNvSpPr>
          <p:nvPr/>
        </p:nvSpPr>
        <p:spPr bwMode="auto">
          <a:xfrm rot="5400000" flipV="1">
            <a:off x="4535488" y="2216150"/>
            <a:ext cx="457200" cy="1600200"/>
          </a:xfrm>
          <a:prstGeom prst="line">
            <a:avLst/>
          </a:prstGeom>
          <a:noFill/>
          <a:ln w="19050">
            <a:solidFill>
              <a:srgbClr val="0066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2" name="Line 7"/>
          <p:cNvSpPr>
            <a:spLocks noChangeShapeType="1"/>
          </p:cNvSpPr>
          <p:nvPr/>
        </p:nvSpPr>
        <p:spPr bwMode="auto">
          <a:xfrm rot="5400000" flipV="1">
            <a:off x="4533107" y="2755107"/>
            <a:ext cx="469900" cy="1598613"/>
          </a:xfrm>
          <a:prstGeom prst="line">
            <a:avLst/>
          </a:prstGeom>
          <a:noFill/>
          <a:ln w="19050">
            <a:solidFill>
              <a:srgbClr val="0066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3" name="Text Box 8"/>
          <p:cNvSpPr txBox="1">
            <a:spLocks noChangeArrowheads="1"/>
          </p:cNvSpPr>
          <p:nvPr/>
        </p:nvSpPr>
        <p:spPr bwMode="auto">
          <a:xfrm rot="605430">
            <a:off x="4424364" y="1335089"/>
            <a:ext cx="6937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r>
              <a:rPr lang="en-US" altLang="en-US" b="0">
                <a:solidFill>
                  <a:srgbClr val="0000FF"/>
                </a:solidFill>
                <a:latin typeface="Times New Roman" pitchFamily="-1" charset="0"/>
              </a:rPr>
              <a:t>SYN</a:t>
            </a:r>
          </a:p>
        </p:txBody>
      </p:sp>
      <p:sp>
        <p:nvSpPr>
          <p:cNvPr id="82954" name="Text Box 9"/>
          <p:cNvSpPr txBox="1">
            <a:spLocks noChangeArrowheads="1"/>
          </p:cNvSpPr>
          <p:nvPr/>
        </p:nvSpPr>
        <p:spPr bwMode="auto">
          <a:xfrm rot="10146980" flipH="1" flipV="1">
            <a:off x="4113213" y="1974851"/>
            <a:ext cx="1308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r>
              <a:rPr lang="en-US" altLang="en-US" b="0">
                <a:solidFill>
                  <a:srgbClr val="FF3300"/>
                </a:solidFill>
                <a:latin typeface="Times New Roman" pitchFamily="-1" charset="0"/>
              </a:rPr>
              <a:t>SYN ACK</a:t>
            </a:r>
          </a:p>
        </p:txBody>
      </p:sp>
      <p:sp>
        <p:nvSpPr>
          <p:cNvPr id="82955" name="Text Box 10"/>
          <p:cNvSpPr txBox="1">
            <a:spLocks noChangeArrowheads="1"/>
          </p:cNvSpPr>
          <p:nvPr/>
        </p:nvSpPr>
        <p:spPr bwMode="auto">
          <a:xfrm rot="1044999">
            <a:off x="4638676" y="2743201"/>
            <a:ext cx="722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r>
              <a:rPr lang="en-US" altLang="en-US" b="0">
                <a:solidFill>
                  <a:srgbClr val="0000FF"/>
                </a:solidFill>
                <a:latin typeface="Times New Roman" pitchFamily="-1" charset="0"/>
              </a:rPr>
              <a:t>ACK</a:t>
            </a:r>
          </a:p>
        </p:txBody>
      </p:sp>
      <p:sp>
        <p:nvSpPr>
          <p:cNvPr id="82956" name="Text Box 11"/>
          <p:cNvSpPr txBox="1">
            <a:spLocks noChangeArrowheads="1"/>
          </p:cNvSpPr>
          <p:nvPr/>
        </p:nvSpPr>
        <p:spPr bwMode="auto">
          <a:xfrm rot="1003808">
            <a:off x="4427539" y="3163889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r>
              <a:rPr lang="en-US" altLang="en-US" b="0">
                <a:solidFill>
                  <a:srgbClr val="0000FF"/>
                </a:solidFill>
                <a:latin typeface="Times New Roman" pitchFamily="-1" charset="0"/>
              </a:rPr>
              <a:t>Data</a:t>
            </a:r>
          </a:p>
        </p:txBody>
      </p:sp>
      <p:sp>
        <p:nvSpPr>
          <p:cNvPr id="82957" name="Line 12"/>
          <p:cNvSpPr>
            <a:spLocks noChangeShapeType="1"/>
          </p:cNvSpPr>
          <p:nvPr/>
        </p:nvSpPr>
        <p:spPr bwMode="auto">
          <a:xfrm rot="16200000" flipH="1">
            <a:off x="4123531" y="2912269"/>
            <a:ext cx="2890838" cy="63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8" name="Line 13"/>
          <p:cNvSpPr>
            <a:spLocks noChangeShapeType="1"/>
          </p:cNvSpPr>
          <p:nvPr/>
        </p:nvSpPr>
        <p:spPr bwMode="auto">
          <a:xfrm rot="5400000">
            <a:off x="2572545" y="2872582"/>
            <a:ext cx="2797175" cy="2381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9" name="Text Box 14"/>
          <p:cNvSpPr txBox="1">
            <a:spLocks noChangeArrowheads="1"/>
          </p:cNvSpPr>
          <p:nvPr/>
        </p:nvSpPr>
        <p:spPr bwMode="auto">
          <a:xfrm>
            <a:off x="3798888" y="1028700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r>
              <a:rPr lang="en-US" altLang="en-US" sz="2400" b="0">
                <a:solidFill>
                  <a:srgbClr val="0000FF"/>
                </a:solidFill>
                <a:latin typeface="Times New Roman" pitchFamily="-1" charset="0"/>
              </a:rPr>
              <a:t>A</a:t>
            </a:r>
          </a:p>
        </p:txBody>
      </p:sp>
      <p:sp>
        <p:nvSpPr>
          <p:cNvPr id="82960" name="Text Box 15"/>
          <p:cNvSpPr txBox="1">
            <a:spLocks noChangeArrowheads="1"/>
          </p:cNvSpPr>
          <p:nvPr/>
        </p:nvSpPr>
        <p:spPr bwMode="auto">
          <a:xfrm>
            <a:off x="5365750" y="990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r>
              <a:rPr lang="en-US" altLang="en-US" sz="2400" b="0">
                <a:solidFill>
                  <a:srgbClr val="FF3300"/>
                </a:solidFill>
                <a:latin typeface="Times New Roman" pitchFamily="-1" charset="0"/>
              </a:rPr>
              <a:t>B</a:t>
            </a:r>
          </a:p>
        </p:txBody>
      </p:sp>
      <p:sp>
        <p:nvSpPr>
          <p:cNvPr id="82961" name="Line 16"/>
          <p:cNvSpPr>
            <a:spLocks noChangeShapeType="1"/>
          </p:cNvSpPr>
          <p:nvPr/>
        </p:nvSpPr>
        <p:spPr bwMode="auto">
          <a:xfrm rot="5400000" flipV="1">
            <a:off x="4561682" y="3096419"/>
            <a:ext cx="469900" cy="1598613"/>
          </a:xfrm>
          <a:prstGeom prst="line">
            <a:avLst/>
          </a:prstGeom>
          <a:noFill/>
          <a:ln w="19050">
            <a:solidFill>
              <a:srgbClr val="0066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2" name="Text Box 17"/>
          <p:cNvSpPr txBox="1">
            <a:spLocks noChangeArrowheads="1"/>
          </p:cNvSpPr>
          <p:nvPr/>
        </p:nvSpPr>
        <p:spPr bwMode="auto">
          <a:xfrm rot="1003808">
            <a:off x="4456114" y="3505201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r>
              <a:rPr lang="en-US" altLang="en-US" b="0">
                <a:solidFill>
                  <a:srgbClr val="0000FF"/>
                </a:solidFill>
                <a:latin typeface="Times New Roman" pitchFamily="-1" charset="0"/>
              </a:rPr>
              <a:t>Data</a:t>
            </a:r>
          </a:p>
        </p:txBody>
      </p:sp>
      <p:sp>
        <p:nvSpPr>
          <p:cNvPr id="85011" name="Text Box 18"/>
          <p:cNvSpPr txBox="1">
            <a:spLocks noChangeArrowheads="1"/>
          </p:cNvSpPr>
          <p:nvPr/>
        </p:nvSpPr>
        <p:spPr bwMode="auto">
          <a:xfrm>
            <a:off x="6477000" y="2122489"/>
            <a:ext cx="3005138" cy="1570037"/>
          </a:xfrm>
          <a:prstGeom prst="rect">
            <a:avLst/>
          </a:prstGeom>
          <a:gradFill rotWithShape="1"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1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chemeClr val="dk1"/>
                </a:solidFill>
                <a:cs typeface="Calibri"/>
              </a:rPr>
              <a:t>Each host tells its ISN to the other host.</a:t>
            </a:r>
          </a:p>
        </p:txBody>
      </p:sp>
      <p:sp>
        <p:nvSpPr>
          <p:cNvPr id="2" name="Rounded Rectangular Callout 1"/>
          <p:cNvSpPr/>
          <p:nvPr/>
        </p:nvSpPr>
        <p:spPr>
          <a:xfrm>
            <a:off x="5971346" y="722376"/>
            <a:ext cx="3056539" cy="888710"/>
          </a:xfrm>
          <a:prstGeom prst="wedgeRoundRectCallout">
            <a:avLst>
              <a:gd name="adj1" fmla="val -79414"/>
              <a:gd name="adj2" fmla="val 74163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Set a timer (3-6 sec) for possible SYN loss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17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729427" y="385341"/>
            <a:ext cx="7772400" cy="895350"/>
          </a:xfrm>
        </p:spPr>
        <p:txBody>
          <a:bodyPr>
            <a:normAutofit/>
          </a:bodyPr>
          <a:lstStyle/>
          <a:p>
            <a:r>
              <a:rPr lang="en-US" altLang="en-US" dirty="0"/>
              <a:t>TCP Connection </a:t>
            </a:r>
            <a:r>
              <a:rPr lang="en-US" altLang="en-US" dirty="0" smtClean="0"/>
              <a:t>Teardown</a:t>
            </a:r>
            <a:endParaRPr lang="en-US" altLang="en-US" sz="6000" dirty="0" smtClean="0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73380" y="2127250"/>
            <a:ext cx="5455921" cy="3790950"/>
          </a:xfrm>
        </p:spPr>
        <p:txBody>
          <a:bodyPr>
            <a:normAutofit/>
          </a:bodyPr>
          <a:lstStyle/>
          <a:p>
            <a:pPr>
              <a:spcBef>
                <a:spcPct val="60000"/>
              </a:spcBef>
            </a:pPr>
            <a:r>
              <a:rPr lang="en-US" altLang="en-US" dirty="0" smtClean="0"/>
              <a:t>Client: “timed </a:t>
            </a:r>
            <a:r>
              <a:rPr lang="en-US" altLang="en-US" dirty="0"/>
              <a:t>wait” - will respond with ACK to out-of-order (delayed) packets </a:t>
            </a:r>
          </a:p>
          <a:p>
            <a:pPr>
              <a:spcBef>
                <a:spcPct val="60000"/>
              </a:spcBef>
            </a:pPr>
            <a:r>
              <a:rPr lang="en-US" altLang="en-US" dirty="0" smtClean="0"/>
              <a:t>Server: receives </a:t>
            </a:r>
            <a:r>
              <a:rPr lang="en-US" altLang="en-US" dirty="0"/>
              <a:t>ACK.  Connection closed. </a:t>
            </a:r>
          </a:p>
        </p:txBody>
      </p:sp>
      <p:sp>
        <p:nvSpPr>
          <p:cNvPr id="35845" name="Line 4"/>
          <p:cNvSpPr>
            <a:spLocks noChangeShapeType="1"/>
          </p:cNvSpPr>
          <p:nvPr/>
        </p:nvSpPr>
        <p:spPr bwMode="auto">
          <a:xfrm>
            <a:off x="6915150" y="2400300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5846" name="Object 5"/>
          <p:cNvGraphicFramePr>
            <a:graphicFrameLocks noChangeAspect="1"/>
          </p:cNvGraphicFramePr>
          <p:nvPr/>
        </p:nvGraphicFramePr>
        <p:xfrm>
          <a:off x="6502401" y="1731963"/>
          <a:ext cx="485775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Clip" r:id="rId4" imgW="1307263" imgH="1084139" progId="MS_ClipArt_Gallery.2">
                  <p:embed/>
                </p:oleObj>
              </mc:Choice>
              <mc:Fallback>
                <p:oleObj name="Clip" r:id="rId4" imgW="1307263" imgH="1084139" progId="MS_ClipArt_Gallery.2">
                  <p:embed/>
                  <p:pic>
                    <p:nvPicPr>
                      <p:cNvPr id="3584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2401" y="1731963"/>
                        <a:ext cx="485775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7" name="Text Box 6"/>
          <p:cNvSpPr txBox="1">
            <a:spLocks noChangeArrowheads="1"/>
          </p:cNvSpPr>
          <p:nvPr/>
        </p:nvSpPr>
        <p:spPr bwMode="auto">
          <a:xfrm>
            <a:off x="6980239" y="1731963"/>
            <a:ext cx="7143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client</a:t>
            </a:r>
            <a:endParaRPr lang="en-US" altLang="en-US" sz="1000">
              <a:latin typeface="Times New Roman" pitchFamily="18" charset="0"/>
            </a:endParaRPr>
          </a:p>
        </p:txBody>
      </p:sp>
      <p:sp>
        <p:nvSpPr>
          <p:cNvPr id="35848" name="Text Box 7"/>
          <p:cNvSpPr txBox="1">
            <a:spLocks noChangeArrowheads="1"/>
          </p:cNvSpPr>
          <p:nvPr/>
        </p:nvSpPr>
        <p:spPr bwMode="auto">
          <a:xfrm rot="706751">
            <a:off x="8005763" y="2441575"/>
            <a:ext cx="469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itchFamily="34" charset="0"/>
              </a:rPr>
              <a:t>FIN</a:t>
            </a:r>
            <a:endParaRPr lang="en-US" altLang="en-US" sz="1000">
              <a:latin typeface="Times New Roman" pitchFamily="18" charset="0"/>
            </a:endParaRPr>
          </a:p>
        </p:txBody>
      </p:sp>
      <p:graphicFrame>
        <p:nvGraphicFramePr>
          <p:cNvPr id="35849" name="Object 8"/>
          <p:cNvGraphicFramePr>
            <a:graphicFrameLocks noChangeAspect="1"/>
          </p:cNvGraphicFramePr>
          <p:nvPr/>
        </p:nvGraphicFramePr>
        <p:xfrm>
          <a:off x="9159876" y="1741488"/>
          <a:ext cx="485775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Clip" r:id="rId6" imgW="1307263" imgH="1084139" progId="MS_ClipArt_Gallery.2">
                  <p:embed/>
                </p:oleObj>
              </mc:Choice>
              <mc:Fallback>
                <p:oleObj name="Clip" r:id="rId6" imgW="1307263" imgH="1084139" progId="MS_ClipArt_Gallery.2">
                  <p:embed/>
                  <p:pic>
                    <p:nvPicPr>
                      <p:cNvPr id="3584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876" y="1741488"/>
                        <a:ext cx="485775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0" name="Text Box 9"/>
          <p:cNvSpPr txBox="1">
            <a:spLocks noChangeArrowheads="1"/>
          </p:cNvSpPr>
          <p:nvPr/>
        </p:nvSpPr>
        <p:spPr bwMode="auto">
          <a:xfrm>
            <a:off x="8450263" y="1751013"/>
            <a:ext cx="8001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server</a:t>
            </a:r>
            <a:endParaRPr lang="en-US" altLang="en-US" sz="1000">
              <a:latin typeface="Times New Roman" pitchFamily="18" charset="0"/>
            </a:endParaRPr>
          </a:p>
        </p:txBody>
      </p:sp>
      <p:sp>
        <p:nvSpPr>
          <p:cNvPr id="35851" name="Line 10"/>
          <p:cNvSpPr>
            <a:spLocks noChangeShapeType="1"/>
          </p:cNvSpPr>
          <p:nvPr/>
        </p:nvSpPr>
        <p:spPr bwMode="auto">
          <a:xfrm>
            <a:off x="6924675" y="4438650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2" name="Line 11"/>
          <p:cNvSpPr>
            <a:spLocks noChangeShapeType="1"/>
          </p:cNvSpPr>
          <p:nvPr/>
        </p:nvSpPr>
        <p:spPr bwMode="auto">
          <a:xfrm flipH="1">
            <a:off x="6753225" y="4295776"/>
            <a:ext cx="0" cy="1343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3" name="Line 12"/>
          <p:cNvSpPr>
            <a:spLocks noChangeShapeType="1"/>
          </p:cNvSpPr>
          <p:nvPr/>
        </p:nvSpPr>
        <p:spPr bwMode="auto">
          <a:xfrm flipH="1">
            <a:off x="9448800" y="2171700"/>
            <a:ext cx="0" cy="34099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4" name="Line 13"/>
          <p:cNvSpPr>
            <a:spLocks noChangeShapeType="1"/>
          </p:cNvSpPr>
          <p:nvPr/>
        </p:nvSpPr>
        <p:spPr bwMode="auto">
          <a:xfrm flipH="1">
            <a:off x="6886575" y="3133726"/>
            <a:ext cx="2495550" cy="7524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5" name="Text Box 14"/>
          <p:cNvSpPr txBox="1">
            <a:spLocks noChangeArrowheads="1"/>
          </p:cNvSpPr>
          <p:nvPr/>
        </p:nvSpPr>
        <p:spPr bwMode="auto">
          <a:xfrm rot="20673133">
            <a:off x="6765925" y="3228975"/>
            <a:ext cx="27320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itchFamily="34" charset="0"/>
              </a:rPr>
              <a:t>ACK</a:t>
            </a:r>
            <a:endParaRPr lang="en-US" altLang="en-US" sz="1000">
              <a:latin typeface="Times New Roman" pitchFamily="18" charset="0"/>
            </a:endParaRPr>
          </a:p>
        </p:txBody>
      </p:sp>
      <p:sp>
        <p:nvSpPr>
          <p:cNvPr id="35856" name="Text Box 15"/>
          <p:cNvSpPr txBox="1">
            <a:spLocks noChangeArrowheads="1"/>
          </p:cNvSpPr>
          <p:nvPr/>
        </p:nvSpPr>
        <p:spPr bwMode="auto">
          <a:xfrm rot="706751">
            <a:off x="7889876" y="4443413"/>
            <a:ext cx="550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itchFamily="34" charset="0"/>
              </a:rPr>
              <a:t>ACK</a:t>
            </a:r>
          </a:p>
        </p:txBody>
      </p:sp>
      <p:sp>
        <p:nvSpPr>
          <p:cNvPr id="35857" name="Line 16"/>
          <p:cNvSpPr>
            <a:spLocks noChangeShapeType="1"/>
          </p:cNvSpPr>
          <p:nvPr/>
        </p:nvSpPr>
        <p:spPr bwMode="auto">
          <a:xfrm flipH="1">
            <a:off x="6934200" y="3543301"/>
            <a:ext cx="2495550" cy="7524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8" name="Text Box 17"/>
          <p:cNvSpPr txBox="1">
            <a:spLocks noChangeArrowheads="1"/>
          </p:cNvSpPr>
          <p:nvPr/>
        </p:nvSpPr>
        <p:spPr bwMode="auto">
          <a:xfrm rot="20673133">
            <a:off x="6813550" y="3638550"/>
            <a:ext cx="27320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itchFamily="34" charset="0"/>
              </a:rPr>
              <a:t>FIN</a:t>
            </a:r>
            <a:endParaRPr lang="en-US" altLang="en-US" sz="1000">
              <a:latin typeface="Times New Roman" pitchFamily="18" charset="0"/>
            </a:endParaRPr>
          </a:p>
        </p:txBody>
      </p:sp>
      <p:sp>
        <p:nvSpPr>
          <p:cNvPr id="35859" name="Line 18"/>
          <p:cNvSpPr>
            <a:spLocks noChangeShapeType="1"/>
          </p:cNvSpPr>
          <p:nvPr/>
        </p:nvSpPr>
        <p:spPr bwMode="auto">
          <a:xfrm>
            <a:off x="6905625" y="2324101"/>
            <a:ext cx="0" cy="3343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0" name="Text Box 19"/>
          <p:cNvSpPr txBox="1">
            <a:spLocks noChangeArrowheads="1"/>
          </p:cNvSpPr>
          <p:nvPr/>
        </p:nvSpPr>
        <p:spPr bwMode="auto">
          <a:xfrm>
            <a:off x="6029326" y="2203451"/>
            <a:ext cx="898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closing</a:t>
            </a:r>
          </a:p>
        </p:txBody>
      </p:sp>
      <p:sp>
        <p:nvSpPr>
          <p:cNvPr id="35861" name="Text Box 20"/>
          <p:cNvSpPr txBox="1">
            <a:spLocks noChangeArrowheads="1"/>
          </p:cNvSpPr>
          <p:nvPr/>
        </p:nvSpPr>
        <p:spPr bwMode="auto">
          <a:xfrm>
            <a:off x="9401176" y="3327401"/>
            <a:ext cx="898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closing</a:t>
            </a:r>
          </a:p>
        </p:txBody>
      </p:sp>
      <p:sp>
        <p:nvSpPr>
          <p:cNvPr id="35862" name="Text Box 21"/>
          <p:cNvSpPr txBox="1">
            <a:spLocks noChangeArrowheads="1"/>
          </p:cNvSpPr>
          <p:nvPr/>
        </p:nvSpPr>
        <p:spPr bwMode="auto">
          <a:xfrm>
            <a:off x="5842001" y="5551488"/>
            <a:ext cx="855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closed</a:t>
            </a:r>
          </a:p>
        </p:txBody>
      </p:sp>
      <p:sp>
        <p:nvSpPr>
          <p:cNvPr id="35863" name="Line 22"/>
          <p:cNvSpPr>
            <a:spLocks noChangeShapeType="1"/>
          </p:cNvSpPr>
          <p:nvPr/>
        </p:nvSpPr>
        <p:spPr bwMode="auto">
          <a:xfrm>
            <a:off x="6648450" y="4276725"/>
            <a:ext cx="190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4" name="Line 23"/>
          <p:cNvSpPr>
            <a:spLocks noChangeShapeType="1"/>
          </p:cNvSpPr>
          <p:nvPr/>
        </p:nvSpPr>
        <p:spPr bwMode="auto">
          <a:xfrm>
            <a:off x="6662738" y="5657850"/>
            <a:ext cx="190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5" name="Text Box 24"/>
          <p:cNvSpPr txBox="1">
            <a:spLocks noChangeArrowheads="1"/>
          </p:cNvSpPr>
          <p:nvPr/>
        </p:nvSpPr>
        <p:spPr bwMode="auto">
          <a:xfrm rot="16200000">
            <a:off x="5903119" y="4804569"/>
            <a:ext cx="13081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timed wait</a:t>
            </a:r>
          </a:p>
        </p:txBody>
      </p:sp>
      <p:sp>
        <p:nvSpPr>
          <p:cNvPr id="35866" name="Text Box 25"/>
          <p:cNvSpPr txBox="1">
            <a:spLocks noChangeArrowheads="1"/>
          </p:cNvSpPr>
          <p:nvPr/>
        </p:nvSpPr>
        <p:spPr bwMode="auto">
          <a:xfrm>
            <a:off x="9404351" y="4808538"/>
            <a:ext cx="855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closed</a:t>
            </a:r>
          </a:p>
        </p:txBody>
      </p:sp>
    </p:spTree>
    <p:extLst>
      <p:ext uri="{BB962C8B-B14F-4D97-AF65-F5344CB8AC3E}">
        <p14:creationId xmlns:p14="http://schemas.microsoft.com/office/powerpoint/2010/main" val="849409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Congestion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Congestion is inevitable</a:t>
            </a:r>
          </a:p>
          <a:p>
            <a:pPr lvl="1"/>
            <a:r>
              <a:rPr lang="en-US" dirty="0" smtClean="0"/>
              <a:t>Internet is packet switching, and does not reserve resources for senders</a:t>
            </a:r>
          </a:p>
          <a:p>
            <a:pPr lvl="1"/>
            <a:r>
              <a:rPr lang="en-US" dirty="0" smtClean="0"/>
              <a:t>TCP actively pushes the envelope</a:t>
            </a:r>
          </a:p>
          <a:p>
            <a:r>
              <a:rPr lang="en-US" dirty="0" smtClean="0"/>
              <a:t>TCP handles congestion</a:t>
            </a:r>
          </a:p>
          <a:p>
            <a:pPr lvl="1"/>
            <a:r>
              <a:rPr lang="en-US" dirty="0" smtClean="0"/>
              <a:t>Based on end-to-end performance</a:t>
            </a:r>
          </a:p>
          <a:p>
            <a:pPr lvl="1"/>
            <a:r>
              <a:rPr lang="en-US" dirty="0" smtClean="0"/>
              <a:t>Two losses: </a:t>
            </a:r>
            <a:r>
              <a:rPr lang="en-US" dirty="0" smtClean="0">
                <a:solidFill>
                  <a:srgbClr val="C00000"/>
                </a:solidFill>
              </a:rPr>
              <a:t>timeouts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C00000"/>
                </a:solidFill>
              </a:rPr>
              <a:t>3 duplicate ACKs</a:t>
            </a:r>
            <a:r>
              <a:rPr lang="en-US" dirty="0" smtClean="0"/>
              <a:t>, treat them differently!</a:t>
            </a:r>
          </a:p>
          <a:p>
            <a:r>
              <a:rPr lang="en-US" dirty="0" smtClean="0"/>
              <a:t>Key techniques</a:t>
            </a:r>
          </a:p>
          <a:p>
            <a:pPr lvl="1"/>
            <a:r>
              <a:rPr lang="en-US" dirty="0" smtClean="0"/>
              <a:t>AIMD (responds to congestion more aggressively)</a:t>
            </a:r>
          </a:p>
          <a:p>
            <a:pPr lvl="1"/>
            <a:r>
              <a:rPr lang="en-US" dirty="0" smtClean="0"/>
              <a:t>Slow start (increase the congestion window exponentially until the threshold)</a:t>
            </a:r>
          </a:p>
          <a:p>
            <a:pPr lvl="1"/>
            <a:r>
              <a:rPr lang="en-US" dirty="0" smtClean="0"/>
              <a:t>Fast recovery (with TCP Reno): </a:t>
            </a:r>
          </a:p>
          <a:p>
            <a:pPr lvl="2"/>
            <a:r>
              <a:rPr lang="en-US" dirty="0" smtClean="0"/>
              <a:t>3 dup ACKs </a:t>
            </a:r>
            <a:r>
              <a:rPr lang="en-US" dirty="0" smtClean="0">
                <a:sym typeface="Wingdings" panose="05000000000000000000" pitchFamily="2" charset="2"/>
              </a:rPr>
              <a:t> fast retransmit  fast recovery: halve the congest window, do AI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757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-54291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TCP Congestion Control</a:t>
            </a:r>
            <a:endParaRPr lang="en-US" altLang="en-US" dirty="0" smtClean="0"/>
          </a:p>
        </p:txBody>
      </p:sp>
      <p:sp>
        <p:nvSpPr>
          <p:cNvPr id="78852" name="Freeform 3"/>
          <p:cNvSpPr>
            <a:spLocks/>
          </p:cNvSpPr>
          <p:nvPr/>
        </p:nvSpPr>
        <p:spPr bwMode="auto">
          <a:xfrm>
            <a:off x="2438400" y="1524000"/>
            <a:ext cx="7010400" cy="2819400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8853" name="Freeform 14"/>
          <p:cNvSpPr>
            <a:spLocks/>
          </p:cNvSpPr>
          <p:nvPr/>
        </p:nvSpPr>
        <p:spPr bwMode="auto">
          <a:xfrm>
            <a:off x="2438400" y="2895600"/>
            <a:ext cx="1828800" cy="1371600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8854" name="Text Box 16"/>
          <p:cNvSpPr txBox="1">
            <a:spLocks noChangeArrowheads="1"/>
          </p:cNvSpPr>
          <p:nvPr/>
        </p:nvSpPr>
        <p:spPr bwMode="auto">
          <a:xfrm>
            <a:off x="8647114" y="4419600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r>
              <a:rPr lang="en-US" altLang="en-US" sz="2400" b="0" i="1">
                <a:latin typeface="Times New Roman" pitchFamily="18" charset="0"/>
              </a:rPr>
              <a:t>t</a:t>
            </a:r>
          </a:p>
        </p:txBody>
      </p:sp>
      <p:sp>
        <p:nvSpPr>
          <p:cNvPr id="78855" name="Text Box 17"/>
          <p:cNvSpPr txBox="1">
            <a:spLocks noChangeArrowheads="1"/>
          </p:cNvSpPr>
          <p:nvPr/>
        </p:nvSpPr>
        <p:spPr bwMode="auto">
          <a:xfrm>
            <a:off x="1924051" y="990601"/>
            <a:ext cx="1235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r>
              <a:rPr lang="en-US" altLang="en-US" sz="2400" b="0">
                <a:latin typeface="Calibri" pitchFamily="34" charset="0"/>
                <a:cs typeface="Arial" pitchFamily="34" charset="0"/>
              </a:rPr>
              <a:t>Window</a:t>
            </a:r>
          </a:p>
        </p:txBody>
      </p:sp>
      <p:sp>
        <p:nvSpPr>
          <p:cNvPr id="78857" name="Freeform 19"/>
          <p:cNvSpPr>
            <a:spLocks/>
          </p:cNvSpPr>
          <p:nvPr/>
        </p:nvSpPr>
        <p:spPr bwMode="auto">
          <a:xfrm>
            <a:off x="4267200" y="2362200"/>
            <a:ext cx="2667000" cy="1524000"/>
          </a:xfrm>
          <a:custGeom>
            <a:avLst/>
            <a:gdLst>
              <a:gd name="T0" fmla="*/ 0 w 1680"/>
              <a:gd name="T1" fmla="*/ 2147483647 h 960"/>
              <a:gd name="T2" fmla="*/ 0 w 1680"/>
              <a:gd name="T3" fmla="*/ 2147483647 h 960"/>
              <a:gd name="T4" fmla="*/ 2147483647 w 1680"/>
              <a:gd name="T5" fmla="*/ 2147483647 h 960"/>
              <a:gd name="T6" fmla="*/ 2147483647 w 1680"/>
              <a:gd name="T7" fmla="*/ 2147483647 h 960"/>
              <a:gd name="T8" fmla="*/ 2147483647 w 1680"/>
              <a:gd name="T9" fmla="*/ 0 h 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0"/>
              <a:gd name="T16" fmla="*/ 0 h 960"/>
              <a:gd name="T17" fmla="*/ 1680 w 1680"/>
              <a:gd name="T18" fmla="*/ 960 h 9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0" h="960">
                <a:moveTo>
                  <a:pt x="0" y="336"/>
                </a:moveTo>
                <a:lnTo>
                  <a:pt x="0" y="816"/>
                </a:lnTo>
                <a:lnTo>
                  <a:pt x="384" y="528"/>
                </a:lnTo>
                <a:lnTo>
                  <a:pt x="384" y="960"/>
                </a:lnTo>
                <a:lnTo>
                  <a:pt x="1680" y="0"/>
                </a:lnTo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8858" name="Freeform 20"/>
          <p:cNvSpPr>
            <a:spLocks/>
          </p:cNvSpPr>
          <p:nvPr/>
        </p:nvSpPr>
        <p:spPr bwMode="auto">
          <a:xfrm>
            <a:off x="8382000" y="2662238"/>
            <a:ext cx="1600200" cy="990600"/>
          </a:xfrm>
          <a:custGeom>
            <a:avLst/>
            <a:gdLst>
              <a:gd name="T0" fmla="*/ 0 w 1008"/>
              <a:gd name="T1" fmla="*/ 0 h 624"/>
              <a:gd name="T2" fmla="*/ 0 w 1008"/>
              <a:gd name="T3" fmla="*/ 2147483647 h 624"/>
              <a:gd name="T4" fmla="*/ 2147483647 w 1008"/>
              <a:gd name="T5" fmla="*/ 2147483647 h 624"/>
              <a:gd name="T6" fmla="*/ 2147483647 w 1008"/>
              <a:gd name="T7" fmla="*/ 2147483647 h 624"/>
              <a:gd name="T8" fmla="*/ 2147483647 w 1008"/>
              <a:gd name="T9" fmla="*/ 2147483647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8"/>
              <a:gd name="T16" fmla="*/ 0 h 624"/>
              <a:gd name="T17" fmla="*/ 1008 w 1008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8" h="624">
                <a:moveTo>
                  <a:pt x="0" y="0"/>
                </a:moveTo>
                <a:lnTo>
                  <a:pt x="0" y="624"/>
                </a:lnTo>
                <a:lnTo>
                  <a:pt x="720" y="48"/>
                </a:lnTo>
                <a:lnTo>
                  <a:pt x="720" y="576"/>
                </a:lnTo>
                <a:lnTo>
                  <a:pt x="1008" y="336"/>
                </a:lnTo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8859" name="Freeform 21"/>
          <p:cNvSpPr>
            <a:spLocks/>
          </p:cNvSpPr>
          <p:nvPr/>
        </p:nvSpPr>
        <p:spPr bwMode="auto">
          <a:xfrm>
            <a:off x="6781800" y="3352800"/>
            <a:ext cx="914400" cy="990600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8860" name="Line 22"/>
          <p:cNvSpPr>
            <a:spLocks noChangeShapeType="1"/>
          </p:cNvSpPr>
          <p:nvPr/>
        </p:nvSpPr>
        <p:spPr bwMode="auto">
          <a:xfrm flipV="1">
            <a:off x="7696200" y="2667000"/>
            <a:ext cx="685800" cy="6858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61" name="Line 23"/>
          <p:cNvSpPr>
            <a:spLocks noChangeShapeType="1"/>
          </p:cNvSpPr>
          <p:nvPr/>
        </p:nvSpPr>
        <p:spPr bwMode="auto">
          <a:xfrm>
            <a:off x="6934200" y="2362200"/>
            <a:ext cx="0" cy="19812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1496" name="AutoShape 24"/>
          <p:cNvSpPr>
            <a:spLocks noChangeArrowheads="1"/>
          </p:cNvSpPr>
          <p:nvPr/>
        </p:nvSpPr>
        <p:spPr bwMode="auto">
          <a:xfrm>
            <a:off x="7924800" y="3908426"/>
            <a:ext cx="2590800" cy="1273175"/>
          </a:xfrm>
          <a:prstGeom prst="wedgeRectCallout">
            <a:avLst>
              <a:gd name="adj1" fmla="val -63713"/>
              <a:gd name="adj2" fmla="val -50181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r>
              <a:rPr lang="en-US" altLang="en-US" sz="2600" b="0" dirty="0">
                <a:latin typeface="Calibri" pitchFamily="34" charset="0"/>
              </a:rPr>
              <a:t>Slow start until reaching half of previous </a:t>
            </a:r>
            <a:r>
              <a:rPr lang="en-US" altLang="en-US" sz="2600" b="0" dirty="0" err="1">
                <a:latin typeface="Calibri" pitchFamily="34" charset="0"/>
              </a:rPr>
              <a:t>cwnd</a:t>
            </a:r>
            <a:r>
              <a:rPr lang="en-US" altLang="en-US" sz="2600" b="0" dirty="0">
                <a:latin typeface="Calibri" pitchFamily="34" charset="0"/>
              </a:rPr>
              <a:t>.</a:t>
            </a:r>
          </a:p>
        </p:txBody>
      </p:sp>
      <p:sp>
        <p:nvSpPr>
          <p:cNvPr id="61455" name="Line 33"/>
          <p:cNvSpPr>
            <a:spLocks noChangeShapeType="1"/>
          </p:cNvSpPr>
          <p:nvPr/>
        </p:nvSpPr>
        <p:spPr bwMode="auto">
          <a:xfrm flipH="1">
            <a:off x="6980238" y="1698625"/>
            <a:ext cx="411162" cy="57943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7" name="Text Box 36"/>
          <p:cNvSpPr txBox="1">
            <a:spLocks noChangeArrowheads="1"/>
          </p:cNvSpPr>
          <p:nvPr/>
        </p:nvSpPr>
        <p:spPr bwMode="auto">
          <a:xfrm>
            <a:off x="7086600" y="1241426"/>
            <a:ext cx="129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400" b="0">
                <a:latin typeface="Calibri" pitchFamily="34" charset="0"/>
                <a:cs typeface="Arial" pitchFamily="34" charset="0"/>
              </a:rPr>
              <a:t>timeout</a:t>
            </a:r>
          </a:p>
        </p:txBody>
      </p:sp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4876800" y="4518660"/>
            <a:ext cx="1981200" cy="1653540"/>
          </a:xfrm>
          <a:prstGeom prst="wedgeRectCallout">
            <a:avLst>
              <a:gd name="adj1" fmla="val -77559"/>
              <a:gd name="adj2" fmla="val -104204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r>
              <a:rPr lang="en-US" altLang="en-US" sz="2600" b="0" dirty="0" smtClean="0">
                <a:latin typeface="Calibri" pitchFamily="34" charset="0"/>
              </a:rPr>
              <a:t>Fast recovery: Halve </a:t>
            </a:r>
            <a:r>
              <a:rPr lang="en-US" altLang="en-US" sz="2600" b="0" dirty="0" err="1" smtClean="0">
                <a:latin typeface="Calibri" pitchFamily="34" charset="0"/>
              </a:rPr>
              <a:t>cwnd</a:t>
            </a:r>
            <a:r>
              <a:rPr lang="en-US" altLang="en-US" sz="2600" b="0" dirty="0" smtClean="0">
                <a:latin typeface="Calibri" pitchFamily="34" charset="0"/>
              </a:rPr>
              <a:t>, and do AI </a:t>
            </a:r>
            <a:endParaRPr lang="en-US" altLang="en-US" sz="2600" b="0" dirty="0">
              <a:latin typeface="Calibri" pitchFamily="34" charset="0"/>
            </a:endParaRPr>
          </a:p>
        </p:txBody>
      </p:sp>
      <p:sp>
        <p:nvSpPr>
          <p:cNvPr id="18" name="Line 33"/>
          <p:cNvSpPr>
            <a:spLocks noChangeShapeType="1"/>
          </p:cNvSpPr>
          <p:nvPr/>
        </p:nvSpPr>
        <p:spPr bwMode="auto">
          <a:xfrm flipH="1">
            <a:off x="4297998" y="2323465"/>
            <a:ext cx="411162" cy="57943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36"/>
          <p:cNvSpPr txBox="1">
            <a:spLocks noChangeArrowheads="1"/>
          </p:cNvSpPr>
          <p:nvPr/>
        </p:nvSpPr>
        <p:spPr bwMode="auto">
          <a:xfrm>
            <a:off x="4404359" y="1866266"/>
            <a:ext cx="17678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400" b="0" dirty="0" smtClean="0">
                <a:latin typeface="Calibri" pitchFamily="34" charset="0"/>
                <a:cs typeface="Arial" pitchFamily="34" charset="0"/>
              </a:rPr>
              <a:t>3 dup ACKs</a:t>
            </a:r>
            <a:endParaRPr lang="en-US" altLang="en-US" sz="2400" b="0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20" name="AutoShape 24"/>
          <p:cNvSpPr>
            <a:spLocks noChangeArrowheads="1"/>
          </p:cNvSpPr>
          <p:nvPr/>
        </p:nvSpPr>
        <p:spPr bwMode="auto">
          <a:xfrm>
            <a:off x="2331720" y="4671060"/>
            <a:ext cx="1584960" cy="1363980"/>
          </a:xfrm>
          <a:prstGeom prst="wedgeRectCallout">
            <a:avLst>
              <a:gd name="adj1" fmla="val 23133"/>
              <a:gd name="adj2" fmla="val -9750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r>
              <a:rPr lang="en-US" altLang="en-US" sz="2600" b="0" dirty="0" smtClean="0">
                <a:latin typeface="Calibri" pitchFamily="34" charset="0"/>
              </a:rPr>
              <a:t>Slow start</a:t>
            </a:r>
            <a:endParaRPr lang="en-US" altLang="en-US" sz="2600" b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085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1496" grpId="0" animBg="1" autoUpdateAnimBg="0"/>
      <p:bldP spid="61455" grpId="0" animBg="1"/>
      <p:bldP spid="61457" grpId="0"/>
      <p:bldP spid="17" grpId="0" animBg="1" autoUpdateAnimBg="0"/>
      <p:bldP spid="18" grpId="0" animBg="1"/>
      <p:bldP spid="19" grpId="0"/>
      <p:bldP spid="20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588645" y="277495"/>
            <a:ext cx="7772400" cy="1143000"/>
          </a:xfrm>
        </p:spPr>
        <p:txBody>
          <a:bodyPr/>
          <a:lstStyle/>
          <a:p>
            <a:r>
              <a:rPr lang="en-US" altLang="en-US" sz="4000" dirty="0"/>
              <a:t>Summary: TCP Congestion Control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520" y="1751013"/>
            <a:ext cx="10507980" cy="4648200"/>
          </a:xfrm>
        </p:spPr>
        <p:txBody>
          <a:bodyPr/>
          <a:lstStyle/>
          <a:p>
            <a:pPr>
              <a:spcBef>
                <a:spcPct val="70000"/>
              </a:spcBef>
            </a:pPr>
            <a:r>
              <a:rPr lang="en-US" altLang="en-US" dirty="0"/>
              <a:t>When </a:t>
            </a:r>
            <a:r>
              <a:rPr lang="en-US" altLang="en-US" b="1" dirty="0">
                <a:latin typeface="Courier New" pitchFamily="49" charset="0"/>
              </a:rPr>
              <a:t>CWND</a:t>
            </a:r>
            <a:r>
              <a:rPr lang="en-US" altLang="en-US" dirty="0"/>
              <a:t> is below </a:t>
            </a:r>
            <a:r>
              <a:rPr lang="en-US" altLang="en-US" b="1" dirty="0">
                <a:latin typeface="Courier New" pitchFamily="49" charset="0"/>
              </a:rPr>
              <a:t>Threshold</a:t>
            </a:r>
            <a:r>
              <a:rPr lang="en-US" altLang="en-US" dirty="0"/>
              <a:t>, sender in </a:t>
            </a:r>
            <a:r>
              <a:rPr lang="en-US" altLang="en-US" dirty="0">
                <a:solidFill>
                  <a:srgbClr val="FF0000"/>
                </a:solidFill>
              </a:rPr>
              <a:t>slow-start</a:t>
            </a:r>
            <a:r>
              <a:rPr lang="en-US" altLang="en-US" dirty="0"/>
              <a:t> phase, window grows exponentially.</a:t>
            </a:r>
          </a:p>
          <a:p>
            <a:pPr>
              <a:spcBef>
                <a:spcPct val="70000"/>
              </a:spcBef>
            </a:pPr>
            <a:r>
              <a:rPr lang="en-US" altLang="en-US" dirty="0"/>
              <a:t>When </a:t>
            </a:r>
            <a:r>
              <a:rPr lang="en-US" altLang="en-US" b="1" dirty="0">
                <a:latin typeface="Courier New" pitchFamily="49" charset="0"/>
              </a:rPr>
              <a:t>CWND</a:t>
            </a:r>
            <a:r>
              <a:rPr lang="en-US" altLang="en-US" dirty="0"/>
              <a:t> is above </a:t>
            </a:r>
            <a:r>
              <a:rPr lang="en-US" altLang="en-US" b="1" dirty="0">
                <a:latin typeface="Courier New" pitchFamily="49" charset="0"/>
              </a:rPr>
              <a:t>Threshold</a:t>
            </a:r>
            <a:r>
              <a:rPr lang="en-US" altLang="en-US" dirty="0"/>
              <a:t>, sender is in </a:t>
            </a:r>
            <a:r>
              <a:rPr lang="en-US" altLang="en-US" dirty="0">
                <a:solidFill>
                  <a:srgbClr val="FF0000"/>
                </a:solidFill>
              </a:rPr>
              <a:t>congestion-avoidance</a:t>
            </a:r>
            <a:r>
              <a:rPr lang="en-US" altLang="en-US" dirty="0"/>
              <a:t> phase, window grows linearly.</a:t>
            </a:r>
          </a:p>
          <a:p>
            <a:pPr>
              <a:spcBef>
                <a:spcPct val="70000"/>
              </a:spcBef>
            </a:pPr>
            <a:r>
              <a:rPr lang="en-US" altLang="en-US" dirty="0"/>
              <a:t>When a </a:t>
            </a:r>
            <a:r>
              <a:rPr lang="en-US" altLang="en-US" dirty="0">
                <a:solidFill>
                  <a:srgbClr val="FF0000"/>
                </a:solidFill>
              </a:rPr>
              <a:t>triple duplicate ACK</a:t>
            </a:r>
            <a:r>
              <a:rPr lang="en-US" altLang="en-US" dirty="0"/>
              <a:t> occurs, </a:t>
            </a:r>
            <a:r>
              <a:rPr lang="en-US" altLang="en-US" b="1" dirty="0">
                <a:latin typeface="Courier New" pitchFamily="49" charset="0"/>
              </a:rPr>
              <a:t>Threshold</a:t>
            </a:r>
            <a:r>
              <a:rPr lang="en-US" altLang="en-US" dirty="0"/>
              <a:t> set to </a:t>
            </a:r>
            <a:r>
              <a:rPr lang="en-US" altLang="en-US" b="1" dirty="0">
                <a:latin typeface="Courier New" pitchFamily="49" charset="0"/>
              </a:rPr>
              <a:t>CWND/2</a:t>
            </a:r>
            <a:r>
              <a:rPr lang="en-US" altLang="en-US" dirty="0"/>
              <a:t> and </a:t>
            </a:r>
            <a:r>
              <a:rPr lang="en-US" altLang="en-US" b="1" dirty="0">
                <a:latin typeface="Courier New" pitchFamily="49" charset="0"/>
              </a:rPr>
              <a:t>CWND</a:t>
            </a:r>
            <a:r>
              <a:rPr lang="en-US" altLang="en-US" dirty="0"/>
              <a:t> set to </a:t>
            </a:r>
            <a:r>
              <a:rPr lang="en-US" altLang="en-US" b="1" dirty="0">
                <a:latin typeface="Courier New" pitchFamily="49" charset="0"/>
              </a:rPr>
              <a:t>Threshold</a:t>
            </a:r>
            <a:r>
              <a:rPr lang="en-US" altLang="en-US" dirty="0"/>
              <a:t>.</a:t>
            </a:r>
          </a:p>
          <a:p>
            <a:pPr>
              <a:spcBef>
                <a:spcPct val="70000"/>
              </a:spcBef>
            </a:pPr>
            <a:r>
              <a:rPr lang="en-US" altLang="en-US" dirty="0"/>
              <a:t>When </a:t>
            </a:r>
            <a:r>
              <a:rPr lang="en-US" altLang="en-US" dirty="0">
                <a:solidFill>
                  <a:srgbClr val="FF0000"/>
                </a:solidFill>
              </a:rPr>
              <a:t>timeout</a:t>
            </a:r>
            <a:r>
              <a:rPr lang="en-US" altLang="en-US" dirty="0"/>
              <a:t> occurs, </a:t>
            </a:r>
            <a:r>
              <a:rPr lang="en-US" altLang="en-US" b="1" dirty="0">
                <a:latin typeface="Courier New" pitchFamily="49" charset="0"/>
              </a:rPr>
              <a:t>Threshold</a:t>
            </a:r>
            <a:r>
              <a:rPr lang="en-US" altLang="en-US" dirty="0"/>
              <a:t> set to </a:t>
            </a:r>
            <a:r>
              <a:rPr lang="en-US" altLang="en-US" b="1" dirty="0">
                <a:latin typeface="Courier New" pitchFamily="49" charset="0"/>
              </a:rPr>
              <a:t>CWND/2</a:t>
            </a:r>
            <a:r>
              <a:rPr lang="en-US" altLang="en-US" dirty="0"/>
              <a:t> and </a:t>
            </a:r>
            <a:r>
              <a:rPr lang="en-US" altLang="en-US" b="1" dirty="0">
                <a:latin typeface="Courier New" pitchFamily="49" charset="0"/>
              </a:rPr>
              <a:t>CWND</a:t>
            </a:r>
            <a:r>
              <a:rPr lang="en-US" altLang="en-US" dirty="0"/>
              <a:t> is set to 1 MSS. </a:t>
            </a:r>
          </a:p>
        </p:txBody>
      </p:sp>
    </p:spTree>
    <p:extLst>
      <p:ext uri="{BB962C8B-B14F-4D97-AF65-F5344CB8AC3E}">
        <p14:creationId xmlns:p14="http://schemas.microsoft.com/office/powerpoint/2010/main" val="2797252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358</Words>
  <Application>Microsoft Office PowerPoint</Application>
  <PresentationFormat>Widescreen</PresentationFormat>
  <Paragraphs>69</Paragraphs>
  <Slides>7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ＭＳ Ｐゴシック</vt:lpstr>
      <vt:lpstr>ＭＳ Ｐゴシック</vt:lpstr>
      <vt:lpstr>Arial</vt:lpstr>
      <vt:lpstr>Calibri</vt:lpstr>
      <vt:lpstr>Calibri Light</vt:lpstr>
      <vt:lpstr>Comic Sans MS</vt:lpstr>
      <vt:lpstr>Courier New</vt:lpstr>
      <vt:lpstr>Times New Roman</vt:lpstr>
      <vt:lpstr>Wingdings</vt:lpstr>
      <vt:lpstr>Office Theme</vt:lpstr>
      <vt:lpstr>Clip</vt:lpstr>
      <vt:lpstr>Lecture Review</vt:lpstr>
      <vt:lpstr>TCP Fast Retransmit</vt:lpstr>
      <vt:lpstr>TCP Connection Setup</vt:lpstr>
      <vt:lpstr>TCP Connection Teardown</vt:lpstr>
      <vt:lpstr>TCP Congestion Control</vt:lpstr>
      <vt:lpstr>TCP Congestion Control</vt:lpstr>
      <vt:lpstr>Summary: TCP Congestion Control</vt:lpstr>
    </vt:vector>
  </TitlesOfParts>
  <Company>Seattle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Review</dc:title>
  <dc:creator>Zhu, Yingwu</dc:creator>
  <cp:lastModifiedBy>Zhu, Yingwu</cp:lastModifiedBy>
  <cp:revision>9</cp:revision>
  <dcterms:created xsi:type="dcterms:W3CDTF">2017-10-23T16:57:14Z</dcterms:created>
  <dcterms:modified xsi:type="dcterms:W3CDTF">2017-10-23T18:15:53Z</dcterms:modified>
</cp:coreProperties>
</file>