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33"/>
  </p:notesMasterIdLst>
  <p:handoutMasterIdLst>
    <p:handoutMasterId r:id="rId34"/>
  </p:handoutMasterIdLst>
  <p:sldIdLst>
    <p:sldId id="257" r:id="rId2"/>
    <p:sldId id="262" r:id="rId3"/>
    <p:sldId id="266" r:id="rId4"/>
    <p:sldId id="268" r:id="rId5"/>
    <p:sldId id="263" r:id="rId6"/>
    <p:sldId id="269" r:id="rId7"/>
    <p:sldId id="265" r:id="rId8"/>
    <p:sldId id="271" r:id="rId9"/>
    <p:sldId id="270" r:id="rId10"/>
    <p:sldId id="272" r:id="rId11"/>
    <p:sldId id="273" r:id="rId12"/>
    <p:sldId id="275" r:id="rId13"/>
    <p:sldId id="276" r:id="rId14"/>
    <p:sldId id="277" r:id="rId15"/>
    <p:sldId id="278" r:id="rId16"/>
    <p:sldId id="294" r:id="rId17"/>
    <p:sldId id="290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313" r:id="rId26"/>
    <p:sldId id="314" r:id="rId27"/>
    <p:sldId id="291" r:id="rId28"/>
    <p:sldId id="286" r:id="rId29"/>
    <p:sldId id="287" r:id="rId30"/>
    <p:sldId id="289" r:id="rId31"/>
    <p:sldId id="288" r:id="rId32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CC99"/>
    <a:srgbClr val="FF3300"/>
    <a:srgbClr val="CCFFFF"/>
    <a:srgbClr val="FFCC00"/>
    <a:srgbClr val="00D164"/>
    <a:srgbClr val="D64A49"/>
    <a:srgbClr val="3C8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2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9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4184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03DFBB1-AF7C-418A-B080-FCAB01DB8D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059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18" charset="0"/>
              </a:defRPr>
            </a:lvl1pPr>
          </a:lstStyle>
          <a:p>
            <a:fld id="{2C09A0B0-2A74-4FDF-B0BB-024E7FDBC3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400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C33D7B4D-97C0-4EE8-8C4F-D8ADF651D6EB}" type="slidenum">
              <a:rPr lang="en-US" altLang="en-US" sz="1300" b="0">
                <a:latin typeface="Times New Roman" pitchFamily="18" charset="0"/>
              </a:rPr>
              <a:pPr eaLnBrk="1" hangingPunct="1"/>
              <a:t>1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itchFamily="18" charset="0"/>
              </a:rPr>
              <a:t>#1:  Higher latency (A)</a:t>
            </a:r>
          </a:p>
          <a:p>
            <a:r>
              <a:rPr lang="en-US" altLang="en-US" smtClean="0">
                <a:latin typeface="Times New Roman" pitchFamily="18" charset="0"/>
              </a:rPr>
              <a:t>#2:  Greater Loss (B)</a:t>
            </a:r>
          </a:p>
          <a:p>
            <a:r>
              <a:rPr lang="en-US" altLang="en-US" smtClean="0">
                <a:latin typeface="Times New Roman" pitchFamily="18" charset="0"/>
              </a:rPr>
              <a:t>#3:  Lower throughput (C)</a:t>
            </a:r>
          </a:p>
          <a:p>
            <a:r>
              <a:rPr lang="en-US" altLang="en-US" smtClean="0">
                <a:latin typeface="Times New Roman" pitchFamily="18" charset="0"/>
              </a:rPr>
              <a:t>#4:  Lower throughput (C)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7026F3A5-1FF9-4143-B4F0-BA31AFEC94E3}" type="slidenum">
              <a:rPr lang="en-US" altLang="en-US" sz="1300" b="0">
                <a:latin typeface="Times New Roman" pitchFamily="18" charset="0"/>
              </a:rPr>
              <a:pPr eaLnBrk="1" hangingPunct="1"/>
              <a:t>16</a:t>
            </a:fld>
            <a:endParaRPr lang="en-US" altLang="en-US" sz="1300" b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F100CB07-353F-40AB-BB9F-82FDDFD48947}" type="slidenum">
              <a:rPr lang="en-US" altLang="en-US" sz="1300" b="0">
                <a:latin typeface="Times New Roman" pitchFamily="18" charset="0"/>
              </a:rPr>
              <a:pPr eaLnBrk="1" hangingPunct="1"/>
              <a:t>18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0A7446FD-9437-4521-ACD7-971DED95648F}" type="slidenum">
              <a:rPr lang="en-US" altLang="en-US" sz="1300" b="0">
                <a:latin typeface="Times New Roman" pitchFamily="18" charset="0"/>
              </a:rPr>
              <a:pPr eaLnBrk="1" hangingPunct="1"/>
              <a:t>19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A088D5C6-016C-4566-8F41-5B443531F1EF}" type="slidenum">
              <a:rPr lang="en-US" altLang="en-US" sz="1300" b="0">
                <a:latin typeface="Times New Roman" pitchFamily="18" charset="0"/>
              </a:rPr>
              <a:pPr eaLnBrk="1" hangingPunct="1"/>
              <a:t>20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834EBBD6-8485-4A3F-BE06-41C9391DE5A9}" type="slidenum">
              <a:rPr lang="en-US" altLang="en-US" sz="1300" b="0">
                <a:latin typeface="Times New Roman" pitchFamily="18" charset="0"/>
              </a:rPr>
              <a:pPr eaLnBrk="1" hangingPunct="1"/>
              <a:t>21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9435FC0C-2542-4DFD-943C-887DE5CCDA68}" type="slidenum">
              <a:rPr lang="en-US" altLang="en-US" sz="1300" b="0">
                <a:latin typeface="Times New Roman" pitchFamily="18" charset="0"/>
              </a:rPr>
              <a:pPr eaLnBrk="1" hangingPunct="1"/>
              <a:t>22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D6701534-9F12-4D81-92A8-9643DCFDD4AC}" type="slidenum">
              <a:rPr lang="en-US" altLang="en-US" sz="1300" b="0">
                <a:latin typeface="Times New Roman" pitchFamily="18" charset="0"/>
              </a:rPr>
              <a:pPr eaLnBrk="1" hangingPunct="1"/>
              <a:t>23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FF790997-7824-4EBE-83BC-C28975C18ABD}" type="slidenum">
              <a:rPr lang="en-US" altLang="en-US" sz="1300" b="0">
                <a:latin typeface="Times New Roman" pitchFamily="18" charset="0"/>
              </a:rPr>
              <a:pPr eaLnBrk="1" hangingPunct="1"/>
              <a:t>24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 sz="1700"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 sz="1700"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 sz="1700"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 sz="1700"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C9AE5C39-4982-4891-B9CA-8C32DEEBA769}" type="slidenum">
              <a:rPr lang="en-US" altLang="en-US" sz="1300">
                <a:latin typeface="Times New Roman" pitchFamily="18" charset="0"/>
              </a:rPr>
              <a:pPr/>
              <a:t>26</a:t>
            </a:fld>
            <a:endParaRPr lang="en-US" altLang="en-US" sz="13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0A37C1A3-B6CA-4DB6-AFBE-896C4E3C6DCF}" type="slidenum">
              <a:rPr lang="en-US" altLang="en-US" sz="1300" b="0">
                <a:latin typeface="Times New Roman" pitchFamily="18" charset="0"/>
              </a:rPr>
              <a:pPr eaLnBrk="1" hangingPunct="1"/>
              <a:t>28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D6D57FF2-1F71-47D3-8F10-A09B65E033C0}" type="slidenum">
              <a:rPr lang="en-US" altLang="en-US" sz="1300" b="0">
                <a:latin typeface="Times New Roman" pitchFamily="18" charset="0"/>
              </a:rPr>
              <a:pPr eaLnBrk="1" hangingPunct="1"/>
              <a:t>4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3EB6995E-EFB9-4DFD-AA74-14953A8EF4ED}" type="slidenum">
              <a:rPr lang="en-US" altLang="en-US" sz="1300" b="0">
                <a:latin typeface="Times New Roman" pitchFamily="18" charset="0"/>
              </a:rPr>
              <a:pPr eaLnBrk="1" hangingPunct="1"/>
              <a:t>29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09469361-FF15-4EF7-8667-9A80075ED00F}" type="slidenum">
              <a:rPr lang="en-US" altLang="en-US" sz="1300" b="0">
                <a:latin typeface="Times New Roman" pitchFamily="18" charset="0"/>
              </a:rPr>
              <a:pPr eaLnBrk="1" hangingPunct="1"/>
              <a:t>30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5850D924-73BD-4A7C-89AA-09C0A4D7C46B}" type="slidenum">
              <a:rPr lang="en-US" altLang="en-US" sz="1300" b="0">
                <a:latin typeface="Times New Roman" pitchFamily="18" charset="0"/>
              </a:rPr>
              <a:pPr eaLnBrk="1" hangingPunct="1"/>
              <a:t>31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82C5AA61-89FD-426B-99F2-7F9DD0A62CB7}" type="slidenum">
              <a:rPr lang="en-US" altLang="en-US" sz="1300" b="0">
                <a:latin typeface="Times New Roman" pitchFamily="18" charset="0"/>
              </a:rPr>
              <a:pPr eaLnBrk="1" hangingPunct="1"/>
              <a:t>6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30FF39EB-A00A-4331-9041-6D98AD452951}" type="slidenum">
              <a:rPr lang="en-US" altLang="en-US" sz="1300" b="0">
                <a:latin typeface="Times New Roman" pitchFamily="18" charset="0"/>
              </a:rPr>
              <a:pPr eaLnBrk="1" hangingPunct="1"/>
              <a:t>10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7D22535F-C1D8-429C-A4B4-0B6DA2D90EBD}" type="slidenum">
              <a:rPr lang="en-US" altLang="en-US" sz="1300" b="0">
                <a:latin typeface="Times New Roman" pitchFamily="18" charset="0"/>
              </a:rPr>
              <a:pPr eaLnBrk="1" hangingPunct="1"/>
              <a:t>11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68BD3DA0-E51B-4200-A6CA-6CEE4B53FD95}" type="slidenum">
              <a:rPr lang="en-US" altLang="en-US" sz="1300" b="0">
                <a:latin typeface="Times New Roman" pitchFamily="18" charset="0"/>
              </a:rPr>
              <a:pPr eaLnBrk="1" hangingPunct="1"/>
              <a:t>12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F2B3776A-9EA0-44F4-8AD3-FDA65F3C9163}" type="slidenum">
              <a:rPr lang="en-US" altLang="en-US" sz="1300" b="0">
                <a:latin typeface="Times New Roman" pitchFamily="18" charset="0"/>
              </a:rPr>
              <a:pPr eaLnBrk="1" hangingPunct="1"/>
              <a:t>13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A5D9B319-05F6-4429-AA68-565843ADBE1A}" type="slidenum">
              <a:rPr lang="en-US" altLang="en-US" sz="1300" b="0">
                <a:latin typeface="Times New Roman" pitchFamily="18" charset="0"/>
              </a:rPr>
              <a:pPr eaLnBrk="1" hangingPunct="1"/>
              <a:t>14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E294ECF7-FFEE-4821-819A-444C32410907}" type="slidenum">
              <a:rPr lang="en-US" altLang="en-US" sz="1300" b="0">
                <a:latin typeface="Times New Roman" pitchFamily="18" charset="0"/>
              </a:rPr>
              <a:pPr eaLnBrk="1" hangingPunct="1"/>
              <a:t>15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0B4A13-6263-40C7-91C6-921BC5DB2891}" type="datetime1">
              <a:rPr lang="en-US" altLang="en-US"/>
              <a:pPr/>
              <a:t>10/16/2017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82F92-25C0-487D-9A4D-7EDD24578A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35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23F6E4-73CD-4A1C-986D-AC066E1298D5}" type="datetime1">
              <a:rPr lang="en-US" altLang="en-US"/>
              <a:pPr/>
              <a:t>10/16/2017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AECF1-96E8-4193-91B8-5FACAE4DF2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68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69E898-6CC4-4AF3-9285-5E25BD2EF47F}" type="datetime1">
              <a:rPr lang="en-US" altLang="en-US"/>
              <a:pPr/>
              <a:t>10/16/2017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849C2-62D0-488D-9C82-82D7458E6D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000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3A9FC4B0-3EF4-4851-B468-B1D4F0F4DA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217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CB2B9C1F-EB19-45C7-9241-AAF46FF3E4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988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59F1478C-0ECA-4303-AB98-6F3272D5DA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28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DE0CA5-25C6-4CBB-B87A-287F3CF02180}" type="datetime1">
              <a:rPr lang="en-US" altLang="en-US"/>
              <a:pPr/>
              <a:t>10/16/2017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57714-0A91-4922-9F33-61EBCB7F03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0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BC66B6-BF4A-45A4-B5B2-038AA5EDEA89}" type="datetime1">
              <a:rPr lang="en-US" altLang="en-US"/>
              <a:pPr/>
              <a:t>10/16/2017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D1A1D-1EC9-4F22-A05F-08E6D446AD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26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BBA7E5-93E8-422E-B39B-6BC385F9DF8D}" type="datetime1">
              <a:rPr lang="en-US" altLang="en-US"/>
              <a:pPr/>
              <a:t>10/16/2017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C0C7B-2069-4398-AF06-3AA4681292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85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9DC43B-A542-4575-8C75-7F64F0C1F0A9}" type="datetime1">
              <a:rPr lang="en-US" altLang="en-US"/>
              <a:pPr/>
              <a:t>10/16/2017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0C93E-E855-4C4C-BD03-8D8B6B40B9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29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527DE6-C7CC-45DE-9C15-9BD28EB5436C}" type="datetime1">
              <a:rPr lang="en-US" altLang="en-US"/>
              <a:pPr/>
              <a:t>10/16/2017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76DE8-C6BC-4888-A664-B3683678E8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718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202F67-AAD7-489C-8E1A-7A8F616BE31E}" type="datetime1">
              <a:rPr lang="en-US" altLang="en-US"/>
              <a:pPr/>
              <a:t>10/16/2017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A99EA0-D4D5-43F5-A985-6985482A27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991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28F343-B662-47BC-8B62-5CBFEA3D6779}" type="datetime1">
              <a:rPr lang="en-US" altLang="en-US"/>
              <a:pPr/>
              <a:t>10/16/2017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76FD1F-9ABE-411E-9D84-C05263B560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12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356665-A3F6-4049-A96D-D7180AA2ACB4}" type="datetime1">
              <a:rPr lang="en-US" altLang="en-US"/>
              <a:pPr/>
              <a:t>10/16/2017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47A10-BB99-43B4-B099-C25AB9166A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0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534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fld id="{999E3868-723E-4AE4-98AA-BCF5E4181847}" type="datetime1">
              <a:rPr lang="en-US" altLang="en-US"/>
              <a:pPr/>
              <a:t>10/16/2017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691FC9F-C832-4FBC-92C7-F48F001940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  <p:sldLayoutId id="2147484059" r:id="rId1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90"/>
          </a:solidFill>
          <a:latin typeface="+mj-lt"/>
          <a:ea typeface="MS PGothic" pitchFamily="34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MS PGothic" pitchFamily="34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MS PGothic" pitchFamily="34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MS PGothic" pitchFamily="34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MS PGothic" pitchFamily="34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800000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5400" dirty="0" smtClean="0"/>
              <a:t>Congestion Control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733800"/>
            <a:ext cx="9144000" cy="3429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90"/>
                </a:solidFill>
              </a:rPr>
              <a:t>Dr. Yingwu Zhu</a:t>
            </a:r>
            <a:endParaRPr lang="en-US" altLang="en-US" sz="2600" dirty="0" smtClean="0">
              <a:solidFill>
                <a:srgbClr val="2626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Congestion in a Drop-Tail FIFO Queue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2362200"/>
          </a:xfrm>
        </p:spPr>
        <p:txBody>
          <a:bodyPr/>
          <a:lstStyle/>
          <a:p>
            <a:pPr eaLnBrk="1" hangingPunct="1"/>
            <a:r>
              <a:rPr lang="en-US" altLang="en-US" sz="3000" smtClean="0"/>
              <a:t>Access to the bandwidth: first-in first-out queue</a:t>
            </a:r>
          </a:p>
          <a:p>
            <a:pPr lvl="1" eaLnBrk="1" hangingPunct="1"/>
            <a:r>
              <a:rPr lang="en-US" altLang="en-US" smtClean="0"/>
              <a:t>Packets transmitted in the order they arrive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>
              <a:buFont typeface="Arial" pitchFamily="34" charset="0"/>
              <a:buNone/>
            </a:pPr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3974440B-00F8-4B75-B9E7-157AB4C0F91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06575" y="2684463"/>
            <a:ext cx="5684838" cy="698500"/>
            <a:chOff x="1806575" y="2684463"/>
            <a:chExt cx="5684838" cy="698500"/>
          </a:xfrm>
        </p:grpSpPr>
        <p:sp>
          <p:nvSpPr>
            <p:cNvPr id="53265" name="Rectangle 4"/>
            <p:cNvSpPr>
              <a:spLocks noChangeArrowheads="1"/>
            </p:cNvSpPr>
            <p:nvPr/>
          </p:nvSpPr>
          <p:spPr bwMode="auto">
            <a:xfrm>
              <a:off x="4383088" y="2690813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6" name="Rectangle 5"/>
            <p:cNvSpPr>
              <a:spLocks noChangeArrowheads="1"/>
            </p:cNvSpPr>
            <p:nvPr/>
          </p:nvSpPr>
          <p:spPr bwMode="auto">
            <a:xfrm>
              <a:off x="4919663" y="2690813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7" name="Rectangle 6"/>
            <p:cNvSpPr>
              <a:spLocks noChangeArrowheads="1"/>
            </p:cNvSpPr>
            <p:nvPr/>
          </p:nvSpPr>
          <p:spPr bwMode="auto">
            <a:xfrm>
              <a:off x="5457825" y="2690813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8" name="Rectangle 7"/>
            <p:cNvSpPr>
              <a:spLocks noChangeArrowheads="1"/>
            </p:cNvSpPr>
            <p:nvPr/>
          </p:nvSpPr>
          <p:spPr bwMode="auto">
            <a:xfrm>
              <a:off x="5994400" y="2690813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9" name="Rectangle 8"/>
            <p:cNvSpPr>
              <a:spLocks noChangeArrowheads="1"/>
            </p:cNvSpPr>
            <p:nvPr/>
          </p:nvSpPr>
          <p:spPr bwMode="auto">
            <a:xfrm>
              <a:off x="3846513" y="2690813"/>
              <a:ext cx="536575" cy="6921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0" name="Rectangle 9"/>
            <p:cNvSpPr>
              <a:spLocks noChangeArrowheads="1"/>
            </p:cNvSpPr>
            <p:nvPr/>
          </p:nvSpPr>
          <p:spPr bwMode="auto">
            <a:xfrm>
              <a:off x="3306763" y="2690813"/>
              <a:ext cx="536575" cy="6921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1" name="Rectangle 10"/>
            <p:cNvSpPr>
              <a:spLocks noChangeArrowheads="1"/>
            </p:cNvSpPr>
            <p:nvPr/>
          </p:nvSpPr>
          <p:spPr bwMode="auto">
            <a:xfrm>
              <a:off x="1806575" y="2689225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2" name="Freeform 11"/>
            <p:cNvSpPr>
              <a:spLocks/>
            </p:cNvSpPr>
            <p:nvPr/>
          </p:nvSpPr>
          <p:spPr bwMode="auto">
            <a:xfrm>
              <a:off x="2230438" y="2684463"/>
              <a:ext cx="1919287" cy="352425"/>
            </a:xfrm>
            <a:custGeom>
              <a:avLst/>
              <a:gdLst>
                <a:gd name="T0" fmla="*/ 0 w 1209"/>
                <a:gd name="T1" fmla="*/ 2147483647 h 222"/>
                <a:gd name="T2" fmla="*/ 2147483647 w 1209"/>
                <a:gd name="T3" fmla="*/ 2147483647 h 222"/>
                <a:gd name="T4" fmla="*/ 2147483647 w 1209"/>
                <a:gd name="T5" fmla="*/ 2147483647 h 222"/>
                <a:gd name="T6" fmla="*/ 0 60000 65536"/>
                <a:gd name="T7" fmla="*/ 0 60000 65536"/>
                <a:gd name="T8" fmla="*/ 0 60000 65536"/>
                <a:gd name="T9" fmla="*/ 0 w 1209"/>
                <a:gd name="T10" fmla="*/ 0 h 222"/>
                <a:gd name="T11" fmla="*/ 1209 w 1209"/>
                <a:gd name="T12" fmla="*/ 222 h 2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9" h="222">
                  <a:moveTo>
                    <a:pt x="0" y="197"/>
                  </a:moveTo>
                  <a:cubicBezTo>
                    <a:pt x="81" y="98"/>
                    <a:pt x="162" y="0"/>
                    <a:pt x="363" y="4"/>
                  </a:cubicBezTo>
                  <a:cubicBezTo>
                    <a:pt x="564" y="8"/>
                    <a:pt x="886" y="115"/>
                    <a:pt x="1209" y="222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3" name="Line 12"/>
            <p:cNvSpPr>
              <a:spLocks noChangeShapeType="1"/>
            </p:cNvSpPr>
            <p:nvPr/>
          </p:nvSpPr>
          <p:spPr bwMode="auto">
            <a:xfrm>
              <a:off x="6530975" y="2997200"/>
              <a:ext cx="96043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651000" y="4695825"/>
            <a:ext cx="5840413" cy="1323975"/>
            <a:chOff x="1651000" y="4695825"/>
            <a:chExt cx="5840413" cy="1323975"/>
          </a:xfrm>
        </p:grpSpPr>
        <p:sp>
          <p:nvSpPr>
            <p:cNvPr id="53256" name="Rectangle 13"/>
            <p:cNvSpPr>
              <a:spLocks noChangeArrowheads="1"/>
            </p:cNvSpPr>
            <p:nvPr/>
          </p:nvSpPr>
          <p:spPr bwMode="auto">
            <a:xfrm>
              <a:off x="4383088" y="5070475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57" name="Rectangle 14"/>
            <p:cNvSpPr>
              <a:spLocks noChangeArrowheads="1"/>
            </p:cNvSpPr>
            <p:nvPr/>
          </p:nvSpPr>
          <p:spPr bwMode="auto">
            <a:xfrm>
              <a:off x="4919663" y="5070475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58" name="Rectangle 15"/>
            <p:cNvSpPr>
              <a:spLocks noChangeArrowheads="1"/>
            </p:cNvSpPr>
            <p:nvPr/>
          </p:nvSpPr>
          <p:spPr bwMode="auto">
            <a:xfrm>
              <a:off x="5457825" y="5070475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59" name="Rectangle 16"/>
            <p:cNvSpPr>
              <a:spLocks noChangeArrowheads="1"/>
            </p:cNvSpPr>
            <p:nvPr/>
          </p:nvSpPr>
          <p:spPr bwMode="auto">
            <a:xfrm>
              <a:off x="5994400" y="5070475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0" name="Rectangle 17"/>
            <p:cNvSpPr>
              <a:spLocks noChangeArrowheads="1"/>
            </p:cNvSpPr>
            <p:nvPr/>
          </p:nvSpPr>
          <p:spPr bwMode="auto">
            <a:xfrm>
              <a:off x="3846513" y="5070475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1" name="Rectangle 18"/>
            <p:cNvSpPr>
              <a:spLocks noChangeArrowheads="1"/>
            </p:cNvSpPr>
            <p:nvPr/>
          </p:nvSpPr>
          <p:spPr bwMode="auto">
            <a:xfrm>
              <a:off x="3306763" y="5070475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2" name="Rectangle 19"/>
            <p:cNvSpPr>
              <a:spLocks noChangeArrowheads="1"/>
            </p:cNvSpPr>
            <p:nvPr/>
          </p:nvSpPr>
          <p:spPr bwMode="auto">
            <a:xfrm>
              <a:off x="1806575" y="5068888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3" name="Line 21"/>
            <p:cNvSpPr>
              <a:spLocks noChangeShapeType="1"/>
            </p:cNvSpPr>
            <p:nvPr/>
          </p:nvSpPr>
          <p:spPr bwMode="auto">
            <a:xfrm>
              <a:off x="6530975" y="5376863"/>
              <a:ext cx="96043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4" name="TextBox 23"/>
            <p:cNvSpPr txBox="1">
              <a:spLocks noChangeArrowheads="1"/>
            </p:cNvSpPr>
            <p:nvPr/>
          </p:nvSpPr>
          <p:spPr bwMode="auto">
            <a:xfrm>
              <a:off x="1651000" y="4695825"/>
              <a:ext cx="787400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8000">
                  <a:solidFill>
                    <a:srgbClr val="FF0000"/>
                  </a:solidFill>
                  <a:latin typeface="Zapf Dingbats" pitchFamily="-84" charset="2"/>
                </a:rPr>
                <a:t>✗</a:t>
              </a:r>
              <a:endParaRPr lang="en-US" altLang="en-US" sz="8000">
                <a:solidFill>
                  <a:srgbClr val="FF0000"/>
                </a:solidFill>
              </a:endParaRPr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457200" y="3810000"/>
            <a:ext cx="853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defTabSz="4572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defTabSz="4572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en-US" sz="3000" b="0">
                <a:solidFill>
                  <a:srgbClr val="800000"/>
                </a:solidFill>
                <a:latin typeface="Calibri" pitchFamily="34" charset="0"/>
              </a:rPr>
              <a:t>Access to the buffer space: drop-tail queuing</a:t>
            </a:r>
          </a:p>
          <a:p>
            <a:pPr lvl="1" algn="l" ea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en-US" sz="2800" b="0">
                <a:latin typeface="Calibri" pitchFamily="34" charset="0"/>
              </a:rPr>
              <a:t>If the queue is full, drop the incoming packet</a:t>
            </a:r>
          </a:p>
          <a:p>
            <a:pPr algn="l">
              <a:spcBef>
                <a:spcPct val="20000"/>
              </a:spcBef>
              <a:buFont typeface="Arial" pitchFamily="34" charset="0"/>
              <a:buNone/>
            </a:pPr>
            <a:endParaRPr lang="en-US" altLang="en-US" sz="3200" b="0">
              <a:solidFill>
                <a:srgbClr val="8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1" grpId="0" build="p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it Looks to the End Host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541463" algn="l"/>
              </a:tabLst>
            </a:pPr>
            <a:r>
              <a:rPr lang="en-US" altLang="en-US" smtClean="0"/>
              <a:t>Delay:  </a:t>
            </a:r>
            <a:r>
              <a:rPr lang="en-US" altLang="en-US" sz="3000" smtClean="0">
                <a:solidFill>
                  <a:srgbClr val="000000"/>
                </a:solidFill>
              </a:rPr>
              <a:t>Packet experiences high delay</a:t>
            </a:r>
          </a:p>
          <a:p>
            <a:pPr eaLnBrk="1" hangingPunct="1">
              <a:lnSpc>
                <a:spcPct val="90000"/>
              </a:lnSpc>
              <a:tabLst>
                <a:tab pos="1541463" algn="l"/>
              </a:tabLst>
            </a:pPr>
            <a:r>
              <a:rPr lang="en-US" altLang="en-US" smtClean="0"/>
              <a:t>Loss:  	</a:t>
            </a:r>
            <a:r>
              <a:rPr lang="en-US" altLang="en-US" sz="3000" smtClean="0">
                <a:solidFill>
                  <a:schemeClr val="tx1"/>
                </a:solidFill>
              </a:rPr>
              <a:t>Packet gets dropped along path</a:t>
            </a:r>
          </a:p>
          <a:p>
            <a:pPr eaLnBrk="1" hangingPunct="1">
              <a:lnSpc>
                <a:spcPct val="90000"/>
              </a:lnSpc>
              <a:tabLst>
                <a:tab pos="1541463" algn="l"/>
              </a:tabLst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tabLst>
                <a:tab pos="1541463" algn="l"/>
              </a:tabLst>
            </a:pPr>
            <a:r>
              <a:rPr lang="en-US" altLang="en-US" smtClean="0"/>
              <a:t>How does TCP sender learn this?</a:t>
            </a:r>
          </a:p>
          <a:p>
            <a:pPr lvl="1" eaLnBrk="1" hangingPunct="1">
              <a:lnSpc>
                <a:spcPct val="90000"/>
              </a:lnSpc>
              <a:tabLst>
                <a:tab pos="1541463" algn="l"/>
              </a:tabLst>
            </a:pPr>
            <a:r>
              <a:rPr lang="en-US" altLang="en-US" smtClean="0">
                <a:solidFill>
                  <a:srgbClr val="800000"/>
                </a:solidFill>
              </a:rPr>
              <a:t>Delay: 	</a:t>
            </a:r>
            <a:r>
              <a:rPr lang="en-US" altLang="en-US" smtClean="0"/>
              <a:t>Round-trip time estimate</a:t>
            </a:r>
          </a:p>
          <a:p>
            <a:pPr lvl="1" eaLnBrk="1" hangingPunct="1">
              <a:lnSpc>
                <a:spcPct val="90000"/>
              </a:lnSpc>
              <a:tabLst>
                <a:tab pos="1541463" algn="l"/>
              </a:tabLst>
            </a:pPr>
            <a:r>
              <a:rPr lang="en-US" altLang="en-US" smtClean="0">
                <a:solidFill>
                  <a:srgbClr val="800000"/>
                </a:solidFill>
              </a:rPr>
              <a:t>Loss:   </a:t>
            </a:r>
            <a:r>
              <a:rPr lang="en-US" altLang="en-US" smtClean="0"/>
              <a:t>	Timeout and/or duplicate acknowledgments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CF5AED67-D62E-4366-AF28-F30D40DA8BF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4383088" y="4892675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4919663" y="4892675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5457825" y="4892675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5994400" y="4892675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3846513" y="4892675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3306763" y="4892675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1806575" y="4891088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6530975" y="5199063"/>
            <a:ext cx="9604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TextBox 14"/>
          <p:cNvSpPr txBox="1">
            <a:spLocks noChangeArrowheads="1"/>
          </p:cNvSpPr>
          <p:nvPr/>
        </p:nvSpPr>
        <p:spPr bwMode="auto">
          <a:xfrm>
            <a:off x="1651000" y="4495800"/>
            <a:ext cx="787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FF0000"/>
                </a:solidFill>
                <a:latin typeface="Zapf Dingbats" pitchFamily="-84" charset="2"/>
              </a:rPr>
              <a:t>✗</a:t>
            </a:r>
            <a:endParaRPr lang="en-US" altLang="en-US" sz="8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TCP Congestion Window</a:t>
            </a:r>
          </a:p>
        </p:txBody>
      </p:sp>
      <p:sp>
        <p:nvSpPr>
          <p:cNvPr id="9871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dirty="0" smtClean="0"/>
              <a:t>Each TCP sender maintains a congestion window</a:t>
            </a:r>
          </a:p>
          <a:p>
            <a:pPr lvl="1" eaLnBrk="1" hangingPunct="1">
              <a:lnSpc>
                <a:spcPct val="90000"/>
              </a:lnSpc>
              <a:spcAft>
                <a:spcPts val="2400"/>
              </a:spcAft>
            </a:pPr>
            <a:r>
              <a:rPr lang="en-US" altLang="en-US" sz="2600" dirty="0" smtClean="0"/>
              <a:t>Max number of bytes to have in transit (not yet </a:t>
            </a:r>
            <a:r>
              <a:rPr lang="en-US" altLang="en-US" sz="2600" dirty="0" err="1" smtClean="0"/>
              <a:t>ACK’d</a:t>
            </a:r>
            <a:r>
              <a:rPr lang="en-US" altLang="en-US" sz="2600" dirty="0" smtClean="0"/>
              <a:t>)</a:t>
            </a:r>
            <a:endParaRPr lang="en-US" altLang="en-US" sz="1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 smtClean="0"/>
              <a:t>Adapting the congestion window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 smtClean="0">
                <a:solidFill>
                  <a:srgbClr val="0000FF"/>
                </a:solidFill>
              </a:rPr>
              <a:t>Decrease </a:t>
            </a:r>
            <a:r>
              <a:rPr lang="en-US" altLang="en-US" sz="2600" dirty="0" smtClean="0"/>
              <a:t>upon losing a packet: backing off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 smtClean="0">
                <a:solidFill>
                  <a:srgbClr val="0000FF"/>
                </a:solidFill>
              </a:rPr>
              <a:t>Increase </a:t>
            </a:r>
            <a:r>
              <a:rPr lang="en-US" altLang="en-US" sz="2600" dirty="0" smtClean="0"/>
              <a:t>upon success: optimistically exploring</a:t>
            </a:r>
          </a:p>
          <a:p>
            <a:pPr lvl="1" eaLnBrk="1" hangingPunct="1">
              <a:lnSpc>
                <a:spcPct val="90000"/>
              </a:lnSpc>
              <a:spcAft>
                <a:spcPts val="2400"/>
              </a:spcAft>
            </a:pPr>
            <a:r>
              <a:rPr lang="en-US" altLang="en-US" sz="2600" dirty="0" smtClean="0"/>
              <a:t>Always struggling to find right transfer rate</a:t>
            </a:r>
            <a:endParaRPr lang="en-US" altLang="en-US" sz="1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 smtClean="0"/>
              <a:t>Tradeoff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 smtClean="0">
                <a:solidFill>
                  <a:srgbClr val="0000FF"/>
                </a:solidFill>
              </a:rPr>
              <a:t>Pro: </a:t>
            </a:r>
            <a:r>
              <a:rPr lang="en-US" altLang="en-US" sz="2600" dirty="0" smtClean="0"/>
              <a:t>avoids needing explicit network feedback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dirty="0" smtClean="0"/>
              <a:t>End-to-end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 smtClean="0">
                <a:solidFill>
                  <a:srgbClr val="0000FF"/>
                </a:solidFill>
              </a:rPr>
              <a:t>Con: </a:t>
            </a:r>
            <a:r>
              <a:rPr lang="en-US" altLang="en-US" sz="2600" dirty="0" smtClean="0"/>
              <a:t>continually under- and over-shoots “right” rate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A51F6988-4344-4256-AF37-25663F568B2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4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Additive Increase, Multiplicative Decrease 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How much to adapt?</a:t>
            </a:r>
          </a:p>
          <a:p>
            <a:pPr lvl="1"/>
            <a:r>
              <a:rPr lang="en-US" altLang="en-US" dirty="0" smtClean="0">
                <a:solidFill>
                  <a:srgbClr val="0000FF"/>
                </a:solidFill>
              </a:rPr>
              <a:t>Additive increase:  </a:t>
            </a:r>
            <a:r>
              <a:rPr lang="en-US" altLang="en-US" dirty="0" smtClean="0"/>
              <a:t>On success of last window of data, increase window by 1 Max Segment Size (MSS)</a:t>
            </a:r>
          </a:p>
          <a:p>
            <a:pPr lvl="1">
              <a:spcAft>
                <a:spcPts val="1800"/>
              </a:spcAft>
            </a:pPr>
            <a:r>
              <a:rPr lang="en-US" altLang="en-US" dirty="0" smtClean="0">
                <a:solidFill>
                  <a:srgbClr val="0000FF"/>
                </a:solidFill>
              </a:rPr>
              <a:t>Multiplicative decrease:  </a:t>
            </a:r>
            <a:r>
              <a:rPr lang="en-US" altLang="en-US" dirty="0" smtClean="0"/>
              <a:t>On loss of packet, divide congestion window in half</a:t>
            </a:r>
          </a:p>
          <a:p>
            <a:r>
              <a:rPr lang="en-US" altLang="en-US" dirty="0" smtClean="0"/>
              <a:t>Much quicker to slow down than speed up!</a:t>
            </a:r>
          </a:p>
          <a:p>
            <a:pPr lvl="1"/>
            <a:r>
              <a:rPr lang="en-US" altLang="en-US" dirty="0" smtClean="0"/>
              <a:t>Over-sized windows (causing loss) are much worse than under-sized windows (causing lower </a:t>
            </a:r>
            <a:r>
              <a:rPr lang="en-US" altLang="en-US" dirty="0" err="1" smtClean="0"/>
              <a:t>thruput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AIMD</a:t>
            </a:r>
            <a:r>
              <a:rPr lang="en-US" altLang="en-US" dirty="0" smtClean="0"/>
              <a:t>:  A necessary condition for stability of TCP</a:t>
            </a:r>
          </a:p>
          <a:p>
            <a:pPr lvl="2"/>
            <a:endParaRPr lang="en-US" alt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C5D475C8-B33E-45B4-89EB-C0C9AE1B48F4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Leads to the TCP “Sawtooth”</a:t>
            </a:r>
          </a:p>
        </p:txBody>
      </p:sp>
      <p:sp>
        <p:nvSpPr>
          <p:cNvPr id="6144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109E1176-BAF9-4AA3-8758-E7BD50727AC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1444" name="Freeform 3"/>
          <p:cNvSpPr>
            <a:spLocks/>
          </p:cNvSpPr>
          <p:nvPr/>
        </p:nvSpPr>
        <p:spPr bwMode="auto">
          <a:xfrm>
            <a:off x="1143000" y="2286000"/>
            <a:ext cx="7010400" cy="31242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5" name="Freeform 4"/>
          <p:cNvSpPr>
            <a:spLocks/>
          </p:cNvSpPr>
          <p:nvPr/>
        </p:nvSpPr>
        <p:spPr bwMode="auto">
          <a:xfrm>
            <a:off x="1143000" y="3429000"/>
            <a:ext cx="7162800" cy="1981200"/>
          </a:xfrm>
          <a:custGeom>
            <a:avLst/>
            <a:gdLst>
              <a:gd name="T0" fmla="*/ 0 w 4512"/>
              <a:gd name="T1" fmla="*/ 2147483647 h 1248"/>
              <a:gd name="T2" fmla="*/ 2147483647 w 4512"/>
              <a:gd name="T3" fmla="*/ 2147483647 h 1248"/>
              <a:gd name="T4" fmla="*/ 2147483647 w 4512"/>
              <a:gd name="T5" fmla="*/ 2147483647 h 1248"/>
              <a:gd name="T6" fmla="*/ 2147483647 w 4512"/>
              <a:gd name="T7" fmla="*/ 2147483647 h 1248"/>
              <a:gd name="T8" fmla="*/ 2147483647 w 4512"/>
              <a:gd name="T9" fmla="*/ 2147483647 h 1248"/>
              <a:gd name="T10" fmla="*/ 2147483647 w 4512"/>
              <a:gd name="T11" fmla="*/ 0 h 1248"/>
              <a:gd name="T12" fmla="*/ 2147483647 w 4512"/>
              <a:gd name="T13" fmla="*/ 2147483647 h 1248"/>
              <a:gd name="T14" fmla="*/ 2147483647 w 4512"/>
              <a:gd name="T15" fmla="*/ 2147483647 h 1248"/>
              <a:gd name="T16" fmla="*/ 2147483647 w 4512"/>
              <a:gd name="T17" fmla="*/ 2147483647 h 1248"/>
              <a:gd name="T18" fmla="*/ 2147483647 w 4512"/>
              <a:gd name="T19" fmla="*/ 2147483647 h 1248"/>
              <a:gd name="T20" fmla="*/ 2147483647 w 4512"/>
              <a:gd name="T21" fmla="*/ 2147483647 h 1248"/>
              <a:gd name="T22" fmla="*/ 2147483647 w 4512"/>
              <a:gd name="T23" fmla="*/ 2147483647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542925" y="1752600"/>
            <a:ext cx="1236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400" b="0">
                <a:latin typeface="Calibri" pitchFamily="34" charset="0"/>
              </a:rPr>
              <a:t>Window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37338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37338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3962400" y="4267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4214813" y="4465638"/>
            <a:ext cx="1014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400" b="0">
                <a:latin typeface="Calibri" pitchFamily="34" charset="0"/>
              </a:rPr>
              <a:t>halved</a:t>
            </a: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2971800" y="3048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581400" y="3276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5638800" y="2514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6705600" y="2895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78486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2590800" y="2590800"/>
            <a:ext cx="715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400" b="0">
                <a:latin typeface="Calibri" pitchFamily="34" charset="0"/>
              </a:rPr>
              <a:t>Loss</a:t>
            </a:r>
          </a:p>
        </p:txBody>
      </p:sp>
      <p:sp>
        <p:nvSpPr>
          <p:cNvPr id="61457" name="Text Box 5"/>
          <p:cNvSpPr txBox="1">
            <a:spLocks noChangeArrowheads="1"/>
          </p:cNvSpPr>
          <p:nvPr/>
        </p:nvSpPr>
        <p:spPr bwMode="auto">
          <a:xfrm>
            <a:off x="6967538" y="5410200"/>
            <a:ext cx="804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400" b="0">
                <a:latin typeface="Calibri" pitchFamily="34" charset="0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700" smtClean="0"/>
              <a:t>Receiver Window vs. Congestion Window</a:t>
            </a:r>
          </a:p>
        </p:txBody>
      </p:sp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00" smtClean="0"/>
              <a:t>Flow control</a:t>
            </a:r>
          </a:p>
          <a:p>
            <a:pPr lvl="1" eaLnBrk="1" hangingPunct="1"/>
            <a:r>
              <a:rPr lang="en-US" altLang="en-US" sz="2600" smtClean="0"/>
              <a:t>Keep a </a:t>
            </a:r>
            <a:r>
              <a:rPr lang="en-US" altLang="en-US" sz="2600" i="1" smtClean="0"/>
              <a:t>fast sender</a:t>
            </a:r>
            <a:r>
              <a:rPr lang="en-US" altLang="en-US" sz="2600" smtClean="0"/>
              <a:t> from overwhelming </a:t>
            </a:r>
            <a:r>
              <a:rPr lang="en-US" altLang="en-US" sz="2600" i="1" smtClean="0"/>
              <a:t>a slow receiver</a:t>
            </a:r>
          </a:p>
          <a:p>
            <a:pPr eaLnBrk="1" hangingPunct="1"/>
            <a:r>
              <a:rPr lang="en-US" altLang="en-US" sz="3000" smtClean="0"/>
              <a:t>Congestion control</a:t>
            </a:r>
          </a:p>
          <a:p>
            <a:pPr lvl="1" eaLnBrk="1" hangingPunct="1"/>
            <a:r>
              <a:rPr lang="en-US" altLang="en-US" sz="2600" smtClean="0"/>
              <a:t>Keep a </a:t>
            </a:r>
            <a:r>
              <a:rPr lang="en-US" altLang="en-US" sz="2600" i="1" smtClean="0"/>
              <a:t>set of senders</a:t>
            </a:r>
            <a:r>
              <a:rPr lang="en-US" altLang="en-US" sz="2600" smtClean="0"/>
              <a:t> from overloading the </a:t>
            </a:r>
            <a:r>
              <a:rPr lang="en-US" altLang="en-US" sz="2600" i="1" smtClean="0"/>
              <a:t>network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en-US" sz="2000" i="1" smtClean="0"/>
          </a:p>
          <a:p>
            <a:pPr eaLnBrk="1" hangingPunct="1"/>
            <a:r>
              <a:rPr lang="en-US" altLang="en-US" sz="3000" smtClean="0"/>
              <a:t>Different concepts, but similar mechanisms</a:t>
            </a:r>
          </a:p>
          <a:p>
            <a:pPr lvl="1" eaLnBrk="1" hangingPunct="1"/>
            <a:r>
              <a:rPr lang="en-US" altLang="en-US" sz="2600" smtClean="0"/>
              <a:t>TCP flow control:  receiver window</a:t>
            </a:r>
          </a:p>
          <a:p>
            <a:pPr lvl="1" eaLnBrk="1" hangingPunct="1"/>
            <a:r>
              <a:rPr lang="en-US" altLang="en-US" sz="2600" smtClean="0"/>
              <a:t>TCP congestion control:  congestion window</a:t>
            </a:r>
          </a:p>
          <a:p>
            <a:pPr lvl="1" eaLnBrk="1" hangingPunct="1"/>
            <a:r>
              <a:rPr lang="en-US" altLang="en-US" sz="2600" smtClean="0"/>
              <a:t>Sender TCP window = 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en-US" altLang="en-US" sz="2600" smtClean="0">
                <a:solidFill>
                  <a:srgbClr val="0000FF"/>
                </a:solidFill>
              </a:rPr>
              <a:t>		    min { congestion window, receiver window }</a:t>
            </a:r>
            <a:endParaRPr lang="en-US" altLang="en-US" sz="2600" i="1" smtClean="0">
              <a:solidFill>
                <a:srgbClr val="0000FF"/>
              </a:solidFill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29CEFF0C-CA26-4F8B-9DB3-8A6DB14186C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8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Sources of poor TCP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smtClean="0"/>
              <a:t>The below conditions </a:t>
            </a:r>
            <a:r>
              <a:rPr lang="en-US" altLang="en-US" i="1" smtClean="0"/>
              <a:t>may </a:t>
            </a:r>
            <a:r>
              <a:rPr lang="en-US" altLang="en-US" smtClean="0"/>
              <a:t>primarily result in: </a:t>
            </a:r>
          </a:p>
          <a:p>
            <a:pPr>
              <a:buFont typeface="Arial" pitchFamily="34" charset="0"/>
              <a:buAutoNum type="alphaUcParenBoth"/>
            </a:pPr>
            <a:r>
              <a:rPr lang="en-US" altLang="en-US" sz="2600" smtClean="0">
                <a:solidFill>
                  <a:srgbClr val="000000"/>
                </a:solidFill>
              </a:rPr>
              <a:t> Higher pkt latency   (B) Greater loss   (C) Lower thruput</a:t>
            </a:r>
          </a:p>
          <a:p>
            <a:pPr>
              <a:buFont typeface="Arial" pitchFamily="34" charset="0"/>
              <a:buNone/>
            </a:pPr>
            <a:r>
              <a:rPr lang="en-US" altLang="en-US" sz="2600" smtClean="0">
                <a:solidFill>
                  <a:srgbClr val="000000"/>
                </a:solidFill>
              </a:rPr>
              <a:t>	</a:t>
            </a:r>
            <a:endParaRPr lang="en-US" altLang="en-US" smtClean="0">
              <a:solidFill>
                <a:srgbClr val="000000"/>
              </a:solidFill>
            </a:endParaRPr>
          </a:p>
          <a:p>
            <a:pPr>
              <a:spcAft>
                <a:spcPts val="1800"/>
              </a:spcAft>
              <a:buFont typeface="Calibri" pitchFamily="34" charset="0"/>
              <a:buAutoNum type="arabicPeriod"/>
            </a:pPr>
            <a:r>
              <a:rPr lang="en-US" altLang="en-US" sz="2800" smtClean="0">
                <a:solidFill>
                  <a:srgbClr val="000000"/>
                </a:solidFill>
              </a:rPr>
              <a:t>Larger buffers in routers</a:t>
            </a:r>
          </a:p>
          <a:p>
            <a:pPr>
              <a:spcAft>
                <a:spcPts val="1800"/>
              </a:spcAft>
              <a:buFont typeface="Calibri" pitchFamily="34" charset="0"/>
              <a:buAutoNum type="arabicPeriod"/>
            </a:pPr>
            <a:r>
              <a:rPr lang="en-US" altLang="en-US" sz="2800" smtClean="0">
                <a:solidFill>
                  <a:srgbClr val="000000"/>
                </a:solidFill>
              </a:rPr>
              <a:t>Smaller buffers in routers</a:t>
            </a:r>
          </a:p>
          <a:p>
            <a:pPr>
              <a:spcAft>
                <a:spcPts val="1800"/>
              </a:spcAft>
              <a:buFont typeface="Calibri" pitchFamily="34" charset="0"/>
              <a:buAutoNum type="arabicPeriod"/>
            </a:pPr>
            <a:r>
              <a:rPr lang="en-US" altLang="en-US" sz="2800" smtClean="0">
                <a:solidFill>
                  <a:srgbClr val="000000"/>
                </a:solidFill>
              </a:rPr>
              <a:t>Smaller buffers on end-hosts</a:t>
            </a:r>
          </a:p>
          <a:p>
            <a:pPr>
              <a:spcAft>
                <a:spcPts val="1800"/>
              </a:spcAft>
              <a:buFont typeface="Calibri" pitchFamily="34" charset="0"/>
              <a:buAutoNum type="arabicPeriod"/>
            </a:pPr>
            <a:r>
              <a:rPr lang="en-US" altLang="en-US" sz="2800" smtClean="0">
                <a:solidFill>
                  <a:srgbClr val="000000"/>
                </a:solidFill>
              </a:rPr>
              <a:t>Slow application receivers</a:t>
            </a:r>
          </a:p>
          <a:p>
            <a:pPr>
              <a:buFont typeface="Arial" pitchFamily="34" charset="0"/>
              <a:buNone/>
            </a:pPr>
            <a:endParaRPr lang="en-US" altLang="en-US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None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B4E1A26A-C501-4DBE-A315-9E1890181C3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Starting a New Flow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7311F9BB-A4AB-4EC6-952E-EDEF9FFDB7C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Should a New Flow Start?</a:t>
            </a:r>
          </a:p>
        </p:txBody>
      </p:sp>
      <p:sp>
        <p:nvSpPr>
          <p:cNvPr id="6861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874711D0-C2F1-46A4-A188-D05FA602898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8612" name="Freeform 3"/>
          <p:cNvSpPr>
            <a:spLocks/>
          </p:cNvSpPr>
          <p:nvPr/>
        </p:nvSpPr>
        <p:spPr bwMode="auto">
          <a:xfrm>
            <a:off x="1143000" y="2286000"/>
            <a:ext cx="7010400" cy="31242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13" name="Freeform 4"/>
          <p:cNvSpPr>
            <a:spLocks/>
          </p:cNvSpPr>
          <p:nvPr/>
        </p:nvSpPr>
        <p:spPr bwMode="auto">
          <a:xfrm>
            <a:off x="1143000" y="3429000"/>
            <a:ext cx="7162800" cy="1981200"/>
          </a:xfrm>
          <a:custGeom>
            <a:avLst/>
            <a:gdLst>
              <a:gd name="T0" fmla="*/ 0 w 4512"/>
              <a:gd name="T1" fmla="*/ 2147483647 h 1248"/>
              <a:gd name="T2" fmla="*/ 2147483647 w 4512"/>
              <a:gd name="T3" fmla="*/ 2147483647 h 1248"/>
              <a:gd name="T4" fmla="*/ 2147483647 w 4512"/>
              <a:gd name="T5" fmla="*/ 2147483647 h 1248"/>
              <a:gd name="T6" fmla="*/ 2147483647 w 4512"/>
              <a:gd name="T7" fmla="*/ 2147483647 h 1248"/>
              <a:gd name="T8" fmla="*/ 2147483647 w 4512"/>
              <a:gd name="T9" fmla="*/ 2147483647 h 1248"/>
              <a:gd name="T10" fmla="*/ 2147483647 w 4512"/>
              <a:gd name="T11" fmla="*/ 0 h 1248"/>
              <a:gd name="T12" fmla="*/ 2147483647 w 4512"/>
              <a:gd name="T13" fmla="*/ 2147483647 h 1248"/>
              <a:gd name="T14" fmla="*/ 2147483647 w 4512"/>
              <a:gd name="T15" fmla="*/ 2147483647 h 1248"/>
              <a:gd name="T16" fmla="*/ 2147483647 w 4512"/>
              <a:gd name="T17" fmla="*/ 2147483647 h 1248"/>
              <a:gd name="T18" fmla="*/ 2147483647 w 4512"/>
              <a:gd name="T19" fmla="*/ 2147483647 h 1248"/>
              <a:gd name="T20" fmla="*/ 2147483647 w 4512"/>
              <a:gd name="T21" fmla="*/ 2147483647 h 1248"/>
              <a:gd name="T22" fmla="*/ 2147483647 w 4512"/>
              <a:gd name="T23" fmla="*/ 2147483647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14" name="Text Box 5"/>
          <p:cNvSpPr txBox="1">
            <a:spLocks noChangeArrowheads="1"/>
          </p:cNvSpPr>
          <p:nvPr/>
        </p:nvSpPr>
        <p:spPr bwMode="auto">
          <a:xfrm>
            <a:off x="6967538" y="5410200"/>
            <a:ext cx="804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400" b="0">
                <a:latin typeface="Calibri" pitchFamily="34" charset="0"/>
              </a:rPr>
              <a:t>Time</a:t>
            </a:r>
          </a:p>
        </p:txBody>
      </p:sp>
      <p:sp>
        <p:nvSpPr>
          <p:cNvPr id="68615" name="Text Box 6"/>
          <p:cNvSpPr txBox="1">
            <a:spLocks noChangeArrowheads="1"/>
          </p:cNvSpPr>
          <p:nvPr/>
        </p:nvSpPr>
        <p:spPr bwMode="auto">
          <a:xfrm>
            <a:off x="542925" y="1752600"/>
            <a:ext cx="1236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400" b="0">
                <a:latin typeface="Calibri" pitchFamily="34" charset="0"/>
              </a:rPr>
              <a:t>Window</a:t>
            </a:r>
          </a:p>
        </p:txBody>
      </p:sp>
      <p:sp>
        <p:nvSpPr>
          <p:cNvPr id="68616" name="Line 7"/>
          <p:cNvSpPr>
            <a:spLocks noChangeShapeType="1"/>
          </p:cNvSpPr>
          <p:nvPr/>
        </p:nvSpPr>
        <p:spPr bwMode="auto">
          <a:xfrm>
            <a:off x="37338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Line 8"/>
          <p:cNvSpPr>
            <a:spLocks noChangeShapeType="1"/>
          </p:cNvSpPr>
          <p:nvPr/>
        </p:nvSpPr>
        <p:spPr bwMode="auto">
          <a:xfrm>
            <a:off x="37338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Line 9"/>
          <p:cNvSpPr>
            <a:spLocks noChangeShapeType="1"/>
          </p:cNvSpPr>
          <p:nvPr/>
        </p:nvSpPr>
        <p:spPr bwMode="auto">
          <a:xfrm>
            <a:off x="3962400" y="4267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9" name="Text Box 10"/>
          <p:cNvSpPr txBox="1">
            <a:spLocks noChangeArrowheads="1"/>
          </p:cNvSpPr>
          <p:nvPr/>
        </p:nvSpPr>
        <p:spPr bwMode="auto">
          <a:xfrm>
            <a:off x="4214813" y="4465638"/>
            <a:ext cx="1014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400" b="0">
                <a:latin typeface="Calibri" pitchFamily="34" charset="0"/>
              </a:rPr>
              <a:t>halved</a:t>
            </a:r>
          </a:p>
        </p:txBody>
      </p:sp>
      <p:sp>
        <p:nvSpPr>
          <p:cNvPr id="68620" name="Line 11"/>
          <p:cNvSpPr>
            <a:spLocks noChangeShapeType="1"/>
          </p:cNvSpPr>
          <p:nvPr/>
        </p:nvSpPr>
        <p:spPr bwMode="auto">
          <a:xfrm>
            <a:off x="2971800" y="3048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1" name="Line 12"/>
          <p:cNvSpPr>
            <a:spLocks noChangeShapeType="1"/>
          </p:cNvSpPr>
          <p:nvPr/>
        </p:nvSpPr>
        <p:spPr bwMode="auto">
          <a:xfrm>
            <a:off x="3581400" y="3276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5638800" y="2514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6705600" y="2895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>
            <a:off x="78486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5" name="Text Box 16"/>
          <p:cNvSpPr txBox="1">
            <a:spLocks noChangeArrowheads="1"/>
          </p:cNvSpPr>
          <p:nvPr/>
        </p:nvSpPr>
        <p:spPr bwMode="auto">
          <a:xfrm>
            <a:off x="2590800" y="2590800"/>
            <a:ext cx="715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400" b="0">
                <a:latin typeface="Calibri" pitchFamily="34" charset="0"/>
              </a:rPr>
              <a:t>Loss</a:t>
            </a: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2057400" y="5638800"/>
            <a:ext cx="3276600" cy="914400"/>
          </a:xfrm>
          <a:prstGeom prst="wedgeRectCallout">
            <a:avLst>
              <a:gd name="adj1" fmla="val -64972"/>
              <a:gd name="adj2" fmla="val -11171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400" b="0">
                <a:latin typeface="Calibri" pitchFamily="34" charset="0"/>
              </a:rPr>
              <a:t>But, could take a long time to get started!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352425" y="1228725"/>
            <a:ext cx="8562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CC0000"/>
                </a:solidFill>
                <a:latin typeface="Calibri" pitchFamily="34" charset="0"/>
              </a:rPr>
              <a:t>Start slow (a small CWND) to avoid overloading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500" dirty="0" smtClean="0"/>
              <a:t>“Slow Start” Phase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34400" cy="528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Start with a small congestion window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Initially, CWND is 1 MSS</a:t>
            </a:r>
          </a:p>
          <a:p>
            <a:pPr lvl="1"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altLang="en-US" dirty="0" smtClean="0"/>
              <a:t>So, initial sending rate is 1MSS / RTT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Could be pretty wasteful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Might be much less than actual bandwidth</a:t>
            </a:r>
          </a:p>
          <a:p>
            <a:pPr lvl="1"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altLang="en-US" dirty="0" smtClean="0"/>
              <a:t>Linear increase takes a long time to accelerate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Slow-start phase (really “fast start”)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Sender starts at a slow rate (hence the name)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… but increases rate exponentially until the first loss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Double </a:t>
            </a:r>
            <a:r>
              <a:rPr lang="en-US" altLang="en-US" dirty="0" smtClean="0">
                <a:solidFill>
                  <a:schemeClr val="accent2"/>
                </a:solidFill>
              </a:rPr>
              <a:t>CWND</a:t>
            </a:r>
            <a:r>
              <a:rPr lang="en-US" altLang="en-US" dirty="0" smtClean="0"/>
              <a:t> every RTT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B9D9FB32-3294-4103-93D6-2F8C1BFA439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Congestion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Best-effort network does not “block” calls</a:t>
            </a:r>
          </a:p>
          <a:p>
            <a:pPr lvl="1"/>
            <a:r>
              <a:rPr lang="en-US" altLang="en-US" dirty="0" smtClean="0"/>
              <a:t>So, they can easily become overloaded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Congestion == “Load higher than capacity”</a:t>
            </a:r>
          </a:p>
          <a:p>
            <a:r>
              <a:rPr lang="en-US" altLang="en-US" dirty="0" smtClean="0"/>
              <a:t>Examples of congestion</a:t>
            </a:r>
          </a:p>
          <a:p>
            <a:pPr lvl="1"/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Link layer: Ethernet frame collisions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Network layer: full IP packet buffers </a:t>
            </a:r>
          </a:p>
          <a:p>
            <a:r>
              <a:rPr lang="en-US" altLang="en-US" dirty="0" smtClean="0"/>
              <a:t>Excess packets are simply dropped</a:t>
            </a:r>
          </a:p>
          <a:p>
            <a:pPr lvl="1"/>
            <a:r>
              <a:rPr lang="en-US" altLang="en-US" dirty="0" smtClean="0"/>
              <a:t>And the sender can simply retransmit</a:t>
            </a:r>
          </a:p>
          <a:p>
            <a:endParaRPr lang="en-US" altLang="en-US" dirty="0" smtClean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153400" y="38100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772400" y="3810000"/>
            <a:ext cx="381000" cy="381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391400" y="38100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010400" y="3810000"/>
            <a:ext cx="381000" cy="381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27" name="Straight Arrow Connector 26"/>
          <p:cNvCxnSpPr>
            <a:cxnSpLocks noChangeShapeType="1"/>
            <a:endCxn id="21" idx="1"/>
          </p:cNvCxnSpPr>
          <p:nvPr/>
        </p:nvCxnSpPr>
        <p:spPr bwMode="auto">
          <a:xfrm flipV="1">
            <a:off x="6477000" y="4000500"/>
            <a:ext cx="533400" cy="38100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 flipV="1">
            <a:off x="8534400" y="3962400"/>
            <a:ext cx="533400" cy="38100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TextBox 28"/>
          <p:cNvSpPr txBox="1">
            <a:spLocks noChangeArrowheads="1"/>
          </p:cNvSpPr>
          <p:nvPr/>
        </p:nvSpPr>
        <p:spPr bwMode="auto">
          <a:xfrm>
            <a:off x="7391400" y="4267200"/>
            <a:ext cx="95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sp>
        <p:nvSpPr>
          <p:cNvPr id="409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A530A4A4-CD67-44AF-BA65-CD96DE31537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Slow Start in Action</a:t>
            </a:r>
          </a:p>
        </p:txBody>
      </p:sp>
      <p:sp>
        <p:nvSpPr>
          <p:cNvPr id="7270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D7EAAC10-ADFE-40E0-8041-E542459AC71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1768475" y="1238250"/>
            <a:ext cx="553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800" b="0">
                <a:latin typeface="Arial" pitchFamily="34" charset="0"/>
              </a:rPr>
              <a:t>Double CWND per round-trip time</a:t>
            </a:r>
          </a:p>
        </p:txBody>
      </p:sp>
      <p:sp>
        <p:nvSpPr>
          <p:cNvPr id="72709" name="Line 4"/>
          <p:cNvSpPr>
            <a:spLocks noChangeShapeType="1"/>
          </p:cNvSpPr>
          <p:nvPr/>
        </p:nvSpPr>
        <p:spPr bwMode="auto">
          <a:xfrm>
            <a:off x="1371600" y="32004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0" name="Line 5"/>
          <p:cNvSpPr>
            <a:spLocks noChangeShapeType="1"/>
          </p:cNvSpPr>
          <p:nvPr/>
        </p:nvSpPr>
        <p:spPr bwMode="auto">
          <a:xfrm>
            <a:off x="1295400" y="5029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82" name="Line 6"/>
          <p:cNvSpPr>
            <a:spLocks noChangeShapeType="1"/>
          </p:cNvSpPr>
          <p:nvPr/>
        </p:nvSpPr>
        <p:spPr bwMode="auto">
          <a:xfrm>
            <a:off x="1600200" y="32004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83" name="Line 7"/>
          <p:cNvSpPr>
            <a:spLocks noChangeShapeType="1"/>
          </p:cNvSpPr>
          <p:nvPr/>
        </p:nvSpPr>
        <p:spPr bwMode="auto">
          <a:xfrm flipV="1">
            <a:off x="2438400" y="3200400"/>
            <a:ext cx="990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84" name="Line 8"/>
          <p:cNvSpPr>
            <a:spLocks noChangeShapeType="1"/>
          </p:cNvSpPr>
          <p:nvPr/>
        </p:nvSpPr>
        <p:spPr bwMode="auto">
          <a:xfrm>
            <a:off x="3429000" y="32004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85" name="Line 9"/>
          <p:cNvSpPr>
            <a:spLocks noChangeShapeType="1"/>
          </p:cNvSpPr>
          <p:nvPr/>
        </p:nvSpPr>
        <p:spPr bwMode="auto">
          <a:xfrm flipV="1">
            <a:off x="4267200" y="3200400"/>
            <a:ext cx="990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86" name="Line 10"/>
          <p:cNvSpPr>
            <a:spLocks noChangeShapeType="1"/>
          </p:cNvSpPr>
          <p:nvPr/>
        </p:nvSpPr>
        <p:spPr bwMode="auto">
          <a:xfrm>
            <a:off x="3733800" y="32004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87" name="Line 11"/>
          <p:cNvSpPr>
            <a:spLocks noChangeShapeType="1"/>
          </p:cNvSpPr>
          <p:nvPr/>
        </p:nvSpPr>
        <p:spPr bwMode="auto">
          <a:xfrm flipV="1">
            <a:off x="4572000" y="3200400"/>
            <a:ext cx="990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88" name="Line 12"/>
          <p:cNvSpPr>
            <a:spLocks noChangeShapeType="1"/>
          </p:cNvSpPr>
          <p:nvPr/>
        </p:nvSpPr>
        <p:spPr bwMode="auto">
          <a:xfrm>
            <a:off x="5257800" y="32004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89" name="Line 13"/>
          <p:cNvSpPr>
            <a:spLocks noChangeShapeType="1"/>
          </p:cNvSpPr>
          <p:nvPr/>
        </p:nvSpPr>
        <p:spPr bwMode="auto">
          <a:xfrm flipV="1">
            <a:off x="6096000" y="3203575"/>
            <a:ext cx="989013" cy="182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90" name="Line 14"/>
          <p:cNvSpPr>
            <a:spLocks noChangeShapeType="1"/>
          </p:cNvSpPr>
          <p:nvPr/>
        </p:nvSpPr>
        <p:spPr bwMode="auto">
          <a:xfrm>
            <a:off x="5562600" y="32004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91" name="Line 15"/>
          <p:cNvSpPr>
            <a:spLocks noChangeShapeType="1"/>
          </p:cNvSpPr>
          <p:nvPr/>
        </p:nvSpPr>
        <p:spPr bwMode="auto">
          <a:xfrm flipV="1">
            <a:off x="6400800" y="3200400"/>
            <a:ext cx="990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92" name="Line 16"/>
          <p:cNvSpPr>
            <a:spLocks noChangeShapeType="1"/>
          </p:cNvSpPr>
          <p:nvPr/>
        </p:nvSpPr>
        <p:spPr bwMode="auto">
          <a:xfrm>
            <a:off x="5943600" y="32004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93" name="Line 17"/>
          <p:cNvSpPr>
            <a:spLocks noChangeShapeType="1"/>
          </p:cNvSpPr>
          <p:nvPr/>
        </p:nvSpPr>
        <p:spPr bwMode="auto">
          <a:xfrm flipV="1">
            <a:off x="6781800" y="3200400"/>
            <a:ext cx="990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94" name="Rectangle 18"/>
          <p:cNvSpPr>
            <a:spLocks noChangeArrowheads="1"/>
          </p:cNvSpPr>
          <p:nvPr/>
        </p:nvSpPr>
        <p:spPr bwMode="auto">
          <a:xfrm>
            <a:off x="1600200" y="2971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7395" name="Line 19"/>
          <p:cNvSpPr>
            <a:spLocks noChangeShapeType="1"/>
          </p:cNvSpPr>
          <p:nvPr/>
        </p:nvSpPr>
        <p:spPr bwMode="auto">
          <a:xfrm>
            <a:off x="1828800" y="297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96" name="Rectangle 20"/>
          <p:cNvSpPr>
            <a:spLocks noChangeArrowheads="1"/>
          </p:cNvSpPr>
          <p:nvPr/>
        </p:nvSpPr>
        <p:spPr bwMode="auto">
          <a:xfrm>
            <a:off x="3429000" y="2971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7397" name="Line 21"/>
          <p:cNvSpPr>
            <a:spLocks noChangeShapeType="1"/>
          </p:cNvSpPr>
          <p:nvPr/>
        </p:nvSpPr>
        <p:spPr bwMode="auto">
          <a:xfrm>
            <a:off x="3657600" y="29733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98" name="Rectangle 22"/>
          <p:cNvSpPr>
            <a:spLocks noChangeArrowheads="1"/>
          </p:cNvSpPr>
          <p:nvPr/>
        </p:nvSpPr>
        <p:spPr bwMode="auto">
          <a:xfrm>
            <a:off x="3810000" y="2971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7399" name="Line 23"/>
          <p:cNvSpPr>
            <a:spLocks noChangeShapeType="1"/>
          </p:cNvSpPr>
          <p:nvPr/>
        </p:nvSpPr>
        <p:spPr bwMode="auto">
          <a:xfrm>
            <a:off x="4038600" y="297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00" name="Rectangle 24"/>
          <p:cNvSpPr>
            <a:spLocks noChangeArrowheads="1"/>
          </p:cNvSpPr>
          <p:nvPr/>
        </p:nvSpPr>
        <p:spPr bwMode="auto">
          <a:xfrm>
            <a:off x="5257800" y="2971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7401" name="Line 25"/>
          <p:cNvSpPr>
            <a:spLocks noChangeShapeType="1"/>
          </p:cNvSpPr>
          <p:nvPr/>
        </p:nvSpPr>
        <p:spPr bwMode="auto">
          <a:xfrm flipH="1">
            <a:off x="5486400" y="2973388"/>
            <a:ext cx="7938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02" name="Rectangle 26"/>
          <p:cNvSpPr>
            <a:spLocks noChangeArrowheads="1"/>
          </p:cNvSpPr>
          <p:nvPr/>
        </p:nvSpPr>
        <p:spPr bwMode="auto">
          <a:xfrm>
            <a:off x="5638800" y="2971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7403" name="Line 27"/>
          <p:cNvSpPr>
            <a:spLocks noChangeShapeType="1"/>
          </p:cNvSpPr>
          <p:nvPr/>
        </p:nvSpPr>
        <p:spPr bwMode="auto">
          <a:xfrm>
            <a:off x="5867400" y="297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04" name="Rectangle 28"/>
          <p:cNvSpPr>
            <a:spLocks noChangeArrowheads="1"/>
          </p:cNvSpPr>
          <p:nvPr/>
        </p:nvSpPr>
        <p:spPr bwMode="auto">
          <a:xfrm>
            <a:off x="7086600" y="2971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7405" name="Line 29"/>
          <p:cNvSpPr>
            <a:spLocks noChangeShapeType="1"/>
          </p:cNvSpPr>
          <p:nvPr/>
        </p:nvSpPr>
        <p:spPr bwMode="auto">
          <a:xfrm>
            <a:off x="7315200" y="29733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06" name="Rectangle 30"/>
          <p:cNvSpPr>
            <a:spLocks noChangeArrowheads="1"/>
          </p:cNvSpPr>
          <p:nvPr/>
        </p:nvSpPr>
        <p:spPr bwMode="auto">
          <a:xfrm>
            <a:off x="7467600" y="2971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7407" name="Line 31"/>
          <p:cNvSpPr>
            <a:spLocks noChangeShapeType="1"/>
          </p:cNvSpPr>
          <p:nvPr/>
        </p:nvSpPr>
        <p:spPr bwMode="auto">
          <a:xfrm>
            <a:off x="7696200" y="2973388"/>
            <a:ext cx="0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08" name="Rectangle 32"/>
          <p:cNvSpPr>
            <a:spLocks noChangeArrowheads="1"/>
          </p:cNvSpPr>
          <p:nvPr/>
        </p:nvSpPr>
        <p:spPr bwMode="auto">
          <a:xfrm>
            <a:off x="6019800" y="2971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7409" name="Line 33"/>
          <p:cNvSpPr>
            <a:spLocks noChangeShapeType="1"/>
          </p:cNvSpPr>
          <p:nvPr/>
        </p:nvSpPr>
        <p:spPr bwMode="auto">
          <a:xfrm>
            <a:off x="6248400" y="297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10" name="Rectangle 34"/>
          <p:cNvSpPr>
            <a:spLocks noChangeArrowheads="1"/>
          </p:cNvSpPr>
          <p:nvPr/>
        </p:nvSpPr>
        <p:spPr bwMode="auto">
          <a:xfrm>
            <a:off x="7848600" y="2971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7411" name="Line 35"/>
          <p:cNvSpPr>
            <a:spLocks noChangeShapeType="1"/>
          </p:cNvSpPr>
          <p:nvPr/>
        </p:nvSpPr>
        <p:spPr bwMode="auto">
          <a:xfrm>
            <a:off x="8077200" y="297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12" name="Rectangle 36"/>
          <p:cNvSpPr>
            <a:spLocks noChangeArrowheads="1"/>
          </p:cNvSpPr>
          <p:nvPr/>
        </p:nvSpPr>
        <p:spPr bwMode="auto">
          <a:xfrm>
            <a:off x="8229600" y="2971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7413" name="Line 37"/>
          <p:cNvSpPr>
            <a:spLocks noChangeShapeType="1"/>
          </p:cNvSpPr>
          <p:nvPr/>
        </p:nvSpPr>
        <p:spPr bwMode="auto">
          <a:xfrm>
            <a:off x="8458200" y="297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14" name="Line 38"/>
          <p:cNvSpPr>
            <a:spLocks noChangeShapeType="1"/>
          </p:cNvSpPr>
          <p:nvPr/>
        </p:nvSpPr>
        <p:spPr bwMode="auto">
          <a:xfrm>
            <a:off x="7086600" y="3276600"/>
            <a:ext cx="304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15" name="Line 39"/>
          <p:cNvSpPr>
            <a:spLocks noChangeShapeType="1"/>
          </p:cNvSpPr>
          <p:nvPr/>
        </p:nvSpPr>
        <p:spPr bwMode="auto">
          <a:xfrm>
            <a:off x="7391400" y="3276600"/>
            <a:ext cx="290513" cy="5810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16" name="Line 40"/>
          <p:cNvSpPr>
            <a:spLocks noChangeShapeType="1"/>
          </p:cNvSpPr>
          <p:nvPr/>
        </p:nvSpPr>
        <p:spPr bwMode="auto">
          <a:xfrm>
            <a:off x="7772400" y="3276600"/>
            <a:ext cx="290513" cy="5810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17" name="Line 41"/>
          <p:cNvSpPr>
            <a:spLocks noChangeShapeType="1"/>
          </p:cNvSpPr>
          <p:nvPr/>
        </p:nvSpPr>
        <p:spPr bwMode="auto">
          <a:xfrm>
            <a:off x="8077200" y="3200400"/>
            <a:ext cx="304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18" name="Text Box 42"/>
          <p:cNvSpPr txBox="1">
            <a:spLocks noChangeArrowheads="1"/>
          </p:cNvSpPr>
          <p:nvPr/>
        </p:nvSpPr>
        <p:spPr bwMode="auto">
          <a:xfrm>
            <a:off x="1676400" y="3875088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1600" b="0">
                <a:latin typeface="Comic Sans MS" pitchFamily="66" charset="0"/>
              </a:rPr>
              <a:t>D</a:t>
            </a:r>
          </a:p>
        </p:txBody>
      </p:sp>
      <p:sp>
        <p:nvSpPr>
          <p:cNvPr id="997419" name="Text Box 43"/>
          <p:cNvSpPr txBox="1">
            <a:spLocks noChangeArrowheads="1"/>
          </p:cNvSpPr>
          <p:nvPr/>
        </p:nvSpPr>
        <p:spPr bwMode="auto">
          <a:xfrm>
            <a:off x="2641600" y="3886200"/>
            <a:ext cx="33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1600" b="0">
                <a:latin typeface="Comic Sans MS" pitchFamily="66" charset="0"/>
              </a:rPr>
              <a:t>A</a:t>
            </a:r>
          </a:p>
        </p:txBody>
      </p:sp>
      <p:sp>
        <p:nvSpPr>
          <p:cNvPr id="997420" name="Text Box 44"/>
          <p:cNvSpPr txBox="1">
            <a:spLocks noChangeArrowheads="1"/>
          </p:cNvSpPr>
          <p:nvPr/>
        </p:nvSpPr>
        <p:spPr bwMode="auto">
          <a:xfrm>
            <a:off x="3505200" y="3810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1600" b="0">
                <a:latin typeface="Comic Sans MS" pitchFamily="66" charset="0"/>
              </a:rPr>
              <a:t>D</a:t>
            </a:r>
          </a:p>
        </p:txBody>
      </p:sp>
      <p:sp>
        <p:nvSpPr>
          <p:cNvPr id="997421" name="Text Box 45"/>
          <p:cNvSpPr txBox="1">
            <a:spLocks noChangeArrowheads="1"/>
          </p:cNvSpPr>
          <p:nvPr/>
        </p:nvSpPr>
        <p:spPr bwMode="auto">
          <a:xfrm>
            <a:off x="3784600" y="3810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1600" b="0">
                <a:latin typeface="Comic Sans MS" pitchFamily="66" charset="0"/>
              </a:rPr>
              <a:t>D</a:t>
            </a:r>
          </a:p>
        </p:txBody>
      </p:sp>
      <p:sp>
        <p:nvSpPr>
          <p:cNvPr id="997422" name="Text Box 46"/>
          <p:cNvSpPr txBox="1">
            <a:spLocks noChangeArrowheads="1"/>
          </p:cNvSpPr>
          <p:nvPr/>
        </p:nvSpPr>
        <p:spPr bwMode="auto">
          <a:xfrm>
            <a:off x="4495800" y="3810000"/>
            <a:ext cx="33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1600" b="0">
                <a:latin typeface="Comic Sans MS" pitchFamily="66" charset="0"/>
              </a:rPr>
              <a:t>A</a:t>
            </a:r>
          </a:p>
        </p:txBody>
      </p:sp>
      <p:sp>
        <p:nvSpPr>
          <p:cNvPr id="997423" name="Text Box 47"/>
          <p:cNvSpPr txBox="1">
            <a:spLocks noChangeArrowheads="1"/>
          </p:cNvSpPr>
          <p:nvPr/>
        </p:nvSpPr>
        <p:spPr bwMode="auto">
          <a:xfrm>
            <a:off x="4800600" y="3810000"/>
            <a:ext cx="33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1600" b="0">
                <a:latin typeface="Comic Sans MS" pitchFamily="66" charset="0"/>
              </a:rPr>
              <a:t>A</a:t>
            </a:r>
          </a:p>
        </p:txBody>
      </p:sp>
      <p:sp>
        <p:nvSpPr>
          <p:cNvPr id="997424" name="Text Box 48"/>
          <p:cNvSpPr txBox="1">
            <a:spLocks noChangeArrowheads="1"/>
          </p:cNvSpPr>
          <p:nvPr/>
        </p:nvSpPr>
        <p:spPr bwMode="auto">
          <a:xfrm>
            <a:off x="5334000" y="3810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1600" b="0">
                <a:latin typeface="Comic Sans MS" pitchFamily="66" charset="0"/>
              </a:rPr>
              <a:t>D</a:t>
            </a:r>
          </a:p>
        </p:txBody>
      </p:sp>
      <p:sp>
        <p:nvSpPr>
          <p:cNvPr id="997425" name="Text Box 49"/>
          <p:cNvSpPr txBox="1">
            <a:spLocks noChangeArrowheads="1"/>
          </p:cNvSpPr>
          <p:nvPr/>
        </p:nvSpPr>
        <p:spPr bwMode="auto">
          <a:xfrm>
            <a:off x="5613400" y="3810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1600" b="0">
                <a:latin typeface="Comic Sans MS" pitchFamily="66" charset="0"/>
              </a:rPr>
              <a:t>D</a:t>
            </a:r>
          </a:p>
        </p:txBody>
      </p:sp>
      <p:sp>
        <p:nvSpPr>
          <p:cNvPr id="997426" name="Text Box 50"/>
          <p:cNvSpPr txBox="1">
            <a:spLocks noChangeArrowheads="1"/>
          </p:cNvSpPr>
          <p:nvPr/>
        </p:nvSpPr>
        <p:spPr bwMode="auto">
          <a:xfrm>
            <a:off x="6096000" y="4235450"/>
            <a:ext cx="33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1600" b="0">
                <a:latin typeface="Comic Sans MS" pitchFamily="66" charset="0"/>
              </a:rPr>
              <a:t>A</a:t>
            </a:r>
          </a:p>
        </p:txBody>
      </p:sp>
      <p:sp>
        <p:nvSpPr>
          <p:cNvPr id="997427" name="Text Box 51"/>
          <p:cNvSpPr txBox="1">
            <a:spLocks noChangeArrowheads="1"/>
          </p:cNvSpPr>
          <p:nvPr/>
        </p:nvSpPr>
        <p:spPr bwMode="auto">
          <a:xfrm>
            <a:off x="6448425" y="4235450"/>
            <a:ext cx="33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1600" b="0">
                <a:latin typeface="Comic Sans MS" pitchFamily="66" charset="0"/>
              </a:rPr>
              <a:t>A</a:t>
            </a:r>
          </a:p>
        </p:txBody>
      </p:sp>
      <p:sp>
        <p:nvSpPr>
          <p:cNvPr id="997428" name="Text Box 52"/>
          <p:cNvSpPr txBox="1">
            <a:spLocks noChangeArrowheads="1"/>
          </p:cNvSpPr>
          <p:nvPr/>
        </p:nvSpPr>
        <p:spPr bwMode="auto">
          <a:xfrm>
            <a:off x="5994400" y="3810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1600" b="0">
                <a:latin typeface="Comic Sans MS" pitchFamily="66" charset="0"/>
              </a:rPr>
              <a:t>D</a:t>
            </a:r>
          </a:p>
        </p:txBody>
      </p:sp>
      <p:sp>
        <p:nvSpPr>
          <p:cNvPr id="997429" name="Text Box 53"/>
          <p:cNvSpPr txBox="1">
            <a:spLocks noChangeArrowheads="1"/>
          </p:cNvSpPr>
          <p:nvPr/>
        </p:nvSpPr>
        <p:spPr bwMode="auto">
          <a:xfrm>
            <a:off x="6858000" y="4235450"/>
            <a:ext cx="33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1600" b="0">
                <a:latin typeface="Comic Sans MS" pitchFamily="66" charset="0"/>
              </a:rPr>
              <a:t>A</a:t>
            </a:r>
          </a:p>
        </p:txBody>
      </p:sp>
      <p:sp>
        <p:nvSpPr>
          <p:cNvPr id="72759" name="Text Box 54"/>
          <p:cNvSpPr txBox="1">
            <a:spLocks noChangeArrowheads="1"/>
          </p:cNvSpPr>
          <p:nvPr/>
        </p:nvSpPr>
        <p:spPr bwMode="auto">
          <a:xfrm>
            <a:off x="609600" y="2895600"/>
            <a:ext cx="69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400" b="0">
                <a:latin typeface="Comic Sans MS" pitchFamily="66" charset="0"/>
              </a:rPr>
              <a:t>Src</a:t>
            </a:r>
          </a:p>
        </p:txBody>
      </p:sp>
      <p:sp>
        <p:nvSpPr>
          <p:cNvPr id="72760" name="Text Box 55"/>
          <p:cNvSpPr txBox="1">
            <a:spLocks noChangeArrowheads="1"/>
          </p:cNvSpPr>
          <p:nvPr/>
        </p:nvSpPr>
        <p:spPr bwMode="auto">
          <a:xfrm>
            <a:off x="609600" y="4724400"/>
            <a:ext cx="86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400" b="0">
                <a:latin typeface="Comic Sans MS" pitchFamily="66" charset="0"/>
              </a:rPr>
              <a:t>Dest</a:t>
            </a:r>
          </a:p>
        </p:txBody>
      </p:sp>
      <p:sp>
        <p:nvSpPr>
          <p:cNvPr id="997432" name="Line 56"/>
          <p:cNvSpPr>
            <a:spLocks noChangeShapeType="1"/>
          </p:cNvSpPr>
          <p:nvPr/>
        </p:nvSpPr>
        <p:spPr bwMode="auto">
          <a:xfrm>
            <a:off x="6324600" y="32004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33" name="Text Box 57"/>
          <p:cNvSpPr txBox="1">
            <a:spLocks noChangeArrowheads="1"/>
          </p:cNvSpPr>
          <p:nvPr/>
        </p:nvSpPr>
        <p:spPr bwMode="auto">
          <a:xfrm>
            <a:off x="6375400" y="377825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1600" b="0">
                <a:latin typeface="Comic Sans MS" pitchFamily="66" charset="0"/>
              </a:rPr>
              <a:t>D</a:t>
            </a:r>
          </a:p>
        </p:txBody>
      </p:sp>
      <p:sp>
        <p:nvSpPr>
          <p:cNvPr id="997434" name="Rectangle 58"/>
          <p:cNvSpPr>
            <a:spLocks noChangeArrowheads="1"/>
          </p:cNvSpPr>
          <p:nvPr/>
        </p:nvSpPr>
        <p:spPr bwMode="auto">
          <a:xfrm>
            <a:off x="6400800" y="2971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7435" name="Line 59"/>
          <p:cNvSpPr>
            <a:spLocks noChangeShapeType="1"/>
          </p:cNvSpPr>
          <p:nvPr/>
        </p:nvSpPr>
        <p:spPr bwMode="auto">
          <a:xfrm>
            <a:off x="6629400" y="297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36" name="Line 60"/>
          <p:cNvSpPr>
            <a:spLocks noChangeShapeType="1"/>
          </p:cNvSpPr>
          <p:nvPr/>
        </p:nvSpPr>
        <p:spPr bwMode="auto">
          <a:xfrm flipV="1">
            <a:off x="7162800" y="3200400"/>
            <a:ext cx="990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37" name="Text Box 61"/>
          <p:cNvSpPr txBox="1">
            <a:spLocks noChangeArrowheads="1"/>
          </p:cNvSpPr>
          <p:nvPr/>
        </p:nvSpPr>
        <p:spPr bwMode="auto">
          <a:xfrm>
            <a:off x="7239000" y="4235450"/>
            <a:ext cx="33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1600" b="0">
                <a:latin typeface="Comic Sans MS" pitchFamily="66" charset="0"/>
              </a:rPr>
              <a:t>A</a:t>
            </a:r>
          </a:p>
        </p:txBody>
      </p:sp>
      <p:sp>
        <p:nvSpPr>
          <p:cNvPr id="997438" name="Text Box 62"/>
          <p:cNvSpPr txBox="1">
            <a:spLocks noChangeArrowheads="1"/>
          </p:cNvSpPr>
          <p:nvPr/>
        </p:nvSpPr>
        <p:spPr bwMode="auto">
          <a:xfrm>
            <a:off x="1600200" y="2438400"/>
            <a:ext cx="32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300" b="0">
                <a:solidFill>
                  <a:srgbClr val="000099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997439" name="Text Box 63"/>
          <p:cNvSpPr txBox="1">
            <a:spLocks noChangeArrowheads="1"/>
          </p:cNvSpPr>
          <p:nvPr/>
        </p:nvSpPr>
        <p:spPr bwMode="auto">
          <a:xfrm>
            <a:off x="3657600" y="2451100"/>
            <a:ext cx="373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300" b="0">
                <a:solidFill>
                  <a:srgbClr val="000099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997440" name="Text Box 64"/>
          <p:cNvSpPr txBox="1">
            <a:spLocks noChangeArrowheads="1"/>
          </p:cNvSpPr>
          <p:nvPr/>
        </p:nvSpPr>
        <p:spPr bwMode="auto">
          <a:xfrm>
            <a:off x="5715000" y="2463800"/>
            <a:ext cx="376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300" b="0">
                <a:solidFill>
                  <a:srgbClr val="000099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997441" name="Text Box 65"/>
          <p:cNvSpPr txBox="1">
            <a:spLocks noChangeArrowheads="1"/>
          </p:cNvSpPr>
          <p:nvPr/>
        </p:nvSpPr>
        <p:spPr bwMode="auto">
          <a:xfrm>
            <a:off x="7772400" y="2476500"/>
            <a:ext cx="373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300" b="0">
                <a:solidFill>
                  <a:srgbClr val="000099"/>
                </a:solidFill>
                <a:latin typeface="Comic Sans MS" pitchFamily="66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82" grpId="0" animBg="1"/>
      <p:bldP spid="997383" grpId="0" animBg="1"/>
      <p:bldP spid="997384" grpId="0" animBg="1"/>
      <p:bldP spid="997385" grpId="0" animBg="1"/>
      <p:bldP spid="997386" grpId="0" animBg="1"/>
      <p:bldP spid="997387" grpId="0" animBg="1"/>
      <p:bldP spid="997388" grpId="0" animBg="1"/>
      <p:bldP spid="997389" grpId="0" animBg="1"/>
      <p:bldP spid="997390" grpId="0" animBg="1"/>
      <p:bldP spid="997391" grpId="0" animBg="1"/>
      <p:bldP spid="997392" grpId="0" animBg="1"/>
      <p:bldP spid="997393" grpId="0" animBg="1"/>
      <p:bldP spid="997394" grpId="0" animBg="1"/>
      <p:bldP spid="997395" grpId="0" animBg="1"/>
      <p:bldP spid="997396" grpId="0" animBg="1"/>
      <p:bldP spid="997397" grpId="0" animBg="1"/>
      <p:bldP spid="997398" grpId="0" animBg="1"/>
      <p:bldP spid="997399" grpId="0" animBg="1"/>
      <p:bldP spid="997400" grpId="0" animBg="1"/>
      <p:bldP spid="997401" grpId="0" animBg="1"/>
      <p:bldP spid="997402" grpId="0" animBg="1"/>
      <p:bldP spid="997403" grpId="0" animBg="1"/>
      <p:bldP spid="997404" grpId="0" animBg="1"/>
      <p:bldP spid="997405" grpId="0" animBg="1"/>
      <p:bldP spid="997406" grpId="0" animBg="1"/>
      <p:bldP spid="997407" grpId="0" animBg="1"/>
      <p:bldP spid="997408" grpId="0" animBg="1"/>
      <p:bldP spid="997409" grpId="0" animBg="1"/>
      <p:bldP spid="997410" grpId="0" animBg="1"/>
      <p:bldP spid="997411" grpId="0" animBg="1"/>
      <p:bldP spid="997412" grpId="0" animBg="1"/>
      <p:bldP spid="997413" grpId="0" animBg="1"/>
      <p:bldP spid="997414" grpId="0" animBg="1"/>
      <p:bldP spid="997415" grpId="0" animBg="1"/>
      <p:bldP spid="997416" grpId="0" animBg="1"/>
      <p:bldP spid="997417" grpId="0" animBg="1"/>
      <p:bldP spid="997418" grpId="0"/>
      <p:bldP spid="997419" grpId="0"/>
      <p:bldP spid="997420" grpId="0"/>
      <p:bldP spid="997421" grpId="0"/>
      <p:bldP spid="997422" grpId="0"/>
      <p:bldP spid="997423" grpId="0"/>
      <p:bldP spid="997424" grpId="0"/>
      <p:bldP spid="997425" grpId="0"/>
      <p:bldP spid="997426" grpId="0"/>
      <p:bldP spid="997427" grpId="0"/>
      <p:bldP spid="997428" grpId="0"/>
      <p:bldP spid="997429" grpId="0"/>
      <p:bldP spid="997432" grpId="0" animBg="1"/>
      <p:bldP spid="997433" grpId="0"/>
      <p:bldP spid="997434" grpId="0" animBg="1"/>
      <p:bldP spid="997435" grpId="0" animBg="1"/>
      <p:bldP spid="997436" grpId="0" animBg="1"/>
      <p:bldP spid="997437" grpId="0"/>
      <p:bldP spid="997438" grpId="0"/>
      <p:bldP spid="997439" grpId="0"/>
      <p:bldP spid="997440" grpId="0"/>
      <p:bldP spid="9974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Slow Start and the TCP Sawtooth</a:t>
            </a:r>
          </a:p>
        </p:txBody>
      </p:sp>
      <p:sp>
        <p:nvSpPr>
          <p:cNvPr id="74755" name="Content Placeholder 20"/>
          <p:cNvSpPr>
            <a:spLocks noGrp="1"/>
          </p:cNvSpPr>
          <p:nvPr>
            <p:ph idx="1"/>
          </p:nvPr>
        </p:nvSpPr>
        <p:spPr>
          <a:xfrm>
            <a:off x="228600" y="4237038"/>
            <a:ext cx="8763000" cy="2316162"/>
          </a:xfrm>
        </p:spPr>
        <p:txBody>
          <a:bodyPr/>
          <a:lstStyle/>
          <a:p>
            <a:r>
              <a:rPr lang="en-US" altLang="en-US" smtClean="0"/>
              <a:t>TCP originally had </a:t>
            </a:r>
            <a:r>
              <a:rPr lang="en-US" altLang="en-US" i="1" smtClean="0"/>
              <a:t>no </a:t>
            </a:r>
            <a:r>
              <a:rPr lang="en-US" altLang="en-US" smtClean="0"/>
              <a:t>congestion control</a:t>
            </a:r>
          </a:p>
          <a:p>
            <a:pPr lvl="1"/>
            <a:r>
              <a:rPr lang="en-US" altLang="en-US" smtClean="0"/>
              <a:t>Source would start by sending entire receiver window</a:t>
            </a:r>
          </a:p>
          <a:p>
            <a:pPr lvl="1"/>
            <a:r>
              <a:rPr lang="en-US" altLang="en-US" smtClean="0"/>
              <a:t>Led to congestion collapse! </a:t>
            </a:r>
          </a:p>
          <a:p>
            <a:pPr lvl="1"/>
            <a:r>
              <a:rPr lang="en-US" altLang="en-US" smtClean="0"/>
              <a:t>“Slow start” is, comparatively, slower</a:t>
            </a:r>
          </a:p>
        </p:txBody>
      </p:sp>
      <p:sp>
        <p:nvSpPr>
          <p:cNvPr id="7475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63D53D77-8163-498F-9CC2-D8372A73AEB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4757" name="Freeform 3"/>
          <p:cNvSpPr>
            <a:spLocks/>
          </p:cNvSpPr>
          <p:nvPr/>
        </p:nvSpPr>
        <p:spPr bwMode="auto">
          <a:xfrm>
            <a:off x="1524000" y="1066800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38125" y="1905000"/>
            <a:ext cx="1236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400" b="0">
                <a:latin typeface="Calibri" pitchFamily="34" charset="0"/>
              </a:rPr>
              <a:t>Window</a:t>
            </a: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3856038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3856038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4084638" y="2819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4337050" y="3017838"/>
            <a:ext cx="1014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400" b="0">
                <a:latin typeface="Calibri" pitchFamily="34" charset="0"/>
              </a:rPr>
              <a:t>halved</a:t>
            </a:r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3094038" y="1600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3703638" y="1828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>
            <a:off x="5761038" y="1066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>
            <a:off x="6827838" y="1447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7970838" y="1524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2713038" y="1143000"/>
            <a:ext cx="715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400" b="0">
                <a:latin typeface="Calibri" pitchFamily="34" charset="0"/>
              </a:rPr>
              <a:t>Loss</a:t>
            </a: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2819400" y="3733800"/>
            <a:ext cx="3733800" cy="457200"/>
          </a:xfrm>
          <a:prstGeom prst="wedgeRectCallout">
            <a:avLst>
              <a:gd name="adj1" fmla="val -52519"/>
              <a:gd name="adj2" fmla="val -12872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600" b="0">
                <a:latin typeface="Calibri" pitchFamily="34" charset="0"/>
              </a:rPr>
              <a:t>Exponential “slow start”</a:t>
            </a:r>
          </a:p>
        </p:txBody>
      </p:sp>
      <p:pic>
        <p:nvPicPr>
          <p:cNvPr id="74770" name="Picture 19" descr="tc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4"/>
          <a:stretch>
            <a:fillRect/>
          </a:stretch>
        </p:blipFill>
        <p:spPr bwMode="auto">
          <a:xfrm>
            <a:off x="3094038" y="2008188"/>
            <a:ext cx="5370512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71" name="Freeform 14"/>
          <p:cNvSpPr>
            <a:spLocks/>
          </p:cNvSpPr>
          <p:nvPr/>
        </p:nvSpPr>
        <p:spPr bwMode="auto">
          <a:xfrm>
            <a:off x="1524000" y="2484438"/>
            <a:ext cx="1590675" cy="140811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2400">
              <a:latin typeface="Calibri" pitchFamily="34" charset="0"/>
            </a:endParaRPr>
          </a:p>
        </p:txBody>
      </p:sp>
      <p:sp>
        <p:nvSpPr>
          <p:cNvPr id="74772" name="Text Box 5"/>
          <p:cNvSpPr txBox="1">
            <a:spLocks noChangeArrowheads="1"/>
          </p:cNvSpPr>
          <p:nvPr/>
        </p:nvSpPr>
        <p:spPr bwMode="auto">
          <a:xfrm>
            <a:off x="7653338" y="3810000"/>
            <a:ext cx="804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400" b="0">
                <a:latin typeface="Calibri" pitchFamily="34" charset="0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Two Kinds of Loss in TCP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86296"/>
            <a:ext cx="8534400" cy="5645534"/>
          </a:xfrm>
        </p:spPr>
        <p:txBody>
          <a:bodyPr/>
          <a:lstStyle/>
          <a:p>
            <a:r>
              <a:rPr lang="en-US" altLang="en-US" dirty="0" smtClean="0"/>
              <a:t>Timeout vs. Triple Duplicate ACK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Which suggests network is in worse shape?</a:t>
            </a:r>
          </a:p>
          <a:p>
            <a:r>
              <a:rPr lang="en-US" altLang="en-US" dirty="0" smtClean="0"/>
              <a:t>Timeout</a:t>
            </a:r>
          </a:p>
          <a:p>
            <a:pPr lvl="1"/>
            <a:r>
              <a:rPr lang="en-US" altLang="en-US" dirty="0" smtClean="0"/>
              <a:t>If entire window was lost, buffers may be full</a:t>
            </a:r>
          </a:p>
          <a:p>
            <a:pPr lvl="1"/>
            <a:r>
              <a:rPr lang="en-US" altLang="en-US" dirty="0" smtClean="0"/>
              <a:t>...blasting entire CWND would cause another burst</a:t>
            </a:r>
          </a:p>
          <a:p>
            <a:pPr lvl="1">
              <a:spcAft>
                <a:spcPts val="1800"/>
              </a:spcAft>
            </a:pPr>
            <a:r>
              <a:rPr lang="en-US" altLang="en-US" dirty="0" smtClean="0"/>
              <a:t>...be aggressive: start over with a low CWND</a:t>
            </a:r>
          </a:p>
          <a:p>
            <a:r>
              <a:rPr lang="en-US" altLang="en-US" dirty="0" smtClean="0"/>
              <a:t>Triple duplicate ACK</a:t>
            </a:r>
          </a:p>
          <a:p>
            <a:pPr lvl="1"/>
            <a:r>
              <a:rPr lang="en-US" altLang="en-US" dirty="0" smtClean="0"/>
              <a:t>Might be </a:t>
            </a:r>
            <a:r>
              <a:rPr lang="en-US" altLang="en-US" dirty="0" smtClean="0"/>
              <a:t>due </a:t>
            </a:r>
            <a:r>
              <a:rPr lang="en-US" altLang="en-US" dirty="0" smtClean="0"/>
              <a:t>to bit errors, or “micro” congestion</a:t>
            </a:r>
          </a:p>
          <a:p>
            <a:pPr lvl="1"/>
            <a:r>
              <a:rPr lang="en-US" altLang="en-US" dirty="0" smtClean="0"/>
              <a:t>...react less aggressively  (halve CWND)</a:t>
            </a:r>
            <a:endParaRPr lang="en-US" altLang="en-US" dirty="0"/>
          </a:p>
          <a:p>
            <a:pPr lvl="1"/>
            <a:r>
              <a:rPr lang="en-US" altLang="en-US" dirty="0" smtClean="0"/>
              <a:t>Then grow linearly (AI)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02BD8A94-21E1-45BC-BDCA-7E9FF3F08F5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Repeating Slow Start After Timeout</a:t>
            </a:r>
          </a:p>
        </p:txBody>
      </p:sp>
      <p:sp>
        <p:nvSpPr>
          <p:cNvPr id="7885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3AA01C7A-DE2A-431A-B6C6-278DEB4C55D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8852" name="Freeform 3"/>
          <p:cNvSpPr>
            <a:spLocks/>
          </p:cNvSpPr>
          <p:nvPr/>
        </p:nvSpPr>
        <p:spPr bwMode="auto">
          <a:xfrm>
            <a:off x="914400" y="1524000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3" name="Freeform 14"/>
          <p:cNvSpPr>
            <a:spLocks/>
          </p:cNvSpPr>
          <p:nvPr/>
        </p:nvSpPr>
        <p:spPr bwMode="auto">
          <a:xfrm>
            <a:off x="914400" y="2895600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4" name="Text Box 16"/>
          <p:cNvSpPr txBox="1">
            <a:spLocks noChangeArrowheads="1"/>
          </p:cNvSpPr>
          <p:nvPr/>
        </p:nvSpPr>
        <p:spPr bwMode="auto">
          <a:xfrm>
            <a:off x="7123113" y="44196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400" b="0" i="1">
                <a:latin typeface="Times New Roman" pitchFamily="18" charset="0"/>
              </a:rPr>
              <a:t>t</a:t>
            </a:r>
          </a:p>
        </p:txBody>
      </p:sp>
      <p:sp>
        <p:nvSpPr>
          <p:cNvPr id="78855" name="Text Box 17"/>
          <p:cNvSpPr txBox="1">
            <a:spLocks noChangeArrowheads="1"/>
          </p:cNvSpPr>
          <p:nvPr/>
        </p:nvSpPr>
        <p:spPr bwMode="auto">
          <a:xfrm>
            <a:off x="400050" y="990600"/>
            <a:ext cx="1235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400" b="0">
                <a:latin typeface="Calibri" pitchFamily="34" charset="0"/>
                <a:cs typeface="Arial" pitchFamily="34" charset="0"/>
              </a:rPr>
              <a:t>Window</a:t>
            </a:r>
          </a:p>
        </p:txBody>
      </p:sp>
      <p:sp>
        <p:nvSpPr>
          <p:cNvPr id="61448" name="Text Box 18"/>
          <p:cNvSpPr txBox="1">
            <a:spLocks noChangeArrowheads="1"/>
          </p:cNvSpPr>
          <p:nvPr/>
        </p:nvSpPr>
        <p:spPr bwMode="auto">
          <a:xfrm>
            <a:off x="777875" y="5370513"/>
            <a:ext cx="78327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800" b="0" dirty="0">
                <a:solidFill>
                  <a:srgbClr val="000090"/>
                </a:solidFill>
                <a:latin typeface="Calibri" pitchFamily="34" charset="0"/>
              </a:rPr>
              <a:t>Slow-start restart: </a:t>
            </a:r>
            <a:r>
              <a:rPr lang="en-US" altLang="en-US" sz="2800" b="0" dirty="0">
                <a:latin typeface="Calibri" pitchFamily="34" charset="0"/>
              </a:rPr>
              <a:t>Go back to CWND of 1, but take advantage of knowing the previous </a:t>
            </a:r>
            <a:r>
              <a:rPr lang="en-US" altLang="en-US" sz="2800" b="0" dirty="0" smtClean="0">
                <a:latin typeface="Calibri" pitchFamily="34" charset="0"/>
              </a:rPr>
              <a:t>value (</a:t>
            </a:r>
            <a:r>
              <a:rPr lang="en-US" altLang="en-US" sz="2800" b="0" dirty="0" err="1" smtClean="0">
                <a:latin typeface="Calibri" pitchFamily="34" charset="0"/>
              </a:rPr>
              <a:t>sz</a:t>
            </a:r>
            <a:r>
              <a:rPr lang="en-US" altLang="en-US" sz="2800" b="0" dirty="0" smtClean="0">
                <a:latin typeface="Calibri" pitchFamily="34" charset="0"/>
              </a:rPr>
              <a:t>) </a:t>
            </a:r>
            <a:r>
              <a:rPr lang="en-US" altLang="en-US" sz="2800" b="0" dirty="0">
                <a:latin typeface="Calibri" pitchFamily="34" charset="0"/>
              </a:rPr>
              <a:t>of </a:t>
            </a:r>
            <a:r>
              <a:rPr lang="en-US" altLang="en-US" sz="2800" b="0" dirty="0" smtClean="0">
                <a:latin typeface="Calibri" pitchFamily="34" charset="0"/>
              </a:rPr>
              <a:t>CWND: grow exponentially to </a:t>
            </a:r>
            <a:r>
              <a:rPr lang="en-US" altLang="en-US" sz="2800" b="0" dirty="0" err="1" smtClean="0">
                <a:latin typeface="Calibri" pitchFamily="34" charset="0"/>
              </a:rPr>
              <a:t>sz</a:t>
            </a:r>
            <a:r>
              <a:rPr lang="en-US" altLang="en-US" sz="2800" b="0" dirty="0" smtClean="0">
                <a:latin typeface="Calibri" pitchFamily="34" charset="0"/>
              </a:rPr>
              <a:t>/2, and then AI.</a:t>
            </a:r>
            <a:endParaRPr lang="en-US" altLang="en-US" sz="2800" b="0" dirty="0">
              <a:latin typeface="Calibri" pitchFamily="34" charset="0"/>
            </a:endParaRPr>
          </a:p>
        </p:txBody>
      </p:sp>
      <p:sp>
        <p:nvSpPr>
          <p:cNvPr id="78857" name="Freeform 19"/>
          <p:cNvSpPr>
            <a:spLocks/>
          </p:cNvSpPr>
          <p:nvPr/>
        </p:nvSpPr>
        <p:spPr bwMode="auto">
          <a:xfrm>
            <a:off x="2743200" y="2362200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8" name="Freeform 20"/>
          <p:cNvSpPr>
            <a:spLocks/>
          </p:cNvSpPr>
          <p:nvPr/>
        </p:nvSpPr>
        <p:spPr bwMode="auto">
          <a:xfrm>
            <a:off x="6858000" y="2662238"/>
            <a:ext cx="1600200" cy="990600"/>
          </a:xfrm>
          <a:custGeom>
            <a:avLst/>
            <a:gdLst>
              <a:gd name="T0" fmla="*/ 0 w 1008"/>
              <a:gd name="T1" fmla="*/ 0 h 624"/>
              <a:gd name="T2" fmla="*/ 0 w 1008"/>
              <a:gd name="T3" fmla="*/ 2147483647 h 624"/>
              <a:gd name="T4" fmla="*/ 2147483647 w 1008"/>
              <a:gd name="T5" fmla="*/ 2147483647 h 624"/>
              <a:gd name="T6" fmla="*/ 2147483647 w 1008"/>
              <a:gd name="T7" fmla="*/ 2147483647 h 624"/>
              <a:gd name="T8" fmla="*/ 2147483647 w 1008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624"/>
              <a:gd name="T17" fmla="*/ 1008 w 1008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624">
                <a:moveTo>
                  <a:pt x="0" y="0"/>
                </a:moveTo>
                <a:lnTo>
                  <a:pt x="0" y="624"/>
                </a:lnTo>
                <a:lnTo>
                  <a:pt x="720" y="48"/>
                </a:lnTo>
                <a:lnTo>
                  <a:pt x="720" y="576"/>
                </a:lnTo>
                <a:lnTo>
                  <a:pt x="1008" y="336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9" name="Freeform 21"/>
          <p:cNvSpPr>
            <a:spLocks/>
          </p:cNvSpPr>
          <p:nvPr/>
        </p:nvSpPr>
        <p:spPr bwMode="auto">
          <a:xfrm>
            <a:off x="5257800" y="3352800"/>
            <a:ext cx="914400" cy="990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60" name="Line 22"/>
          <p:cNvSpPr>
            <a:spLocks noChangeShapeType="1"/>
          </p:cNvSpPr>
          <p:nvPr/>
        </p:nvSpPr>
        <p:spPr bwMode="auto">
          <a:xfrm flipV="1">
            <a:off x="6172200" y="2667000"/>
            <a:ext cx="68580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1" name="Line 23"/>
          <p:cNvSpPr>
            <a:spLocks noChangeShapeType="1"/>
          </p:cNvSpPr>
          <p:nvPr/>
        </p:nvSpPr>
        <p:spPr bwMode="auto">
          <a:xfrm>
            <a:off x="5410200" y="2362200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1496" name="AutoShape 24"/>
          <p:cNvSpPr>
            <a:spLocks noChangeArrowheads="1"/>
          </p:cNvSpPr>
          <p:nvPr/>
        </p:nvSpPr>
        <p:spPr bwMode="auto">
          <a:xfrm>
            <a:off x="6400800" y="3908425"/>
            <a:ext cx="2590800" cy="1273175"/>
          </a:xfrm>
          <a:prstGeom prst="wedgeRectCallout">
            <a:avLst>
              <a:gd name="adj1" fmla="val -63713"/>
              <a:gd name="adj2" fmla="val -5018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600" b="0">
                <a:latin typeface="Calibri" pitchFamily="34" charset="0"/>
              </a:rPr>
              <a:t>Slow start until reaching half of previous cwnd.</a:t>
            </a:r>
          </a:p>
        </p:txBody>
      </p:sp>
      <p:sp>
        <p:nvSpPr>
          <p:cNvPr id="61455" name="Line 33"/>
          <p:cNvSpPr>
            <a:spLocks noChangeShapeType="1"/>
          </p:cNvSpPr>
          <p:nvPr/>
        </p:nvSpPr>
        <p:spPr bwMode="auto">
          <a:xfrm flipH="1">
            <a:off x="5456238" y="1698625"/>
            <a:ext cx="411162" cy="5794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Text Box 36"/>
          <p:cNvSpPr txBox="1">
            <a:spLocks noChangeArrowheads="1"/>
          </p:cNvSpPr>
          <p:nvPr/>
        </p:nvSpPr>
        <p:spPr bwMode="auto">
          <a:xfrm>
            <a:off x="5562600" y="1241425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 b="0">
                <a:latin typeface="Calibri" pitchFamily="34" charset="0"/>
                <a:cs typeface="Arial" pitchFamily="34" charset="0"/>
              </a:rPr>
              <a:t>timeout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/>
      <p:bldP spid="1001496" grpId="0" animBg="1" autoUpdateAnimBg="0"/>
      <p:bldP spid="61455" grpId="0" animBg="1"/>
      <p:bldP spid="614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Repeating Slow Start After Idle Period</a:t>
            </a:r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41438"/>
            <a:ext cx="8534400" cy="4906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altLang="en-US" smtClean="0"/>
              <a:t>Suppose a TCP connection goes idle for a while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Eventually, the network conditions change</a:t>
            </a:r>
          </a:p>
          <a:p>
            <a:pPr lvl="1"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altLang="en-US" smtClean="0"/>
              <a:t>Maybe many more flows are traversing the link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Dangerous to start transmitting at the old 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Previously-idle TCP sender might blast network</a:t>
            </a:r>
          </a:p>
          <a:p>
            <a:pPr lvl="1"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altLang="en-US" smtClean="0"/>
              <a:t>… causing excessive congestion and packet loss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So, some TCP implementations repeat slow start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Slow-start restart after an idle period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6CA61B88-1B4C-4301-9B67-CC7202E93C1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Fast Recovery</a:t>
            </a:r>
            <a:endParaRPr lang="en-US" altLang="en-US" dirty="0" smtClean="0">
              <a:solidFill>
                <a:schemeClr val="accent1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772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C00000"/>
                </a:solidFill>
              </a:rPr>
              <a:t>Fast recovery </a:t>
            </a:r>
            <a:r>
              <a:rPr lang="en-US" altLang="en-US" dirty="0" smtClean="0">
                <a:solidFill>
                  <a:schemeClr val="tx1"/>
                </a:solidFill>
              </a:rPr>
              <a:t>was added with </a:t>
            </a:r>
            <a:r>
              <a:rPr lang="en-US" altLang="en-US" b="1" dirty="0" smtClean="0">
                <a:solidFill>
                  <a:srgbClr val="000099"/>
                </a:solidFill>
              </a:rPr>
              <a:t>TCP Reno</a:t>
            </a:r>
            <a:r>
              <a:rPr lang="en-US" alt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C00000"/>
                </a:solidFill>
              </a:rPr>
              <a:t>Basic idea:: </a:t>
            </a:r>
            <a:r>
              <a:rPr lang="en-US" altLang="en-US" dirty="0" smtClean="0"/>
              <a:t>When </a:t>
            </a:r>
            <a:r>
              <a:rPr lang="en-US" altLang="en-US" dirty="0" smtClean="0">
                <a:solidFill>
                  <a:srgbClr val="009900"/>
                </a:solidFill>
              </a:rPr>
              <a:t>fast retransmit </a:t>
            </a:r>
            <a:r>
              <a:rPr lang="en-US" altLang="en-US" dirty="0" smtClean="0"/>
              <a:t>detects three duplicate ACKs, start the recovery process from congestion avoidance region and use ACKs in the pipe to pace the sending of packets.</a:t>
            </a:r>
            <a:endParaRPr lang="en-US" altLang="en-US" dirty="0" smtClean="0">
              <a:solidFill>
                <a:srgbClr val="FF6600"/>
              </a:solidFill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57200" y="4020935"/>
            <a:ext cx="8077200" cy="1981200"/>
          </a:xfrm>
          <a:prstGeom prst="rect">
            <a:avLst/>
          </a:prstGeom>
          <a:noFill/>
          <a:ln w="19050">
            <a:solidFill>
              <a:srgbClr val="FF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6600"/>
                </a:solidFill>
                <a:latin typeface="Arial" pitchFamily="34" charset="0"/>
              </a:rPr>
              <a:t>Fast Recovery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Arial" pitchFamily="34" charset="0"/>
              </a:rPr>
              <a:t>After Fast Retransmit, half</a:t>
            </a:r>
            <a:r>
              <a:rPr lang="en-US" altLang="en-US" sz="2400" b="1" dirty="0"/>
              <a:t> </a:t>
            </a:r>
            <a:r>
              <a:rPr lang="en-US" altLang="en-US" sz="2400" dirty="0" smtClean="0">
                <a:solidFill>
                  <a:srgbClr val="660066"/>
                </a:solidFill>
              </a:rPr>
              <a:t>CWND</a:t>
            </a:r>
            <a:r>
              <a:rPr lang="en-US" altLang="en-US" sz="2400" b="1" dirty="0" smtClean="0"/>
              <a:t> </a:t>
            </a:r>
            <a:r>
              <a:rPr lang="en-US" altLang="en-US" sz="2400" b="1" dirty="0">
                <a:latin typeface="Arial" pitchFamily="34" charset="0"/>
              </a:rPr>
              <a:t>and commence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Arial" pitchFamily="34" charset="0"/>
              </a:rPr>
              <a:t>recovery from this point using </a:t>
            </a:r>
            <a:r>
              <a:rPr lang="en-US" altLang="en-US" sz="2400" b="1" u="sng" dirty="0">
                <a:latin typeface="Arial" pitchFamily="34" charset="0"/>
              </a:rPr>
              <a:t>linear</a:t>
            </a:r>
            <a:r>
              <a:rPr lang="en-US" altLang="en-US" sz="2400" b="1" dirty="0">
                <a:latin typeface="Arial" pitchFamily="34" charset="0"/>
              </a:rPr>
              <a:t> additive increase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Arial" pitchFamily="34" charset="0"/>
              </a:rPr>
              <a:t>‘primed’ by left over ACKs  in pipe.</a:t>
            </a:r>
          </a:p>
        </p:txBody>
      </p:sp>
    </p:spTree>
    <p:extLst>
      <p:ext uri="{BB962C8B-B14F-4D97-AF65-F5344CB8AC3E}">
        <p14:creationId xmlns:p14="http://schemas.microsoft.com/office/powerpoint/2010/main" val="66383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498475"/>
            <a:ext cx="7772400" cy="1143000"/>
          </a:xfrm>
        </p:spPr>
        <p:txBody>
          <a:bodyPr/>
          <a:lstStyle/>
          <a:p>
            <a:r>
              <a:rPr lang="en-US" altLang="en-US" sz="4000" dirty="0" smtClean="0"/>
              <a:t>Summary: TCP Congestion Control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856" y="1751013"/>
            <a:ext cx="8487504" cy="4648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 sz="2800" dirty="0" smtClean="0"/>
              <a:t>When </a:t>
            </a:r>
            <a:r>
              <a:rPr lang="en-US" altLang="en-US" sz="2800" b="1" dirty="0" smtClean="0">
                <a:latin typeface="Courier New" pitchFamily="49" charset="0"/>
              </a:rPr>
              <a:t>CWND</a:t>
            </a:r>
            <a:r>
              <a:rPr lang="en-US" altLang="en-US" sz="2800" dirty="0" smtClean="0"/>
              <a:t> is below </a:t>
            </a:r>
            <a:r>
              <a:rPr lang="en-US" altLang="en-US" sz="2800" b="1" dirty="0" smtClean="0">
                <a:latin typeface="Courier New" pitchFamily="49" charset="0"/>
              </a:rPr>
              <a:t>Threshold</a:t>
            </a:r>
            <a:r>
              <a:rPr lang="en-US" altLang="en-US" sz="2800" dirty="0" smtClean="0"/>
              <a:t>, sender in </a:t>
            </a:r>
            <a:r>
              <a:rPr lang="en-US" altLang="en-US" sz="2800" dirty="0" smtClean="0">
                <a:solidFill>
                  <a:srgbClr val="FF0000"/>
                </a:solidFill>
              </a:rPr>
              <a:t>slow-start</a:t>
            </a:r>
            <a:r>
              <a:rPr lang="en-US" altLang="en-US" sz="2800" dirty="0" smtClean="0"/>
              <a:t> phase, window grows exponentially.</a:t>
            </a:r>
          </a:p>
          <a:p>
            <a:pPr>
              <a:spcBef>
                <a:spcPct val="70000"/>
              </a:spcBef>
            </a:pPr>
            <a:r>
              <a:rPr lang="en-US" altLang="en-US" sz="2800" dirty="0" smtClean="0"/>
              <a:t>When </a:t>
            </a:r>
            <a:r>
              <a:rPr lang="en-US" altLang="en-US" sz="2800" b="1" dirty="0" smtClean="0">
                <a:latin typeface="Courier New" pitchFamily="49" charset="0"/>
              </a:rPr>
              <a:t>CWND</a:t>
            </a:r>
            <a:r>
              <a:rPr lang="en-US" altLang="en-US" sz="2800" dirty="0" smtClean="0"/>
              <a:t> is above </a:t>
            </a:r>
            <a:r>
              <a:rPr lang="en-US" altLang="en-US" sz="2800" b="1" dirty="0" smtClean="0">
                <a:latin typeface="Courier New" pitchFamily="49" charset="0"/>
              </a:rPr>
              <a:t>Threshold</a:t>
            </a:r>
            <a:r>
              <a:rPr lang="en-US" altLang="en-US" sz="2800" dirty="0" smtClean="0"/>
              <a:t>, sender is in </a:t>
            </a:r>
            <a:r>
              <a:rPr lang="en-US" altLang="en-US" sz="2800" dirty="0" smtClean="0">
                <a:solidFill>
                  <a:srgbClr val="FF0000"/>
                </a:solidFill>
              </a:rPr>
              <a:t>congestion-avoidance</a:t>
            </a:r>
            <a:r>
              <a:rPr lang="en-US" altLang="en-US" sz="2800" dirty="0" smtClean="0"/>
              <a:t> phase, window grows linearly.</a:t>
            </a:r>
          </a:p>
          <a:p>
            <a:pPr>
              <a:spcBef>
                <a:spcPct val="70000"/>
              </a:spcBef>
            </a:pPr>
            <a:r>
              <a:rPr lang="en-US" altLang="en-US" sz="2800" dirty="0" smtClean="0"/>
              <a:t>When a </a:t>
            </a:r>
            <a:r>
              <a:rPr lang="en-US" altLang="en-US" sz="2800" dirty="0" smtClean="0">
                <a:solidFill>
                  <a:srgbClr val="FF0000"/>
                </a:solidFill>
              </a:rPr>
              <a:t>triple duplicate ACK</a:t>
            </a:r>
            <a:r>
              <a:rPr lang="en-US" altLang="en-US" sz="2800" dirty="0" smtClean="0"/>
              <a:t> occurs, </a:t>
            </a:r>
            <a:r>
              <a:rPr lang="en-US" altLang="en-US" sz="2800" b="1" dirty="0" smtClean="0">
                <a:latin typeface="Courier New" pitchFamily="49" charset="0"/>
              </a:rPr>
              <a:t>Threshold</a:t>
            </a:r>
            <a:r>
              <a:rPr lang="en-US" altLang="en-US" sz="2800" dirty="0" smtClean="0"/>
              <a:t> set to </a:t>
            </a:r>
            <a:r>
              <a:rPr lang="en-US" altLang="en-US" sz="2800" b="1" dirty="0" smtClean="0">
                <a:latin typeface="Courier New" pitchFamily="49" charset="0"/>
              </a:rPr>
              <a:t>CWND/2</a:t>
            </a:r>
            <a:r>
              <a:rPr lang="en-US" altLang="en-US" sz="2800" dirty="0" smtClean="0"/>
              <a:t> and </a:t>
            </a:r>
            <a:r>
              <a:rPr lang="en-US" altLang="en-US" sz="2800" b="1" dirty="0" smtClean="0">
                <a:latin typeface="Courier New" pitchFamily="49" charset="0"/>
              </a:rPr>
              <a:t>CWND</a:t>
            </a:r>
            <a:r>
              <a:rPr lang="en-US" altLang="en-US" sz="2800" dirty="0" smtClean="0"/>
              <a:t> set to </a:t>
            </a:r>
            <a:r>
              <a:rPr lang="en-US" altLang="en-US" sz="2800" b="1" dirty="0" smtClean="0">
                <a:latin typeface="Courier New" pitchFamily="49" charset="0"/>
              </a:rPr>
              <a:t>Threshold</a:t>
            </a:r>
            <a:r>
              <a:rPr lang="en-US" altLang="en-US" sz="2800" dirty="0" smtClean="0"/>
              <a:t>.</a:t>
            </a:r>
          </a:p>
          <a:p>
            <a:pPr>
              <a:spcBef>
                <a:spcPct val="70000"/>
              </a:spcBef>
            </a:pPr>
            <a:r>
              <a:rPr lang="en-US" altLang="en-US" sz="2800" dirty="0" smtClean="0"/>
              <a:t>When </a:t>
            </a:r>
            <a:r>
              <a:rPr lang="en-US" altLang="en-US" sz="2800" dirty="0" smtClean="0">
                <a:solidFill>
                  <a:srgbClr val="FF0000"/>
                </a:solidFill>
              </a:rPr>
              <a:t>timeout</a:t>
            </a:r>
            <a:r>
              <a:rPr lang="en-US" altLang="en-US" sz="2800" dirty="0" smtClean="0"/>
              <a:t> occurs, </a:t>
            </a:r>
            <a:r>
              <a:rPr lang="en-US" altLang="en-US" sz="2800" b="1" dirty="0" smtClean="0">
                <a:latin typeface="Courier New" pitchFamily="49" charset="0"/>
              </a:rPr>
              <a:t>Threshold</a:t>
            </a:r>
            <a:r>
              <a:rPr lang="en-US" altLang="en-US" sz="2800" dirty="0" smtClean="0"/>
              <a:t> set to </a:t>
            </a:r>
            <a:r>
              <a:rPr lang="en-US" altLang="en-US" sz="2800" b="1" dirty="0" smtClean="0">
                <a:latin typeface="Courier New" pitchFamily="49" charset="0"/>
              </a:rPr>
              <a:t>CWND/2</a:t>
            </a:r>
            <a:r>
              <a:rPr lang="en-US" altLang="en-US" sz="2800" dirty="0" smtClean="0"/>
              <a:t> and </a:t>
            </a:r>
            <a:r>
              <a:rPr lang="en-US" altLang="en-US" sz="2800" b="1" dirty="0" smtClean="0">
                <a:latin typeface="Courier New" pitchFamily="49" charset="0"/>
              </a:rPr>
              <a:t>CWND</a:t>
            </a:r>
            <a:r>
              <a:rPr lang="en-US" altLang="en-US" sz="2800" dirty="0" smtClean="0"/>
              <a:t> is set to 1 MSS. </a:t>
            </a:r>
          </a:p>
        </p:txBody>
      </p:sp>
    </p:spTree>
    <p:extLst>
      <p:ext uri="{BB962C8B-B14F-4D97-AF65-F5344CB8AC3E}">
        <p14:creationId xmlns:p14="http://schemas.microsoft.com/office/powerpoint/2010/main" val="3506283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Fairness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25B8D209-F3F6-48C7-9509-3ABCE1F52BA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TCP Achieves a Notion of Fairness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Effective utilization is not only goal</a:t>
            </a:r>
          </a:p>
          <a:p>
            <a:pPr lvl="1">
              <a:spcAft>
                <a:spcPts val="600"/>
              </a:spcAft>
            </a:pPr>
            <a:r>
              <a:rPr lang="en-US" altLang="en-US" smtClean="0"/>
              <a:t>We also want to be </a:t>
            </a:r>
            <a:r>
              <a:rPr lang="en-US" altLang="en-US" i="1" smtClean="0"/>
              <a:t>fair </a:t>
            </a:r>
            <a:r>
              <a:rPr lang="en-US" altLang="en-US" smtClean="0"/>
              <a:t>to various flows</a:t>
            </a:r>
          </a:p>
          <a:p>
            <a:r>
              <a:rPr lang="en-US" altLang="en-US" smtClean="0"/>
              <a:t>Simple definition: equal bandwidth shares</a:t>
            </a:r>
          </a:p>
          <a:p>
            <a:pPr lvl="1">
              <a:spcAft>
                <a:spcPts val="600"/>
              </a:spcAft>
            </a:pPr>
            <a:r>
              <a:rPr lang="en-US" altLang="en-US" smtClean="0"/>
              <a:t>N flows that each get 1/N of the bandwidth?</a:t>
            </a:r>
          </a:p>
          <a:p>
            <a:r>
              <a:rPr lang="en-US" altLang="en-US" smtClean="0"/>
              <a:t>But, what if flows traverse different paths?</a:t>
            </a:r>
          </a:p>
          <a:p>
            <a:pPr lvl="1"/>
            <a:r>
              <a:rPr lang="en-US" altLang="en-US" smtClean="0"/>
              <a:t>Result: bandwidth shared in proportion to RTT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71FBDF94-638C-460F-A88B-3994768E8FBE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129088" y="5019675"/>
            <a:ext cx="1074737" cy="536575"/>
            <a:chOff x="2590" y="3249"/>
            <a:chExt cx="424" cy="169"/>
          </a:xfrm>
        </p:grpSpPr>
        <p:sp>
          <p:nvSpPr>
            <p:cNvPr id="86049" name="Rectangle 5"/>
            <p:cNvSpPr>
              <a:spLocks noChangeArrowheads="1"/>
            </p:cNvSpPr>
            <p:nvPr/>
          </p:nvSpPr>
          <p:spPr bwMode="auto">
            <a:xfrm>
              <a:off x="2600" y="3249"/>
              <a:ext cx="414" cy="16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050" name="Freeform 6"/>
            <p:cNvSpPr>
              <a:spLocks/>
            </p:cNvSpPr>
            <p:nvPr/>
          </p:nvSpPr>
          <p:spPr bwMode="auto">
            <a:xfrm>
              <a:off x="2752" y="3258"/>
              <a:ext cx="255" cy="156"/>
            </a:xfrm>
            <a:custGeom>
              <a:avLst/>
              <a:gdLst>
                <a:gd name="T0" fmla="*/ 0 w 855"/>
                <a:gd name="T1" fmla="*/ 0 h 390"/>
                <a:gd name="T2" fmla="*/ 0 w 855"/>
                <a:gd name="T3" fmla="*/ 0 h 390"/>
                <a:gd name="T4" fmla="*/ 0 w 855"/>
                <a:gd name="T5" fmla="*/ 0 h 390"/>
                <a:gd name="T6" fmla="*/ 0 w 855"/>
                <a:gd name="T7" fmla="*/ 0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5"/>
                <a:gd name="T13" fmla="*/ 0 h 390"/>
                <a:gd name="T14" fmla="*/ 855 w 855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5" h="390">
                  <a:moveTo>
                    <a:pt x="0" y="0"/>
                  </a:moveTo>
                  <a:lnTo>
                    <a:pt x="855" y="0"/>
                  </a:lnTo>
                  <a:lnTo>
                    <a:pt x="855" y="390"/>
                  </a:lnTo>
                  <a:lnTo>
                    <a:pt x="45" y="39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051" name="Line 7"/>
            <p:cNvSpPr>
              <a:spLocks noChangeShapeType="1"/>
            </p:cNvSpPr>
            <p:nvPr/>
          </p:nvSpPr>
          <p:spPr bwMode="auto">
            <a:xfrm>
              <a:off x="2590" y="3258"/>
              <a:ext cx="162" cy="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52" name="Line 8"/>
            <p:cNvSpPr>
              <a:spLocks noChangeShapeType="1"/>
            </p:cNvSpPr>
            <p:nvPr/>
          </p:nvSpPr>
          <p:spPr bwMode="auto">
            <a:xfrm>
              <a:off x="2599" y="3414"/>
              <a:ext cx="160" cy="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53" name="Line 9"/>
            <p:cNvSpPr>
              <a:spLocks noChangeShapeType="1"/>
            </p:cNvSpPr>
            <p:nvPr/>
          </p:nvSpPr>
          <p:spPr bwMode="auto">
            <a:xfrm>
              <a:off x="2980" y="3282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54" name="Line 10"/>
            <p:cNvSpPr>
              <a:spLocks noChangeShapeType="1"/>
            </p:cNvSpPr>
            <p:nvPr/>
          </p:nvSpPr>
          <p:spPr bwMode="auto">
            <a:xfrm>
              <a:off x="2953" y="3282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55" name="Line 11"/>
            <p:cNvSpPr>
              <a:spLocks noChangeShapeType="1"/>
            </p:cNvSpPr>
            <p:nvPr/>
          </p:nvSpPr>
          <p:spPr bwMode="auto">
            <a:xfrm>
              <a:off x="2926" y="3282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56" name="Line 12"/>
            <p:cNvSpPr>
              <a:spLocks noChangeShapeType="1"/>
            </p:cNvSpPr>
            <p:nvPr/>
          </p:nvSpPr>
          <p:spPr bwMode="auto">
            <a:xfrm>
              <a:off x="2899" y="3279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57" name="Line 13"/>
            <p:cNvSpPr>
              <a:spLocks noChangeShapeType="1"/>
            </p:cNvSpPr>
            <p:nvPr/>
          </p:nvSpPr>
          <p:spPr bwMode="auto">
            <a:xfrm>
              <a:off x="2872" y="3279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58" name="Line 14"/>
            <p:cNvSpPr>
              <a:spLocks noChangeShapeType="1"/>
            </p:cNvSpPr>
            <p:nvPr/>
          </p:nvSpPr>
          <p:spPr bwMode="auto">
            <a:xfrm>
              <a:off x="2844" y="3279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59" name="Line 15"/>
            <p:cNvSpPr>
              <a:spLocks noChangeShapeType="1"/>
            </p:cNvSpPr>
            <p:nvPr/>
          </p:nvSpPr>
          <p:spPr bwMode="auto">
            <a:xfrm>
              <a:off x="2632" y="3333"/>
              <a:ext cx="17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223000" y="5019675"/>
            <a:ext cx="1074738" cy="536575"/>
            <a:chOff x="2590" y="3249"/>
            <a:chExt cx="424" cy="169"/>
          </a:xfrm>
        </p:grpSpPr>
        <p:sp>
          <p:nvSpPr>
            <p:cNvPr id="86038" name="Rectangle 18"/>
            <p:cNvSpPr>
              <a:spLocks noChangeArrowheads="1"/>
            </p:cNvSpPr>
            <p:nvPr/>
          </p:nvSpPr>
          <p:spPr bwMode="auto">
            <a:xfrm>
              <a:off x="2600" y="3249"/>
              <a:ext cx="414" cy="16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039" name="Freeform 19"/>
            <p:cNvSpPr>
              <a:spLocks/>
            </p:cNvSpPr>
            <p:nvPr/>
          </p:nvSpPr>
          <p:spPr bwMode="auto">
            <a:xfrm>
              <a:off x="2752" y="3258"/>
              <a:ext cx="255" cy="156"/>
            </a:xfrm>
            <a:custGeom>
              <a:avLst/>
              <a:gdLst>
                <a:gd name="T0" fmla="*/ 0 w 855"/>
                <a:gd name="T1" fmla="*/ 0 h 390"/>
                <a:gd name="T2" fmla="*/ 0 w 855"/>
                <a:gd name="T3" fmla="*/ 0 h 390"/>
                <a:gd name="T4" fmla="*/ 0 w 855"/>
                <a:gd name="T5" fmla="*/ 0 h 390"/>
                <a:gd name="T6" fmla="*/ 0 w 855"/>
                <a:gd name="T7" fmla="*/ 0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5"/>
                <a:gd name="T13" fmla="*/ 0 h 390"/>
                <a:gd name="T14" fmla="*/ 855 w 855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5" h="390">
                  <a:moveTo>
                    <a:pt x="0" y="0"/>
                  </a:moveTo>
                  <a:lnTo>
                    <a:pt x="855" y="0"/>
                  </a:lnTo>
                  <a:lnTo>
                    <a:pt x="855" y="390"/>
                  </a:lnTo>
                  <a:lnTo>
                    <a:pt x="45" y="39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040" name="Line 20"/>
            <p:cNvSpPr>
              <a:spLocks noChangeShapeType="1"/>
            </p:cNvSpPr>
            <p:nvPr/>
          </p:nvSpPr>
          <p:spPr bwMode="auto">
            <a:xfrm>
              <a:off x="2590" y="3258"/>
              <a:ext cx="162" cy="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1" name="Line 21"/>
            <p:cNvSpPr>
              <a:spLocks noChangeShapeType="1"/>
            </p:cNvSpPr>
            <p:nvPr/>
          </p:nvSpPr>
          <p:spPr bwMode="auto">
            <a:xfrm>
              <a:off x="2599" y="3414"/>
              <a:ext cx="160" cy="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2" name="Line 22"/>
            <p:cNvSpPr>
              <a:spLocks noChangeShapeType="1"/>
            </p:cNvSpPr>
            <p:nvPr/>
          </p:nvSpPr>
          <p:spPr bwMode="auto">
            <a:xfrm>
              <a:off x="2980" y="3282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3" name="Line 23"/>
            <p:cNvSpPr>
              <a:spLocks noChangeShapeType="1"/>
            </p:cNvSpPr>
            <p:nvPr/>
          </p:nvSpPr>
          <p:spPr bwMode="auto">
            <a:xfrm>
              <a:off x="2953" y="3282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4" name="Line 24"/>
            <p:cNvSpPr>
              <a:spLocks noChangeShapeType="1"/>
            </p:cNvSpPr>
            <p:nvPr/>
          </p:nvSpPr>
          <p:spPr bwMode="auto">
            <a:xfrm>
              <a:off x="2926" y="3282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5" name="Line 25"/>
            <p:cNvSpPr>
              <a:spLocks noChangeShapeType="1"/>
            </p:cNvSpPr>
            <p:nvPr/>
          </p:nvSpPr>
          <p:spPr bwMode="auto">
            <a:xfrm>
              <a:off x="2899" y="3279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6" name="Line 26"/>
            <p:cNvSpPr>
              <a:spLocks noChangeShapeType="1"/>
            </p:cNvSpPr>
            <p:nvPr/>
          </p:nvSpPr>
          <p:spPr bwMode="auto">
            <a:xfrm>
              <a:off x="2872" y="3279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7" name="Line 27"/>
            <p:cNvSpPr>
              <a:spLocks noChangeShapeType="1"/>
            </p:cNvSpPr>
            <p:nvPr/>
          </p:nvSpPr>
          <p:spPr bwMode="auto">
            <a:xfrm>
              <a:off x="2844" y="3279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8" name="Line 28"/>
            <p:cNvSpPr>
              <a:spLocks noChangeShapeType="1"/>
            </p:cNvSpPr>
            <p:nvPr/>
          </p:nvSpPr>
          <p:spPr bwMode="auto">
            <a:xfrm>
              <a:off x="2632" y="3333"/>
              <a:ext cx="17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036763" y="5018088"/>
            <a:ext cx="1074737" cy="536575"/>
            <a:chOff x="2590" y="3249"/>
            <a:chExt cx="424" cy="169"/>
          </a:xfrm>
        </p:grpSpPr>
        <p:sp>
          <p:nvSpPr>
            <p:cNvPr id="86027" name="Rectangle 30"/>
            <p:cNvSpPr>
              <a:spLocks noChangeArrowheads="1"/>
            </p:cNvSpPr>
            <p:nvPr/>
          </p:nvSpPr>
          <p:spPr bwMode="auto">
            <a:xfrm>
              <a:off x="2600" y="3249"/>
              <a:ext cx="414" cy="16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028" name="Freeform 31"/>
            <p:cNvSpPr>
              <a:spLocks/>
            </p:cNvSpPr>
            <p:nvPr/>
          </p:nvSpPr>
          <p:spPr bwMode="auto">
            <a:xfrm>
              <a:off x="2752" y="3258"/>
              <a:ext cx="255" cy="156"/>
            </a:xfrm>
            <a:custGeom>
              <a:avLst/>
              <a:gdLst>
                <a:gd name="T0" fmla="*/ 0 w 855"/>
                <a:gd name="T1" fmla="*/ 0 h 390"/>
                <a:gd name="T2" fmla="*/ 0 w 855"/>
                <a:gd name="T3" fmla="*/ 0 h 390"/>
                <a:gd name="T4" fmla="*/ 0 w 855"/>
                <a:gd name="T5" fmla="*/ 0 h 390"/>
                <a:gd name="T6" fmla="*/ 0 w 855"/>
                <a:gd name="T7" fmla="*/ 0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5"/>
                <a:gd name="T13" fmla="*/ 0 h 390"/>
                <a:gd name="T14" fmla="*/ 855 w 855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5" h="390">
                  <a:moveTo>
                    <a:pt x="0" y="0"/>
                  </a:moveTo>
                  <a:lnTo>
                    <a:pt x="855" y="0"/>
                  </a:lnTo>
                  <a:lnTo>
                    <a:pt x="855" y="390"/>
                  </a:lnTo>
                  <a:lnTo>
                    <a:pt x="45" y="39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029" name="Line 32"/>
            <p:cNvSpPr>
              <a:spLocks noChangeShapeType="1"/>
            </p:cNvSpPr>
            <p:nvPr/>
          </p:nvSpPr>
          <p:spPr bwMode="auto">
            <a:xfrm>
              <a:off x="2590" y="3258"/>
              <a:ext cx="162" cy="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0" name="Line 33"/>
            <p:cNvSpPr>
              <a:spLocks noChangeShapeType="1"/>
            </p:cNvSpPr>
            <p:nvPr/>
          </p:nvSpPr>
          <p:spPr bwMode="auto">
            <a:xfrm>
              <a:off x="2599" y="3414"/>
              <a:ext cx="160" cy="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1" name="Line 34"/>
            <p:cNvSpPr>
              <a:spLocks noChangeShapeType="1"/>
            </p:cNvSpPr>
            <p:nvPr/>
          </p:nvSpPr>
          <p:spPr bwMode="auto">
            <a:xfrm>
              <a:off x="2980" y="3282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2" name="Line 35"/>
            <p:cNvSpPr>
              <a:spLocks noChangeShapeType="1"/>
            </p:cNvSpPr>
            <p:nvPr/>
          </p:nvSpPr>
          <p:spPr bwMode="auto">
            <a:xfrm>
              <a:off x="2953" y="3282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3" name="Line 36"/>
            <p:cNvSpPr>
              <a:spLocks noChangeShapeType="1"/>
            </p:cNvSpPr>
            <p:nvPr/>
          </p:nvSpPr>
          <p:spPr bwMode="auto">
            <a:xfrm>
              <a:off x="2926" y="3282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4" name="Line 37"/>
            <p:cNvSpPr>
              <a:spLocks noChangeShapeType="1"/>
            </p:cNvSpPr>
            <p:nvPr/>
          </p:nvSpPr>
          <p:spPr bwMode="auto">
            <a:xfrm>
              <a:off x="2899" y="3279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5" name="Line 38"/>
            <p:cNvSpPr>
              <a:spLocks noChangeShapeType="1"/>
            </p:cNvSpPr>
            <p:nvPr/>
          </p:nvSpPr>
          <p:spPr bwMode="auto">
            <a:xfrm>
              <a:off x="2872" y="3279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6" name="Line 39"/>
            <p:cNvSpPr>
              <a:spLocks noChangeShapeType="1"/>
            </p:cNvSpPr>
            <p:nvPr/>
          </p:nvSpPr>
          <p:spPr bwMode="auto">
            <a:xfrm>
              <a:off x="2844" y="3279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7" name="Line 40"/>
            <p:cNvSpPr>
              <a:spLocks noChangeShapeType="1"/>
            </p:cNvSpPr>
            <p:nvPr/>
          </p:nvSpPr>
          <p:spPr bwMode="auto">
            <a:xfrm>
              <a:off x="2632" y="3333"/>
              <a:ext cx="17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6937" name="Line 41"/>
          <p:cNvSpPr>
            <a:spLocks noChangeShapeType="1"/>
          </p:cNvSpPr>
          <p:nvPr/>
        </p:nvSpPr>
        <p:spPr bwMode="auto">
          <a:xfrm>
            <a:off x="1192213" y="5249863"/>
            <a:ext cx="71437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6939" name="Freeform 43"/>
          <p:cNvSpPr>
            <a:spLocks/>
          </p:cNvSpPr>
          <p:nvPr/>
        </p:nvSpPr>
        <p:spPr bwMode="auto">
          <a:xfrm>
            <a:off x="1076325" y="5316538"/>
            <a:ext cx="2339975" cy="887412"/>
          </a:xfrm>
          <a:custGeom>
            <a:avLst/>
            <a:gdLst>
              <a:gd name="T0" fmla="*/ 0 w 1476"/>
              <a:gd name="T1" fmla="*/ 2147483647 h 560"/>
              <a:gd name="T2" fmla="*/ 2147483647 w 1476"/>
              <a:gd name="T3" fmla="*/ 2147483647 h 560"/>
              <a:gd name="T4" fmla="*/ 2147483647 w 1476"/>
              <a:gd name="T5" fmla="*/ 2147483647 h 560"/>
              <a:gd name="T6" fmla="*/ 2147483647 w 1476"/>
              <a:gd name="T7" fmla="*/ 2147483647 h 560"/>
              <a:gd name="T8" fmla="*/ 0 60000 65536"/>
              <a:gd name="T9" fmla="*/ 0 60000 65536"/>
              <a:gd name="T10" fmla="*/ 0 60000 65536"/>
              <a:gd name="T11" fmla="*/ 0 60000 65536"/>
              <a:gd name="T12" fmla="*/ 0 w 1476"/>
              <a:gd name="T13" fmla="*/ 0 h 560"/>
              <a:gd name="T14" fmla="*/ 1476 w 1476"/>
              <a:gd name="T15" fmla="*/ 560 h 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76" h="560">
                <a:moveTo>
                  <a:pt x="0" y="560"/>
                </a:moveTo>
                <a:cubicBezTo>
                  <a:pt x="52" y="356"/>
                  <a:pt x="104" y="152"/>
                  <a:pt x="314" y="76"/>
                </a:cubicBezTo>
                <a:cubicBezTo>
                  <a:pt x="524" y="0"/>
                  <a:pt x="1064" y="20"/>
                  <a:pt x="1258" y="101"/>
                </a:cubicBezTo>
                <a:cubicBezTo>
                  <a:pt x="1452" y="182"/>
                  <a:pt x="1464" y="371"/>
                  <a:pt x="1476" y="560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6940" name="Freeform 44"/>
          <p:cNvSpPr>
            <a:spLocks/>
          </p:cNvSpPr>
          <p:nvPr/>
        </p:nvSpPr>
        <p:spPr bwMode="auto">
          <a:xfrm>
            <a:off x="5838825" y="5360988"/>
            <a:ext cx="2339975" cy="887412"/>
          </a:xfrm>
          <a:custGeom>
            <a:avLst/>
            <a:gdLst>
              <a:gd name="T0" fmla="*/ 0 w 1476"/>
              <a:gd name="T1" fmla="*/ 2147483647 h 560"/>
              <a:gd name="T2" fmla="*/ 2147483647 w 1476"/>
              <a:gd name="T3" fmla="*/ 2147483647 h 560"/>
              <a:gd name="T4" fmla="*/ 2147483647 w 1476"/>
              <a:gd name="T5" fmla="*/ 2147483647 h 560"/>
              <a:gd name="T6" fmla="*/ 2147483647 w 1476"/>
              <a:gd name="T7" fmla="*/ 2147483647 h 560"/>
              <a:gd name="T8" fmla="*/ 0 60000 65536"/>
              <a:gd name="T9" fmla="*/ 0 60000 65536"/>
              <a:gd name="T10" fmla="*/ 0 60000 65536"/>
              <a:gd name="T11" fmla="*/ 0 60000 65536"/>
              <a:gd name="T12" fmla="*/ 0 w 1476"/>
              <a:gd name="T13" fmla="*/ 0 h 560"/>
              <a:gd name="T14" fmla="*/ 1476 w 1476"/>
              <a:gd name="T15" fmla="*/ 560 h 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76" h="560">
                <a:moveTo>
                  <a:pt x="0" y="560"/>
                </a:moveTo>
                <a:cubicBezTo>
                  <a:pt x="52" y="356"/>
                  <a:pt x="104" y="152"/>
                  <a:pt x="314" y="76"/>
                </a:cubicBezTo>
                <a:cubicBezTo>
                  <a:pt x="524" y="0"/>
                  <a:pt x="1064" y="20"/>
                  <a:pt x="1258" y="101"/>
                </a:cubicBezTo>
                <a:cubicBezTo>
                  <a:pt x="1452" y="182"/>
                  <a:pt x="1464" y="371"/>
                  <a:pt x="1476" y="560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37" grpId="0" animBg="1"/>
      <p:bldP spid="976939" grpId="0" animBg="1"/>
      <p:bldP spid="9769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About Cheating?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763000" cy="4906963"/>
          </a:xfrm>
        </p:spPr>
        <p:txBody>
          <a:bodyPr/>
          <a:lstStyle/>
          <a:p>
            <a:r>
              <a:rPr lang="en-US" altLang="en-US" dirty="0" smtClean="0"/>
              <a:t>Some folks are more fair than others</a:t>
            </a:r>
          </a:p>
          <a:p>
            <a:pPr lvl="1"/>
            <a:r>
              <a:rPr lang="en-US" altLang="en-US" dirty="0" smtClean="0"/>
              <a:t>Using multiple TCP connections in parallel (</a:t>
            </a:r>
            <a:r>
              <a:rPr lang="en-US" altLang="en-US" dirty="0" err="1" smtClean="0"/>
              <a:t>BitTorrent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Modifying the TCP implementation in the OS</a:t>
            </a:r>
          </a:p>
          <a:p>
            <a:pPr lvl="2"/>
            <a:r>
              <a:rPr lang="en-US" altLang="en-US" sz="2600" dirty="0" smtClean="0"/>
              <a:t>Some cloud services start TCP at &gt; 1 MSS</a:t>
            </a:r>
          </a:p>
          <a:p>
            <a:pPr lvl="1">
              <a:spcAft>
                <a:spcPts val="1800"/>
              </a:spcAft>
            </a:pPr>
            <a:r>
              <a:rPr lang="en-US" altLang="en-US" dirty="0" smtClean="0"/>
              <a:t>Use the </a:t>
            </a:r>
            <a:r>
              <a:rPr lang="en-US" altLang="en-US" dirty="0" smtClean="0"/>
              <a:t>UDP</a:t>
            </a:r>
            <a:endParaRPr lang="en-US" altLang="en-US" dirty="0" smtClean="0"/>
          </a:p>
          <a:p>
            <a:r>
              <a:rPr lang="en-US" altLang="en-US" dirty="0" smtClean="0"/>
              <a:t>What is the impact</a:t>
            </a:r>
          </a:p>
          <a:p>
            <a:pPr lvl="1"/>
            <a:r>
              <a:rPr lang="en-US" altLang="en-US" dirty="0" smtClean="0"/>
              <a:t>Good guys slow down to make room for you</a:t>
            </a:r>
          </a:p>
          <a:p>
            <a:pPr lvl="1"/>
            <a:r>
              <a:rPr lang="en-US" altLang="en-US" dirty="0" smtClean="0"/>
              <a:t>You get an unfair share of the bandwidth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A6D75EC9-F917-4AF3-8651-74E47ABA721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Congestion Collapse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Easily leads to </a:t>
            </a:r>
            <a:r>
              <a:rPr lang="en-US" altLang="en-US" i="1" smtClean="0"/>
              <a:t>congestion collapse</a:t>
            </a:r>
          </a:p>
          <a:p>
            <a:pPr lvl="1"/>
            <a:r>
              <a:rPr lang="en-US" altLang="en-US" smtClean="0"/>
              <a:t>Senders retransmit the lost packets</a:t>
            </a:r>
          </a:p>
          <a:p>
            <a:pPr lvl="1"/>
            <a:r>
              <a:rPr lang="en-US" altLang="en-US" smtClean="0"/>
              <a:t>Leading to even </a:t>
            </a:r>
            <a:r>
              <a:rPr lang="en-US" altLang="en-US" i="1" smtClean="0"/>
              <a:t>greater </a:t>
            </a:r>
            <a:r>
              <a:rPr lang="en-US" altLang="en-US" smtClean="0"/>
              <a:t>load</a:t>
            </a:r>
          </a:p>
          <a:p>
            <a:pPr lvl="1"/>
            <a:r>
              <a:rPr lang="en-US" altLang="en-US" smtClean="0"/>
              <a:t>… and even </a:t>
            </a:r>
            <a:r>
              <a:rPr lang="en-US" altLang="en-US" i="1" smtClean="0"/>
              <a:t>more </a:t>
            </a:r>
            <a:r>
              <a:rPr lang="en-US" altLang="en-US" smtClean="0"/>
              <a:t>packet loss</a:t>
            </a: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 flipV="1">
            <a:off x="1819275" y="3779838"/>
            <a:ext cx="0" cy="1697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 flipV="1">
            <a:off x="1831975" y="5480050"/>
            <a:ext cx="2359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2641600" y="5472113"/>
            <a:ext cx="868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 sz="2400">
                <a:latin typeface="Times New Roman" pitchFamily="18" charset="0"/>
              </a:rPr>
              <a:t>Load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508000" y="4332288"/>
            <a:ext cx="1350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 sz="2400">
                <a:latin typeface="Times New Roman" pitchFamily="18" charset="0"/>
              </a:rPr>
              <a:t>Goodput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1831975" y="4322763"/>
            <a:ext cx="963613" cy="115728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6634" name="AutoShape 10"/>
          <p:cNvCxnSpPr>
            <a:cxnSpLocks noChangeShapeType="1"/>
          </p:cNvCxnSpPr>
          <p:nvPr/>
        </p:nvCxnSpPr>
        <p:spPr bwMode="auto">
          <a:xfrm rot="16200000" flipH="1">
            <a:off x="2780507" y="4358481"/>
            <a:ext cx="1092200" cy="1068387"/>
          </a:xfrm>
          <a:prstGeom prst="curvedConnector3">
            <a:avLst>
              <a:gd name="adj1" fmla="val -14972"/>
            </a:avLst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3790950" y="4038600"/>
            <a:ext cx="1695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/>
            <a:r>
              <a:rPr lang="en-US" altLang="en-US" sz="2400">
                <a:latin typeface="Calibri" pitchFamily="34" charset="0"/>
              </a:rPr>
              <a:t>“congestion</a:t>
            </a:r>
          </a:p>
          <a:p>
            <a:pPr algn="r"/>
            <a:r>
              <a:rPr lang="en-US" altLang="en-US" sz="2400">
                <a:latin typeface="Calibri" pitchFamily="34" charset="0"/>
              </a:rPr>
              <a:t>collapse”</a:t>
            </a:r>
          </a:p>
        </p:txBody>
      </p:sp>
      <p:sp>
        <p:nvSpPr>
          <p:cNvPr id="26636" name="Text Box 14"/>
          <p:cNvSpPr txBox="1">
            <a:spLocks noChangeArrowheads="1"/>
          </p:cNvSpPr>
          <p:nvPr/>
        </p:nvSpPr>
        <p:spPr bwMode="auto">
          <a:xfrm>
            <a:off x="5584825" y="4059238"/>
            <a:ext cx="3330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 sz="2800">
                <a:solidFill>
                  <a:srgbClr val="800000"/>
                </a:solidFill>
                <a:latin typeface="Calibri" pitchFamily="34" charset="0"/>
              </a:rPr>
              <a:t>Increase in load that results in a </a:t>
            </a:r>
            <a:r>
              <a:rPr lang="en-US" altLang="en-US" sz="2800" i="1">
                <a:solidFill>
                  <a:srgbClr val="800000"/>
                </a:solidFill>
                <a:latin typeface="Calibri" pitchFamily="34" charset="0"/>
              </a:rPr>
              <a:t>decrease</a:t>
            </a:r>
            <a:r>
              <a:rPr lang="en-US" altLang="en-US" sz="2800">
                <a:solidFill>
                  <a:srgbClr val="800000"/>
                </a:solidFill>
                <a:latin typeface="Calibri" pitchFamily="34" charset="0"/>
              </a:rPr>
              <a:t> in useful work done.</a:t>
            </a:r>
          </a:p>
        </p:txBody>
      </p:sp>
      <p:sp>
        <p:nvSpPr>
          <p:cNvPr id="41996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AE9D70FB-70C0-42AB-8737-A2AD24947085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6630" grpId="0" animBg="1"/>
      <p:bldP spid="26631" grpId="0"/>
      <p:bldP spid="26632" grpId="0"/>
      <p:bldP spid="26633" grpId="0" animBg="1"/>
      <p:bldP spid="26635" grpId="0"/>
      <p:bldP spid="266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Preventing Cheating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Possible solutions?</a:t>
            </a:r>
          </a:p>
          <a:p>
            <a:pPr lvl="1"/>
            <a:r>
              <a:rPr lang="en-US" altLang="en-US" dirty="0" smtClean="0"/>
              <a:t>Routers detect cheating and drop excess packets?</a:t>
            </a:r>
          </a:p>
          <a:p>
            <a:pPr lvl="1"/>
            <a:r>
              <a:rPr lang="en-US" altLang="en-US" dirty="0" smtClean="0"/>
              <a:t>Per user/customer fairness?</a:t>
            </a:r>
          </a:p>
          <a:p>
            <a:pPr lvl="1"/>
            <a:r>
              <a:rPr lang="en-US" altLang="en-US" dirty="0" smtClean="0"/>
              <a:t>Peer pressure?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1225F05E-4BF7-4CB0-85F8-B7E139E0C0C4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Conclusions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Congestion is inevitable</a:t>
            </a:r>
          </a:p>
          <a:p>
            <a:pPr lvl="1"/>
            <a:r>
              <a:rPr lang="en-US" altLang="en-US" smtClean="0"/>
              <a:t>Internet does not reserve resources in advance</a:t>
            </a:r>
          </a:p>
          <a:p>
            <a:pPr lvl="1">
              <a:spcAft>
                <a:spcPts val="1200"/>
              </a:spcAft>
            </a:pPr>
            <a:r>
              <a:rPr lang="en-US" altLang="en-US" smtClean="0"/>
              <a:t>TCP actively tries to push the envelope</a:t>
            </a:r>
          </a:p>
          <a:p>
            <a:r>
              <a:rPr lang="en-US" altLang="en-US" smtClean="0"/>
              <a:t>Congestion can be handled</a:t>
            </a:r>
          </a:p>
          <a:p>
            <a:pPr lvl="1"/>
            <a:r>
              <a:rPr lang="en-US" altLang="en-US" smtClean="0"/>
              <a:t>Additive increase, multiplicative decrease</a:t>
            </a:r>
          </a:p>
          <a:p>
            <a:pPr lvl="1">
              <a:spcAft>
                <a:spcPts val="1200"/>
              </a:spcAft>
            </a:pPr>
            <a:r>
              <a:rPr lang="en-US" altLang="en-US" smtClean="0"/>
              <a:t>Slow start and slow-start restart</a:t>
            </a:r>
          </a:p>
          <a:p>
            <a:r>
              <a:rPr lang="en-US" altLang="en-US" smtClean="0"/>
              <a:t>Fundamental tensions</a:t>
            </a:r>
          </a:p>
          <a:p>
            <a:pPr lvl="1"/>
            <a:r>
              <a:rPr lang="en-US" altLang="en-US" smtClean="0"/>
              <a:t>Feedback from the network?</a:t>
            </a:r>
          </a:p>
          <a:p>
            <a:pPr lvl="1"/>
            <a:r>
              <a:rPr lang="en-US" altLang="en-US" smtClean="0"/>
              <a:t>Enforcement of “TCP friendly” behavior?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4F674D86-EC88-498B-8E0F-8E69B428EEA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Detect and Respond to Congestion</a:t>
            </a:r>
          </a:p>
        </p:txBody>
      </p:sp>
      <p:sp>
        <p:nvSpPr>
          <p:cNvPr id="43011" name="Rectangle 10"/>
          <p:cNvSpPr>
            <a:spLocks noGrp="1" noChangeArrowheads="1"/>
          </p:cNvSpPr>
          <p:nvPr>
            <p:ph idx="1"/>
          </p:nvPr>
        </p:nvSpPr>
        <p:spPr>
          <a:xfrm>
            <a:off x="1828800" y="4770438"/>
            <a:ext cx="6019800" cy="1554162"/>
          </a:xfrm>
        </p:spPr>
        <p:txBody>
          <a:bodyPr/>
          <a:lstStyle/>
          <a:p>
            <a:r>
              <a:rPr lang="en-US" altLang="en-US" smtClean="0"/>
              <a:t>What does the end host see?</a:t>
            </a:r>
          </a:p>
          <a:p>
            <a:r>
              <a:rPr lang="en-US" altLang="en-US" smtClean="0"/>
              <a:t>What can the end host change?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FE187DE6-327B-492B-A0EA-065F52422D70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70084" name="Cloud"/>
          <p:cNvSpPr>
            <a:spLocks noChangeAspect="1" noEditPoints="1" noChangeArrowheads="1"/>
          </p:cNvSpPr>
          <p:nvPr/>
        </p:nvSpPr>
        <p:spPr bwMode="auto">
          <a:xfrm>
            <a:off x="2420938" y="1700213"/>
            <a:ext cx="4262437" cy="2855912"/>
          </a:xfrm>
          <a:custGeom>
            <a:avLst/>
            <a:gdLst>
              <a:gd name="T0" fmla="*/ 13221 w 21600"/>
              <a:gd name="T1" fmla="*/ 1427956 h 21600"/>
              <a:gd name="T2" fmla="*/ 2131219 w 21600"/>
              <a:gd name="T3" fmla="*/ 2852871 h 21600"/>
              <a:gd name="T4" fmla="*/ 4258885 w 21600"/>
              <a:gd name="T5" fmla="*/ 1427956 h 21600"/>
              <a:gd name="T6" fmla="*/ 2131219 w 21600"/>
              <a:gd name="T7" fmla="*/ 16328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3014" name="Picture 5" descr="j0285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2468563"/>
            <a:ext cx="1824037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6" descr="j0285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2506663"/>
            <a:ext cx="182403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1614488" y="2968625"/>
            <a:ext cx="884237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6684963" y="2968625"/>
            <a:ext cx="884237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Text Box 9"/>
          <p:cNvSpPr txBox="1">
            <a:spLocks noChangeArrowheads="1"/>
          </p:cNvSpPr>
          <p:nvPr/>
        </p:nvSpPr>
        <p:spPr bwMode="auto">
          <a:xfrm>
            <a:off x="4229100" y="2362200"/>
            <a:ext cx="8016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Detecting Congestion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smtClean="0">
                <a:solidFill>
                  <a:schemeClr val="bg1">
                    <a:lumMod val="75000"/>
                  </a:schemeClr>
                </a:solidFill>
              </a:rPr>
              <a:t>Link layer (not covered yet)</a:t>
            </a:r>
          </a:p>
          <a:p>
            <a:pPr lvl="1"/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Carrier sense multiple access </a:t>
            </a:r>
          </a:p>
          <a:p>
            <a:pPr lvl="1">
              <a:spcAft>
                <a:spcPts val="2400"/>
              </a:spcAft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Seeing your own frame collide with others</a:t>
            </a:r>
          </a:p>
          <a:p>
            <a:r>
              <a:rPr lang="en-US" altLang="en-US" sz="3600" dirty="0" smtClean="0"/>
              <a:t>Network layer</a:t>
            </a:r>
          </a:p>
          <a:p>
            <a:pPr lvl="1"/>
            <a:r>
              <a:rPr lang="en-US" altLang="en-US" sz="3200" dirty="0" smtClean="0"/>
              <a:t>Observing end-to-end performance</a:t>
            </a:r>
          </a:p>
          <a:p>
            <a:pPr lvl="1"/>
            <a:r>
              <a:rPr lang="en-US" altLang="en-US" sz="3200" dirty="0" smtClean="0"/>
              <a:t>Packet delay or loss over the path</a:t>
            </a:r>
          </a:p>
          <a:p>
            <a:pPr lvl="1"/>
            <a:endParaRPr lang="en-US" altLang="en-US" dirty="0" smtClean="0"/>
          </a:p>
        </p:txBody>
      </p:sp>
      <p:sp>
        <p:nvSpPr>
          <p:cNvPr id="45060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883D49B6-64BF-4D99-BD50-2AC44BA37B98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Responding to Congestion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Upon detecting congestion</a:t>
            </a:r>
          </a:p>
          <a:p>
            <a:pPr lvl="1">
              <a:spcAft>
                <a:spcPts val="1800"/>
              </a:spcAft>
            </a:pPr>
            <a:r>
              <a:rPr lang="en-US" altLang="en-US" dirty="0" smtClean="0"/>
              <a:t>Decrease the sending rate</a:t>
            </a:r>
          </a:p>
          <a:p>
            <a:r>
              <a:rPr lang="en-US" altLang="en-US" dirty="0" smtClean="0"/>
              <a:t>But, what if conditions change?</a:t>
            </a:r>
          </a:p>
          <a:p>
            <a:pPr lvl="1"/>
            <a:r>
              <a:rPr lang="en-US" altLang="en-US" dirty="0" smtClean="0"/>
              <a:t>If more bandwidth becomes available, </a:t>
            </a:r>
          </a:p>
          <a:p>
            <a:pPr lvl="1">
              <a:spcAft>
                <a:spcPts val="1800"/>
              </a:spcAft>
            </a:pPr>
            <a:r>
              <a:rPr lang="en-US" altLang="en-US" dirty="0" smtClean="0"/>
              <a:t>… unfortunate to keep sending at a low rate</a:t>
            </a:r>
          </a:p>
          <a:p>
            <a:r>
              <a:rPr lang="en-US" altLang="en-US" dirty="0" smtClean="0"/>
              <a:t>Upon </a:t>
            </a:r>
            <a:r>
              <a:rPr lang="en-US" altLang="en-US" i="1" dirty="0" smtClean="0"/>
              <a:t>not </a:t>
            </a:r>
            <a:r>
              <a:rPr lang="en-US" altLang="en-US" dirty="0" smtClean="0"/>
              <a:t>detecting congestion: be cautious </a:t>
            </a:r>
          </a:p>
          <a:p>
            <a:pPr lvl="1"/>
            <a:r>
              <a:rPr lang="en-US" altLang="en-US" dirty="0" smtClean="0"/>
              <a:t>Increase sending rate, a little at a time</a:t>
            </a:r>
          </a:p>
          <a:p>
            <a:pPr lvl="1"/>
            <a:r>
              <a:rPr lang="en-US" altLang="en-US" dirty="0" smtClean="0"/>
              <a:t>See if packets get through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E1C182BD-63BC-4E3D-AAC9-0E81EFA77FB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TCP Congestion Control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Additive increase, multiplicative decrease</a:t>
            </a:r>
          </a:p>
          <a:p>
            <a:pPr lvl="1"/>
            <a:r>
              <a:rPr lang="en-US" altLang="en-US" smtClean="0"/>
              <a:t>On packet loss, divide congestion window in half</a:t>
            </a:r>
          </a:p>
          <a:p>
            <a:pPr lvl="1"/>
            <a:r>
              <a:rPr lang="en-US" altLang="en-US" smtClean="0"/>
              <a:t>On success for last window, increase window linearly</a:t>
            </a:r>
          </a:p>
        </p:txBody>
      </p:sp>
      <p:sp>
        <p:nvSpPr>
          <p:cNvPr id="50180" name="Freeform 3"/>
          <p:cNvSpPr>
            <a:spLocks/>
          </p:cNvSpPr>
          <p:nvPr/>
        </p:nvSpPr>
        <p:spPr bwMode="auto">
          <a:xfrm>
            <a:off x="1371600" y="3200400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1" name="Freeform 4"/>
          <p:cNvSpPr>
            <a:spLocks/>
          </p:cNvSpPr>
          <p:nvPr/>
        </p:nvSpPr>
        <p:spPr bwMode="auto">
          <a:xfrm>
            <a:off x="1371600" y="3886200"/>
            <a:ext cx="7162800" cy="1981200"/>
          </a:xfrm>
          <a:custGeom>
            <a:avLst/>
            <a:gdLst>
              <a:gd name="T0" fmla="*/ 0 w 4512"/>
              <a:gd name="T1" fmla="*/ 2147483647 h 1248"/>
              <a:gd name="T2" fmla="*/ 2147483647 w 4512"/>
              <a:gd name="T3" fmla="*/ 2147483647 h 1248"/>
              <a:gd name="T4" fmla="*/ 2147483647 w 4512"/>
              <a:gd name="T5" fmla="*/ 2147483647 h 1248"/>
              <a:gd name="T6" fmla="*/ 2147483647 w 4512"/>
              <a:gd name="T7" fmla="*/ 2147483647 h 1248"/>
              <a:gd name="T8" fmla="*/ 2147483647 w 4512"/>
              <a:gd name="T9" fmla="*/ 2147483647 h 1248"/>
              <a:gd name="T10" fmla="*/ 2147483647 w 4512"/>
              <a:gd name="T11" fmla="*/ 0 h 1248"/>
              <a:gd name="T12" fmla="*/ 2147483647 w 4512"/>
              <a:gd name="T13" fmla="*/ 2147483647 h 1248"/>
              <a:gd name="T14" fmla="*/ 2147483647 w 4512"/>
              <a:gd name="T15" fmla="*/ 2147483647 h 1248"/>
              <a:gd name="T16" fmla="*/ 2147483647 w 4512"/>
              <a:gd name="T17" fmla="*/ 2147483647 h 1248"/>
              <a:gd name="T18" fmla="*/ 2147483647 w 4512"/>
              <a:gd name="T19" fmla="*/ 2147483647 h 1248"/>
              <a:gd name="T20" fmla="*/ 2147483647 w 4512"/>
              <a:gd name="T21" fmla="*/ 2147483647 h 1248"/>
              <a:gd name="T22" fmla="*/ 2147483647 w 4512"/>
              <a:gd name="T23" fmla="*/ 2147483647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88913" y="4038600"/>
            <a:ext cx="1236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 sz="2400" b="0">
                <a:latin typeface="Calibri" pitchFamily="34" charset="0"/>
              </a:rPr>
              <a:t>Window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39624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962400" y="472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41910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4403725" y="4922838"/>
            <a:ext cx="1039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 sz="2400" b="0">
                <a:latin typeface="Calibri" pitchFamily="34" charset="0"/>
              </a:rPr>
              <a:t>halved</a:t>
            </a:r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3200400" y="3505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3810000" y="3733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H="1">
            <a:off x="5867400" y="3200400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6934200" y="3352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8077200" y="3429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2727325" y="3117850"/>
            <a:ext cx="725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 sz="2400" b="0">
                <a:latin typeface="Calibri" pitchFamily="34" charset="0"/>
              </a:rPr>
              <a:t>Loss</a:t>
            </a:r>
          </a:p>
        </p:txBody>
      </p:sp>
      <p:sp>
        <p:nvSpPr>
          <p:cNvPr id="50193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0DB325A4-FFFC-4C70-B1D5-A4F4987F6A26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0194" name="Text Box 5"/>
          <p:cNvSpPr txBox="1">
            <a:spLocks noChangeArrowheads="1"/>
          </p:cNvSpPr>
          <p:nvPr/>
        </p:nvSpPr>
        <p:spPr bwMode="auto">
          <a:xfrm>
            <a:off x="7239000" y="5867400"/>
            <a:ext cx="804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400" b="0">
                <a:latin typeface="Calibri" pitchFamily="34" charset="0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Exponential?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Respond aggressively to bad news</a:t>
            </a:r>
          </a:p>
          <a:p>
            <a:pPr lvl="1"/>
            <a:r>
              <a:rPr lang="en-US" altLang="en-US" dirty="0" smtClean="0"/>
              <a:t>Congestion is (very) bad for everyone</a:t>
            </a:r>
          </a:p>
          <a:p>
            <a:pPr lvl="1">
              <a:spcAft>
                <a:spcPts val="1800"/>
              </a:spcAft>
            </a:pPr>
            <a:r>
              <a:rPr lang="en-US" altLang="en-US" dirty="0" smtClean="0"/>
              <a:t>Need to react aggressively</a:t>
            </a:r>
          </a:p>
          <a:p>
            <a:r>
              <a:rPr lang="en-US" altLang="en-US" dirty="0" smtClean="0"/>
              <a:t>Examples:</a:t>
            </a:r>
          </a:p>
          <a:p>
            <a:pPr lvl="1"/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Ethernet: </a:t>
            </a:r>
            <a:r>
              <a:rPr lang="en-US" altLang="en-US" i="1" dirty="0" smtClean="0">
                <a:solidFill>
                  <a:schemeClr val="bg1">
                    <a:lumMod val="75000"/>
                  </a:schemeClr>
                </a:solidFill>
              </a:rPr>
              <a:t>double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retransmission timer</a:t>
            </a:r>
          </a:p>
          <a:p>
            <a:pPr lvl="1">
              <a:spcAft>
                <a:spcPts val="1800"/>
              </a:spcAft>
            </a:pPr>
            <a:r>
              <a:rPr lang="en-US" altLang="en-US" dirty="0" smtClean="0"/>
              <a:t>TCP: divide sending rate in </a:t>
            </a:r>
            <a:r>
              <a:rPr lang="en-US" altLang="en-US" i="1" dirty="0" smtClean="0"/>
              <a:t>half</a:t>
            </a:r>
          </a:p>
          <a:p>
            <a:r>
              <a:rPr lang="en-US" altLang="en-US" dirty="0" smtClean="0"/>
              <a:t>Nice theoretical properties</a:t>
            </a:r>
          </a:p>
          <a:p>
            <a:pPr lvl="1"/>
            <a:r>
              <a:rPr lang="en-US" altLang="en-US" dirty="0" smtClean="0"/>
              <a:t>Makes efficient use of network resources</a:t>
            </a:r>
          </a:p>
          <a:p>
            <a:pPr lvl="1"/>
            <a:endParaRPr lang="en-US" alt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808D0C53-DC6E-4C3E-BEB7-56B855EA7C0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TCP Congestion Control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20384425-0F2C-4BDC-81D5-9D3DC2565D14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15261</TotalTime>
  <Words>1353</Words>
  <Application>Microsoft Office PowerPoint</Application>
  <PresentationFormat>On-screen Show (4:3)</PresentationFormat>
  <Paragraphs>292</Paragraphs>
  <Slides>31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ＭＳ Ｐゴシック</vt:lpstr>
      <vt:lpstr>ＭＳ Ｐゴシック</vt:lpstr>
      <vt:lpstr>Zapf Dingbats</vt:lpstr>
      <vt:lpstr>Arial</vt:lpstr>
      <vt:lpstr>Calibri</vt:lpstr>
      <vt:lpstr>Comic Sans MS</vt:lpstr>
      <vt:lpstr>Courier New</vt:lpstr>
      <vt:lpstr>Times New Roman</vt:lpstr>
      <vt:lpstr>Office Theme</vt:lpstr>
      <vt:lpstr>Congestion Control</vt:lpstr>
      <vt:lpstr>Congestion</vt:lpstr>
      <vt:lpstr>Congestion Collapse</vt:lpstr>
      <vt:lpstr>Detect and Respond to Congestion</vt:lpstr>
      <vt:lpstr>Detecting Congestion</vt:lpstr>
      <vt:lpstr>Responding to Congestion</vt:lpstr>
      <vt:lpstr>TCP Congestion Control</vt:lpstr>
      <vt:lpstr>Why Exponential?</vt:lpstr>
      <vt:lpstr>TCP Congestion Control</vt:lpstr>
      <vt:lpstr>Congestion in a Drop-Tail FIFO Queue</vt:lpstr>
      <vt:lpstr>How it Looks to the End Host</vt:lpstr>
      <vt:lpstr>TCP Congestion Window</vt:lpstr>
      <vt:lpstr>Additive Increase, Multiplicative Decrease </vt:lpstr>
      <vt:lpstr>Leads to the TCP “Sawtooth”</vt:lpstr>
      <vt:lpstr>Receiver Window vs. Congestion Window</vt:lpstr>
      <vt:lpstr>Sources of poor TCP performance</vt:lpstr>
      <vt:lpstr>Starting a New Flow</vt:lpstr>
      <vt:lpstr>How Should a New Flow Start?</vt:lpstr>
      <vt:lpstr>“Slow Start” Phase</vt:lpstr>
      <vt:lpstr>Slow Start in Action</vt:lpstr>
      <vt:lpstr>Slow Start and the TCP Sawtooth</vt:lpstr>
      <vt:lpstr>Two Kinds of Loss in TCP</vt:lpstr>
      <vt:lpstr>Repeating Slow Start After Timeout</vt:lpstr>
      <vt:lpstr>Repeating Slow Start After Idle Period</vt:lpstr>
      <vt:lpstr>Fast Recovery</vt:lpstr>
      <vt:lpstr>Summary: TCP Congestion Control</vt:lpstr>
      <vt:lpstr>Fairness</vt:lpstr>
      <vt:lpstr>TCP Achieves a Notion of Fairness</vt:lpstr>
      <vt:lpstr>What About Cheating?</vt:lpstr>
      <vt:lpstr>Preventing Cheating</vt:lpstr>
      <vt:lpstr>Conclusions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Zhu, Yingwu</cp:lastModifiedBy>
  <cp:revision>1297</cp:revision>
  <dcterms:created xsi:type="dcterms:W3CDTF">2014-02-19T02:31:31Z</dcterms:created>
  <dcterms:modified xsi:type="dcterms:W3CDTF">2017-10-17T03:55:25Z</dcterms:modified>
</cp:coreProperties>
</file>