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7"/>
  </p:notesMasterIdLst>
  <p:handoutMasterIdLst>
    <p:handoutMasterId r:id="rId38"/>
  </p:handoutMasterIdLst>
  <p:sldIdLst>
    <p:sldId id="257" r:id="rId2"/>
    <p:sldId id="323" r:id="rId3"/>
    <p:sldId id="334" r:id="rId4"/>
    <p:sldId id="324" r:id="rId5"/>
    <p:sldId id="359" r:id="rId6"/>
    <p:sldId id="325" r:id="rId7"/>
    <p:sldId id="328" r:id="rId8"/>
    <p:sldId id="329" r:id="rId9"/>
    <p:sldId id="330" r:id="rId10"/>
    <p:sldId id="333" r:id="rId11"/>
    <p:sldId id="332" r:id="rId12"/>
    <p:sldId id="360" r:id="rId13"/>
    <p:sldId id="361" r:id="rId14"/>
    <p:sldId id="346" r:id="rId15"/>
    <p:sldId id="347" r:id="rId16"/>
    <p:sldId id="338" r:id="rId17"/>
    <p:sldId id="348" r:id="rId18"/>
    <p:sldId id="350" r:id="rId19"/>
    <p:sldId id="349" r:id="rId20"/>
    <p:sldId id="351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52" r:id="rId29"/>
    <p:sldId id="355" r:id="rId30"/>
    <p:sldId id="356" r:id="rId31"/>
    <p:sldId id="357" r:id="rId32"/>
    <p:sldId id="353" r:id="rId33"/>
    <p:sldId id="354" r:id="rId34"/>
    <p:sldId id="358" r:id="rId35"/>
    <p:sldId id="362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1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4" Type="http://schemas.openxmlformats.org/officeDocument/2006/relationships/slide" Target="slides/slide24.xml"/><Relationship Id="rId5" Type="http://schemas.openxmlformats.org/officeDocument/2006/relationships/slide" Target="slides/slide25.xml"/><Relationship Id="rId6" Type="http://schemas.openxmlformats.org/officeDocument/2006/relationships/slide" Target="slides/slide26.xml"/><Relationship Id="rId7" Type="http://schemas.openxmlformats.org/officeDocument/2006/relationships/slide" Target="slides/slide27.xml"/><Relationship Id="rId8" Type="http://schemas.openxmlformats.org/officeDocument/2006/relationships/slide" Target="slides/slide28.xml"/><Relationship Id="rId1" Type="http://schemas.openxmlformats.org/officeDocument/2006/relationships/slide" Target="slides/slide21.xml"/><Relationship Id="rId2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DC3432B-CDE5-4F92-905C-E90B0619C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" charset="0"/>
              </a:defRPr>
            </a:lvl1pPr>
          </a:lstStyle>
          <a:p>
            <a:fld id="{4FEAA4E4-939F-4138-9399-05720208D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933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FEE8CE06-65BD-4AFB-8B38-D8535A4A33CE}" type="slidenum">
              <a:rPr lang="en-US" altLang="en-US" sz="1300" b="0">
                <a:latin typeface="Times New Roman" pitchFamily="1" charset="0"/>
              </a:rPr>
              <a:pPr eaLnBrk="1" hangingPunct="1"/>
              <a:t>1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7B118718-3EE2-4803-9166-E2EB99ABE77A}" type="slidenum">
              <a:rPr lang="en-US" altLang="en-US" sz="1300" b="0">
                <a:latin typeface="Times New Roman" pitchFamily="1" charset="0"/>
              </a:rPr>
              <a:pPr eaLnBrk="1" hangingPunct="1"/>
              <a:t>22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0BA20EB8-D43B-47E8-B528-564F0234D872}" type="slidenum">
              <a:rPr lang="en-US" altLang="en-US" sz="1300" b="0">
                <a:latin typeface="Times New Roman" pitchFamily="1" charset="0"/>
              </a:rPr>
              <a:pPr eaLnBrk="1" hangingPunct="1"/>
              <a:t>23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DD700E79-F068-4CA2-A3F3-39023A0AAA4C}" type="slidenum">
              <a:rPr lang="en-US" altLang="en-US" sz="1300" b="0">
                <a:latin typeface="Times New Roman" pitchFamily="1" charset="0"/>
              </a:rPr>
              <a:pPr eaLnBrk="1" hangingPunct="1"/>
              <a:t>24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9D4D35A6-2895-4485-83A1-A9478DF9BFE8}" type="slidenum">
              <a:rPr lang="en-US" altLang="en-US" sz="1300" b="0">
                <a:latin typeface="Times New Roman" pitchFamily="1" charset="0"/>
              </a:rPr>
              <a:pPr eaLnBrk="1" hangingPunct="1"/>
              <a:t>25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A2A61CC2-1271-4045-B6B9-C0B859325962}" type="slidenum">
              <a:rPr lang="en-US" altLang="en-US" sz="1300" b="0">
                <a:latin typeface="Times New Roman" pitchFamily="1" charset="0"/>
              </a:rPr>
              <a:pPr eaLnBrk="1" hangingPunct="1"/>
              <a:t>26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E25C5EF6-2DEA-407C-AE6E-10D93A68761C}" type="slidenum">
              <a:rPr lang="en-US" altLang="en-US" sz="1300" b="0">
                <a:latin typeface="Times New Roman" pitchFamily="1" charset="0"/>
              </a:rPr>
              <a:pPr eaLnBrk="1" hangingPunct="1"/>
              <a:t>27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FF8D4E7C-B49A-4E62-AA17-C26A17D2BD4C}" type="slidenum">
              <a:rPr lang="en-US" altLang="en-US" sz="1300" b="0">
                <a:latin typeface="Times New Roman" pitchFamily="1" charset="0"/>
              </a:rPr>
              <a:pPr eaLnBrk="1" hangingPunct="1"/>
              <a:t>28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1pPr>
            <a:lvl2pPr marL="785372" indent="-302066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2pPr>
            <a:lvl3pPr marL="1208265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3pPr>
            <a:lvl4pPr marL="1691571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4pPr>
            <a:lvl5pPr marL="2174878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fld id="{013AE731-8071-4FDE-8993-5D642B0CF732}" type="slidenum">
              <a:rPr lang="en-US" altLang="en-US" sz="1300">
                <a:latin typeface="Arial" charset="0"/>
              </a:rPr>
              <a:pPr eaLnBrk="1" hangingPunct="1"/>
              <a:t>5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2271C416-97AC-40A5-BC5C-D90663B16FA6}" type="slidenum">
              <a:rPr lang="en-US" altLang="en-US" sz="1300" b="0">
                <a:latin typeface="Times New Roman" pitchFamily="1" charset="0"/>
              </a:rPr>
              <a:pPr eaLnBrk="1" hangingPunct="1"/>
              <a:t>6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1pPr>
            <a:lvl2pPr marL="785372" indent="-302066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2pPr>
            <a:lvl3pPr marL="1208265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3pPr>
            <a:lvl4pPr marL="1691571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4pPr>
            <a:lvl5pPr marL="2174878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fld id="{72FB5113-165A-413A-8D5C-17352B4E1987}" type="slidenum">
              <a:rPr lang="en-US" altLang="en-US" sz="1300">
                <a:latin typeface="Arial" charset="0"/>
              </a:rPr>
              <a:pPr eaLnBrk="1" hangingPunct="1"/>
              <a:t>12</a:t>
            </a:fld>
            <a:endParaRPr lang="en-US" altLang="en-US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1pPr>
            <a:lvl2pPr marL="785372" indent="-302066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2pPr>
            <a:lvl3pPr marL="1208265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3pPr>
            <a:lvl4pPr marL="1691571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4pPr>
            <a:lvl5pPr marL="2174878" indent="-241653" eaLnBrk="0" hangingPunct="0">
              <a:defRPr sz="3400">
                <a:solidFill>
                  <a:schemeClr val="tx1"/>
                </a:solidFill>
                <a:latin typeface="Book Antiqua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fld id="{75BF0697-08AD-4470-B748-04EA87DD735C}" type="slidenum">
              <a:rPr lang="en-US" altLang="en-US" sz="1300">
                <a:latin typeface="Arial" charset="0"/>
              </a:rPr>
              <a:pPr eaLnBrk="1" hangingPunct="1"/>
              <a:t>13</a:t>
            </a:fld>
            <a:endParaRPr lang="en-US" altLang="en-US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05067203-1B0D-4C5B-BE00-1D86A2AA4134}" type="slidenum">
              <a:rPr lang="en-US" altLang="en-US" sz="1300" b="0">
                <a:latin typeface="Times New Roman" pitchFamily="1" charset="0"/>
              </a:rPr>
              <a:pPr eaLnBrk="1" hangingPunct="1"/>
              <a:t>16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D9CE043A-58CF-44E7-91C7-6A4CF2B7CACC}" type="slidenum">
              <a:rPr lang="en-US" altLang="en-US" sz="1300" b="0">
                <a:latin typeface="Times New Roman" pitchFamily="1" charset="0"/>
              </a:rPr>
              <a:pPr eaLnBrk="1" hangingPunct="1"/>
              <a:t>17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hidden load has implications on a CDN's load balancing algorithm. For example, a DNS request from a local DNS server of a large ISP may result in many more Web requests than a DNS request from a local DNS server of a small site. CDNs need to be able to properly weigh individual DNS requests to distribute Web requests among its CDN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AA4E4-939F-4138-9399-05720208D93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52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005C78E4-0ED7-40F2-AFA9-47E38138E1C1}" type="slidenum">
              <a:rPr lang="en-US" altLang="en-US" sz="1300" b="0">
                <a:latin typeface="Times New Roman" pitchFamily="1" charset="0"/>
              </a:rPr>
              <a:pPr eaLnBrk="1" hangingPunct="1"/>
              <a:t>21</a:t>
            </a:fld>
            <a:endParaRPr lang="en-US" altLang="en-US" sz="1300" b="0">
              <a:latin typeface="Times New Roman" pitchFamily="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8CEAF-60C7-4F0D-8609-75EF88780298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00771-CDF8-4A2C-8F13-5402082FE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44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5B635-4BA5-43DC-AA72-BAD5E734119A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D78F1-CE5F-428A-B0DD-8935888CB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1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C6472-CC83-48C3-9B51-41DE46A6E9DC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646-3BC7-4AF8-8C8C-D294003C8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438C4786-30EC-47A4-923D-ADED97F8E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84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601713DE-F910-4B70-B978-EC26D5C592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44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B9657152-3D11-40BF-A2D1-6B37D89E4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4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0FB59A-ED61-4FCD-9651-24C9D04BD2D2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290CA-8B4A-47B1-B23B-18D655ADB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7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71A07-91F1-4DED-90AD-7BBB361BAFDB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52A73-90E7-4B78-AFA8-CF172811B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B4120-F250-46A5-8AEE-9E6EB6FAA52E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BC935-F1EC-454F-950B-80A81F4AE7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7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2A992-2F03-4F49-B0E6-F4C2BB385C4D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279CD-7177-4F0D-AC2D-3165E022C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955BC-CCEF-494A-A3E7-F94BF4C0EC17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D51C0-09B5-4D10-A84B-4483AC5C8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51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53DAF-97CB-4BF6-A987-7997665EB0C8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1D729-7EB2-4F0F-9795-D8B83E517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44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36C2F-D83A-4AB7-A2C9-5D74FF2C7B51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AB1F4-3A4C-40DE-B340-D41E23A21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76A95-1203-4A7E-898D-D44BA4D15E0A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3FB9-0C8B-4D29-A55D-A8E8FF467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0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5D628972-97B7-4BE2-A1A3-0B49C4BC3785}" type="datetime1">
              <a:rPr lang="en-US" altLang="en-US"/>
              <a:pPr/>
              <a:t>10/18/17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EE101D1-DB58-4829-A4CB-CD474C8CED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>
                <a:ea typeface="ＭＳ Ｐゴシック" pitchFamily="1" charset="-128"/>
              </a:rPr>
              <a:t>Content Delivery Networks (CDNs)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4510" y="3736240"/>
            <a:ext cx="4762220" cy="1269805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  <a:ea typeface="ＭＳ Ｐゴシック" pitchFamily="1" charset="-128"/>
              </a:rPr>
              <a:t>Dr. Yingwu Zhu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Limitations of Web Caching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1" charset="-128"/>
              </a:rPr>
              <a:t>Much content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</a:rPr>
              <a:t>Dynamic data: s</a:t>
            </a: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tock prices, scores, web cams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CGI scripts: results depend on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Cookies: results may depend on passed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SSL: encrypted data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Analytics: owner wants to measure hits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ea typeface="ＭＳ Ｐゴシック" pitchFamily="1" charset="-128"/>
                <a:sym typeface="Wingdings" pitchFamily="1" charset="2"/>
              </a:rPr>
              <a:t>Stale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itchFamily="1" charset="-128"/>
                <a:sym typeface="Wingdings" pitchFamily="1" charset="2"/>
              </a:rPr>
              <a:t>Or, overhead of refreshing the cached data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F4A8E483-3E9A-4BE3-A39A-C4E21D71999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1" charset="-128"/>
              </a:rPr>
              <a:t>Content Delivery Networks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1" charset="-128"/>
            </a:endParaRP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AAECF67F-D2F3-4EFE-8CBF-4418C5ED9B7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Book Antiqua" pitchFamily="18" charset="0"/>
              </a:rPr>
              <a:t>A Big Picture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4676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14400" y="2819400"/>
            <a:ext cx="3810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914400" y="563880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7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Book Antiqua" pitchFamily="18" charset="0"/>
              </a:rPr>
              <a:t>Advantages of using CDN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Reduce customers’ needs in investing web site infrastructures and decrease operational cost of managing such infrastructures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Bypass traffic jams on the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Requested data is close to the clients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Avoid traversing bottleneck links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Improve content delivery quality, speed, and reliability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Reduce load on the original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Load balancing? </a:t>
            </a:r>
          </a:p>
        </p:txBody>
      </p:sp>
    </p:spTree>
    <p:extLst>
      <p:ext uri="{BB962C8B-B14F-4D97-AF65-F5344CB8AC3E}">
        <p14:creationId xmlns:p14="http://schemas.microsoft.com/office/powerpoint/2010/main" val="335300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1" charset="-128"/>
              </a:rPr>
              <a:t>Content Delivery Network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562600" cy="4906963"/>
          </a:xfrm>
        </p:spPr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Proactive content replication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Content provider (e.g., CNN) contracts with a CDN</a:t>
            </a:r>
          </a:p>
          <a:p>
            <a:r>
              <a:rPr lang="en-US" altLang="en-US" smtClean="0">
                <a:ea typeface="ＭＳ Ｐゴシック" pitchFamily="1" charset="-128"/>
              </a:rPr>
              <a:t>CDN replicates the content 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On many servers spread throughout the Internet</a:t>
            </a:r>
          </a:p>
          <a:p>
            <a:r>
              <a:rPr lang="en-US" altLang="en-US" smtClean="0">
                <a:ea typeface="ＭＳ Ｐゴシック" pitchFamily="1" charset="-128"/>
              </a:rPr>
              <a:t>Updating the replicas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Updates pushed to replicas when the content changes</a:t>
            </a:r>
          </a:p>
          <a:p>
            <a:pPr lvl="1"/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37E450DF-183F-48C0-9FCA-C461C822516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040563" y="1663700"/>
            <a:ext cx="184150" cy="542925"/>
            <a:chOff x="4180" y="783"/>
            <a:chExt cx="150" cy="307"/>
          </a:xfrm>
        </p:grpSpPr>
        <p:sp>
          <p:nvSpPr>
            <p:cNvPr id="31803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4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6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7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5889625" y="4035425"/>
            <a:ext cx="347663" cy="695325"/>
            <a:chOff x="4730" y="2897"/>
            <a:chExt cx="219" cy="438"/>
          </a:xfrm>
        </p:grpSpPr>
        <p:sp>
          <p:nvSpPr>
            <p:cNvPr id="31793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94" name="Group 16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1795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6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7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8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9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0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802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751" name="Group 25"/>
          <p:cNvGrpSpPr>
            <a:grpSpLocks/>
          </p:cNvGrpSpPr>
          <p:nvPr/>
        </p:nvGrpSpPr>
        <p:grpSpPr bwMode="auto">
          <a:xfrm>
            <a:off x="7031038" y="4346575"/>
            <a:ext cx="347662" cy="695325"/>
            <a:chOff x="4730" y="2897"/>
            <a:chExt cx="219" cy="438"/>
          </a:xfrm>
        </p:grpSpPr>
        <p:sp>
          <p:nvSpPr>
            <p:cNvPr id="31783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84" name="Group 27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1785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6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7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8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9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92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752" name="Group 36"/>
          <p:cNvGrpSpPr>
            <a:grpSpLocks/>
          </p:cNvGrpSpPr>
          <p:nvPr/>
        </p:nvGrpSpPr>
        <p:grpSpPr bwMode="auto">
          <a:xfrm>
            <a:off x="8026400" y="4157663"/>
            <a:ext cx="347663" cy="695325"/>
            <a:chOff x="4730" y="2897"/>
            <a:chExt cx="219" cy="438"/>
          </a:xfrm>
        </p:grpSpPr>
        <p:sp>
          <p:nvSpPr>
            <p:cNvPr id="31773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74" name="Group 38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1775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6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7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8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9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2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753" name="Group 47"/>
          <p:cNvGrpSpPr>
            <a:grpSpLocks/>
          </p:cNvGrpSpPr>
          <p:nvPr/>
        </p:nvGrpSpPr>
        <p:grpSpPr bwMode="auto">
          <a:xfrm>
            <a:off x="7008813" y="3052763"/>
            <a:ext cx="347662" cy="695325"/>
            <a:chOff x="4730" y="2897"/>
            <a:chExt cx="219" cy="438"/>
          </a:xfrm>
        </p:grpSpPr>
        <p:sp>
          <p:nvSpPr>
            <p:cNvPr id="31763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64" name="Group 49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1765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6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7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8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9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2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1754" name="Text Box 58"/>
          <p:cNvSpPr txBox="1">
            <a:spLocks noChangeArrowheads="1"/>
          </p:cNvSpPr>
          <p:nvPr/>
        </p:nvSpPr>
        <p:spPr bwMode="auto">
          <a:xfrm>
            <a:off x="6337300" y="1066800"/>
            <a:ext cx="1697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in North America</a:t>
            </a:r>
          </a:p>
        </p:txBody>
      </p:sp>
      <p:sp>
        <p:nvSpPr>
          <p:cNvPr id="31755" name="Text Box 59"/>
          <p:cNvSpPr txBox="1">
            <a:spLocks noChangeArrowheads="1"/>
          </p:cNvSpPr>
          <p:nvPr/>
        </p:nvSpPr>
        <p:spPr bwMode="auto">
          <a:xfrm>
            <a:off x="6092825" y="2678113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CDN distribution node</a:t>
            </a:r>
          </a:p>
        </p:txBody>
      </p:sp>
      <p:sp>
        <p:nvSpPr>
          <p:cNvPr id="31756" name="Line 60"/>
          <p:cNvSpPr>
            <a:spLocks noChangeShapeType="1"/>
          </p:cNvSpPr>
          <p:nvPr/>
        </p:nvSpPr>
        <p:spPr bwMode="auto">
          <a:xfrm>
            <a:off x="7113588" y="22161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61"/>
          <p:cNvSpPr>
            <a:spLocks noChangeShapeType="1"/>
          </p:cNvSpPr>
          <p:nvPr/>
        </p:nvSpPr>
        <p:spPr bwMode="auto">
          <a:xfrm flipH="1">
            <a:off x="6234113" y="35591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62"/>
          <p:cNvSpPr>
            <a:spLocks noChangeShapeType="1"/>
          </p:cNvSpPr>
          <p:nvPr/>
        </p:nvSpPr>
        <p:spPr bwMode="auto">
          <a:xfrm>
            <a:off x="7186613" y="38385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63"/>
          <p:cNvSpPr>
            <a:spLocks noChangeShapeType="1"/>
          </p:cNvSpPr>
          <p:nvPr/>
        </p:nvSpPr>
        <p:spPr bwMode="auto">
          <a:xfrm>
            <a:off x="7405688" y="35337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64"/>
          <p:cNvSpPr txBox="1">
            <a:spLocks noChangeArrowheads="1"/>
          </p:cNvSpPr>
          <p:nvPr/>
        </p:nvSpPr>
        <p:spPr bwMode="auto">
          <a:xfrm>
            <a:off x="5137150" y="4779963"/>
            <a:ext cx="13922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in S. America</a:t>
            </a:r>
          </a:p>
        </p:txBody>
      </p:sp>
      <p:sp>
        <p:nvSpPr>
          <p:cNvPr id="31761" name="Text Box 65"/>
          <p:cNvSpPr txBox="1">
            <a:spLocks noChangeArrowheads="1"/>
          </p:cNvSpPr>
          <p:nvPr/>
        </p:nvSpPr>
        <p:spPr bwMode="auto">
          <a:xfrm>
            <a:off x="6594475" y="5108575"/>
            <a:ext cx="12461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in Europe</a:t>
            </a:r>
          </a:p>
        </p:txBody>
      </p:sp>
      <p:sp>
        <p:nvSpPr>
          <p:cNvPr id="31762" name="Text Box 66"/>
          <p:cNvSpPr txBox="1">
            <a:spLocks noChangeArrowheads="1"/>
          </p:cNvSpPr>
          <p:nvPr/>
        </p:nvSpPr>
        <p:spPr bwMode="auto">
          <a:xfrm>
            <a:off x="7821613" y="4930775"/>
            <a:ext cx="1246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latin typeface="Arial" charset="0"/>
              </a:rPr>
              <a:t>in 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Server Selection Policy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Live server</a:t>
            </a:r>
          </a:p>
          <a:p>
            <a:pPr lvl="1"/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For availability</a:t>
            </a:r>
          </a:p>
          <a:p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Lowest load</a:t>
            </a:r>
          </a:p>
          <a:p>
            <a:pPr lvl="1"/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To balance load across the servers</a:t>
            </a:r>
          </a:p>
          <a:p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Closest</a:t>
            </a:r>
          </a:p>
          <a:p>
            <a:pPr lvl="1"/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Nearest geographically, or in round-trip time</a:t>
            </a:r>
          </a:p>
          <a:p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Best performance</a:t>
            </a:r>
          </a:p>
          <a:p>
            <a:pPr lvl="1"/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Throughput, latency, …</a:t>
            </a:r>
          </a:p>
          <a:p>
            <a:r>
              <a:rPr lang="en-US" altLang="en-US" smtClean="0">
                <a:ea typeface="ＭＳ Ｐゴシック" pitchFamily="1" charset="-128"/>
                <a:sym typeface="Wingdings" pitchFamily="1" charset="2"/>
              </a:rPr>
              <a:t>Cheapest bandwidth, electricity, …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CF9373F8-EC11-4CA8-B17D-A3468F346F0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1524000"/>
            <a:ext cx="4773613" cy="830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Requires continuous monitoring of liveness, load,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Server Selection Mechanism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itchFamily="1" charset="-128"/>
                <a:sym typeface="Wingdings" pitchFamily="1" charset="2"/>
              </a:rPr>
              <a:t>Application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  <a:sym typeface="Wingdings" pitchFamily="1" charset="2"/>
              </a:rPr>
              <a:t>HTTP redirection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1" charset="-128"/>
              </a:rPr>
              <a:t>Advantages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Fine-grain control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Selection based on client IP address</a:t>
            </a:r>
          </a:p>
          <a:p>
            <a:r>
              <a:rPr lang="en-US" altLang="en-US" sz="3200" smtClean="0">
                <a:ea typeface="ＭＳ Ｐゴシック" pitchFamily="1" charset="-128"/>
              </a:rPr>
              <a:t>Disadvantages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Extra round-trips for TCP connection to server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Overhead on the server</a:t>
            </a:r>
          </a:p>
        </p:txBody>
      </p:sp>
      <p:sp>
        <p:nvSpPr>
          <p:cNvPr id="337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C746C101-AB76-433A-BC89-03E627432EA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3798" name="Group 68"/>
          <p:cNvGrpSpPr>
            <a:grpSpLocks/>
          </p:cNvGrpSpPr>
          <p:nvPr/>
        </p:nvGrpSpPr>
        <p:grpSpPr bwMode="auto">
          <a:xfrm>
            <a:off x="228600" y="3429000"/>
            <a:ext cx="4114800" cy="2438400"/>
            <a:chOff x="228600" y="3429000"/>
            <a:chExt cx="4114800" cy="2438400"/>
          </a:xfrm>
        </p:grpSpPr>
        <p:pic>
          <p:nvPicPr>
            <p:cNvPr id="33799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9530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0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4290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1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8100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990600" y="3657600"/>
              <a:ext cx="2362200" cy="533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rot="10800000" flipV="1">
              <a:off x="990600" y="3810000"/>
              <a:ext cx="2438400" cy="6096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>
              <a:off x="990600" y="4419600"/>
              <a:ext cx="2590800" cy="685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rot="10800000">
              <a:off x="1066800" y="4648200"/>
              <a:ext cx="2514600" cy="762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6" name="TextBox 33"/>
            <p:cNvSpPr txBox="1">
              <a:spLocks noChangeArrowheads="1"/>
            </p:cNvSpPr>
            <p:nvPr/>
          </p:nvSpPr>
          <p:spPr bwMode="auto">
            <a:xfrm>
              <a:off x="1600200" y="3657600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7" name="TextBox 34"/>
            <p:cNvSpPr txBox="1">
              <a:spLocks noChangeArrowheads="1"/>
            </p:cNvSpPr>
            <p:nvPr/>
          </p:nvSpPr>
          <p:spPr bwMode="auto">
            <a:xfrm>
              <a:off x="1752600" y="3505200"/>
              <a:ext cx="646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GET</a:t>
              </a:r>
            </a:p>
          </p:txBody>
        </p:sp>
        <p:sp>
          <p:nvSpPr>
            <p:cNvPr id="33808" name="TextBox 35"/>
            <p:cNvSpPr txBox="1">
              <a:spLocks noChangeArrowheads="1"/>
            </p:cNvSpPr>
            <p:nvPr/>
          </p:nvSpPr>
          <p:spPr bwMode="auto">
            <a:xfrm>
              <a:off x="1752600" y="4095690"/>
              <a:ext cx="1415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Redirect</a:t>
              </a:r>
            </a:p>
          </p:txBody>
        </p:sp>
        <p:sp>
          <p:nvSpPr>
            <p:cNvPr id="33809" name="TextBox 38"/>
            <p:cNvSpPr txBox="1">
              <a:spLocks noChangeArrowheads="1"/>
            </p:cNvSpPr>
            <p:nvPr/>
          </p:nvSpPr>
          <p:spPr bwMode="auto">
            <a:xfrm>
              <a:off x="2667000" y="4572000"/>
              <a:ext cx="646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GET</a:t>
              </a:r>
            </a:p>
          </p:txBody>
        </p:sp>
        <p:sp>
          <p:nvSpPr>
            <p:cNvPr id="33810" name="TextBox 41"/>
            <p:cNvSpPr txBox="1">
              <a:spLocks noChangeArrowheads="1"/>
            </p:cNvSpPr>
            <p:nvPr/>
          </p:nvSpPr>
          <p:spPr bwMode="auto">
            <a:xfrm>
              <a:off x="2667000" y="5238690"/>
              <a:ext cx="4924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OK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Server Selection Mechanism</a:t>
            </a:r>
          </a:p>
        </p:txBody>
      </p:sp>
      <p:sp>
        <p:nvSpPr>
          <p:cNvPr id="35843" name="Content Placeholder 40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1" charset="-128"/>
              </a:rPr>
              <a:t>Routing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Anycast routing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876800" y="1371600"/>
            <a:ext cx="4419600" cy="4525963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1" charset="-128"/>
              </a:rPr>
              <a:t>Advantages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No extra round trips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Route to nearby server</a:t>
            </a:r>
          </a:p>
          <a:p>
            <a:r>
              <a:rPr lang="en-US" altLang="en-US" sz="3200" smtClean="0">
                <a:ea typeface="ＭＳ Ｐゴシック" pitchFamily="1" charset="-128"/>
              </a:rPr>
              <a:t>Disadvantages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Does not consider network or server load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Different packets may go to different servers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Used only for simple request-response apps</a:t>
            </a:r>
          </a:p>
        </p:txBody>
      </p:sp>
      <p:sp>
        <p:nvSpPr>
          <p:cNvPr id="3584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1BB9E578-60D9-49CD-91A8-0F81329329C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5846" name="Group 69"/>
          <p:cNvGrpSpPr>
            <a:grpSpLocks/>
          </p:cNvGrpSpPr>
          <p:nvPr/>
        </p:nvGrpSpPr>
        <p:grpSpPr bwMode="auto">
          <a:xfrm>
            <a:off x="457200" y="2895600"/>
            <a:ext cx="4343400" cy="3143250"/>
            <a:chOff x="4800600" y="3200400"/>
            <a:chExt cx="4343400" cy="314331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</p:grpSp>
        <p:pic>
          <p:nvPicPr>
            <p:cNvPr id="35848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0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00"/>
              <a:ext cx="694819" cy="4297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728" y="4269072"/>
              <a:ext cx="109743" cy="41080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186" y="5587385"/>
              <a:ext cx="124983" cy="28264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4" name="TextBox 60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7237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1.2.3.0/24</a:t>
              </a:r>
            </a:p>
          </p:txBody>
        </p:sp>
        <p:sp>
          <p:nvSpPr>
            <p:cNvPr id="35855" name="TextBox 61"/>
            <p:cNvSpPr txBox="1">
              <a:spLocks noChangeArrowheads="1"/>
            </p:cNvSpPr>
            <p:nvPr/>
          </p:nvSpPr>
          <p:spPr bwMode="auto">
            <a:xfrm>
              <a:off x="6705600" y="5943600"/>
              <a:ext cx="17237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/>
                <a:t>1.2.3.0/24</a:t>
              </a: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00"/>
              <a:ext cx="2873375" cy="865187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00 h 865187"/>
                <a:gd name="T4" fmla="*/ 2873375 w 2873375"/>
                <a:gd name="T5" fmla="*/ 619125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>
                <a:latin typeface="Calibri" pitchFamily="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Server Selection Mechanism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1" charset="-128"/>
              </a:rPr>
              <a:t>Naming</a:t>
            </a:r>
          </a:p>
          <a:p>
            <a:pPr lvl="1"/>
            <a:r>
              <a:rPr lang="en-US" altLang="en-US" sz="2800" smtClean="0">
                <a:ea typeface="ＭＳ Ｐゴシック" pitchFamily="1" charset="-128"/>
              </a:rPr>
              <a:t>DNS-based server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648200" cy="5181600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1" charset="-128"/>
              </a:rPr>
              <a:t>Advantages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Avoid TCP set-up delay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DNS caching reduces overhead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Relatively fine control</a:t>
            </a:r>
          </a:p>
          <a:p>
            <a:r>
              <a:rPr lang="en-US" altLang="en-US" sz="3200" dirty="0" smtClean="0">
                <a:ea typeface="ＭＳ Ｐゴシック" pitchFamily="1" charset="-128"/>
              </a:rPr>
              <a:t>Disadvantage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Based on IP address of local DNS server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“Hidden load” effect</a:t>
            </a:r>
          </a:p>
          <a:p>
            <a:pPr lvl="1"/>
            <a:r>
              <a:rPr lang="en-US" altLang="en-US" sz="2800" dirty="0" smtClean="0">
                <a:ea typeface="ＭＳ Ｐゴシック" pitchFamily="1" charset="-128"/>
              </a:rPr>
              <a:t>DNS TTL limits adaptation</a:t>
            </a:r>
          </a:p>
          <a:p>
            <a:pPr lvl="1"/>
            <a:endParaRPr lang="en-US" altLang="en-US" dirty="0" smtClean="0">
              <a:ea typeface="ＭＳ Ｐゴシック" pitchFamily="1" charset="-128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7A4FF4EA-D979-40A9-B7AE-93AF8CF999F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990606" y="39624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37895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81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143000" y="36576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625850" y="40401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682207" y="53586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744788" y="3429000"/>
            <a:ext cx="1262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/>
              <a:t>1.2.3.4</a:t>
            </a:r>
          </a:p>
        </p:txBody>
      </p:sp>
      <p:sp>
        <p:nvSpPr>
          <p:cNvPr id="37902" name="TextBox 14"/>
          <p:cNvSpPr txBox="1">
            <a:spLocks noChangeArrowheads="1"/>
          </p:cNvSpPr>
          <p:nvPr/>
        </p:nvSpPr>
        <p:spPr bwMode="auto">
          <a:xfrm>
            <a:off x="2439988" y="5715000"/>
            <a:ext cx="1262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/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076325" y="37719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0 h 865187"/>
              <a:gd name="T4" fmla="*/ 2873375 w 2873375"/>
              <a:gd name="T5" fmla="*/ 619125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latin typeface="Calibri" pitchFamily="1" charset="0"/>
            </a:endParaRPr>
          </a:p>
        </p:txBody>
      </p:sp>
      <p:pic>
        <p:nvPicPr>
          <p:cNvPr id="3790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06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111125" y="46355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TextBox 25"/>
          <p:cNvSpPr txBox="1">
            <a:spLocks noChangeArrowheads="1"/>
          </p:cNvSpPr>
          <p:nvPr/>
        </p:nvSpPr>
        <p:spPr bwMode="auto">
          <a:xfrm>
            <a:off x="-39688" y="4264025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/>
              <a:t>DNS</a:t>
            </a:r>
          </a:p>
          <a:p>
            <a:pPr eaLnBrk="1" hangingPunct="1"/>
            <a:r>
              <a:rPr lang="en-US" altLang="en-US"/>
              <a:t>query</a:t>
            </a:r>
          </a:p>
        </p:txBody>
      </p:sp>
      <p:sp>
        <p:nvSpPr>
          <p:cNvPr id="37907" name="TextBox 26"/>
          <p:cNvSpPr txBox="1">
            <a:spLocks noChangeArrowheads="1"/>
          </p:cNvSpPr>
          <p:nvPr/>
        </p:nvSpPr>
        <p:spPr bwMode="auto">
          <a:xfrm>
            <a:off x="-57150" y="60198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/>
              <a:t>local 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Works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  <a:ea typeface="ＭＳ Ｐゴシック" pitchFamily="1" charset="-128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3667009A-5976-4E7E-B5EB-7AB2FEE4CA8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Single Server, Poor Performance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3551238"/>
            <a:ext cx="4495800" cy="2849562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1" charset="-128"/>
              </a:rPr>
              <a:t>Single server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Single point of failure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Easily overloaded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Far from most clients</a:t>
            </a:r>
          </a:p>
        </p:txBody>
      </p:sp>
      <p:sp>
        <p:nvSpPr>
          <p:cNvPr id="21508" name="Content Placeholder 12"/>
          <p:cNvSpPr>
            <a:spLocks noGrp="1"/>
          </p:cNvSpPr>
          <p:nvPr>
            <p:ph sz="half" idx="2"/>
          </p:nvPr>
        </p:nvSpPr>
        <p:spPr>
          <a:xfrm>
            <a:off x="4480523" y="3487737"/>
            <a:ext cx="4953000" cy="26971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1" charset="-128"/>
              </a:rPr>
              <a:t>Popular content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Popular site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“Flash crowd” (aka “Slashdot effect”)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Denial of Service attack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44A2B95B-8E2A-4048-B358-7095DB6BBB1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10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798638"/>
            <a:ext cx="1730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5275"/>
            <a:ext cx="19288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BD1818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7638"/>
            <a:ext cx="3403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9812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60960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Akamai Statistics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648200" cy="4525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1" charset="-128"/>
              </a:rPr>
              <a:t>Distributed servers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Servers: ~61,000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Networks: ~1,000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Countries: ~70</a:t>
            </a:r>
          </a:p>
          <a:p>
            <a:r>
              <a:rPr lang="en-US" altLang="en-US" sz="3600" smtClean="0">
                <a:ea typeface="ＭＳ Ｐゴシック" pitchFamily="1" charset="-128"/>
              </a:rPr>
              <a:t>Many customers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Apple, BBC, FOX, GM IBM, MTV, NASA, NBC, NFL, NPR, Puma, Red Bull, Rutgers, SAP, …</a:t>
            </a:r>
          </a:p>
        </p:txBody>
      </p:sp>
      <p:sp>
        <p:nvSpPr>
          <p:cNvPr id="39940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1" charset="-128"/>
              </a:rPr>
              <a:t>Client requests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Hundreds of billions per day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Half in the top </a:t>
            </a:r>
            <a:br>
              <a:rPr lang="en-US" altLang="en-US" sz="3200" smtClean="0">
                <a:ea typeface="ＭＳ Ｐゴシック" pitchFamily="1" charset="-128"/>
              </a:rPr>
            </a:br>
            <a:r>
              <a:rPr lang="en-US" altLang="en-US" sz="3200" smtClean="0">
                <a:ea typeface="ＭＳ Ｐゴシック" pitchFamily="1" charset="-128"/>
              </a:rPr>
              <a:t>45 networks</a:t>
            </a:r>
          </a:p>
          <a:p>
            <a:pPr lvl="1"/>
            <a:r>
              <a:rPr lang="en-US" altLang="en-US" sz="3200" smtClean="0">
                <a:ea typeface="ＭＳ Ｐゴシック" pitchFamily="1" charset="-128"/>
              </a:rPr>
              <a:t>15-20% of all Web traffic worldwide</a:t>
            </a:r>
          </a:p>
          <a:p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A592FB6E-0097-4D16-A07F-316BBED3E17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09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096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097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097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097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0979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index.html</a:t>
            </a:r>
          </a:p>
        </p:txBody>
      </p:sp>
      <p:sp>
        <p:nvSpPr>
          <p:cNvPr id="4098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9E2C3A1A-B5D7-4657-97E1-A93E2EE9E58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981" name="Rectangle 46"/>
          <p:cNvSpPr>
            <a:spLocks noChangeArrowheads="1"/>
          </p:cNvSpPr>
          <p:nvPr/>
        </p:nvSpPr>
        <p:spPr bwMode="auto">
          <a:xfrm>
            <a:off x="1258520" y="3200400"/>
            <a:ext cx="3467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http://cache.cnn.com/foo.jpg</a:t>
            </a:r>
          </a:p>
        </p:txBody>
      </p:sp>
      <p:sp>
        <p:nvSpPr>
          <p:cNvPr id="40982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alibri" pitchFamily="1" charset="0"/>
              </a:rPr>
              <a:t>HTTP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098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099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099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099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0995" name="TextBox 49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301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301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301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2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302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302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302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F3B3FB2F-9D00-4A19-9BE0-3799B7AD388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3028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DNS lookup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cache.cnn.com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303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303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8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3039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0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042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3043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ALIAS: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3044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3045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3046" name="TextBox 47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50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5062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5063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5067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8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9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070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5071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507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50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507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F3F49CCD-1423-4A39-B53C-3D7A6876253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50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508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5088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9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0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5091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5092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3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5095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5096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ALIAS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a73.g.akamai.net</a:t>
            </a:r>
          </a:p>
        </p:txBody>
      </p:sp>
      <p:sp>
        <p:nvSpPr>
          <p:cNvPr id="45097" name="Rectangle 46"/>
          <p:cNvSpPr>
            <a:spLocks noChangeArrowheads="1"/>
          </p:cNvSpPr>
          <p:nvPr/>
        </p:nvSpPr>
        <p:spPr bwMode="auto">
          <a:xfrm>
            <a:off x="4272642" y="24765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 dirty="0">
                <a:solidFill>
                  <a:srgbClr val="660066"/>
                </a:solidFill>
                <a:latin typeface="Arial" charset="0"/>
              </a:rPr>
              <a:t>DNS lookup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 dirty="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5098" name="TextBox 57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71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711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7115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6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7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7118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711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1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7122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71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712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BD304BF2-8352-49BF-AB2C-B8D5C3A25D15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71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3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713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3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7136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7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38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7139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7140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1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7143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7144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5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47147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148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DNS a73.g.akamai.net</a:t>
            </a:r>
          </a:p>
        </p:txBody>
      </p:sp>
      <p:sp>
        <p:nvSpPr>
          <p:cNvPr id="47149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Address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660066"/>
                </a:solidFill>
                <a:latin typeface="Arial" charset="0"/>
              </a:rPr>
              <a:t>1.2.3.4</a:t>
            </a:r>
          </a:p>
        </p:txBody>
      </p:sp>
      <p:sp>
        <p:nvSpPr>
          <p:cNvPr id="47150" name="TextBox 55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91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915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916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916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916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9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9170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91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2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917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9D58B9F9-4EB6-43EB-8436-FE550341318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91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4918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8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3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9184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5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6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9187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9188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9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191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9192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93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49195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9196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97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9198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49199" name="TextBox 57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12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120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120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5121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121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121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121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121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1221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FCA5047C-C488-4483-BAA5-4BCFFA2BAA4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512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5122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123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123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1236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7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1239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124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124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124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4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1246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1247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1248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9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0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1251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4" name="TextBox 64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32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325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325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5325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326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326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326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326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5D42CD07-4E6F-4D24-BBF1-6359AD7D1B2C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532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1" charset="0"/>
            </a:endParaRPr>
          </a:p>
        </p:txBody>
      </p:sp>
      <p:pic>
        <p:nvPicPr>
          <p:cNvPr id="5327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3280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1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2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3283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3284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5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3287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3288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9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3291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3292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3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3294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3295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6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3298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9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pic>
        <p:nvPicPr>
          <p:cNvPr id="53300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01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02" name="TextBox 64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How Akamai Works: Cache Hit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375A889D-0A4F-4B55-9CD0-ED75D21FBC7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301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</p:grpSpPr>
        <p:sp>
          <p:nvSpPr>
            <p:cNvPr id="55330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1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2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3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4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5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5302" name="Rectangle 12"/>
          <p:cNvSpPr>
            <a:spLocks noChangeArrowheads="1"/>
          </p:cNvSpPr>
          <p:nvPr/>
        </p:nvSpPr>
        <p:spPr bwMode="auto">
          <a:xfrm>
            <a:off x="457200" y="15240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5303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4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5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6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Rectangle 17"/>
          <p:cNvSpPr>
            <a:spLocks noChangeArrowheads="1"/>
          </p:cNvSpPr>
          <p:nvPr/>
        </p:nvSpPr>
        <p:spPr bwMode="auto">
          <a:xfrm>
            <a:off x="38100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55308" name="Rectangle 18"/>
          <p:cNvSpPr>
            <a:spLocks noChangeArrowheads="1"/>
          </p:cNvSpPr>
          <p:nvPr/>
        </p:nvSpPr>
        <p:spPr bwMode="auto">
          <a:xfrm>
            <a:off x="6934200" y="1524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server</a:t>
            </a:r>
          </a:p>
        </p:txBody>
      </p:sp>
      <p:sp>
        <p:nvSpPr>
          <p:cNvPr id="5530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531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5313" name="Picture 27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4" name="Picture 28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5" name="Rectangle 29"/>
          <p:cNvSpPr>
            <a:spLocks noChangeArrowheads="1"/>
          </p:cNvSpPr>
          <p:nvPr/>
        </p:nvSpPr>
        <p:spPr bwMode="auto">
          <a:xfrm>
            <a:off x="6019800" y="32766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high-level DNS server</a:t>
            </a:r>
          </a:p>
        </p:txBody>
      </p:sp>
      <p:sp>
        <p:nvSpPr>
          <p:cNvPr id="5531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Akamai low-level DNS server</a:t>
            </a:r>
          </a:p>
        </p:txBody>
      </p:sp>
      <p:pic>
        <p:nvPicPr>
          <p:cNvPr id="55317" name="Picture 31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8" name="Rectangle 32"/>
          <p:cNvSpPr>
            <a:spLocks noChangeArrowheads="1"/>
          </p:cNvSpPr>
          <p:nvPr/>
        </p:nvSpPr>
        <p:spPr bwMode="auto">
          <a:xfrm>
            <a:off x="7010400" y="49530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Nearby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hash-chosen</a:t>
            </a:r>
            <a:br>
              <a:rPr lang="en-US" alt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server</a:t>
            </a:r>
          </a:p>
        </p:txBody>
      </p:sp>
      <p:sp>
        <p:nvSpPr>
          <p:cNvPr id="55319" name="Line 35"/>
          <p:cNvSpPr>
            <a:spLocks noChangeShapeType="1"/>
          </p:cNvSpPr>
          <p:nvPr/>
        </p:nvSpPr>
        <p:spPr bwMode="auto">
          <a:xfrm>
            <a:off x="1828800" y="5562600"/>
            <a:ext cx="434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0" name="Line 36"/>
          <p:cNvSpPr>
            <a:spLocks noChangeShapeType="1"/>
          </p:cNvSpPr>
          <p:nvPr/>
        </p:nvSpPr>
        <p:spPr bwMode="auto">
          <a:xfrm>
            <a:off x="1828800" y="5715000"/>
            <a:ext cx="434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1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2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532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5325" name="Rectangle 43"/>
          <p:cNvSpPr>
            <a:spLocks noChangeArrowheads="1"/>
          </p:cNvSpPr>
          <p:nvPr/>
        </p:nvSpPr>
        <p:spPr bwMode="auto">
          <a:xfrm>
            <a:off x="4191000" y="5181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5326" name="Rectangle 44"/>
          <p:cNvSpPr>
            <a:spLocks noChangeArrowheads="1"/>
          </p:cNvSpPr>
          <p:nvPr/>
        </p:nvSpPr>
        <p:spPr bwMode="auto">
          <a:xfrm>
            <a:off x="4191000" y="5638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55327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index.html</a:t>
            </a:r>
          </a:p>
        </p:txBody>
      </p:sp>
      <p:sp>
        <p:nvSpPr>
          <p:cNvPr id="55328" name="Rectangle 46"/>
          <p:cNvSpPr>
            <a:spLocks noChangeArrowheads="1"/>
          </p:cNvSpPr>
          <p:nvPr/>
        </p:nvSpPr>
        <p:spPr bwMode="auto">
          <a:xfrm>
            <a:off x="2667000" y="60198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GET /cnn.com/foo.jpg</a:t>
            </a:r>
          </a:p>
        </p:txBody>
      </p:sp>
      <p:sp>
        <p:nvSpPr>
          <p:cNvPr id="55329" name="TextBox 43"/>
          <p:cNvSpPr txBox="1">
            <a:spLocks noChangeArrowheads="1"/>
          </p:cNvSpPr>
          <p:nvPr/>
        </p:nvSpPr>
        <p:spPr bwMode="auto">
          <a:xfrm>
            <a:off x="457200" y="56388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Equivalence classes of IP addresses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IP addresses experiencing similar performance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Quantify how well they connect to each other</a:t>
            </a:r>
          </a:p>
          <a:p>
            <a:r>
              <a:rPr lang="en-US" altLang="en-US" smtClean="0">
                <a:ea typeface="ＭＳ Ｐゴシック" pitchFamily="1" charset="-128"/>
              </a:rPr>
              <a:t>Collect and combine measurements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Ping, traceroute, BGP routes, server logs</a:t>
            </a:r>
          </a:p>
          <a:p>
            <a:pPr lvl="2"/>
            <a:r>
              <a:rPr lang="en-US" altLang="en-US" smtClean="0">
                <a:ea typeface="ＭＳ Ｐゴシック" pitchFamily="1" charset="-128"/>
              </a:rPr>
              <a:t>E.g., over 100 TB of logs per days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Network latency, loss, and connectivity</a:t>
            </a:r>
          </a:p>
          <a:p>
            <a:pPr>
              <a:buFont typeface="Arial" charset="0"/>
              <a:buNone/>
            </a:pPr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48C8B895-D65E-4F17-A7EC-9ACDBAC796B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Skewed Popularity of Web Traffic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4648200" cy="5334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en-US" sz="2400" smtClean="0">
                <a:ea typeface="ＭＳ Ｐゴシック" pitchFamily="1" charset="-128"/>
              </a:rPr>
              <a:t>“Zipf” or “power-law” distribution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374AF8E7-DE9D-4F85-971A-45DAD536C5E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867400"/>
            <a:ext cx="81708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Characteristics of WWW Client-based Traces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Carlos R. Cunha,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Azer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Bestavros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Mark E.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Crovella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BU-CS-95-01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Map each IP class to a preferred server cluster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Based on performance, cluster health, etc.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Updated roughly every minute  </a:t>
            </a:r>
          </a:p>
          <a:p>
            <a:r>
              <a:rPr lang="en-US" altLang="en-US" smtClean="0">
                <a:ea typeface="ＭＳ Ｐゴシック" pitchFamily="1" charset="-128"/>
              </a:rPr>
              <a:t>Map client request to a server in the cluster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Load balancer selects a specific server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E.g., to maximize the cache hit rate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DAFC924A-492F-40F8-9D4E-15CDB32B3A3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Adapting to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Failing hard drive on a server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Suspends after finishing “in progress” requests</a:t>
            </a:r>
          </a:p>
          <a:p>
            <a:r>
              <a:rPr lang="en-US" altLang="en-US" smtClean="0">
                <a:ea typeface="ＭＳ Ｐゴシック" pitchFamily="1" charset="-128"/>
              </a:rPr>
              <a:t>Failed server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Another server takes over for the IP address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Low-level map updated quickly</a:t>
            </a:r>
          </a:p>
          <a:p>
            <a:r>
              <a:rPr lang="en-US" altLang="en-US" smtClean="0">
                <a:ea typeface="ＭＳ Ｐゴシック" pitchFamily="1" charset="-128"/>
              </a:rPr>
              <a:t>Failed cluster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High-level map updated quickly</a:t>
            </a:r>
          </a:p>
          <a:p>
            <a:r>
              <a:rPr lang="en-US" altLang="en-US" smtClean="0">
                <a:ea typeface="ＭＳ Ｐゴシック" pitchFamily="1" charset="-128"/>
              </a:rPr>
              <a:t>Failed path to customer’s origin server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Route packets through an intermediate node</a:t>
            </a:r>
          </a:p>
          <a:p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3ADD77A4-2AC7-4277-9B9A-CF7B95BC763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Akamai Transport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Bad Internet routes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Overlay routing through an intermediate server</a:t>
            </a:r>
          </a:p>
          <a:p>
            <a:r>
              <a:rPr lang="en-US" altLang="en-US" smtClean="0">
                <a:ea typeface="ＭＳ Ｐゴシック" pitchFamily="1" charset="-128"/>
              </a:rPr>
              <a:t>Packet loss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Sending redundant data over multiple paths</a:t>
            </a:r>
          </a:p>
          <a:p>
            <a:r>
              <a:rPr lang="en-US" altLang="en-US" smtClean="0">
                <a:ea typeface="ＭＳ Ｐゴシック" pitchFamily="1" charset="-128"/>
              </a:rPr>
              <a:t>TCP connection set-up/teardown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Pools of persistent connections</a:t>
            </a:r>
          </a:p>
          <a:p>
            <a:r>
              <a:rPr lang="en-US" altLang="en-US" smtClean="0">
                <a:ea typeface="ＭＳ Ｐゴシック" pitchFamily="1" charset="-128"/>
              </a:rPr>
              <a:t>TCP congestion window and round-trip time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Estimates based on network latency measurements</a:t>
            </a:r>
            <a:br>
              <a:rPr lang="en-US" altLang="en-US" smtClean="0">
                <a:ea typeface="ＭＳ Ｐゴシック" pitchFamily="1" charset="-128"/>
              </a:rPr>
            </a:br>
            <a:r>
              <a:rPr lang="en-US" altLang="en-US" smtClean="0">
                <a:ea typeface="ＭＳ Ｐゴシック" pitchFamily="1" charset="-128"/>
              </a:rPr>
              <a:t>	</a:t>
            </a:r>
          </a:p>
          <a:p>
            <a:endParaRPr lang="en-US" altLang="en-US" smtClean="0">
              <a:ea typeface="ＭＳ Ｐゴシック" pitchFamily="1" charset="-128"/>
            </a:endParaRPr>
          </a:p>
          <a:p>
            <a:endParaRPr lang="en-US" altLang="en-US" smtClean="0">
              <a:ea typeface="ＭＳ Ｐゴシック" pitchFamily="1" charset="-128"/>
            </a:endParaRPr>
          </a:p>
          <a:p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8D984CBB-E722-4356-A571-06DBB646E1A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Akamai Application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Slow download of embedded objects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Prefetch when HTML page is requested</a:t>
            </a:r>
          </a:p>
          <a:p>
            <a:r>
              <a:rPr lang="en-US" altLang="en-US" smtClean="0">
                <a:ea typeface="ＭＳ Ｐゴシック" pitchFamily="1" charset="-128"/>
              </a:rPr>
              <a:t>Large objects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Content compression</a:t>
            </a:r>
          </a:p>
          <a:p>
            <a:r>
              <a:rPr lang="en-US" altLang="en-US" smtClean="0">
                <a:ea typeface="ＭＳ Ｐゴシック" pitchFamily="1" charset="-128"/>
              </a:rPr>
              <a:t>Slow applications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Moving applications to edge servers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E.g., content aggregation and transformation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E.g., static databases (e.g., product catalogs)</a:t>
            </a:r>
          </a:p>
          <a:p>
            <a:pPr lvl="1"/>
            <a:r>
              <a:rPr lang="en-US" altLang="en-US" smtClean="0">
                <a:ea typeface="ＭＳ Ｐゴシック" pitchFamily="1" charset="-128"/>
              </a:rPr>
              <a:t>E.g. batching and validating input on Web forms</a:t>
            </a:r>
          </a:p>
          <a:p>
            <a:pPr lvl="1"/>
            <a:endParaRPr lang="en-US" altLang="en-US" smtClean="0">
              <a:ea typeface="ＭＳ Ｐゴシック" pitchFamily="1" charset="-128"/>
            </a:endParaRPr>
          </a:p>
          <a:p>
            <a:pPr lvl="1"/>
            <a:endParaRPr lang="en-US" altLang="en-US" smtClean="0">
              <a:ea typeface="ＭＳ Ｐゴシック" pitchFamily="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5D39A7ED-2D71-4932-BE80-CA5443EB78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1" charset="-128"/>
              </a:rPr>
              <a:t>Content distribution is hard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Many, diverse, changing objects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Clients distributed all over the world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Reducing latency is king</a:t>
            </a:r>
          </a:p>
          <a:p>
            <a:r>
              <a:rPr lang="en-US" altLang="en-US" dirty="0" smtClean="0">
                <a:ea typeface="ＭＳ Ｐゴシック" pitchFamily="1" charset="-128"/>
              </a:rPr>
              <a:t>Content distribution solutions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Reactive caching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Proactive content delivery networks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DAB96A3D-18B9-428F-85F9-8C66E5784BD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CDN is one of the fastest revenue generating market for the existing as well as for the new players. Rapid explosion of web-based content, mainly online music, online video, online transaction-based services, has enhanced the demand for CDNs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CDN is </a:t>
            </a:r>
            <a:r>
              <a:rPr lang="en-US" dirty="0"/>
              <a:t>estimated to grow from $3.71billion in 2014 to $12.16 billion by 2019, at a Compound Annual Growth Rate (CAGR) of 26.3% from 2014 to 2019. </a:t>
            </a:r>
          </a:p>
        </p:txBody>
      </p:sp>
    </p:spTree>
    <p:extLst>
      <p:ext uri="{BB962C8B-B14F-4D97-AF65-F5344CB8AC3E}">
        <p14:creationId xmlns:p14="http://schemas.microsoft.com/office/powerpoint/2010/main" val="36392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Web Caching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BB6C8127-94D6-43B7-A2AB-F79A2F58353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5562600" y="2195795"/>
            <a:ext cx="15875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010150" y="1476445"/>
            <a:ext cx="1181100" cy="762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Reverse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Proxy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2550" y="1595720"/>
            <a:ext cx="1181100" cy="1590675"/>
            <a:chOff x="3252" y="1254"/>
            <a:chExt cx="744" cy="1002"/>
          </a:xfrm>
        </p:grpSpPr>
        <p:sp>
          <p:nvSpPr>
            <p:cNvPr id="4137" name="Rectangle 5"/>
            <p:cNvSpPr>
              <a:spLocks noChangeArrowheads="1"/>
            </p:cNvSpPr>
            <p:nvPr/>
          </p:nvSpPr>
          <p:spPr bwMode="auto">
            <a:xfrm>
              <a:off x="3252" y="1254"/>
              <a:ext cx="744" cy="48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>
                  <a:latin typeface="Arial" charset="0"/>
                  <a:cs typeface="Arial" charset="0"/>
                </a:rPr>
                <a:t>Reverse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>
                  <a:latin typeface="Arial" charset="0"/>
                  <a:cs typeface="Arial" charset="0"/>
                </a:rPr>
                <a:t>Proxy</a:t>
              </a:r>
            </a:p>
          </p:txBody>
        </p:sp>
        <p:sp>
          <p:nvSpPr>
            <p:cNvPr id="4138" name="Line 6"/>
            <p:cNvSpPr>
              <a:spLocks noChangeShapeType="1"/>
            </p:cNvSpPr>
            <p:nvPr/>
          </p:nvSpPr>
          <p:spPr bwMode="auto">
            <a:xfrm>
              <a:off x="3600" y="17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14950" y="1748120"/>
            <a:ext cx="1181100" cy="1438275"/>
            <a:chOff x="3348" y="1350"/>
            <a:chExt cx="744" cy="906"/>
          </a:xfrm>
        </p:grpSpPr>
        <p:sp>
          <p:nvSpPr>
            <p:cNvPr id="4135" name="Rectangle 8"/>
            <p:cNvSpPr>
              <a:spLocks noChangeArrowheads="1"/>
            </p:cNvSpPr>
            <p:nvPr/>
          </p:nvSpPr>
          <p:spPr bwMode="auto">
            <a:xfrm>
              <a:off x="3348" y="1350"/>
              <a:ext cx="744" cy="48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>
                  <a:latin typeface="Arial" charset="0"/>
                  <a:cs typeface="Arial" charset="0"/>
                </a:rPr>
                <a:t>Reverse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>
                  <a:latin typeface="Arial" charset="0"/>
                  <a:cs typeface="Arial" charset="0"/>
                </a:rPr>
                <a:t>Proxy</a:t>
              </a:r>
            </a:p>
          </p:txBody>
        </p:sp>
        <p:sp>
          <p:nvSpPr>
            <p:cNvPr id="4136" name="Line 9"/>
            <p:cNvSpPr>
              <a:spLocks noChangeShapeType="1"/>
            </p:cNvSpPr>
            <p:nvPr/>
          </p:nvSpPr>
          <p:spPr bwMode="auto">
            <a:xfrm>
              <a:off x="3696" y="182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1143000" y="4100795"/>
            <a:ext cx="3276600" cy="2362200"/>
          </a:xfrm>
          <a:prstGeom prst="ellipse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Intranet</a:t>
            </a:r>
          </a:p>
        </p:txBody>
      </p:sp>
      <p:sp>
        <p:nvSpPr>
          <p:cNvPr id="41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Book Antiqua" pitchFamily="18" charset="0"/>
              </a:rPr>
              <a:t>Web Cache Architecure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085975" y="5700995"/>
            <a:ext cx="1371600" cy="619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Browser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47800" y="1357595"/>
            <a:ext cx="2895600" cy="2057400"/>
          </a:xfrm>
          <a:prstGeom prst="irregularSeal1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Local ISP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1881188" y="2652995"/>
            <a:ext cx="1166812" cy="533400"/>
          </a:xfrm>
          <a:prstGeom prst="flowChartMagneticDrum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5562600" y="3186395"/>
            <a:ext cx="3124200" cy="3048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L4 Switch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5486400" y="3948395"/>
            <a:ext cx="3124200" cy="2514600"/>
          </a:xfrm>
          <a:prstGeom prst="irregularSeal1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Data Center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ISP</a:t>
            </a: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553200" y="5700995"/>
            <a:ext cx="990600" cy="533400"/>
          </a:xfrm>
          <a:prstGeom prst="flowChartMagneticDrum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cdn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2085975" y="4329395"/>
            <a:ext cx="1190625" cy="533400"/>
          </a:xfrm>
          <a:prstGeom prst="flowChartMagneticDrum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085975" y="5700995"/>
            <a:ext cx="1371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7043738" y="1363060"/>
            <a:ext cx="1485900" cy="9906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Content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7772400" y="242439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96138" y="1519520"/>
            <a:ext cx="1485900" cy="1666875"/>
            <a:chOff x="4533" y="1206"/>
            <a:chExt cx="936" cy="1050"/>
          </a:xfrm>
        </p:grpSpPr>
        <p:sp>
          <p:nvSpPr>
            <p:cNvPr id="4133" name="Rectangle 23"/>
            <p:cNvSpPr>
              <a:spLocks noChangeArrowheads="1"/>
            </p:cNvSpPr>
            <p:nvPr/>
          </p:nvSpPr>
          <p:spPr bwMode="auto">
            <a:xfrm>
              <a:off x="4533" y="1206"/>
              <a:ext cx="936" cy="62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Content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4134" name="Line 24"/>
            <p:cNvSpPr>
              <a:spLocks noChangeShapeType="1"/>
            </p:cNvSpPr>
            <p:nvPr/>
          </p:nvSpPr>
          <p:spPr bwMode="auto">
            <a:xfrm>
              <a:off x="4992" y="18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48538" y="1671920"/>
            <a:ext cx="1485900" cy="1514475"/>
            <a:chOff x="4629" y="1302"/>
            <a:chExt cx="936" cy="954"/>
          </a:xfrm>
        </p:grpSpPr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4629" y="1302"/>
              <a:ext cx="936" cy="62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Content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4132" name="Line 27"/>
            <p:cNvSpPr>
              <a:spLocks noChangeShapeType="1"/>
            </p:cNvSpPr>
            <p:nvPr/>
          </p:nvSpPr>
          <p:spPr bwMode="auto">
            <a:xfrm>
              <a:off x="5088" y="19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500938" y="1824320"/>
            <a:ext cx="1485900" cy="1358900"/>
            <a:chOff x="4725" y="1398"/>
            <a:chExt cx="936" cy="856"/>
          </a:xfrm>
        </p:grpSpPr>
        <p:sp>
          <p:nvSpPr>
            <p:cNvPr id="4129" name="Rectangle 29"/>
            <p:cNvSpPr>
              <a:spLocks noChangeArrowheads="1"/>
            </p:cNvSpPr>
            <p:nvPr/>
          </p:nvSpPr>
          <p:spPr bwMode="auto">
            <a:xfrm>
              <a:off x="4725" y="1398"/>
              <a:ext cx="936" cy="618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Content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800">
                  <a:latin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4130" name="Line 30"/>
            <p:cNvSpPr>
              <a:spLocks noChangeShapeType="1"/>
            </p:cNvSpPr>
            <p:nvPr/>
          </p:nvSpPr>
          <p:spPr bwMode="auto">
            <a:xfrm>
              <a:off x="5184" y="2016"/>
              <a:ext cx="1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467350" y="1900520"/>
            <a:ext cx="1181100" cy="1285875"/>
            <a:chOff x="3444" y="1446"/>
            <a:chExt cx="744" cy="810"/>
          </a:xfrm>
        </p:grpSpPr>
        <p:sp>
          <p:nvSpPr>
            <p:cNvPr id="4127" name="Rectangle 32"/>
            <p:cNvSpPr>
              <a:spLocks noChangeArrowheads="1"/>
            </p:cNvSpPr>
            <p:nvPr/>
          </p:nvSpPr>
          <p:spPr bwMode="auto">
            <a:xfrm>
              <a:off x="3444" y="1446"/>
              <a:ext cx="744" cy="48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 dirty="0">
                  <a:latin typeface="Arial" charset="0"/>
                  <a:cs typeface="Arial" charset="0"/>
                </a:rPr>
                <a:t>Reverse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400" dirty="0">
                  <a:latin typeface="Arial" charset="0"/>
                  <a:cs typeface="Arial" charset="0"/>
                </a:rPr>
                <a:t>Proxy</a:t>
              </a:r>
            </a:p>
          </p:txBody>
        </p:sp>
        <p:sp>
          <p:nvSpPr>
            <p:cNvPr id="4128" name="Line 33"/>
            <p:cNvSpPr>
              <a:spLocks noChangeShapeType="1"/>
            </p:cNvSpPr>
            <p:nvPr/>
          </p:nvSpPr>
          <p:spPr bwMode="auto">
            <a:xfrm>
              <a:off x="3792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7086600" y="349119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07" name="AutoShape 35"/>
          <p:cNvCxnSpPr>
            <a:cxnSpLocks noChangeShapeType="1"/>
            <a:stCxn id="3088" idx="1"/>
            <a:endCxn id="3085" idx="3"/>
          </p:cNvCxnSpPr>
          <p:nvPr/>
        </p:nvCxnSpPr>
        <p:spPr bwMode="auto">
          <a:xfrm rot="10800000">
            <a:off x="4343400" y="2622833"/>
            <a:ext cx="1143000" cy="2328862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8" name="AutoShape 36"/>
          <p:cNvCxnSpPr>
            <a:cxnSpLocks noChangeShapeType="1"/>
            <a:stCxn id="3085" idx="2"/>
            <a:endCxn id="3082" idx="0"/>
          </p:cNvCxnSpPr>
          <p:nvPr/>
        </p:nvCxnSpPr>
        <p:spPr bwMode="auto">
          <a:xfrm rot="16200000" flipH="1">
            <a:off x="2340769" y="3660264"/>
            <a:ext cx="685800" cy="195262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648200" y="3567395"/>
            <a:ext cx="500063" cy="395288"/>
          </a:xfrm>
          <a:prstGeom prst="flowChartSummingJunction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09588" y="5696233"/>
            <a:ext cx="1371600" cy="619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Browser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09588" y="5696233"/>
            <a:ext cx="1371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3605213" y="5691470"/>
            <a:ext cx="1371600" cy="619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Browser</a:t>
            </a: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3605213" y="5691470"/>
            <a:ext cx="1371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auto">
          <a:xfrm>
            <a:off x="3048000" y="2652995"/>
            <a:ext cx="990600" cy="533400"/>
          </a:xfrm>
          <a:prstGeom prst="flowChartMagneticDrum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32880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82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093" grpId="0" animBg="1"/>
      <p:bldP spid="3106" grpId="0" animBg="1"/>
      <p:bldP spid="3109" grpId="0" animBg="1"/>
      <p:bldP spid="3110" grpId="0" animBg="1"/>
      <p:bldP spid="3111" grpId="0" animBg="1"/>
      <p:bldP spid="3112" grpId="0" animBg="1"/>
      <p:bldP spid="3113" grpId="0" animBg="1"/>
      <p:bldP spid="3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Proxy Caches</a:t>
            </a:r>
          </a:p>
        </p:txBody>
      </p:sp>
      <p:sp>
        <p:nvSpPr>
          <p:cNvPr id="23557" name="Content Placeholder 57"/>
          <p:cNvSpPr>
            <a:spLocks noGrp="1"/>
          </p:cNvSpPr>
          <p:nvPr>
            <p:ph idx="1"/>
          </p:nvPr>
        </p:nvSpPr>
        <p:spPr>
          <a:xfrm>
            <a:off x="381000" y="1143000"/>
            <a:ext cx="8991600" cy="4906963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1" charset="-128"/>
              </a:rPr>
              <a:t>Reactively replicates</a:t>
            </a:r>
            <a:br>
              <a:rPr lang="en-US" altLang="en-US" sz="3600" dirty="0" smtClean="0">
                <a:ea typeface="ＭＳ Ｐゴシック" pitchFamily="1" charset="-128"/>
              </a:rPr>
            </a:br>
            <a:r>
              <a:rPr lang="en-US" altLang="en-US" sz="3600" dirty="0" smtClean="0">
                <a:ea typeface="ＭＳ Ｐゴシック" pitchFamily="1" charset="-128"/>
              </a:rPr>
              <a:t>popular content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Smaller round-trip </a:t>
            </a:r>
            <a:br>
              <a:rPr lang="en-US" altLang="en-US" sz="3600" dirty="0" smtClean="0">
                <a:ea typeface="ＭＳ Ｐゴシック" pitchFamily="1" charset="-128"/>
              </a:rPr>
            </a:br>
            <a:r>
              <a:rPr lang="en-US" altLang="en-US" sz="3600" dirty="0" smtClean="0">
                <a:ea typeface="ＭＳ Ｐゴシック" pitchFamily="1" charset="-128"/>
              </a:rPr>
              <a:t>times to clients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Reduces load on </a:t>
            </a:r>
            <a:br>
              <a:rPr lang="en-US" altLang="en-US" sz="3600" dirty="0" smtClean="0">
                <a:ea typeface="ＭＳ Ｐゴシック" pitchFamily="1" charset="-128"/>
              </a:rPr>
            </a:br>
            <a:r>
              <a:rPr lang="en-US" altLang="en-US" sz="3600" dirty="0" smtClean="0">
                <a:ea typeface="ＭＳ Ｐゴシック" pitchFamily="1" charset="-128"/>
              </a:rPr>
              <a:t>origin servers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Reduces network load, and bandwidth costs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Maintain persistent TCP connections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432300" y="1895475"/>
          <a:ext cx="5159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895475"/>
                        <a:ext cx="5159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400550" y="2303463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client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497388" y="3765550"/>
          <a:ext cx="5159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765550"/>
                        <a:ext cx="5159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286500" y="170815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>
                <a:latin typeface="Arial" charset="0"/>
              </a:rPr>
              <a:t>Proxy</a:t>
            </a:r>
          </a:p>
          <a:p>
            <a:r>
              <a:rPr lang="en-US" altLang="en-US">
                <a:latin typeface="Arial" charset="0"/>
              </a:rPr>
              <a:t>server</a:t>
            </a:r>
          </a:p>
        </p:txBody>
      </p:sp>
      <p:grpSp>
        <p:nvGrpSpPr>
          <p:cNvPr id="24584" name="Group 9"/>
          <p:cNvGrpSpPr>
            <a:grpSpLocks/>
          </p:cNvGrpSpPr>
          <p:nvPr/>
        </p:nvGrpSpPr>
        <p:grpSpPr bwMode="auto">
          <a:xfrm>
            <a:off x="6478588" y="2495550"/>
            <a:ext cx="346075" cy="742950"/>
            <a:chOff x="4180" y="783"/>
            <a:chExt cx="150" cy="307"/>
          </a:xfrm>
        </p:grpSpPr>
        <p:sp>
          <p:nvSpPr>
            <p:cNvPr id="24607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0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5" name="Freeform 18"/>
          <p:cNvSpPr>
            <a:spLocks/>
          </p:cNvSpPr>
          <p:nvPr/>
        </p:nvSpPr>
        <p:spPr bwMode="auto">
          <a:xfrm>
            <a:off x="4994275" y="2081213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 flipV="1">
            <a:off x="4987925" y="303530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20"/>
          <p:cNvSpPr>
            <a:spLocks noChangeShapeType="1"/>
          </p:cNvSpPr>
          <p:nvPr/>
        </p:nvSpPr>
        <p:spPr bwMode="auto">
          <a:xfrm flipH="1">
            <a:off x="5038725" y="312261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21"/>
          <p:cNvSpPr txBox="1">
            <a:spLocks noChangeArrowheads="1"/>
          </p:cNvSpPr>
          <p:nvPr/>
        </p:nvSpPr>
        <p:spPr bwMode="auto">
          <a:xfrm>
            <a:off x="4556125" y="421957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client</a:t>
            </a:r>
            <a:endParaRPr lang="en-US" altLang="en-US">
              <a:latin typeface="Arial" charset="0"/>
            </a:endParaRPr>
          </a:p>
        </p:txBody>
      </p:sp>
      <p:sp>
        <p:nvSpPr>
          <p:cNvPr id="24589" name="Text Box 22"/>
          <p:cNvSpPr txBox="1">
            <a:spLocks noChangeArrowheads="1"/>
          </p:cNvSpPr>
          <p:nvPr/>
        </p:nvSpPr>
        <p:spPr bwMode="auto">
          <a:xfrm rot="1422049">
            <a:off x="5122863" y="211931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4590" name="Text Box 23"/>
          <p:cNvSpPr txBox="1">
            <a:spLocks noChangeArrowheads="1"/>
          </p:cNvSpPr>
          <p:nvPr/>
        </p:nvSpPr>
        <p:spPr bwMode="auto">
          <a:xfrm rot="-1692639">
            <a:off x="4826000" y="313531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 rot="1411598">
            <a:off x="4840288" y="249713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 rot="-1737783">
            <a:off x="5008563" y="34544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grpSp>
        <p:nvGrpSpPr>
          <p:cNvPr id="24593" name="Group 26"/>
          <p:cNvGrpSpPr>
            <a:grpSpLocks/>
          </p:cNvGrpSpPr>
          <p:nvPr/>
        </p:nvGrpSpPr>
        <p:grpSpPr bwMode="auto">
          <a:xfrm>
            <a:off x="8402638" y="1704975"/>
            <a:ext cx="346075" cy="742950"/>
            <a:chOff x="4180" y="783"/>
            <a:chExt cx="150" cy="307"/>
          </a:xfrm>
        </p:grpSpPr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2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6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94" name="Freeform 44"/>
          <p:cNvSpPr>
            <a:spLocks/>
          </p:cNvSpPr>
          <p:nvPr/>
        </p:nvSpPr>
        <p:spPr bwMode="auto">
          <a:xfrm>
            <a:off x="4967288" y="215582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 rot="-1419968">
            <a:off x="6759575" y="2135188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4596" name="Text Box 46"/>
          <p:cNvSpPr txBox="1">
            <a:spLocks noChangeArrowheads="1"/>
          </p:cNvSpPr>
          <p:nvPr/>
        </p:nvSpPr>
        <p:spPr bwMode="auto">
          <a:xfrm rot="-1415789">
            <a:off x="6792913" y="24780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4597" name="Text Box 48"/>
          <p:cNvSpPr txBox="1">
            <a:spLocks noChangeArrowheads="1"/>
          </p:cNvSpPr>
          <p:nvPr/>
        </p:nvSpPr>
        <p:spPr bwMode="auto">
          <a:xfrm>
            <a:off x="8167688" y="10668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origin </a:t>
            </a:r>
          </a:p>
          <a:p>
            <a:r>
              <a:rPr lang="en-US" altLang="en-US" sz="1600">
                <a:latin typeface="Arial" charset="0"/>
              </a:rPr>
              <a:t>server</a:t>
            </a:r>
            <a:endParaRPr lang="en-US" altLang="en-US">
              <a:latin typeface="Arial" charset="0"/>
            </a:endParaRPr>
          </a:p>
        </p:txBody>
      </p:sp>
      <p:sp>
        <p:nvSpPr>
          <p:cNvPr id="24598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algn="r" eaLnBrk="1" hangingPunct="1"/>
            <a:fld id="{E7F7F59D-B144-4F6E-9F8F-3141CE28AD8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Forward Proxy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906963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1" charset="-128"/>
              </a:rPr>
              <a:t>Cache close to the client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Improves client performance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Reduces network provider’s costs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Explicit proxy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Requires configuring browser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Implicit proxy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Service provider deploys an “on path” proxy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… that intercepts and handles Web requests</a:t>
            </a: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F4F1E694-3577-4B05-B6BF-B6E45F31E35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323013" y="1558925"/>
          <a:ext cx="515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1558925"/>
                        <a:ext cx="5159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291263" y="1966913"/>
            <a:ext cx="65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client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388100" y="3429000"/>
          <a:ext cx="515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429000"/>
                        <a:ext cx="5159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177213" y="1371600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>
                <a:latin typeface="Arial" charset="0"/>
              </a:rPr>
              <a:t>Proxy</a:t>
            </a:r>
          </a:p>
          <a:p>
            <a:r>
              <a:rPr lang="en-US" altLang="en-US">
                <a:latin typeface="Arial" charset="0"/>
              </a:rPr>
              <a:t>server</a:t>
            </a:r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8369300" y="2159000"/>
            <a:ext cx="346075" cy="742950"/>
            <a:chOff x="4180" y="783"/>
            <a:chExt cx="150" cy="307"/>
          </a:xfrm>
        </p:grpSpPr>
        <p:sp>
          <p:nvSpPr>
            <p:cNvPr id="2664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634" name="Line 19"/>
          <p:cNvSpPr>
            <a:spLocks noChangeShapeType="1"/>
          </p:cNvSpPr>
          <p:nvPr/>
        </p:nvSpPr>
        <p:spPr bwMode="auto">
          <a:xfrm flipV="1">
            <a:off x="6878638" y="2698750"/>
            <a:ext cx="1401762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20"/>
          <p:cNvSpPr>
            <a:spLocks noChangeShapeType="1"/>
          </p:cNvSpPr>
          <p:nvPr/>
        </p:nvSpPr>
        <p:spPr bwMode="auto">
          <a:xfrm flipH="1">
            <a:off x="6929438" y="2786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21"/>
          <p:cNvSpPr txBox="1">
            <a:spLocks noChangeArrowheads="1"/>
          </p:cNvSpPr>
          <p:nvPr/>
        </p:nvSpPr>
        <p:spPr bwMode="auto">
          <a:xfrm>
            <a:off x="6446838" y="3883025"/>
            <a:ext cx="65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client</a:t>
            </a:r>
            <a:endParaRPr lang="en-US" altLang="en-US">
              <a:latin typeface="Arial" charset="0"/>
            </a:endParaRPr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 rot="1422049">
            <a:off x="7013575" y="178276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 rot="-1692639">
            <a:off x="6716713" y="279876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 rot="1411598">
            <a:off x="6731000" y="21605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 rot="-1737783">
            <a:off x="6899275" y="31178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6781800" y="1828800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781800" y="1676400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Reverse Proxy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019800" cy="4906963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1" charset="-128"/>
              </a:rPr>
              <a:t>Cache close to server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Improve client performance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Reduce content provider cost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Load balancing, content assembly, transcoding, etc.</a:t>
            </a:r>
          </a:p>
          <a:p>
            <a:r>
              <a:rPr lang="en-US" altLang="en-US" sz="3600" dirty="0" smtClean="0">
                <a:ea typeface="ＭＳ Ｐゴシック" pitchFamily="1" charset="-128"/>
              </a:rPr>
              <a:t>Directing clients to the proxy</a:t>
            </a:r>
          </a:p>
          <a:p>
            <a:pPr lvl="1"/>
            <a:r>
              <a:rPr lang="en-US" altLang="en-US" sz="3200" dirty="0" smtClean="0">
                <a:ea typeface="ＭＳ Ｐゴシック" pitchFamily="1" charset="-128"/>
              </a:rPr>
              <a:t>Map the site name to the </a:t>
            </a:r>
            <a:br>
              <a:rPr lang="en-US" altLang="en-US" sz="3200" dirty="0" smtClean="0">
                <a:ea typeface="ＭＳ Ｐゴシック" pitchFamily="1" charset="-128"/>
              </a:rPr>
            </a:br>
            <a:r>
              <a:rPr lang="en-US" altLang="en-US" sz="3200" dirty="0" smtClean="0">
                <a:ea typeface="ＭＳ Ｐゴシック" pitchFamily="1" charset="-128"/>
              </a:rPr>
              <a:t>IP address of the proxy</a:t>
            </a:r>
          </a:p>
          <a:p>
            <a:pPr lvl="1"/>
            <a:endParaRPr lang="en-US" altLang="en-US" dirty="0" smtClean="0">
              <a:ea typeface="ＭＳ Ｐゴシック" pitchFamily="1" charset="-128"/>
            </a:endParaRPr>
          </a:p>
          <a:p>
            <a:pPr lvl="1"/>
            <a:endParaRPr lang="en-US" altLang="en-US" dirty="0" smtClean="0">
              <a:ea typeface="ＭＳ Ｐゴシック" pitchFamily="1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fld id="{D03A7881-34C8-471D-AE2B-14287B35B04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286500" y="23876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>
                <a:latin typeface="Arial" charset="0"/>
              </a:rPr>
              <a:t>Proxy</a:t>
            </a:r>
          </a:p>
          <a:p>
            <a:r>
              <a:rPr lang="en-US" altLang="en-US">
                <a:latin typeface="Arial" charset="0"/>
              </a:rPr>
              <a:t>server</a:t>
            </a:r>
          </a:p>
        </p:txBody>
      </p: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6478588" y="3175000"/>
            <a:ext cx="346075" cy="742950"/>
            <a:chOff x="4180" y="783"/>
            <a:chExt cx="150" cy="307"/>
          </a:xfrm>
        </p:grpSpPr>
        <p:sp>
          <p:nvSpPr>
            <p:cNvPr id="2768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5" name="Line 19"/>
          <p:cNvSpPr>
            <a:spLocks noChangeShapeType="1"/>
          </p:cNvSpPr>
          <p:nvPr/>
        </p:nvSpPr>
        <p:spPr bwMode="auto">
          <a:xfrm flipV="1">
            <a:off x="6858000" y="2743200"/>
            <a:ext cx="1524000" cy="684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 flipH="1">
            <a:off x="6781800" y="2895600"/>
            <a:ext cx="1600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7" name="Group 26"/>
          <p:cNvGrpSpPr>
            <a:grpSpLocks/>
          </p:cNvGrpSpPr>
          <p:nvPr/>
        </p:nvGrpSpPr>
        <p:grpSpPr bwMode="auto">
          <a:xfrm>
            <a:off x="8402638" y="2384425"/>
            <a:ext cx="346075" cy="742950"/>
            <a:chOff x="4180" y="783"/>
            <a:chExt cx="150" cy="307"/>
          </a:xfrm>
        </p:grpSpPr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8402638" y="4289425"/>
            <a:ext cx="346075" cy="742950"/>
            <a:chOff x="4180" y="783"/>
            <a:chExt cx="150" cy="307"/>
          </a:xfrm>
        </p:grpSpPr>
        <p:sp>
          <p:nvSpPr>
            <p:cNvPr id="27667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8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9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0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4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9" name="Text Box 45"/>
          <p:cNvSpPr txBox="1">
            <a:spLocks noChangeArrowheads="1"/>
          </p:cNvSpPr>
          <p:nvPr/>
        </p:nvSpPr>
        <p:spPr bwMode="auto">
          <a:xfrm rot="-1419968">
            <a:off x="6850063" y="2790825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7660" name="Text Box 46"/>
          <p:cNvSpPr txBox="1">
            <a:spLocks noChangeArrowheads="1"/>
          </p:cNvSpPr>
          <p:nvPr/>
        </p:nvSpPr>
        <p:spPr bwMode="auto">
          <a:xfrm rot="-1415789">
            <a:off x="6851650" y="3203575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7661" name="Text Box 47"/>
          <p:cNvSpPr txBox="1">
            <a:spLocks noChangeArrowheads="1"/>
          </p:cNvSpPr>
          <p:nvPr/>
        </p:nvSpPr>
        <p:spPr bwMode="auto">
          <a:xfrm>
            <a:off x="8139113" y="50800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origin </a:t>
            </a:r>
          </a:p>
          <a:p>
            <a:r>
              <a:rPr lang="en-US" altLang="en-US" sz="1600">
                <a:latin typeface="Arial" charset="0"/>
              </a:rPr>
              <a:t>server</a:t>
            </a:r>
            <a:endParaRPr lang="en-US" altLang="en-US">
              <a:latin typeface="Arial" charset="0"/>
            </a:endParaRPr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8167688" y="174625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latin typeface="Arial" charset="0"/>
              </a:rPr>
              <a:t>origin </a:t>
            </a:r>
          </a:p>
          <a:p>
            <a:r>
              <a:rPr lang="en-US" altLang="en-US" sz="1600">
                <a:latin typeface="Arial" charset="0"/>
              </a:rPr>
              <a:t>server</a:t>
            </a:r>
            <a:endParaRPr lang="en-US" altLang="en-US">
              <a:latin typeface="Arial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 rot="1422049">
            <a:off x="7078663" y="3856038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en-US">
              <a:latin typeface="Arial" charset="0"/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 rot="1411598">
            <a:off x="6705600" y="4310063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en-US">
              <a:latin typeface="Arial" charset="0"/>
            </a:endParaRP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6705600" y="3886200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6781800" y="3733800"/>
            <a:ext cx="1676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62"/>
          <p:cNvGrpSpPr>
            <a:grpSpLocks/>
          </p:cNvGrpSpPr>
          <p:nvPr/>
        </p:nvGrpSpPr>
        <p:grpSpPr bwMode="auto">
          <a:xfrm>
            <a:off x="254000" y="760413"/>
            <a:ext cx="8737600" cy="5945187"/>
            <a:chOff x="1124302" y="914400"/>
            <a:chExt cx="7232298" cy="4961381"/>
          </a:xfrm>
        </p:grpSpPr>
        <p:cxnSp>
          <p:nvCxnSpPr>
            <p:cNvPr id="9" name="Straight Connector 8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2125935" y="2922953"/>
              <a:ext cx="879668" cy="3600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5921744" y="2386254"/>
              <a:ext cx="555825" cy="4875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6108333" y="2709506"/>
              <a:ext cx="776578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6477569" y="2709506"/>
              <a:ext cx="621526" cy="61735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  <a:stCxn id="39" idx="0"/>
            </p:cNvCxnSpPr>
            <p:nvPr/>
          </p:nvCxnSpPr>
          <p:spPr bwMode="auto">
            <a:xfrm rot="5400000" flipH="1" flipV="1">
              <a:off x="3664450" y="4608725"/>
              <a:ext cx="764410" cy="9960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  <a:stCxn id="43" idx="0"/>
            </p:cNvCxnSpPr>
            <p:nvPr/>
          </p:nvCxnSpPr>
          <p:spPr bwMode="auto">
            <a:xfrm rot="5400000" flipH="1" flipV="1">
              <a:off x="4803716" y="4975312"/>
              <a:ext cx="759111" cy="25754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  <a:stCxn id="46" idx="0"/>
            </p:cNvCxnSpPr>
            <p:nvPr/>
          </p:nvCxnSpPr>
          <p:spPr bwMode="auto">
            <a:xfrm rot="16200000" flipV="1">
              <a:off x="5857648" y="4686370"/>
              <a:ext cx="735264" cy="86987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6" idx="3"/>
            </p:cNvCxnSpPr>
            <p:nvPr/>
          </p:nvCxnSpPr>
          <p:spPr bwMode="auto">
            <a:xfrm>
              <a:off x="2954715" y="2471041"/>
              <a:ext cx="616269" cy="6186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2753671" y="2709506"/>
              <a:ext cx="467787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267896" y="2659015"/>
            <a:ext cx="4708692" cy="140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Photo Editor Photo" r:id="rId3" imgW="1905266" imgH="1390844" progId="">
                    <p:embed/>
                  </p:oleObj>
                </mc:Choice>
                <mc:Fallback>
                  <p:oleObj name="Photo Editor Photo"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896" y="2659015"/>
                          <a:ext cx="4708692" cy="140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818098" y="2277620"/>
              <a:ext cx="1136617" cy="385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ea typeface="+mn-ea"/>
                </a:rPr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2536" y="2281595"/>
              <a:ext cx="1181292" cy="3855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ea typeface="+mn-ea"/>
                </a:rPr>
                <a:t>Router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13845" y="5488939"/>
              <a:ext cx="1069602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FFFF"/>
                </a:solidFill>
                <a:latin typeface="Calibri" pitchFamily="1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44664" y="5483640"/>
              <a:ext cx="101835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FFFF"/>
                </a:solidFill>
                <a:latin typeface="Calibri" pitchFamily="1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45126" y="5488939"/>
              <a:ext cx="103149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FFFF"/>
                </a:solidFill>
                <a:latin typeface="Calibri" pitchFamily="1" charset="0"/>
              </a:endParaRPr>
            </a:p>
          </p:txBody>
        </p:sp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1176862" y="914400"/>
              <a:ext cx="2044596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FFFF"/>
                </a:solidFill>
                <a:latin typeface="Calibri" pitchFamily="1" charset="0"/>
              </a:endParaRPr>
            </a:p>
          </p:txBody>
        </p:sp>
        <p:sp>
          <p:nvSpPr>
            <p:cNvPr id="80" name="Rounded Rectangle 79"/>
            <p:cNvSpPr>
              <a:spLocks noChangeArrowheads="1"/>
            </p:cNvSpPr>
            <p:nvPr/>
          </p:nvSpPr>
          <p:spPr bwMode="auto">
            <a:xfrm>
              <a:off x="6269956" y="914400"/>
              <a:ext cx="2086644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FFFF"/>
                </a:solidFill>
                <a:latin typeface="Calibri" pitchFamily="1" charset="0"/>
              </a:endParaRPr>
            </a:p>
          </p:txBody>
        </p:sp>
        <p:sp>
          <p:nvSpPr>
            <p:cNvPr id="28698" name="TextBox 80"/>
            <p:cNvSpPr txBox="1">
              <a:spLocks noChangeArrowheads="1"/>
            </p:cNvSpPr>
            <p:nvPr/>
          </p:nvSpPr>
          <p:spPr bwMode="auto">
            <a:xfrm>
              <a:off x="3689244" y="1679055"/>
              <a:ext cx="207900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2400"/>
                <a:t>Data Centers</a:t>
              </a:r>
            </a:p>
          </p:txBody>
        </p:sp>
        <p:grpSp>
          <p:nvGrpSpPr>
            <p:cNvPr id="28699" name="Group 86"/>
            <p:cNvGrpSpPr>
              <a:grpSpLocks/>
            </p:cNvGrpSpPr>
            <p:nvPr/>
          </p:nvGrpSpPr>
          <p:grpSpPr bwMode="auto">
            <a:xfrm>
              <a:off x="1482697" y="1081157"/>
              <a:ext cx="1386695" cy="1001641"/>
              <a:chOff x="4310927" y="727214"/>
              <a:chExt cx="1386695" cy="1001641"/>
            </a:xfrm>
          </p:grpSpPr>
          <p:sp>
            <p:nvSpPr>
              <p:cNvPr id="83" name="Rounded Rectangle 82"/>
              <p:cNvSpPr>
                <a:spLocks noChangeArrowheads="1"/>
              </p:cNvSpPr>
              <p:nvPr/>
            </p:nvSpPr>
            <p:spPr bwMode="auto">
              <a:xfrm>
                <a:off x="5079951" y="902256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84" name="Rounded Rectangle 83"/>
              <p:cNvSpPr>
                <a:spLocks noChangeArrowheads="1"/>
              </p:cNvSpPr>
              <p:nvPr/>
            </p:nvSpPr>
            <p:spPr bwMode="auto">
              <a:xfrm>
                <a:off x="5464955" y="902256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85" name="Rounded Rectangle 84"/>
              <p:cNvSpPr>
                <a:spLocks noChangeArrowheads="1"/>
              </p:cNvSpPr>
              <p:nvPr/>
            </p:nvSpPr>
            <p:spPr bwMode="auto">
              <a:xfrm>
                <a:off x="4311256" y="914178"/>
                <a:ext cx="232579" cy="39346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28718" name="TextBox 85"/>
              <p:cNvSpPr txBox="1">
                <a:spLocks noChangeArrowheads="1"/>
              </p:cNvSpPr>
              <p:nvPr/>
            </p:nvSpPr>
            <p:spPr bwMode="auto">
              <a:xfrm>
                <a:off x="4405808" y="727214"/>
                <a:ext cx="618954" cy="1001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r>
                  <a:rPr lang="en-US" altLang="en-US" sz="3600">
                    <a:solidFill>
                      <a:schemeClr val="accent1"/>
                    </a:solidFill>
                  </a:rPr>
                  <a:t> . .</a:t>
                </a:r>
              </a:p>
            </p:txBody>
          </p:sp>
        </p:grpSp>
        <p:grpSp>
          <p:nvGrpSpPr>
            <p:cNvPr id="28700" name="Group 87"/>
            <p:cNvGrpSpPr>
              <a:grpSpLocks/>
            </p:cNvGrpSpPr>
            <p:nvPr/>
          </p:nvGrpSpPr>
          <p:grpSpPr bwMode="auto">
            <a:xfrm>
              <a:off x="6657475" y="1068457"/>
              <a:ext cx="1386695" cy="580886"/>
              <a:chOff x="4310927" y="727214"/>
              <a:chExt cx="1386695" cy="580886"/>
            </a:xfrm>
          </p:grpSpPr>
          <p:sp>
            <p:nvSpPr>
              <p:cNvPr id="89" name="Rounded Rectangle 88"/>
              <p:cNvSpPr>
                <a:spLocks noChangeArrowheads="1"/>
              </p:cNvSpPr>
              <p:nvPr/>
            </p:nvSpPr>
            <p:spPr bwMode="auto">
              <a:xfrm>
                <a:off x="5079735" y="901708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>
                <a:off x="5464739" y="901708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91" name="Rounded Rectangle 90"/>
              <p:cNvSpPr>
                <a:spLocks noChangeArrowheads="1"/>
              </p:cNvSpPr>
              <p:nvPr/>
            </p:nvSpPr>
            <p:spPr bwMode="auto">
              <a:xfrm>
                <a:off x="4311040" y="913631"/>
                <a:ext cx="232579" cy="394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endParaRPr lang="en-US" altLang="en-US" sz="2400">
                  <a:solidFill>
                    <a:srgbClr val="FFFFFF"/>
                  </a:solidFill>
                  <a:latin typeface="Calibri" pitchFamily="1" charset="0"/>
                </a:endParaRPr>
              </a:p>
            </p:txBody>
          </p:sp>
          <p:sp>
            <p:nvSpPr>
              <p:cNvPr id="28714" name="TextBox 91"/>
              <p:cNvSpPr txBox="1">
                <a:spLocks noChangeArrowheads="1"/>
              </p:cNvSpPr>
              <p:nvPr/>
            </p:nvSpPr>
            <p:spPr bwMode="auto">
              <a:xfrm>
                <a:off x="4494833" y="727214"/>
                <a:ext cx="618954" cy="53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/>
                <a:r>
                  <a:rPr lang="en-US" altLang="en-US" sz="3600"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  <p:sp>
          <p:nvSpPr>
            <p:cNvPr id="28701" name="TextBox 92"/>
            <p:cNvSpPr txBox="1">
              <a:spLocks noChangeArrowheads="1"/>
            </p:cNvSpPr>
            <p:nvPr/>
          </p:nvSpPr>
          <p:spPr bwMode="auto">
            <a:xfrm>
              <a:off x="1124302" y="1693598"/>
              <a:ext cx="1261447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2400"/>
                <a:t>Servers</a:t>
              </a:r>
            </a:p>
          </p:txBody>
        </p:sp>
        <p:sp>
          <p:nvSpPr>
            <p:cNvPr id="28702" name="TextBox 93"/>
            <p:cNvSpPr txBox="1">
              <a:spLocks noChangeArrowheads="1"/>
            </p:cNvSpPr>
            <p:nvPr/>
          </p:nvSpPr>
          <p:spPr bwMode="auto">
            <a:xfrm>
              <a:off x="7053105" y="1693598"/>
              <a:ext cx="125790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2400"/>
                <a:t>Servers</a:t>
              </a:r>
            </a:p>
          </p:txBody>
        </p:sp>
        <p:cxnSp>
          <p:nvCxnSpPr>
            <p:cNvPr id="96" name="Curved Connector 95"/>
            <p:cNvCxnSpPr>
              <a:cxnSpLocks noChangeShapeType="1"/>
            </p:cNvCxnSpPr>
            <p:nvPr/>
          </p:nvCxnSpPr>
          <p:spPr bwMode="auto">
            <a:xfrm rot="16200000" flipV="1">
              <a:off x="2002058" y="1965027"/>
              <a:ext cx="1935535" cy="13048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Curved Connector 104"/>
            <p:cNvCxnSpPr>
              <a:cxnSpLocks noChangeShapeType="1"/>
            </p:cNvCxnSpPr>
            <p:nvPr/>
          </p:nvCxnSpPr>
          <p:spPr bwMode="auto">
            <a:xfrm rot="16200000" flipH="1">
              <a:off x="2293112" y="1801433"/>
              <a:ext cx="1935535" cy="1631997"/>
            </a:xfrm>
            <a:prstGeom prst="curvedConnector3">
              <a:avLst>
                <a:gd name="adj1" fmla="val 4475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5" name="TextBox 117"/>
            <p:cNvSpPr txBox="1">
              <a:spLocks noChangeArrowheads="1"/>
            </p:cNvSpPr>
            <p:nvPr/>
          </p:nvSpPr>
          <p:spPr bwMode="auto">
            <a:xfrm>
              <a:off x="3016473" y="5490535"/>
              <a:ext cx="107223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2400"/>
                <a:t>Client</a:t>
              </a: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444275" y="3975100"/>
            <a:ext cx="4710113" cy="1216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Photo Editor Photo" r:id="rId5" imgW="1905266" imgH="1390844" progId="">
                    <p:embed/>
                  </p:oleObj>
                </mc:Choice>
                <mc:Fallback>
                  <p:oleObj name="Photo Editor Photo" r:id="rId5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275" y="3975100"/>
                          <a:ext cx="4710113" cy="1216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79465" y="3585200"/>
              <a:ext cx="1405988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ea typeface="+mn-ea"/>
                </a:rPr>
                <a:t>Reverse Proxy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5690" y="3585200"/>
              <a:ext cx="1324520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ea typeface="+mn-ea"/>
                </a:rPr>
                <a:t>Reverse Proxy</a:t>
              </a:r>
            </a:p>
          </p:txBody>
        </p:sp>
        <p:cxnSp>
          <p:nvCxnSpPr>
            <p:cNvPr id="57" name="Curved Connector 56"/>
            <p:cNvCxnSpPr>
              <a:cxnSpLocks noChangeShapeType="1"/>
              <a:endCxn id="39" idx="0"/>
            </p:cNvCxnSpPr>
            <p:nvPr/>
          </p:nvCxnSpPr>
          <p:spPr bwMode="auto">
            <a:xfrm rot="5400000">
              <a:off x="3180170" y="4592231"/>
              <a:ext cx="1265185" cy="52823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2793883" y="4659278"/>
              <a:ext cx="1257236" cy="40208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0" name="TextBox 61"/>
            <p:cNvSpPr txBox="1">
              <a:spLocks noChangeArrowheads="1"/>
            </p:cNvSpPr>
            <p:nvPr/>
          </p:nvSpPr>
          <p:spPr bwMode="auto">
            <a:xfrm>
              <a:off x="1755025" y="5007235"/>
              <a:ext cx="147678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2400" i="1"/>
                <a:t>Requests</a:t>
              </a:r>
            </a:p>
          </p:txBody>
        </p:sp>
      </p:grpSp>
      <p:sp>
        <p:nvSpPr>
          <p:cNvPr id="28677" name="TextBox 49"/>
          <p:cNvSpPr txBox="1">
            <a:spLocks noChangeArrowheads="1"/>
          </p:cNvSpPr>
          <p:nvPr/>
        </p:nvSpPr>
        <p:spPr bwMode="auto">
          <a:xfrm>
            <a:off x="4292600" y="6243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/>
              <a:t>Client</a:t>
            </a:r>
          </a:p>
        </p:txBody>
      </p:sp>
      <p:sp>
        <p:nvSpPr>
          <p:cNvPr id="28678" name="TextBox 50"/>
          <p:cNvSpPr txBox="1">
            <a:spLocks noChangeArrowheads="1"/>
          </p:cNvSpPr>
          <p:nvPr/>
        </p:nvSpPr>
        <p:spPr bwMode="auto">
          <a:xfrm>
            <a:off x="6273800" y="624046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/>
              <a:t>Client</a:t>
            </a:r>
          </a:p>
        </p:txBody>
      </p:sp>
      <p:sp>
        <p:nvSpPr>
          <p:cNvPr id="28679" name="TextBox 53"/>
          <p:cNvSpPr txBox="1">
            <a:spLocks noChangeArrowheads="1"/>
          </p:cNvSpPr>
          <p:nvPr/>
        </p:nvSpPr>
        <p:spPr bwMode="auto">
          <a:xfrm>
            <a:off x="3733800" y="3132138"/>
            <a:ext cx="2006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/>
              <a:t>Private Backbone</a:t>
            </a:r>
          </a:p>
        </p:txBody>
      </p:sp>
      <p:sp>
        <p:nvSpPr>
          <p:cNvPr id="28680" name="TextBox 54"/>
          <p:cNvSpPr txBox="1">
            <a:spLocks noChangeArrowheads="1"/>
          </p:cNvSpPr>
          <p:nvPr/>
        </p:nvSpPr>
        <p:spPr bwMode="auto">
          <a:xfrm>
            <a:off x="3884613" y="49006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400"/>
              <a:t>Internet</a:t>
            </a:r>
          </a:p>
        </p:txBody>
      </p:sp>
      <p:sp>
        <p:nvSpPr>
          <p:cNvPr id="28681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1" charset="-128"/>
              </a:rPr>
              <a:t>Google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17837</TotalTime>
  <Words>1426</Words>
  <Application>Microsoft Macintosh PowerPoint</Application>
  <PresentationFormat>On-screen Show (4:3)</PresentationFormat>
  <Paragraphs>497</Paragraphs>
  <Slides>35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Book Antiqua</vt:lpstr>
      <vt:lpstr>Calibri</vt:lpstr>
      <vt:lpstr>Courier New</vt:lpstr>
      <vt:lpstr>ＭＳ Ｐゴシック</vt:lpstr>
      <vt:lpstr>Times New Roman</vt:lpstr>
      <vt:lpstr>Wingdings</vt:lpstr>
      <vt:lpstr>ZapfDingbats</vt:lpstr>
      <vt:lpstr>Arial</vt:lpstr>
      <vt:lpstr>Office Theme</vt:lpstr>
      <vt:lpstr>Clip</vt:lpstr>
      <vt:lpstr>Photo Editor Photo</vt:lpstr>
      <vt:lpstr>Content Delivery Networks (CDNs)</vt:lpstr>
      <vt:lpstr>Single Server, Poor Performance</vt:lpstr>
      <vt:lpstr>Skewed Popularity of Web Traffic</vt:lpstr>
      <vt:lpstr>Web Caching</vt:lpstr>
      <vt:lpstr>Web Cache Architecure</vt:lpstr>
      <vt:lpstr>Proxy Caches</vt:lpstr>
      <vt:lpstr>Forward Proxy</vt:lpstr>
      <vt:lpstr>Reverse Proxy</vt:lpstr>
      <vt:lpstr>Google Design</vt:lpstr>
      <vt:lpstr>Limitations of Web Caching</vt:lpstr>
      <vt:lpstr>Content Delivery Networks</vt:lpstr>
      <vt:lpstr>A Big Picture</vt:lpstr>
      <vt:lpstr>Advantages of using CDN</vt:lpstr>
      <vt:lpstr>Content Delivery Network</vt:lpstr>
      <vt:lpstr>Server Selection Policy</vt:lpstr>
      <vt:lpstr>Server Selection Mechanism</vt:lpstr>
      <vt:lpstr>Server Selection Mechanism</vt:lpstr>
      <vt:lpstr>Server Selection Mechanism</vt:lpstr>
      <vt:lpstr>How Akamai Works</vt:lpstr>
      <vt:lpstr>Akamai Statistics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  <vt:lpstr>Mapping System</vt:lpstr>
      <vt:lpstr>Mapping System</vt:lpstr>
      <vt:lpstr>Adapting to Failures</vt:lpstr>
      <vt:lpstr>Akamai Transport Optimizations</vt:lpstr>
      <vt:lpstr>Akamai Application Optimizations</vt:lpstr>
      <vt:lpstr>Conclusion</vt:lpstr>
      <vt:lpstr>More Recent …</vt:lpstr>
    </vt:vector>
  </TitlesOfParts>
  <Company>Princeton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Satyavada, Sowmya</cp:lastModifiedBy>
  <cp:revision>1770</cp:revision>
  <dcterms:created xsi:type="dcterms:W3CDTF">2012-03-25T13:15:55Z</dcterms:created>
  <dcterms:modified xsi:type="dcterms:W3CDTF">2017-10-18T19:27:24Z</dcterms:modified>
</cp:coreProperties>
</file>