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474D-635A-4E30-A8CC-CBDF0D4F902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B20B-97E6-4288-950E-F008586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</a:p>
          <a:p>
            <a:r>
              <a:rPr lang="en-US" dirty="0" smtClean="0"/>
              <a:t>10/26/2017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4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Layer: IP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Best-effort global packet delivery</a:t>
            </a:r>
          </a:p>
          <a:p>
            <a:pPr lvl="1"/>
            <a:r>
              <a:rPr lang="en-US" dirty="0" smtClean="0"/>
              <a:t>Host-to-host: source IP to destination IP</a:t>
            </a:r>
          </a:p>
          <a:p>
            <a:pPr lvl="1"/>
            <a:r>
              <a:rPr lang="en-US" dirty="0" smtClean="0"/>
              <a:t>Narrow waist</a:t>
            </a:r>
          </a:p>
          <a:p>
            <a:pPr lvl="1"/>
            <a:r>
              <a:rPr lang="en-US" dirty="0" smtClean="0"/>
              <a:t>Performance and robustness are important</a:t>
            </a:r>
          </a:p>
          <a:p>
            <a:pPr lvl="1"/>
            <a:endParaRPr lang="en-US" dirty="0"/>
          </a:p>
          <a:p>
            <a:r>
              <a:rPr lang="en-US" dirty="0" smtClean="0"/>
              <a:t>Upper-layer protocols can provide richer functionality</a:t>
            </a:r>
          </a:p>
          <a:p>
            <a:pPr lvl="1"/>
            <a:r>
              <a:rPr lang="en-US" dirty="0" smtClean="0"/>
              <a:t>reliability,…</a:t>
            </a:r>
          </a:p>
          <a:p>
            <a:endParaRPr lang="en-US" dirty="0"/>
          </a:p>
          <a:p>
            <a:r>
              <a:rPr lang="en-US" dirty="0" smtClean="0"/>
              <a:t>Connect with various networking technologies</a:t>
            </a:r>
          </a:p>
          <a:p>
            <a:pPr lvl="1"/>
            <a:r>
              <a:rPr lang="en-US" dirty="0" smtClean="0"/>
              <a:t>Wired, wireless,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plane</a:t>
            </a:r>
          </a:p>
          <a:p>
            <a:pPr lvl="1"/>
            <a:r>
              <a:rPr lang="en-US" dirty="0" err="1" smtClean="0"/>
              <a:t>Softwares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Routing</a:t>
            </a:r>
            <a:r>
              <a:rPr lang="en-US" dirty="0" smtClean="0"/>
              <a:t>: run some routing protocol(s) to populate </a:t>
            </a:r>
            <a:r>
              <a:rPr lang="en-US" dirty="0" smtClean="0">
                <a:solidFill>
                  <a:srgbClr val="C00000"/>
                </a:solidFill>
              </a:rPr>
              <a:t>forwarding (routing) table</a:t>
            </a:r>
          </a:p>
          <a:p>
            <a:pPr lvl="1"/>
            <a:endParaRPr lang="en-US" dirty="0"/>
          </a:p>
          <a:p>
            <a:r>
              <a:rPr lang="en-US" dirty="0" smtClean="0"/>
              <a:t>Data plane</a:t>
            </a:r>
          </a:p>
          <a:p>
            <a:pPr lvl="1"/>
            <a:r>
              <a:rPr lang="en-US" dirty="0" smtClean="0"/>
              <a:t>Adapters (NICs) &amp; ports, memory, switching fabric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Forwarding</a:t>
            </a:r>
            <a:r>
              <a:rPr lang="en-US" dirty="0" smtClean="0"/>
              <a:t>: based on its </a:t>
            </a:r>
            <a:r>
              <a:rPr lang="en-US" dirty="0" err="1" smtClean="0"/>
              <a:t>dest</a:t>
            </a:r>
            <a:r>
              <a:rPr lang="en-US" dirty="0" smtClean="0"/>
              <a:t> IP address, forward a packet to an output port, via the switch fabric, hopefully at the </a:t>
            </a:r>
            <a:r>
              <a:rPr lang="en-US" dirty="0" smtClean="0">
                <a:solidFill>
                  <a:srgbClr val="C00000"/>
                </a:solidFill>
              </a:rPr>
              <a:t>link speed</a:t>
            </a:r>
          </a:p>
          <a:p>
            <a:pPr lvl="1"/>
            <a:r>
              <a:rPr lang="en-US" dirty="0" smtClean="0"/>
              <a:t>Buffering: when outgoing link demand &gt; link speed </a:t>
            </a:r>
          </a:p>
          <a:p>
            <a:pPr lvl="2"/>
            <a:r>
              <a:rPr lang="en-US" dirty="0" smtClean="0"/>
              <a:t>Queueing delay and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bytes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Hierarchical addressing is important to scalability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-1" charset="-128"/>
              </a:rPr>
              <a:t>12.34.158.0/24 is a 24-bit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-1" charset="-128"/>
              </a:rPr>
              <a:t>prefix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1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" charset="-128"/>
              </a:rPr>
              <a:t>with 2</a:t>
            </a:r>
            <a:r>
              <a:rPr lang="en-US" altLang="en-US" baseline="30000" dirty="0" smtClean="0">
                <a:solidFill>
                  <a:schemeClr val="tx1"/>
                </a:solidFill>
                <a:ea typeface="ＭＳ Ｐゴシック" pitchFamily="-1" charset="-128"/>
              </a:rPr>
              <a:t>8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" charset="-128"/>
              </a:rPr>
              <a:t> addresses</a:t>
            </a:r>
          </a:p>
          <a:p>
            <a:pPr lvl="1"/>
            <a:r>
              <a:rPr lang="en-US" dirty="0" smtClean="0"/>
              <a:t>Network ID + Host ID</a:t>
            </a:r>
          </a:p>
          <a:p>
            <a:pPr lvl="1"/>
            <a:endParaRPr lang="en-US" dirty="0"/>
          </a:p>
          <a:p>
            <a:r>
              <a:rPr lang="en-US" dirty="0" smtClean="0"/>
              <a:t>IP addresses are allocated by contiguous blocks (prefixes)</a:t>
            </a:r>
          </a:p>
          <a:p>
            <a:endParaRPr lang="en-US" dirty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Smaller forwarding table size (prefix-based entries)</a:t>
            </a:r>
          </a:p>
          <a:p>
            <a:pPr lvl="1"/>
            <a:r>
              <a:rPr lang="en-US" dirty="0" smtClean="0"/>
              <a:t>Fast to update routing states</a:t>
            </a:r>
          </a:p>
          <a:p>
            <a:pPr lvl="1"/>
            <a:r>
              <a:rPr lang="en-US" dirty="0" smtClean="0"/>
              <a:t>Routing state is not affected due to nodes addition/removal within a network</a:t>
            </a:r>
            <a:endParaRPr lang="en-US" dirty="0"/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Times New Roman" pitchFamily="-1" charset="0"/>
              </a:rPr>
              <a:t>~400,000 prefixes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8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make forwarding decisions</a:t>
            </a:r>
          </a:p>
          <a:p>
            <a:pPr lvl="1"/>
            <a:r>
              <a:rPr lang="en-US" dirty="0" smtClean="0"/>
              <a:t>Longest prefix match of a destination IP address with the forwarding table</a:t>
            </a:r>
          </a:p>
          <a:p>
            <a:pPr lvl="1"/>
            <a:endParaRPr lang="en-US" dirty="0"/>
          </a:p>
          <a:p>
            <a:r>
              <a:rPr lang="en-US" dirty="0" smtClean="0"/>
              <a:t>Not exact match!</a:t>
            </a:r>
          </a:p>
          <a:p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52411" y="4225925"/>
            <a:ext cx="2520950" cy="1625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dirty="0">
                <a:latin typeface="Tahoma" pitchFamily="-1" charset="0"/>
              </a:rPr>
              <a:t>4.0.0.0/8</a:t>
            </a:r>
          </a:p>
          <a:p>
            <a:pPr algn="l"/>
            <a:r>
              <a:rPr lang="en-US" altLang="en-US" dirty="0">
                <a:latin typeface="Tahoma" pitchFamily="-1" charset="0"/>
              </a:rPr>
              <a:t>4.83.128.0/17</a:t>
            </a:r>
          </a:p>
          <a:p>
            <a:pPr algn="l"/>
            <a:r>
              <a:rPr lang="en-US" altLang="en-US" dirty="0">
                <a:latin typeface="Tahoma" pitchFamily="-1" charset="0"/>
              </a:rPr>
              <a:t>201.10.0.0/21</a:t>
            </a:r>
          </a:p>
          <a:p>
            <a:pPr algn="l"/>
            <a:r>
              <a:rPr lang="en-US" altLang="en-US" dirty="0">
                <a:solidFill>
                  <a:srgbClr val="0066FF"/>
                </a:solidFill>
                <a:latin typeface="Tahoma" pitchFamily="-1" charset="0"/>
              </a:rPr>
              <a:t>201.10.6.0/23</a:t>
            </a:r>
          </a:p>
          <a:p>
            <a:pPr algn="l"/>
            <a:r>
              <a:rPr lang="en-US" altLang="en-US" dirty="0">
                <a:latin typeface="Tahoma" pitchFamily="-1" charset="0"/>
              </a:rPr>
              <a:t>126.255.103.0/24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682436" y="4940300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64761" y="474186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66FF"/>
                </a:solidFill>
                <a:latin typeface="Tahoma" pitchFamily="-1" charset="0"/>
              </a:rPr>
              <a:t>201.10.6.17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112398" y="43783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Tahoma" pitchFamily="-1" charset="0"/>
              </a:rPr>
              <a:t>destination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022286" y="3733800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Tahoma" pitchFamily="-1" charset="0"/>
              </a:rPr>
              <a:t>forwarding table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8027298" y="5362575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119498" y="508635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2400" b="0">
                <a:solidFill>
                  <a:srgbClr val="0066FF"/>
                </a:solidFill>
                <a:latin typeface="Tahoma" pitchFamily="-1" charset="0"/>
              </a:rPr>
              <a:t>Serial0/0.1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092511" y="4757738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-1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b="0">
                <a:latin typeface="Tahoma" pitchFamily="-1" charset="0"/>
              </a:rPr>
              <a:t>outgoing link</a:t>
            </a:r>
          </a:p>
        </p:txBody>
      </p:sp>
    </p:spTree>
    <p:extLst>
      <p:ext uri="{BB962C8B-B14F-4D97-AF65-F5344CB8AC3E}">
        <p14:creationId xmlns:p14="http://schemas.microsoft.com/office/powerpoint/2010/main" val="306391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Tahoma</vt:lpstr>
      <vt:lpstr>Times New Roman</vt:lpstr>
      <vt:lpstr>Office Theme</vt:lpstr>
      <vt:lpstr>Lecture Review</vt:lpstr>
      <vt:lpstr>Network Layer: IP Network</vt:lpstr>
      <vt:lpstr>Network Routers</vt:lpstr>
      <vt:lpstr>IP Addresses</vt:lpstr>
      <vt:lpstr>Longest Prefix Match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</dc:title>
  <dc:creator>Zhu, Yingwu</dc:creator>
  <cp:lastModifiedBy>Zhu, Yingwu</cp:lastModifiedBy>
  <cp:revision>5</cp:revision>
  <dcterms:created xsi:type="dcterms:W3CDTF">2017-10-26T16:01:27Z</dcterms:created>
  <dcterms:modified xsi:type="dcterms:W3CDTF">2017-10-26T16:27:22Z</dcterms:modified>
</cp:coreProperties>
</file>