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44"/>
  </p:notesMasterIdLst>
  <p:handoutMasterIdLst>
    <p:handoutMasterId r:id="rId45"/>
  </p:handoutMasterIdLst>
  <p:sldIdLst>
    <p:sldId id="257" r:id="rId2"/>
    <p:sldId id="421" r:id="rId3"/>
    <p:sldId id="431" r:id="rId4"/>
    <p:sldId id="426" r:id="rId5"/>
    <p:sldId id="430" r:id="rId6"/>
    <p:sldId id="427" r:id="rId7"/>
    <p:sldId id="428" r:id="rId8"/>
    <p:sldId id="489" r:id="rId9"/>
    <p:sldId id="432" r:id="rId10"/>
    <p:sldId id="433" r:id="rId11"/>
    <p:sldId id="434" r:id="rId12"/>
    <p:sldId id="441" r:id="rId13"/>
    <p:sldId id="436" r:id="rId14"/>
    <p:sldId id="439" r:id="rId15"/>
    <p:sldId id="438" r:id="rId16"/>
    <p:sldId id="440" r:id="rId17"/>
    <p:sldId id="442" r:id="rId18"/>
    <p:sldId id="462" r:id="rId19"/>
    <p:sldId id="464" r:id="rId20"/>
    <p:sldId id="465" r:id="rId21"/>
    <p:sldId id="453" r:id="rId22"/>
    <p:sldId id="466" r:id="rId23"/>
    <p:sldId id="455" r:id="rId24"/>
    <p:sldId id="456" r:id="rId25"/>
    <p:sldId id="457" r:id="rId26"/>
    <p:sldId id="458" r:id="rId27"/>
    <p:sldId id="459" r:id="rId28"/>
    <p:sldId id="460" r:id="rId29"/>
    <p:sldId id="461" r:id="rId30"/>
    <p:sldId id="467" r:id="rId31"/>
    <p:sldId id="473" r:id="rId32"/>
    <p:sldId id="474" r:id="rId33"/>
    <p:sldId id="475" r:id="rId34"/>
    <p:sldId id="476" r:id="rId35"/>
    <p:sldId id="477" r:id="rId36"/>
    <p:sldId id="479" r:id="rId37"/>
    <p:sldId id="484" r:id="rId38"/>
    <p:sldId id="486" r:id="rId39"/>
    <p:sldId id="482" r:id="rId40"/>
    <p:sldId id="483" r:id="rId41"/>
    <p:sldId id="472" r:id="rId42"/>
    <p:sldId id="481" r:id="rId4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CC99"/>
    <a:srgbClr val="FF3300"/>
    <a:srgbClr val="CCFFFF"/>
    <a:srgbClr val="FFCC00"/>
    <a:srgbClr val="00D164"/>
    <a:srgbClr val="D64A49"/>
    <a:srgbClr val="3C8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680" autoAdjust="0"/>
  </p:normalViewPr>
  <p:slideViewPr>
    <p:cSldViewPr>
      <p:cViewPr varScale="1">
        <p:scale>
          <a:sx n="116" d="100"/>
          <a:sy n="116" d="100"/>
        </p:scale>
        <p:origin x="15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6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AAA506A-C77C-4785-912C-7D48B7377E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479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84" charset="0"/>
              </a:defRPr>
            </a:lvl1pPr>
          </a:lstStyle>
          <a:p>
            <a:endParaRPr lang="en-US" alt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84" charset="0"/>
              </a:defRPr>
            </a:lvl1pPr>
          </a:lstStyle>
          <a:p>
            <a:endParaRPr lang="en-US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84" charset="0"/>
              </a:defRPr>
            </a:lvl1pPr>
          </a:lstStyle>
          <a:p>
            <a:endParaRPr lang="en-US" alt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84" charset="0"/>
              </a:defRPr>
            </a:lvl1pPr>
          </a:lstStyle>
          <a:p>
            <a:fld id="{85E53D27-B43B-4AE0-8252-FD8D50254D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572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98FA6E3E-F148-4B26-B9D4-F9538BC79B1A}" type="slidenum">
              <a:rPr lang="en-US" altLang="en-US" sz="1300" b="0">
                <a:latin typeface="Times New Roman" pitchFamily="-84" charset="0"/>
              </a:rPr>
              <a:pPr eaLnBrk="1" hangingPunct="1"/>
              <a:t>1</a:t>
            </a:fld>
            <a:endParaRPr lang="en-US" altLang="en-US" sz="1300" b="0">
              <a:latin typeface="Times New Roman" pitchFamily="-8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120E3E85-8C5C-483F-B388-FE21AF9C0249}" type="slidenum">
              <a:rPr lang="en-US" altLang="en-US" sz="1300" b="0">
                <a:latin typeface="Times New Roman" pitchFamily="-84" charset="0"/>
              </a:rPr>
              <a:pPr eaLnBrk="1" hangingPunct="1"/>
              <a:t>26</a:t>
            </a:fld>
            <a:endParaRPr lang="en-US" altLang="en-US" sz="1300" b="0">
              <a:latin typeface="Times New Roman" pitchFamily="-8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E9A7D506-B442-4799-B506-8F729A77D616}" type="slidenum">
              <a:rPr lang="en-US" altLang="en-US" sz="1300" b="0">
                <a:latin typeface="Times New Roman" pitchFamily="-84" charset="0"/>
              </a:rPr>
              <a:pPr eaLnBrk="1" hangingPunct="1"/>
              <a:t>27</a:t>
            </a:fld>
            <a:endParaRPr lang="en-US" altLang="en-US" sz="1300" b="0">
              <a:latin typeface="Times New Roman" pitchFamily="-8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2EE68894-0D31-400F-81ED-6A56C34A2E0C}" type="slidenum">
              <a:rPr lang="en-US" altLang="en-US" sz="1300" b="0">
                <a:latin typeface="Times New Roman" pitchFamily="-84" charset="0"/>
              </a:rPr>
              <a:pPr eaLnBrk="1" hangingPunct="1"/>
              <a:t>28</a:t>
            </a:fld>
            <a:endParaRPr lang="en-US" altLang="en-US" sz="1300" b="0">
              <a:latin typeface="Times New Roman" pitchFamily="-8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C3AED1B8-9EDC-4475-A39E-FCD3909433AA}" type="slidenum">
              <a:rPr lang="en-US" altLang="en-US" sz="1300" b="0">
                <a:latin typeface="Times New Roman" pitchFamily="-84" charset="0"/>
              </a:rPr>
              <a:pPr eaLnBrk="1" hangingPunct="1"/>
              <a:t>29</a:t>
            </a:fld>
            <a:endParaRPr lang="en-US" altLang="en-US" sz="1300" b="0">
              <a:latin typeface="Times New Roman" pitchFamily="-8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B778F7F8-461A-458D-8D11-2D074814B21D}" type="slidenum">
              <a:rPr lang="en-US" altLang="en-US" sz="1300" b="0">
                <a:latin typeface="Times New Roman" pitchFamily="-84" charset="0"/>
              </a:rPr>
              <a:pPr eaLnBrk="1" hangingPunct="1"/>
              <a:t>31</a:t>
            </a:fld>
            <a:endParaRPr lang="en-US" altLang="en-US" sz="1300" b="0">
              <a:latin typeface="Times New Roman" pitchFamily="-8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EC82FF12-FDB5-4006-94A8-062A7DB42558}" type="slidenum">
              <a:rPr lang="en-US" altLang="en-US" sz="1300" b="0">
                <a:latin typeface="Times New Roman" pitchFamily="-84" charset="0"/>
              </a:rPr>
              <a:pPr eaLnBrk="1" hangingPunct="1"/>
              <a:t>32</a:t>
            </a:fld>
            <a:endParaRPr lang="en-US" altLang="en-US" sz="1300" b="0">
              <a:latin typeface="Times New Roman" pitchFamily="-8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2EE02C56-335B-4470-9E1F-FBA5ECB16A93}" type="slidenum">
              <a:rPr lang="en-US" altLang="en-US" sz="1300" b="0">
                <a:latin typeface="Times New Roman" pitchFamily="-84" charset="0"/>
              </a:rPr>
              <a:pPr eaLnBrk="1" hangingPunct="1"/>
              <a:t>33</a:t>
            </a:fld>
            <a:endParaRPr lang="en-US" altLang="en-US" sz="1300" b="0">
              <a:latin typeface="Times New Roman" pitchFamily="-8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9726DAE9-72B5-46E1-A925-5ACE14264C84}" type="slidenum">
              <a:rPr lang="en-US" altLang="en-US" sz="1300" b="0">
                <a:latin typeface="Times New Roman" pitchFamily="-84" charset="0"/>
              </a:rPr>
              <a:pPr eaLnBrk="1" hangingPunct="1"/>
              <a:t>34</a:t>
            </a:fld>
            <a:endParaRPr lang="en-US" altLang="en-US" sz="1300" b="0">
              <a:latin typeface="Times New Roman" pitchFamily="-8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361AA3B3-33F8-4C12-826E-173EE5A9A816}" type="slidenum">
              <a:rPr lang="en-US" altLang="en-US" sz="1300" b="0">
                <a:latin typeface="Times New Roman" pitchFamily="-84" charset="0"/>
              </a:rPr>
              <a:pPr eaLnBrk="1" hangingPunct="1"/>
              <a:t>35</a:t>
            </a:fld>
            <a:endParaRPr lang="en-US" altLang="en-US" sz="1300" b="0">
              <a:latin typeface="Times New Roman" pitchFamily="-8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283BCDEF-9550-4ADC-80AD-3BB7B5B49707}" type="slidenum">
              <a:rPr lang="en-US" altLang="en-US" sz="1300" b="0">
                <a:latin typeface="Times New Roman" pitchFamily="-84" charset="0"/>
              </a:rPr>
              <a:pPr eaLnBrk="1" hangingPunct="1"/>
              <a:t>36</a:t>
            </a:fld>
            <a:endParaRPr lang="en-US" altLang="en-US" sz="1300" b="0">
              <a:latin typeface="Times New Roman" pitchFamily="-8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69A42118-0901-40A8-95E2-EBBF9153E961}" type="slidenum">
              <a:rPr lang="en-US" altLang="en-US" sz="1300" b="0">
                <a:latin typeface="Times New Roman" pitchFamily="-84" charset="0"/>
              </a:rPr>
              <a:pPr eaLnBrk="1" hangingPunct="1"/>
              <a:t>2</a:t>
            </a:fld>
            <a:endParaRPr lang="en-US" altLang="en-US" sz="1300" b="0">
              <a:latin typeface="Times New Roman" pitchFamily="-8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29CC060D-E34C-4BA3-A550-8C41E28B18FE}" type="slidenum">
              <a:rPr lang="en-US" altLang="en-US" sz="1300" b="0">
                <a:latin typeface="Times New Roman" pitchFamily="-84" charset="0"/>
              </a:rPr>
              <a:pPr eaLnBrk="1" hangingPunct="1"/>
              <a:t>39</a:t>
            </a:fld>
            <a:endParaRPr lang="en-US" altLang="en-US" sz="1300" b="0">
              <a:latin typeface="Times New Roman" pitchFamily="-8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F7739AB9-95F5-4C80-AAAE-004579614732}" type="slidenum">
              <a:rPr lang="en-US" altLang="en-US" sz="1300" b="0">
                <a:latin typeface="Times New Roman" pitchFamily="-84" charset="0"/>
              </a:rPr>
              <a:pPr eaLnBrk="1" hangingPunct="1"/>
              <a:t>40</a:t>
            </a:fld>
            <a:endParaRPr lang="en-US" altLang="en-US" sz="1300" b="0">
              <a:latin typeface="Times New Roman" pitchFamily="-8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B426F541-4095-46A7-85A6-69C2E7A8083F}" type="slidenum">
              <a:rPr lang="en-US" altLang="en-US" sz="1300" b="0">
                <a:latin typeface="Times New Roman" pitchFamily="-84" charset="0"/>
              </a:rPr>
              <a:pPr eaLnBrk="1" hangingPunct="1"/>
              <a:t>41</a:t>
            </a:fld>
            <a:endParaRPr lang="en-US" altLang="en-US" sz="1300" b="0">
              <a:latin typeface="Times New Roman" pitchFamily="-8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C1CAE99F-B582-481D-BFD3-41DE6BBCC243}" type="slidenum">
              <a:rPr lang="en-US" altLang="en-US" sz="1300" b="0">
                <a:latin typeface="Times New Roman" pitchFamily="-84" charset="0"/>
              </a:rPr>
              <a:pPr eaLnBrk="1" hangingPunct="1"/>
              <a:t>6</a:t>
            </a:fld>
            <a:endParaRPr lang="en-US" altLang="en-US" sz="1300" b="0">
              <a:latin typeface="Times New Roman" pitchFamily="-8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9BABB732-0529-4C69-BF80-5014A33DC506}" type="slidenum">
              <a:rPr lang="en-US" altLang="en-US" sz="1300" b="0">
                <a:latin typeface="Times New Roman" pitchFamily="-84" charset="0"/>
              </a:rPr>
              <a:pPr eaLnBrk="1" hangingPunct="1"/>
              <a:t>17</a:t>
            </a:fld>
            <a:endParaRPr lang="en-US" altLang="en-US" sz="1300" b="0">
              <a:latin typeface="Times New Roman" pitchFamily="-8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A1575B26-C1B2-4A09-8A8D-F89C51CA1B70}" type="slidenum">
              <a:rPr lang="en-US" altLang="en-US" sz="1300" b="0">
                <a:latin typeface="Times New Roman" pitchFamily="-84" charset="0"/>
              </a:rPr>
              <a:pPr eaLnBrk="1" hangingPunct="1"/>
              <a:t>18</a:t>
            </a:fld>
            <a:endParaRPr lang="en-US" altLang="en-US" sz="1300" b="0">
              <a:latin typeface="Times New Roman" pitchFamily="-8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4B032034-E3A6-40D2-9A8E-F8122988EECF}" type="slidenum">
              <a:rPr lang="en-US" altLang="en-US" sz="1300" b="0">
                <a:latin typeface="Times New Roman" pitchFamily="-84" charset="0"/>
              </a:rPr>
              <a:pPr eaLnBrk="1" hangingPunct="1"/>
              <a:t>21</a:t>
            </a:fld>
            <a:endParaRPr lang="en-US" altLang="en-US" sz="1300" b="0">
              <a:latin typeface="Times New Roman" pitchFamily="-8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4C584A2A-D0F7-44CB-8516-2D3EDC2928D5}" type="slidenum">
              <a:rPr lang="en-US" altLang="en-US" sz="1300" b="0">
                <a:latin typeface="Times New Roman" pitchFamily="-84" charset="0"/>
              </a:rPr>
              <a:pPr eaLnBrk="1" hangingPunct="1"/>
              <a:t>23</a:t>
            </a:fld>
            <a:endParaRPr lang="en-US" altLang="en-US" sz="1300" b="0">
              <a:latin typeface="Times New Roman" pitchFamily="-8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C8F291FC-9E47-4B7B-BCCF-CEC080236369}" type="slidenum">
              <a:rPr lang="en-US" altLang="en-US" sz="1300" b="0">
                <a:latin typeface="Times New Roman" pitchFamily="-84" charset="0"/>
              </a:rPr>
              <a:pPr eaLnBrk="1" hangingPunct="1"/>
              <a:t>24</a:t>
            </a:fld>
            <a:endParaRPr lang="en-US" altLang="en-US" sz="1300" b="0">
              <a:latin typeface="Times New Roman" pitchFamily="-8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F84E4FA9-D4EA-4D98-950F-6172FB883C22}" type="slidenum">
              <a:rPr lang="en-US" altLang="en-US" sz="1300" b="0">
                <a:latin typeface="Times New Roman" pitchFamily="-84" charset="0"/>
              </a:rPr>
              <a:pPr eaLnBrk="1" hangingPunct="1"/>
              <a:t>25</a:t>
            </a:fld>
            <a:endParaRPr lang="en-US" altLang="en-US" sz="1300" b="0">
              <a:latin typeface="Times New Roman" pitchFamily="-8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7CF52B-7051-4987-A206-DC87F0D685C6}" type="datetime1">
              <a:rPr lang="en-US" altLang="en-US"/>
              <a:pPr/>
              <a:t>11/7/17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AAA8D-B570-4277-8582-C7520E539D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7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AAD2DA-BB75-4E14-917C-DBE1EE565A6D}" type="datetime1">
              <a:rPr lang="en-US" altLang="en-US"/>
              <a:pPr/>
              <a:t>11/7/17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5926B-EA90-4A67-97CB-F641215A05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35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F9D091-BB5B-4E95-9831-C5F99BA476F8}" type="datetime1">
              <a:rPr lang="en-US" altLang="en-US"/>
              <a:pPr/>
              <a:t>11/7/17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29887-4737-4503-B126-5E64D95F39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34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7471AECA-11DB-4B8C-B720-855AE2094E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0681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27C32401-C983-4D1D-9F18-F551CAE6EF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83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889779-D9C3-4D2D-8E3F-631EC6DBB769}" type="datetime1">
              <a:rPr lang="en-US" altLang="en-US"/>
              <a:pPr/>
              <a:t>11/7/17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62A99-B086-4218-8A04-586F8969AE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01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78E31B-3A62-4976-811F-A56B76F23F21}" type="datetime1">
              <a:rPr lang="en-US" altLang="en-US"/>
              <a:pPr/>
              <a:t>11/7/17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6D709-593D-4D13-B642-9E96289EE5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52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CCEBA4-4C8E-423E-8159-E29578F38E6D}" type="datetime1">
              <a:rPr lang="en-US" altLang="en-US"/>
              <a:pPr/>
              <a:t>11/7/17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84F51-AA4D-42FE-9A82-0A89FF49D6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73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C1D2B-EAAB-4B5E-ADC3-4D341AF4FCA1}" type="datetime1">
              <a:rPr lang="en-US" altLang="en-US"/>
              <a:pPr/>
              <a:t>11/7/17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FA3C8-0D73-4581-82C4-46BD21595A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95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DEC7ED-12CD-4EE2-A6D8-BA9BF9BF5ABF}" type="datetime1">
              <a:rPr lang="en-US" altLang="en-US"/>
              <a:pPr/>
              <a:t>11/7/17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A18FA-1722-4430-98D7-0BE340F00D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64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DD0B69-95F3-4D6C-868A-4EFBCCD8A698}" type="datetime1">
              <a:rPr lang="en-US" altLang="en-US"/>
              <a:pPr/>
              <a:t>11/7/17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64B31-2B4C-4BA6-BB09-57C2C0C76E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325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8FC6C0-46D8-4FF3-B671-80E815E0AB35}" type="datetime1">
              <a:rPr lang="en-US" altLang="en-US"/>
              <a:pPr/>
              <a:t>11/7/17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4E191F-1BFC-4212-94BA-ACC0B3D423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9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CE03E1-7820-4E6A-9A0B-74E528C0BEA8}" type="datetime1">
              <a:rPr lang="en-US" altLang="en-US"/>
              <a:pPr/>
              <a:t>11/7/17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D9DB-B09C-4611-B338-C8C4D1ED67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32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534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fld id="{5F58EB95-A1B0-463D-A995-3706F1834B89}" type="datetime1">
              <a:rPr lang="en-US" altLang="en-US"/>
              <a:pPr/>
              <a:t>11/7/17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05378A5-996B-4398-B2A6-8BC61043467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90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8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.bin"/><Relationship Id="rId12" Type="http://schemas.openxmlformats.org/officeDocument/2006/relationships/oleObject" Target="../embeddings/oleObject9.bin"/><Relationship Id="rId13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7.wmf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5.bin"/><Relationship Id="rId9" Type="http://schemas.openxmlformats.org/officeDocument/2006/relationships/oleObject" Target="../embeddings/oleObject6.bin"/><Relationship Id="rId10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7.wmf"/><Relationship Id="rId6" Type="http://schemas.openxmlformats.org/officeDocument/2006/relationships/oleObject" Target="../embeddings/oleObject12.bin"/><Relationship Id="rId7" Type="http://schemas.openxmlformats.org/officeDocument/2006/relationships/oleObject" Target="../embeddings/oleObject13.bin"/><Relationship Id="rId8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1.bin"/><Relationship Id="rId12" Type="http://schemas.openxmlformats.org/officeDocument/2006/relationships/oleObject" Target="../embeddings/oleObject22.bin"/><Relationship Id="rId13" Type="http://schemas.openxmlformats.org/officeDocument/2006/relationships/oleObject" Target="../embeddings/oleObject23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27.wmf"/><Relationship Id="rId6" Type="http://schemas.openxmlformats.org/officeDocument/2006/relationships/oleObject" Target="../embeddings/oleObject16.bin"/><Relationship Id="rId7" Type="http://schemas.openxmlformats.org/officeDocument/2006/relationships/oleObject" Target="../embeddings/oleObject17.bin"/><Relationship Id="rId8" Type="http://schemas.openxmlformats.org/officeDocument/2006/relationships/oleObject" Target="../embeddings/oleObject18.bin"/><Relationship Id="rId9" Type="http://schemas.openxmlformats.org/officeDocument/2006/relationships/oleObject" Target="../embeddings/oleObject19.bin"/><Relationship Id="rId10" Type="http://schemas.openxmlformats.org/officeDocument/2006/relationships/oleObject" Target="../embeddings/oleObject20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7.wmf"/><Relationship Id="rId6" Type="http://schemas.openxmlformats.org/officeDocument/2006/relationships/oleObject" Target="../embeddings/oleObject25.bin"/><Relationship Id="rId7" Type="http://schemas.openxmlformats.org/officeDocument/2006/relationships/oleObject" Target="../embeddings/oleObject26.bin"/><Relationship Id="rId8" Type="http://schemas.openxmlformats.org/officeDocument/2006/relationships/oleObject" Target="../embeddings/oleObject27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hyperlink" Target="http://ascii24.com/news/i/hard/article/2002/05/08/thumbnail/thumb220x174-images683805.jpg" TargetMode="External"/><Relationship Id="rId9" Type="http://schemas.openxmlformats.org/officeDocument/2006/relationships/image" Target="../media/image7.jpeg"/><Relationship Id="rId10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7.wmf"/><Relationship Id="rId6" Type="http://schemas.openxmlformats.org/officeDocument/2006/relationships/oleObject" Target="../embeddings/oleObject29.bin"/><Relationship Id="rId7" Type="http://schemas.openxmlformats.org/officeDocument/2006/relationships/oleObject" Target="../embeddings/oleObject30.bin"/><Relationship Id="rId8" Type="http://schemas.openxmlformats.org/officeDocument/2006/relationships/oleObject" Target="../embeddings/oleObject3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5400" dirty="0" smtClean="0">
                <a:ea typeface="ＭＳ Ｐゴシック" pitchFamily="-84" charset="-128"/>
              </a:rPr>
              <a:t>Link Layer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429000"/>
          </a:xfrm>
        </p:spPr>
        <p:txBody>
          <a:bodyPr/>
          <a:lstStyle/>
          <a:p>
            <a:pPr eaLnBrk="1" hangingPunct="1">
              <a:spcAft>
                <a:spcPts val="1800"/>
              </a:spcAft>
            </a:pPr>
            <a:r>
              <a:rPr lang="en-US" altLang="en-US" sz="3600" dirty="0" smtClean="0">
                <a:solidFill>
                  <a:srgbClr val="000090"/>
                </a:solidFill>
                <a:ea typeface="ＭＳ Ｐゴシック" pitchFamily="-84" charset="-128"/>
              </a:rPr>
              <a:t>Dr. Yingwu Zhu</a:t>
            </a:r>
            <a:endParaRPr lang="en-US" altLang="en-US" sz="2600" dirty="0" smtClean="0">
              <a:solidFill>
                <a:srgbClr val="262626"/>
              </a:solidFill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16000"/>
            <a:ext cx="1828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Medium Access Control Address</a:t>
            </a:r>
          </a:p>
        </p:txBody>
      </p:sp>
      <p:sp>
        <p:nvSpPr>
          <p:cNvPr id="28676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534400" cy="2286000"/>
          </a:xfrm>
        </p:spPr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Identify the sending and receiving adapter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Unique identifier for each network adapter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Identifies the intended receiver(s) of the frame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… and the sender who sent the frame</a:t>
            </a:r>
          </a:p>
        </p:txBody>
      </p:sp>
      <p:sp>
        <p:nvSpPr>
          <p:cNvPr id="2867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866AF994-1111-44EE-975B-4789D3461B2B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867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209800"/>
            <a:ext cx="1016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914400"/>
            <a:ext cx="1828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Connector 27"/>
          <p:cNvCxnSpPr>
            <a:cxnSpLocks noChangeShapeType="1"/>
          </p:cNvCxnSpPr>
          <p:nvPr/>
        </p:nvCxnSpPr>
        <p:spPr bwMode="auto">
          <a:xfrm flipV="1">
            <a:off x="1676400" y="1905000"/>
            <a:ext cx="6096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29"/>
          <p:cNvCxnSpPr>
            <a:cxnSpLocks noChangeShapeType="1"/>
          </p:cNvCxnSpPr>
          <p:nvPr/>
        </p:nvCxnSpPr>
        <p:spPr bwMode="auto">
          <a:xfrm rot="5400000">
            <a:off x="4648201" y="2132012"/>
            <a:ext cx="457200" cy="31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682" name="Group 47"/>
          <p:cNvGrpSpPr>
            <a:grpSpLocks/>
          </p:cNvGrpSpPr>
          <p:nvPr/>
        </p:nvGrpSpPr>
        <p:grpSpPr bwMode="auto">
          <a:xfrm>
            <a:off x="2971800" y="1371600"/>
            <a:ext cx="327025" cy="457200"/>
            <a:chOff x="2584450" y="5260975"/>
            <a:chExt cx="327026" cy="457200"/>
          </a:xfrm>
        </p:grpSpPr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586038" y="5260975"/>
              <a:ext cx="325438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2584450" y="5260975"/>
              <a:ext cx="325439" cy="889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Medium Access Control Address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MAC address (e.g., </a:t>
            </a:r>
            <a:r>
              <a:rPr lang="en-US" altLang="en-US" smtClean="0">
                <a:solidFill>
                  <a:srgbClr val="00D164"/>
                </a:solidFill>
                <a:ea typeface="ＭＳ Ｐゴシック" pitchFamily="-84" charset="-128"/>
              </a:rPr>
              <a:t>00-15-C5</a:t>
            </a:r>
            <a:r>
              <a:rPr lang="en-US" altLang="en-US" smtClean="0">
                <a:ea typeface="ＭＳ Ｐゴシック" pitchFamily="-84" charset="-128"/>
              </a:rPr>
              <a:t>-</a:t>
            </a:r>
            <a:r>
              <a:rPr lang="en-US" altLang="en-US" smtClean="0">
                <a:solidFill>
                  <a:srgbClr val="FF0000"/>
                </a:solidFill>
                <a:ea typeface="ＭＳ Ｐゴシック" pitchFamily="-84" charset="-128"/>
              </a:rPr>
              <a:t>49-04-A9</a:t>
            </a:r>
            <a:r>
              <a:rPr lang="en-US" altLang="en-US" smtClean="0">
                <a:ea typeface="ＭＳ Ｐゴシック" pitchFamily="-84" charset="-128"/>
              </a:rPr>
              <a:t>)</a:t>
            </a:r>
          </a:p>
          <a:p>
            <a:pPr lvl="1"/>
            <a:r>
              <a:rPr lang="en-US" altLang="en-US" sz="2600" smtClean="0">
                <a:ea typeface="ＭＳ Ｐゴシック" pitchFamily="-84" charset="-128"/>
              </a:rPr>
              <a:t>Numerical address used within a link</a:t>
            </a:r>
          </a:p>
          <a:p>
            <a:pPr lvl="1"/>
            <a:r>
              <a:rPr lang="en-US" altLang="en-US" sz="2600" smtClean="0">
                <a:ea typeface="ＭＳ Ｐゴシック" pitchFamily="-84" charset="-128"/>
              </a:rPr>
              <a:t>Unique, hard-coded in the adapter when it is built</a:t>
            </a:r>
          </a:p>
          <a:p>
            <a:pPr lvl="1">
              <a:spcAft>
                <a:spcPts val="1200"/>
              </a:spcAft>
            </a:pPr>
            <a:r>
              <a:rPr lang="en-US" altLang="en-US" sz="2600" smtClean="0">
                <a:ea typeface="ＭＳ Ｐゴシック" pitchFamily="-84" charset="-128"/>
              </a:rPr>
              <a:t>Flat name space of 48 bits</a:t>
            </a:r>
          </a:p>
          <a:p>
            <a:r>
              <a:rPr lang="en-US" altLang="en-US" smtClean="0">
                <a:ea typeface="ＭＳ Ｐゴシック" pitchFamily="-84" charset="-128"/>
              </a:rPr>
              <a:t>Hierarchical allocation:  Global uniqueness!</a:t>
            </a:r>
          </a:p>
          <a:p>
            <a:pPr lvl="1"/>
            <a:r>
              <a:rPr lang="en-US" altLang="en-US" sz="2600" smtClean="0">
                <a:solidFill>
                  <a:srgbClr val="009900"/>
                </a:solidFill>
                <a:ea typeface="ＭＳ Ｐゴシック" pitchFamily="-84" charset="-128"/>
              </a:rPr>
              <a:t>Blocks</a:t>
            </a:r>
            <a:r>
              <a:rPr lang="en-US" altLang="en-US" sz="2600" smtClean="0">
                <a:ea typeface="ＭＳ Ｐゴシック" pitchFamily="-84" charset="-128"/>
              </a:rPr>
              <a:t>: assigned to vendors (e.g., Dell) by the IEEE</a:t>
            </a:r>
          </a:p>
          <a:p>
            <a:pPr lvl="1">
              <a:spcAft>
                <a:spcPts val="1200"/>
              </a:spcAft>
            </a:pPr>
            <a:r>
              <a:rPr lang="en-US" altLang="en-US" sz="2600" smtClean="0">
                <a:solidFill>
                  <a:srgbClr val="CC0000"/>
                </a:solidFill>
                <a:ea typeface="ＭＳ Ｐゴシック" pitchFamily="-84" charset="-128"/>
              </a:rPr>
              <a:t>Adapters</a:t>
            </a:r>
            <a:r>
              <a:rPr lang="en-US" altLang="en-US" sz="2600" smtClean="0">
                <a:ea typeface="ＭＳ Ｐゴシック" pitchFamily="-84" charset="-128"/>
              </a:rPr>
              <a:t>: assigned by the vendor from its block</a:t>
            </a:r>
          </a:p>
          <a:p>
            <a:r>
              <a:rPr lang="en-US" altLang="en-US" smtClean="0">
                <a:ea typeface="ＭＳ Ｐゴシック" pitchFamily="-84" charset="-128"/>
              </a:rPr>
              <a:t>Broadcast address (i.e., FF-FF-FF-FF-FF-FF)</a:t>
            </a:r>
          </a:p>
          <a:p>
            <a:pPr lvl="1"/>
            <a:r>
              <a:rPr lang="en-US" altLang="en-US" sz="2600" smtClean="0">
                <a:ea typeface="ＭＳ Ｐゴシック" pitchFamily="-84" charset="-128"/>
              </a:rPr>
              <a:t>Send the frame to </a:t>
            </a:r>
            <a:r>
              <a:rPr lang="en-US" altLang="en-US" sz="2600" i="1" smtClean="0">
                <a:ea typeface="ＭＳ Ｐゴシック" pitchFamily="-84" charset="-128"/>
              </a:rPr>
              <a:t>all </a:t>
            </a:r>
            <a:r>
              <a:rPr lang="en-US" altLang="en-US" sz="2600" smtClean="0">
                <a:ea typeface="ＭＳ Ｐゴシック" pitchFamily="-84" charset="-128"/>
              </a:rPr>
              <a:t>adapters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6DD52CE3-5F5E-4956-9F42-1E7B8DFD3CC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As an Aside: Promiscuous Mode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Normal adapter: receives frames sent to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The local MAC address</a:t>
            </a:r>
          </a:p>
          <a:p>
            <a:pPr lvl="1">
              <a:spcAft>
                <a:spcPts val="1200"/>
              </a:spcAft>
            </a:pPr>
            <a:r>
              <a:rPr lang="en-US" altLang="en-US" smtClean="0">
                <a:ea typeface="ＭＳ Ｐゴシック" pitchFamily="-84" charset="-128"/>
              </a:rPr>
              <a:t>Broadcast address FF-FF-FF-FF-FF-FF</a:t>
            </a:r>
          </a:p>
          <a:p>
            <a:r>
              <a:rPr lang="en-US" altLang="en-US" smtClean="0">
                <a:ea typeface="ＭＳ Ｐゴシック" pitchFamily="-84" charset="-128"/>
              </a:rPr>
              <a:t>Promiscuous mode</a:t>
            </a:r>
          </a:p>
          <a:p>
            <a:pPr lvl="1">
              <a:spcAft>
                <a:spcPts val="1200"/>
              </a:spcAft>
            </a:pPr>
            <a:r>
              <a:rPr lang="en-US" altLang="en-US" smtClean="0">
                <a:ea typeface="ＭＳ Ｐゴシック" pitchFamily="-84" charset="-128"/>
              </a:rPr>
              <a:t>Receive </a:t>
            </a:r>
            <a:r>
              <a:rPr lang="en-US" altLang="en-US" i="1" smtClean="0">
                <a:ea typeface="ＭＳ Ｐゴシック" pitchFamily="-84" charset="-128"/>
              </a:rPr>
              <a:t>everything</a:t>
            </a:r>
            <a:r>
              <a:rPr lang="en-US" altLang="en-US" smtClean="0">
                <a:ea typeface="ＭＳ Ｐゴシック" pitchFamily="-84" charset="-128"/>
              </a:rPr>
              <a:t>, independent of destination MAC</a:t>
            </a:r>
          </a:p>
          <a:p>
            <a:r>
              <a:rPr lang="en-US" altLang="en-US" smtClean="0">
                <a:ea typeface="ＭＳ Ｐゴシック" pitchFamily="-84" charset="-128"/>
              </a:rPr>
              <a:t>Useful for packet sniffing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Network monitoring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E.g., wireshark, tcpdump</a:t>
            </a:r>
          </a:p>
          <a:p>
            <a:pPr lvl="1"/>
            <a:endParaRPr lang="en-US" altLang="en-US" smtClean="0">
              <a:ea typeface="ＭＳ Ｐゴシック" pitchFamily="-84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72E85B78-7972-40A0-9180-03C7BCFDAC6E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1749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86400" y="4151313"/>
            <a:ext cx="2362200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Why Not Just Use IP Addresses?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Links can support </a:t>
            </a:r>
            <a:r>
              <a:rPr lang="en-US" altLang="en-US" i="1" smtClean="0">
                <a:ea typeface="ＭＳ Ｐゴシック" pitchFamily="-84" charset="-128"/>
              </a:rPr>
              <a:t>any </a:t>
            </a:r>
            <a:r>
              <a:rPr lang="en-US" altLang="en-US" smtClean="0">
                <a:ea typeface="ＭＳ Ｐゴシック" pitchFamily="-84" charset="-128"/>
              </a:rPr>
              <a:t>network protocol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Not just for IP (e.g., IPX, Appletalk, X.25, …)</a:t>
            </a:r>
          </a:p>
          <a:p>
            <a:pPr lvl="1">
              <a:spcAft>
                <a:spcPts val="1200"/>
              </a:spcAft>
            </a:pPr>
            <a:r>
              <a:rPr lang="en-US" altLang="en-US" smtClean="0">
                <a:ea typeface="ＭＳ Ｐゴシック" pitchFamily="-84" charset="-128"/>
              </a:rPr>
              <a:t>Different addresses on different kinds of links</a:t>
            </a:r>
          </a:p>
          <a:p>
            <a:r>
              <a:rPr lang="en-US" altLang="en-US" smtClean="0">
                <a:ea typeface="ＭＳ Ｐゴシック" pitchFamily="-84" charset="-128"/>
              </a:rPr>
              <a:t>An adapter may move to a new location 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So, cannot simply assign a static IP address</a:t>
            </a:r>
          </a:p>
          <a:p>
            <a:pPr lvl="1">
              <a:spcAft>
                <a:spcPts val="1200"/>
              </a:spcAft>
            </a:pPr>
            <a:r>
              <a:rPr lang="en-US" altLang="en-US" smtClean="0">
                <a:ea typeface="ＭＳ Ｐゴシック" pitchFamily="-84" charset="-128"/>
              </a:rPr>
              <a:t>Instead, must reconfigure the adapter’s IP address</a:t>
            </a:r>
          </a:p>
          <a:p>
            <a:r>
              <a:rPr lang="en-US" altLang="en-US" smtClean="0">
                <a:ea typeface="ＭＳ Ｐゴシック" pitchFamily="-84" charset="-128"/>
              </a:rPr>
              <a:t>Must identify the adapter during bootstrap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Need to talk to the adapter to assign it an IP address</a:t>
            </a:r>
          </a:p>
          <a:p>
            <a:endParaRPr lang="en-US" altLang="en-US" smtClean="0">
              <a:ea typeface="ＭＳ Ｐゴシック" pitchFamily="-84" charset="-128"/>
            </a:endParaRPr>
          </a:p>
          <a:p>
            <a:endParaRPr lang="en-US" altLang="en-US" smtClean="0">
              <a:ea typeface="ＭＳ Ｐゴシック" pitchFamily="-84" charset="-128"/>
            </a:endParaRPr>
          </a:p>
          <a:p>
            <a:endParaRPr lang="en-US" altLang="en-US" smtClean="0">
              <a:ea typeface="ＭＳ Ｐゴシック" pitchFamily="-84" charset="-128"/>
            </a:endParaRPr>
          </a:p>
          <a:p>
            <a:endParaRPr lang="en-US" altLang="en-US" smtClean="0">
              <a:ea typeface="ＭＳ Ｐゴシック" pitchFamily="-84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7AE99176-1C3E-4F5B-89F9-698B2852D7F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16000"/>
            <a:ext cx="1828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86800" cy="1143000"/>
          </a:xfrm>
        </p:spPr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Who Am I: Acquiring an IP Address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632785F7-4025-41A3-8B21-E6648C4DB89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2773" name="Text Box 28"/>
          <p:cNvSpPr txBox="1">
            <a:spLocks noChangeArrowheads="1"/>
          </p:cNvSpPr>
          <p:nvPr/>
        </p:nvSpPr>
        <p:spPr bwMode="auto">
          <a:xfrm>
            <a:off x="457200" y="3349625"/>
            <a:ext cx="1828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altLang="en-US" sz="2200">
                <a:solidFill>
                  <a:srgbClr val="FF0000"/>
                </a:solidFill>
                <a:latin typeface="Calibri" pitchFamily="-84" charset="0"/>
              </a:rPr>
              <a:t>????</a:t>
            </a:r>
          </a:p>
        </p:txBody>
      </p:sp>
      <p:sp>
        <p:nvSpPr>
          <p:cNvPr id="32774" name="TextBox 18"/>
          <p:cNvSpPr txBox="1">
            <a:spLocks noChangeArrowheads="1"/>
          </p:cNvSpPr>
          <p:nvPr/>
        </p:nvSpPr>
        <p:spPr bwMode="auto">
          <a:xfrm>
            <a:off x="7000875" y="3348038"/>
            <a:ext cx="1633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FF0000"/>
                </a:solidFill>
                <a:latin typeface="Calibri" pitchFamily="-84" charset="0"/>
                <a:cs typeface="Times" pitchFamily="-84" charset="0"/>
              </a:rPr>
              <a:t>DHCP server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152400" y="4572000"/>
            <a:ext cx="8991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defTabSz="457200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 defTabSz="457200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600" b="0">
                <a:solidFill>
                  <a:srgbClr val="800000"/>
                </a:solidFill>
                <a:latin typeface="Calibri" pitchFamily="-84" charset="0"/>
              </a:rPr>
              <a:t>Dynamic Host Configuration Protocol (DHCP)</a:t>
            </a:r>
          </a:p>
          <a:p>
            <a:pPr lvl="1" algn="l">
              <a:spcBef>
                <a:spcPct val="20000"/>
              </a:spcBef>
              <a:buFont typeface="Arial" charset="0"/>
              <a:buChar char="–"/>
            </a:pPr>
            <a:r>
              <a:rPr lang="en-US" altLang="en-US" sz="3200" b="0">
                <a:latin typeface="Calibri" pitchFamily="-84" charset="0"/>
              </a:rPr>
              <a:t>Broadcast “I need an IP address, please!”</a:t>
            </a:r>
          </a:p>
          <a:p>
            <a:pPr lvl="1" algn="l">
              <a:spcBef>
                <a:spcPct val="20000"/>
              </a:spcBef>
              <a:buFont typeface="Arial" charset="0"/>
              <a:buChar char="–"/>
            </a:pPr>
            <a:r>
              <a:rPr lang="en-US" altLang="en-US" sz="3200" b="0">
                <a:latin typeface="Calibri" pitchFamily="-84" charset="0"/>
              </a:rPr>
              <a:t>Response “You can have IP address 1.2.3.4.”</a:t>
            </a:r>
          </a:p>
          <a:p>
            <a:pPr lvl="1" algn="l">
              <a:spcBef>
                <a:spcPct val="20000"/>
              </a:spcBef>
              <a:buFont typeface="Arial" charset="0"/>
              <a:buChar char="–"/>
            </a:pPr>
            <a:endParaRPr lang="en-US" altLang="en-US" sz="2800" b="0">
              <a:latin typeface="Calibri" pitchFamily="-84" charset="0"/>
            </a:endParaRPr>
          </a:p>
        </p:txBody>
      </p:sp>
      <p:sp>
        <p:nvSpPr>
          <p:cNvPr id="32776" name="Text Box 28"/>
          <p:cNvSpPr txBox="1">
            <a:spLocks noChangeArrowheads="1"/>
          </p:cNvSpPr>
          <p:nvPr/>
        </p:nvSpPr>
        <p:spPr bwMode="auto">
          <a:xfrm>
            <a:off x="-152400" y="3028950"/>
            <a:ext cx="304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altLang="en-US" b="0">
                <a:latin typeface="Comic Sans MS" pitchFamily="-84" charset="0"/>
              </a:rPr>
              <a:t>71-65-F7-2B-08-53</a:t>
            </a:r>
          </a:p>
        </p:txBody>
      </p:sp>
      <p:sp>
        <p:nvSpPr>
          <p:cNvPr id="32777" name="Text Box 21"/>
          <p:cNvSpPr txBox="1">
            <a:spLocks noChangeArrowheads="1"/>
          </p:cNvSpPr>
          <p:nvPr/>
        </p:nvSpPr>
        <p:spPr bwMode="auto">
          <a:xfrm>
            <a:off x="6324600" y="3028950"/>
            <a:ext cx="266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altLang="en-US" b="0">
                <a:latin typeface="Comic Sans MS" pitchFamily="-84" charset="0"/>
              </a:rPr>
              <a:t>1A-2F-BB-76-09-AD</a:t>
            </a:r>
          </a:p>
        </p:txBody>
      </p:sp>
      <p:sp>
        <p:nvSpPr>
          <p:cNvPr id="32778" name="Text Box 26"/>
          <p:cNvSpPr txBox="1">
            <a:spLocks noChangeArrowheads="1"/>
          </p:cNvSpPr>
          <p:nvPr/>
        </p:nvSpPr>
        <p:spPr bwMode="auto">
          <a:xfrm>
            <a:off x="3352800" y="3790950"/>
            <a:ext cx="297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altLang="en-US" b="0">
                <a:latin typeface="Comic Sans MS" pitchFamily="-84" charset="0"/>
              </a:rPr>
              <a:t>0C-C4-11-6F-E3-98</a:t>
            </a:r>
          </a:p>
        </p:txBody>
      </p:sp>
      <p:sp>
        <p:nvSpPr>
          <p:cNvPr id="32779" name="Text Box 28"/>
          <p:cNvSpPr txBox="1">
            <a:spLocks noChangeArrowheads="1"/>
          </p:cNvSpPr>
          <p:nvPr/>
        </p:nvSpPr>
        <p:spPr bwMode="auto">
          <a:xfrm>
            <a:off x="3924300" y="4140200"/>
            <a:ext cx="1828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altLang="en-US" sz="2200" b="0">
                <a:solidFill>
                  <a:srgbClr val="000000"/>
                </a:solidFill>
                <a:latin typeface="Comic Sans MS" pitchFamily="-84" charset="0"/>
              </a:rPr>
              <a:t>1.2.3.6</a:t>
            </a:r>
          </a:p>
        </p:txBody>
      </p:sp>
      <p:pic>
        <p:nvPicPr>
          <p:cNvPr id="3278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209800"/>
            <a:ext cx="1016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914400"/>
            <a:ext cx="1828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 flipV="1">
            <a:off x="1676400" y="1905000"/>
            <a:ext cx="6096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 rot="5400000">
            <a:off x="4648201" y="2132012"/>
            <a:ext cx="457200" cy="31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784" name="Group 47"/>
          <p:cNvGrpSpPr>
            <a:grpSpLocks/>
          </p:cNvGrpSpPr>
          <p:nvPr/>
        </p:nvGrpSpPr>
        <p:grpSpPr bwMode="auto">
          <a:xfrm>
            <a:off x="2971800" y="1371600"/>
            <a:ext cx="327025" cy="457200"/>
            <a:chOff x="2584450" y="5260975"/>
            <a:chExt cx="327026" cy="457200"/>
          </a:xfrm>
        </p:grpSpPr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2586038" y="5260975"/>
              <a:ext cx="325438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2584450" y="5260975"/>
              <a:ext cx="325439" cy="889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16000"/>
            <a:ext cx="1828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Who Are You: Discovering the Receiver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381000" y="4572000"/>
            <a:ext cx="8534400" cy="2209800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-84" charset="-128"/>
              </a:rPr>
              <a:t>Address Resolution Protocol (ARP)</a:t>
            </a:r>
          </a:p>
          <a:p>
            <a:pPr lvl="1"/>
            <a:r>
              <a:rPr lang="en-US" altLang="en-US" sz="3200" smtClean="0">
                <a:ea typeface="ＭＳ Ｐゴシック" pitchFamily="-84" charset="-128"/>
              </a:rPr>
              <a:t>Broadcast “who has IP address 1.2.3.6?”</a:t>
            </a:r>
          </a:p>
          <a:p>
            <a:pPr lvl="1"/>
            <a:r>
              <a:rPr lang="en-US" altLang="en-US" sz="3200" smtClean="0">
                <a:ea typeface="ＭＳ Ｐゴシック" pitchFamily="-84" charset="-128"/>
              </a:rPr>
              <a:t>Response “0C-C4-11-6F-E3-98 has 1.2.3.6!”</a:t>
            </a:r>
            <a:endParaRPr lang="en-US" altLang="en-US" smtClean="0">
              <a:ea typeface="ＭＳ Ｐゴシック" pitchFamily="-84" charset="-128"/>
            </a:endParaRPr>
          </a:p>
          <a:p>
            <a:pPr lvl="1"/>
            <a:endParaRPr lang="en-US" altLang="en-US" smtClean="0">
              <a:ea typeface="ＭＳ Ｐゴシック" pitchFamily="-84" charset="-128"/>
            </a:endParaRPr>
          </a:p>
        </p:txBody>
      </p:sp>
      <p:sp>
        <p:nvSpPr>
          <p:cNvPr id="3379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B1112C57-8360-4E83-838A-060E9B9BD8BE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3798" name="Text Box 28"/>
          <p:cNvSpPr txBox="1">
            <a:spLocks noChangeArrowheads="1"/>
          </p:cNvSpPr>
          <p:nvPr/>
        </p:nvSpPr>
        <p:spPr bwMode="auto">
          <a:xfrm>
            <a:off x="-152400" y="3028950"/>
            <a:ext cx="304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altLang="en-US" b="0">
                <a:latin typeface="Comic Sans MS" pitchFamily="-84" charset="0"/>
              </a:rPr>
              <a:t>71-65-F7-2B-08-53</a:t>
            </a:r>
          </a:p>
        </p:txBody>
      </p:sp>
      <p:sp>
        <p:nvSpPr>
          <p:cNvPr id="33799" name="Text Box 28"/>
          <p:cNvSpPr txBox="1">
            <a:spLocks noChangeArrowheads="1"/>
          </p:cNvSpPr>
          <p:nvPr/>
        </p:nvSpPr>
        <p:spPr bwMode="auto">
          <a:xfrm>
            <a:off x="457200" y="3429000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altLang="en-US" b="0">
                <a:latin typeface="Comic Sans MS" pitchFamily="-84" charset="0"/>
              </a:rPr>
              <a:t>1.2.3.4</a:t>
            </a:r>
          </a:p>
        </p:txBody>
      </p:sp>
      <p:sp>
        <p:nvSpPr>
          <p:cNvPr id="33800" name="Text Box 28"/>
          <p:cNvSpPr txBox="1">
            <a:spLocks noChangeArrowheads="1"/>
          </p:cNvSpPr>
          <p:nvPr/>
        </p:nvSpPr>
        <p:spPr bwMode="auto">
          <a:xfrm>
            <a:off x="6743700" y="3429000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altLang="en-US" b="0">
                <a:latin typeface="Comic Sans MS" pitchFamily="-84" charset="0"/>
              </a:rPr>
              <a:t>1.2.3.5</a:t>
            </a:r>
          </a:p>
        </p:txBody>
      </p:sp>
      <p:pic>
        <p:nvPicPr>
          <p:cNvPr id="338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209800"/>
            <a:ext cx="1016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914400"/>
            <a:ext cx="1828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 flipV="1">
            <a:off x="1676400" y="1905000"/>
            <a:ext cx="6096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 rot="5400000">
            <a:off x="4648201" y="2132012"/>
            <a:ext cx="457200" cy="31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3805" name="Group 47"/>
          <p:cNvGrpSpPr>
            <a:grpSpLocks/>
          </p:cNvGrpSpPr>
          <p:nvPr/>
        </p:nvGrpSpPr>
        <p:grpSpPr bwMode="auto">
          <a:xfrm>
            <a:off x="2971800" y="1371600"/>
            <a:ext cx="327025" cy="457200"/>
            <a:chOff x="2584450" y="5260975"/>
            <a:chExt cx="327026" cy="457200"/>
          </a:xfrm>
        </p:grpSpPr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2586038" y="5260975"/>
              <a:ext cx="325438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2584450" y="5260975"/>
              <a:ext cx="325439" cy="889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3806" name="Text Box 26"/>
          <p:cNvSpPr txBox="1">
            <a:spLocks noChangeArrowheads="1"/>
          </p:cNvSpPr>
          <p:nvPr/>
        </p:nvSpPr>
        <p:spPr bwMode="auto">
          <a:xfrm>
            <a:off x="3352800" y="3790950"/>
            <a:ext cx="297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altLang="en-US" b="0">
                <a:latin typeface="Comic Sans MS" pitchFamily="-84" charset="0"/>
              </a:rPr>
              <a:t>0C-C4-11-6F-E3-98</a:t>
            </a:r>
          </a:p>
        </p:txBody>
      </p:sp>
      <p:sp>
        <p:nvSpPr>
          <p:cNvPr id="33807" name="Text Box 28"/>
          <p:cNvSpPr txBox="1">
            <a:spLocks noChangeArrowheads="1"/>
          </p:cNvSpPr>
          <p:nvPr/>
        </p:nvSpPr>
        <p:spPr bwMode="auto">
          <a:xfrm>
            <a:off x="3924300" y="4140200"/>
            <a:ext cx="1828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altLang="en-US" sz="2200" b="0">
                <a:solidFill>
                  <a:srgbClr val="FF0000"/>
                </a:solidFill>
                <a:latin typeface="Comic Sans MS" pitchFamily="-84" charset="0"/>
              </a:rPr>
              <a:t>1.2.3.6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Sharing the Medium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  <a:ea typeface="ＭＳ Ｐゴシック" pitchFamily="-84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4BB9C4AD-E127-4D3D-926B-C17FE568784B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Collisions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4572000"/>
            <a:ext cx="8534400" cy="1554163"/>
          </a:xfrm>
        </p:spPr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Single shared broadcast channel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Avoid having multiple nodes speaking at once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Otherwise, collisions lead to garbled data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AAF4F30C-3BBE-4F50-B5DC-835A3C49122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5845" name="Picture 4" descr="j02857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1504950"/>
            <a:ext cx="19589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Text Box 28"/>
          <p:cNvSpPr txBox="1">
            <a:spLocks noChangeArrowheads="1"/>
          </p:cNvSpPr>
          <p:nvPr/>
        </p:nvSpPr>
        <p:spPr bwMode="auto">
          <a:xfrm>
            <a:off x="304800" y="3105150"/>
            <a:ext cx="213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b="0">
                <a:latin typeface="Comic Sans MS" pitchFamily="-84" charset="0"/>
              </a:rPr>
              <a:t>71-65-F7-2B-08-53</a:t>
            </a:r>
          </a:p>
        </p:txBody>
      </p:sp>
      <p:sp>
        <p:nvSpPr>
          <p:cNvPr id="35847" name="Text Box 21"/>
          <p:cNvSpPr txBox="1">
            <a:spLocks noChangeArrowheads="1"/>
          </p:cNvSpPr>
          <p:nvPr/>
        </p:nvSpPr>
        <p:spPr bwMode="auto">
          <a:xfrm>
            <a:off x="6858000" y="3105150"/>
            <a:ext cx="2209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b="0">
                <a:latin typeface="Comic Sans MS" pitchFamily="-84" charset="0"/>
              </a:rPr>
              <a:t>1A-2F-BB-76-09-AD</a:t>
            </a:r>
          </a:p>
        </p:txBody>
      </p:sp>
      <p:sp>
        <p:nvSpPr>
          <p:cNvPr id="35848" name="Text Box 26"/>
          <p:cNvSpPr txBox="1">
            <a:spLocks noChangeArrowheads="1"/>
          </p:cNvSpPr>
          <p:nvPr/>
        </p:nvSpPr>
        <p:spPr bwMode="auto">
          <a:xfrm>
            <a:off x="3810000" y="4019550"/>
            <a:ext cx="2362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b="0">
                <a:latin typeface="Comic Sans MS" pitchFamily="-84" charset="0"/>
              </a:rPr>
              <a:t>0C-C4-11-6F-E3-98</a:t>
            </a:r>
          </a:p>
        </p:txBody>
      </p:sp>
      <p:grpSp>
        <p:nvGrpSpPr>
          <p:cNvPr id="35849" name="Group 47"/>
          <p:cNvGrpSpPr>
            <a:grpSpLocks/>
          </p:cNvGrpSpPr>
          <p:nvPr/>
        </p:nvGrpSpPr>
        <p:grpSpPr bwMode="auto">
          <a:xfrm>
            <a:off x="7064375" y="1524000"/>
            <a:ext cx="327025" cy="457200"/>
            <a:chOff x="2584450" y="5260975"/>
            <a:chExt cx="327026" cy="457200"/>
          </a:xfrm>
        </p:grpSpPr>
        <p:sp>
          <p:nvSpPr>
            <p:cNvPr id="41" name="Rectangle 29"/>
            <p:cNvSpPr>
              <a:spLocks noChangeArrowheads="1"/>
            </p:cNvSpPr>
            <p:nvPr/>
          </p:nvSpPr>
          <p:spPr bwMode="auto">
            <a:xfrm>
              <a:off x="2586038" y="5260975"/>
              <a:ext cx="325438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" name="Rectangle 30"/>
            <p:cNvSpPr>
              <a:spLocks noChangeArrowheads="1"/>
            </p:cNvSpPr>
            <p:nvPr/>
          </p:nvSpPr>
          <p:spPr bwMode="auto">
            <a:xfrm>
              <a:off x="2584450" y="5260975"/>
              <a:ext cx="325439" cy="889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35850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066800"/>
            <a:ext cx="3048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4" descr="j02857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1371600"/>
            <a:ext cx="19589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2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16000"/>
            <a:ext cx="1828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3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209800"/>
            <a:ext cx="1016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4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914400"/>
            <a:ext cx="1828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/>
          <p:cNvCxnSpPr>
            <a:cxnSpLocks noChangeShapeType="1"/>
          </p:cNvCxnSpPr>
          <p:nvPr/>
        </p:nvCxnSpPr>
        <p:spPr bwMode="auto">
          <a:xfrm flipV="1">
            <a:off x="1676400" y="1905000"/>
            <a:ext cx="6096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 rot="5400000">
            <a:off x="4648201" y="2132012"/>
            <a:ext cx="457200" cy="31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5857" name="Group 47"/>
          <p:cNvGrpSpPr>
            <a:grpSpLocks/>
          </p:cNvGrpSpPr>
          <p:nvPr/>
        </p:nvGrpSpPr>
        <p:grpSpPr bwMode="auto">
          <a:xfrm>
            <a:off x="2514600" y="1295400"/>
            <a:ext cx="327025" cy="457200"/>
            <a:chOff x="2584450" y="5260975"/>
            <a:chExt cx="327026" cy="457200"/>
          </a:xfrm>
        </p:grpSpPr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2586038" y="5260975"/>
              <a:ext cx="325438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584450" y="5260975"/>
              <a:ext cx="325439" cy="889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5858" name="Group 47"/>
          <p:cNvGrpSpPr>
            <a:grpSpLocks/>
          </p:cNvGrpSpPr>
          <p:nvPr/>
        </p:nvGrpSpPr>
        <p:grpSpPr bwMode="auto">
          <a:xfrm>
            <a:off x="6477000" y="1295400"/>
            <a:ext cx="327025" cy="457200"/>
            <a:chOff x="2584450" y="5260975"/>
            <a:chExt cx="327026" cy="457200"/>
          </a:xfrm>
        </p:grpSpPr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586038" y="5260975"/>
              <a:ext cx="325438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2584450" y="5260975"/>
              <a:ext cx="325439" cy="889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Multi-Access Protocol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5105400"/>
          </a:xfrm>
        </p:spPr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Divide the channel into pieces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In time</a:t>
            </a:r>
          </a:p>
          <a:p>
            <a:pPr lvl="1">
              <a:spcAft>
                <a:spcPts val="600"/>
              </a:spcAft>
            </a:pPr>
            <a:r>
              <a:rPr lang="en-US" altLang="en-US" smtClean="0">
                <a:ea typeface="ＭＳ Ｐゴシック" pitchFamily="-84" charset="-128"/>
              </a:rPr>
              <a:t>In frequency</a:t>
            </a:r>
          </a:p>
          <a:p>
            <a:r>
              <a:rPr lang="en-US" altLang="en-US" smtClean="0">
                <a:ea typeface="ＭＳ Ｐゴシック" pitchFamily="-84" charset="-128"/>
              </a:rPr>
              <a:t>Take turns</a:t>
            </a:r>
          </a:p>
          <a:p>
            <a:pPr lvl="1">
              <a:spcAft>
                <a:spcPts val="600"/>
              </a:spcAft>
            </a:pPr>
            <a:r>
              <a:rPr lang="en-US" altLang="en-US" smtClean="0">
                <a:ea typeface="ＭＳ Ｐゴシック" pitchFamily="-84" charset="-128"/>
              </a:rPr>
              <a:t>Pass a token for the </a:t>
            </a:r>
            <a:br>
              <a:rPr lang="en-US" altLang="en-US" smtClean="0">
                <a:ea typeface="ＭＳ Ｐゴシック" pitchFamily="-84" charset="-128"/>
              </a:rPr>
            </a:br>
            <a:r>
              <a:rPr lang="en-US" altLang="en-US" smtClean="0">
                <a:ea typeface="ＭＳ Ｐゴシック" pitchFamily="-84" charset="-128"/>
              </a:rPr>
              <a:t>right to transmit</a:t>
            </a:r>
          </a:p>
          <a:p>
            <a:r>
              <a:rPr lang="en-US" altLang="en-US" smtClean="0">
                <a:ea typeface="ＭＳ Ｐゴシック" pitchFamily="-84" charset="-128"/>
              </a:rPr>
              <a:t>Punt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Let collisions happen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… and detect and recover from them</a:t>
            </a:r>
          </a:p>
          <a:p>
            <a:pPr lvl="1">
              <a:buFont typeface="Arial" charset="0"/>
              <a:buNone/>
            </a:pPr>
            <a:endParaRPr lang="en-US" altLang="en-US" smtClean="0">
              <a:ea typeface="ＭＳ Ｐゴシック" pitchFamily="-84" charset="-128"/>
            </a:endParaRPr>
          </a:p>
        </p:txBody>
      </p:sp>
      <p:pic>
        <p:nvPicPr>
          <p:cNvPr id="38916" name="Picture 4" descr="IMG000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57400"/>
            <a:ext cx="54387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 descr="IMG0007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2808288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Slide Number Placeholder 3"/>
          <p:cNvSpPr txBox="1">
            <a:spLocks/>
          </p:cNvSpPr>
          <p:nvPr/>
        </p:nvSpPr>
        <p:spPr bwMode="auto">
          <a:xfrm>
            <a:off x="68580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r" eaLnBrk="1" hangingPunct="1"/>
            <a:fld id="{302547F6-C360-4D81-AB06-8D4CA6A8C237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4762500"/>
            <a:ext cx="34925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609600"/>
            <a:ext cx="28448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Like Human Conversation…</a:t>
            </a:r>
          </a:p>
        </p:txBody>
      </p:sp>
      <p:sp>
        <p:nvSpPr>
          <p:cNvPr id="40965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906963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Carrier sense</a:t>
            </a:r>
          </a:p>
          <a:p>
            <a:pPr lvl="1"/>
            <a:r>
              <a:rPr lang="en-US" altLang="en-US" dirty="0" smtClean="0">
                <a:ea typeface="ＭＳ Ｐゴシック" pitchFamily="-84" charset="-128"/>
              </a:rPr>
              <a:t>Listen before speaking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>
                <a:ea typeface="ＭＳ Ｐゴシック" pitchFamily="-84" charset="-128"/>
              </a:rPr>
              <a:t>…and don’t interrupt!</a:t>
            </a:r>
          </a:p>
          <a:p>
            <a:r>
              <a:rPr lang="en-US" altLang="en-US" dirty="0" smtClean="0">
                <a:ea typeface="ＭＳ Ｐゴシック" pitchFamily="-84" charset="-128"/>
              </a:rPr>
              <a:t>Collision detection</a:t>
            </a:r>
          </a:p>
          <a:p>
            <a:pPr lvl="1"/>
            <a:r>
              <a:rPr lang="en-US" altLang="en-US" dirty="0" smtClean="0">
                <a:ea typeface="ＭＳ Ｐゴシック" pitchFamily="-84" charset="-128"/>
              </a:rPr>
              <a:t>Detect simultaneous talking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>
                <a:ea typeface="ＭＳ Ｐゴシック" pitchFamily="-84" charset="-128"/>
              </a:rPr>
              <a:t>… and shut up!</a:t>
            </a:r>
          </a:p>
          <a:p>
            <a:r>
              <a:rPr lang="en-US" altLang="en-US" dirty="0" smtClean="0">
                <a:ea typeface="ＭＳ Ｐゴシック" pitchFamily="-84" charset="-128"/>
              </a:rPr>
              <a:t>Random </a:t>
            </a:r>
            <a:r>
              <a:rPr lang="en-US" altLang="en-US" dirty="0" smtClean="0">
                <a:ea typeface="ＭＳ Ｐゴシック" pitchFamily="-84" charset="-128"/>
              </a:rPr>
              <a:t>access </a:t>
            </a:r>
          </a:p>
          <a:p>
            <a:r>
              <a:rPr lang="en-US" altLang="en-US" dirty="0" smtClean="0">
                <a:ea typeface="ＭＳ Ｐゴシック" pitchFamily="-84" charset="-128"/>
              </a:rPr>
              <a:t>Listen to collision </a:t>
            </a:r>
          </a:p>
          <a:p>
            <a:r>
              <a:rPr lang="en-US" altLang="en-US" dirty="0" smtClean="0">
                <a:ea typeface="ＭＳ Ｐゴシック" pitchFamily="-84" charset="-128"/>
              </a:rPr>
              <a:t>(min packet size 2tb) t-propagation delay </a:t>
            </a:r>
            <a:endParaRPr lang="en-US" altLang="en-US" dirty="0" smtClean="0">
              <a:ea typeface="ＭＳ Ｐゴシック" pitchFamily="-84" charset="-128"/>
            </a:endParaRPr>
          </a:p>
          <a:p>
            <a:pPr lvl="1"/>
            <a:r>
              <a:rPr lang="en-US" altLang="en-US" dirty="0" smtClean="0">
                <a:ea typeface="ＭＳ Ｐゴシック" pitchFamily="-84" charset="-128"/>
              </a:rPr>
              <a:t>Wait for a random period of time</a:t>
            </a:r>
          </a:p>
          <a:p>
            <a:pPr lvl="1"/>
            <a:r>
              <a:rPr lang="en-US" altLang="en-US" dirty="0" smtClean="0">
                <a:ea typeface="ＭＳ Ｐゴシック" pitchFamily="-84" charset="-128"/>
              </a:rPr>
              <a:t>… before trying to talk again!</a:t>
            </a:r>
          </a:p>
          <a:p>
            <a:endParaRPr lang="en-US" altLang="en-US" dirty="0" smtClean="0">
              <a:ea typeface="ＭＳ Ｐゴシック" pitchFamily="-84" charset="-128"/>
            </a:endParaRPr>
          </a:p>
          <a:p>
            <a:endParaRPr lang="en-US" altLang="en-US" dirty="0" smtClean="0">
              <a:ea typeface="ＭＳ Ｐゴシック" pitchFamily="-84" charset="-128"/>
            </a:endParaRPr>
          </a:p>
        </p:txBody>
      </p:sp>
      <p:pic>
        <p:nvPicPr>
          <p:cNvPr id="40966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955925"/>
            <a:ext cx="1981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Slide Number Placeholder 3"/>
          <p:cNvSpPr txBox="1">
            <a:spLocks/>
          </p:cNvSpPr>
          <p:nvPr/>
        </p:nvSpPr>
        <p:spPr bwMode="auto">
          <a:xfrm>
            <a:off x="68580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r" eaLnBrk="1" hangingPunct="1"/>
            <a:fld id="{98DBAF0A-5CEE-4159-BE2A-1C97CA7B7B7E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84" charset="-128"/>
              </a:rPr>
              <a:t>Protocol Layers</a:t>
            </a:r>
          </a:p>
        </p:txBody>
      </p:sp>
      <p:sp>
        <p:nvSpPr>
          <p:cNvPr id="1945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0409C664-81E2-4736-97CE-2EB03366B65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693738" y="1358900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703263" y="2551113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806450" y="145891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b="0">
                <a:latin typeface="Times New Roman" pitchFamily="-84" charset="0"/>
              </a:rPr>
              <a:t>HTTP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890588" y="264953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b="0">
                <a:latin typeface="Times New Roman" pitchFamily="-84" charset="0"/>
              </a:rPr>
              <a:t>TCP</a:t>
            </a:r>
          </a:p>
        </p:txBody>
      </p:sp>
      <p:grpSp>
        <p:nvGrpSpPr>
          <p:cNvPr id="19464" name="Group 7"/>
          <p:cNvGrpSpPr>
            <a:grpSpLocks/>
          </p:cNvGrpSpPr>
          <p:nvPr/>
        </p:nvGrpSpPr>
        <p:grpSpPr bwMode="auto">
          <a:xfrm>
            <a:off x="688975" y="3738563"/>
            <a:ext cx="914400" cy="582612"/>
            <a:chOff x="323" y="2664"/>
            <a:chExt cx="576" cy="367"/>
          </a:xfrm>
        </p:grpSpPr>
        <p:sp>
          <p:nvSpPr>
            <p:cNvPr id="19531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32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800" b="0">
                  <a:latin typeface="Times New Roman" pitchFamily="-84" charset="0"/>
                </a:rPr>
                <a:t>IP</a:t>
              </a:r>
            </a:p>
          </p:txBody>
        </p:sp>
      </p:grpSp>
      <p:sp>
        <p:nvSpPr>
          <p:cNvPr id="19465" name="Rectangle 11"/>
          <p:cNvSpPr>
            <a:spLocks noChangeArrowheads="1"/>
          </p:cNvSpPr>
          <p:nvPr/>
        </p:nvSpPr>
        <p:spPr bwMode="auto">
          <a:xfrm>
            <a:off x="669925" y="4968875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6" name="Text Box 12"/>
          <p:cNvSpPr txBox="1">
            <a:spLocks noChangeArrowheads="1"/>
          </p:cNvSpPr>
          <p:nvPr/>
        </p:nvSpPr>
        <p:spPr bwMode="auto">
          <a:xfrm>
            <a:off x="677863" y="5006975"/>
            <a:ext cx="89852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600" b="0">
                <a:latin typeface="Times New Roman" pitchFamily="-84" charset="0"/>
              </a:rPr>
              <a:t>Ethernet</a:t>
            </a:r>
          </a:p>
          <a:p>
            <a:pPr>
              <a:lnSpc>
                <a:spcPct val="90000"/>
              </a:lnSpc>
            </a:pPr>
            <a:r>
              <a:rPr lang="en-US" altLang="en-US" sz="1600" b="0">
                <a:latin typeface="Times New Roman" pitchFamily="-84" charset="0"/>
              </a:rPr>
              <a:t>interface</a:t>
            </a:r>
          </a:p>
        </p:txBody>
      </p:sp>
      <p:sp>
        <p:nvSpPr>
          <p:cNvPr id="19467" name="Line 13"/>
          <p:cNvSpPr>
            <a:spLocks noChangeShapeType="1"/>
          </p:cNvSpPr>
          <p:nvPr/>
        </p:nvSpPr>
        <p:spPr bwMode="auto">
          <a:xfrm>
            <a:off x="1147763" y="19335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4"/>
          <p:cNvSpPr>
            <a:spLocks noChangeShapeType="1"/>
          </p:cNvSpPr>
          <p:nvPr/>
        </p:nvSpPr>
        <p:spPr bwMode="auto">
          <a:xfrm>
            <a:off x="1147763" y="31400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15"/>
          <p:cNvSpPr>
            <a:spLocks noChangeShapeType="1"/>
          </p:cNvSpPr>
          <p:nvPr/>
        </p:nvSpPr>
        <p:spPr bwMode="auto">
          <a:xfrm>
            <a:off x="1147763" y="4332288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Rectangle 16"/>
          <p:cNvSpPr>
            <a:spLocks noChangeArrowheads="1"/>
          </p:cNvSpPr>
          <p:nvPr/>
        </p:nvSpPr>
        <p:spPr bwMode="auto">
          <a:xfrm>
            <a:off x="538163" y="1157288"/>
            <a:ext cx="1303337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1" name="Rectangle 17"/>
          <p:cNvSpPr>
            <a:spLocks noChangeArrowheads="1"/>
          </p:cNvSpPr>
          <p:nvPr/>
        </p:nvSpPr>
        <p:spPr bwMode="auto">
          <a:xfrm>
            <a:off x="7648575" y="1358900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2" name="Rectangle 18"/>
          <p:cNvSpPr>
            <a:spLocks noChangeArrowheads="1"/>
          </p:cNvSpPr>
          <p:nvPr/>
        </p:nvSpPr>
        <p:spPr bwMode="auto">
          <a:xfrm>
            <a:off x="7658100" y="2551113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3" name="Rectangle 19"/>
          <p:cNvSpPr>
            <a:spLocks noChangeArrowheads="1"/>
          </p:cNvSpPr>
          <p:nvPr/>
        </p:nvSpPr>
        <p:spPr bwMode="auto">
          <a:xfrm>
            <a:off x="7643813" y="3738563"/>
            <a:ext cx="914400" cy="58261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4" name="Rectangle 20"/>
          <p:cNvSpPr>
            <a:spLocks noChangeArrowheads="1"/>
          </p:cNvSpPr>
          <p:nvPr/>
        </p:nvSpPr>
        <p:spPr bwMode="auto">
          <a:xfrm>
            <a:off x="7659688" y="4929188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5" name="Text Box 21"/>
          <p:cNvSpPr txBox="1">
            <a:spLocks noChangeArrowheads="1"/>
          </p:cNvSpPr>
          <p:nvPr/>
        </p:nvSpPr>
        <p:spPr bwMode="auto">
          <a:xfrm>
            <a:off x="7761288" y="145891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b="0">
                <a:latin typeface="Times New Roman" pitchFamily="-84" charset="0"/>
              </a:rPr>
              <a:t>HTTP</a:t>
            </a:r>
          </a:p>
        </p:txBody>
      </p:sp>
      <p:sp>
        <p:nvSpPr>
          <p:cNvPr id="19476" name="Text Box 22"/>
          <p:cNvSpPr txBox="1">
            <a:spLocks noChangeArrowheads="1"/>
          </p:cNvSpPr>
          <p:nvPr/>
        </p:nvSpPr>
        <p:spPr bwMode="auto">
          <a:xfrm>
            <a:off x="7845425" y="264953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b="0">
                <a:latin typeface="Times New Roman" pitchFamily="-84" charset="0"/>
              </a:rPr>
              <a:t>TCP</a:t>
            </a:r>
          </a:p>
        </p:txBody>
      </p:sp>
      <p:sp>
        <p:nvSpPr>
          <p:cNvPr id="19477" name="Text Box 23"/>
          <p:cNvSpPr txBox="1">
            <a:spLocks noChangeArrowheads="1"/>
          </p:cNvSpPr>
          <p:nvPr/>
        </p:nvSpPr>
        <p:spPr bwMode="auto">
          <a:xfrm>
            <a:off x="7940675" y="385445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b="0">
                <a:latin typeface="Times New Roman" pitchFamily="-84" charset="0"/>
              </a:rPr>
              <a:t>IP</a:t>
            </a:r>
          </a:p>
        </p:txBody>
      </p: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7683500" y="4968875"/>
            <a:ext cx="898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600" b="0">
                <a:latin typeface="Times New Roman" pitchFamily="-84" charset="0"/>
              </a:rPr>
              <a:t>Ethernet</a:t>
            </a:r>
          </a:p>
          <a:p>
            <a:pPr>
              <a:lnSpc>
                <a:spcPct val="90000"/>
              </a:lnSpc>
            </a:pPr>
            <a:r>
              <a:rPr lang="en-US" altLang="en-US" sz="1600" b="0">
                <a:latin typeface="Times New Roman" pitchFamily="-84" charset="0"/>
              </a:rPr>
              <a:t>interface</a:t>
            </a:r>
          </a:p>
        </p:txBody>
      </p:sp>
      <p:sp>
        <p:nvSpPr>
          <p:cNvPr id="19479" name="Line 25"/>
          <p:cNvSpPr>
            <a:spLocks noChangeShapeType="1"/>
          </p:cNvSpPr>
          <p:nvPr/>
        </p:nvSpPr>
        <p:spPr bwMode="auto">
          <a:xfrm>
            <a:off x="8102600" y="19335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0" name="Line 26"/>
          <p:cNvSpPr>
            <a:spLocks noChangeShapeType="1"/>
          </p:cNvSpPr>
          <p:nvPr/>
        </p:nvSpPr>
        <p:spPr bwMode="auto">
          <a:xfrm>
            <a:off x="8102600" y="31400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1" name="Line 27"/>
          <p:cNvSpPr>
            <a:spLocks noChangeShapeType="1"/>
          </p:cNvSpPr>
          <p:nvPr/>
        </p:nvSpPr>
        <p:spPr bwMode="auto">
          <a:xfrm>
            <a:off x="8102600" y="4332288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2" name="Rectangle 28"/>
          <p:cNvSpPr>
            <a:spLocks noChangeArrowheads="1"/>
          </p:cNvSpPr>
          <p:nvPr/>
        </p:nvSpPr>
        <p:spPr bwMode="auto">
          <a:xfrm>
            <a:off x="7493000" y="1157288"/>
            <a:ext cx="1303338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83" name="Line 29"/>
          <p:cNvSpPr>
            <a:spLocks noChangeShapeType="1"/>
          </p:cNvSpPr>
          <p:nvPr/>
        </p:nvSpPr>
        <p:spPr bwMode="auto">
          <a:xfrm>
            <a:off x="1139825" y="5554663"/>
            <a:ext cx="0" cy="373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Line 30"/>
          <p:cNvSpPr>
            <a:spLocks noChangeShapeType="1"/>
          </p:cNvSpPr>
          <p:nvPr/>
        </p:nvSpPr>
        <p:spPr bwMode="auto">
          <a:xfrm>
            <a:off x="808038" y="5927725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85" name="Group 31"/>
          <p:cNvGrpSpPr>
            <a:grpSpLocks/>
          </p:cNvGrpSpPr>
          <p:nvPr/>
        </p:nvGrpSpPr>
        <p:grpSpPr bwMode="auto">
          <a:xfrm>
            <a:off x="2905125" y="3767138"/>
            <a:ext cx="914400" cy="582612"/>
            <a:chOff x="323" y="2664"/>
            <a:chExt cx="576" cy="367"/>
          </a:xfrm>
        </p:grpSpPr>
        <p:sp>
          <p:nvSpPr>
            <p:cNvPr id="19529" name="Rectangle 32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30" name="Text Box 33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800" b="0">
                  <a:latin typeface="Times New Roman" pitchFamily="-84" charset="0"/>
                </a:rPr>
                <a:t>IP</a:t>
              </a:r>
            </a:p>
          </p:txBody>
        </p:sp>
      </p:grpSp>
      <p:grpSp>
        <p:nvGrpSpPr>
          <p:cNvPr id="19486" name="Group 34"/>
          <p:cNvGrpSpPr>
            <a:grpSpLocks/>
          </p:cNvGrpSpPr>
          <p:nvPr/>
        </p:nvGrpSpPr>
        <p:grpSpPr bwMode="auto">
          <a:xfrm>
            <a:off x="5549900" y="3767138"/>
            <a:ext cx="914400" cy="582612"/>
            <a:chOff x="323" y="2664"/>
            <a:chExt cx="576" cy="367"/>
          </a:xfrm>
        </p:grpSpPr>
        <p:sp>
          <p:nvSpPr>
            <p:cNvPr id="19527" name="Rectangle 35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28" name="Text Box 36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800" b="0">
                  <a:latin typeface="Times New Roman" pitchFamily="-84" charset="0"/>
                </a:rPr>
                <a:t>IP</a:t>
              </a:r>
            </a:p>
          </p:txBody>
        </p:sp>
      </p:grpSp>
      <p:sp>
        <p:nvSpPr>
          <p:cNvPr id="19487" name="Rectangle 38"/>
          <p:cNvSpPr>
            <a:spLocks noChangeArrowheads="1"/>
          </p:cNvSpPr>
          <p:nvPr/>
        </p:nvSpPr>
        <p:spPr bwMode="auto">
          <a:xfrm>
            <a:off x="2306638" y="4968875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88" name="Text Box 39"/>
          <p:cNvSpPr txBox="1">
            <a:spLocks noChangeArrowheads="1"/>
          </p:cNvSpPr>
          <p:nvPr/>
        </p:nvSpPr>
        <p:spPr bwMode="auto">
          <a:xfrm>
            <a:off x="2306638" y="4968875"/>
            <a:ext cx="89852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600" b="0">
                <a:latin typeface="Times New Roman" pitchFamily="-84" charset="0"/>
              </a:rPr>
              <a:t>Ethernet</a:t>
            </a:r>
          </a:p>
          <a:p>
            <a:pPr>
              <a:lnSpc>
                <a:spcPct val="90000"/>
              </a:lnSpc>
            </a:pPr>
            <a:r>
              <a:rPr lang="en-US" altLang="en-US" sz="1600" b="0">
                <a:latin typeface="Times New Roman" pitchFamily="-84" charset="0"/>
              </a:rPr>
              <a:t>interface</a:t>
            </a:r>
          </a:p>
        </p:txBody>
      </p:sp>
      <p:grpSp>
        <p:nvGrpSpPr>
          <p:cNvPr id="19489" name="Group 40"/>
          <p:cNvGrpSpPr>
            <a:grpSpLocks/>
          </p:cNvGrpSpPr>
          <p:nvPr/>
        </p:nvGrpSpPr>
        <p:grpSpPr bwMode="auto">
          <a:xfrm>
            <a:off x="6205538" y="4943475"/>
            <a:ext cx="914400" cy="606425"/>
            <a:chOff x="323" y="3421"/>
            <a:chExt cx="581" cy="367"/>
          </a:xfrm>
        </p:grpSpPr>
        <p:sp>
          <p:nvSpPr>
            <p:cNvPr id="19525" name="Rectangle 41"/>
            <p:cNvSpPr>
              <a:spLocks noChangeArrowheads="1"/>
            </p:cNvSpPr>
            <p:nvPr/>
          </p:nvSpPr>
          <p:spPr bwMode="auto">
            <a:xfrm>
              <a:off x="323" y="3421"/>
              <a:ext cx="576" cy="36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26" name="Text Box 42"/>
            <p:cNvSpPr txBox="1">
              <a:spLocks noChangeArrowheads="1"/>
            </p:cNvSpPr>
            <p:nvPr/>
          </p:nvSpPr>
          <p:spPr bwMode="auto">
            <a:xfrm>
              <a:off x="333" y="3429"/>
              <a:ext cx="571" cy="32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600" b="0">
                  <a:latin typeface="Times New Roman" pitchFamily="-84" charset="0"/>
                </a:rPr>
                <a:t>Ethernet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600" b="0">
                  <a:latin typeface="Times New Roman" pitchFamily="-84" charset="0"/>
                </a:rPr>
                <a:t>interface</a:t>
              </a:r>
            </a:p>
          </p:txBody>
        </p:sp>
      </p:grpSp>
      <p:sp>
        <p:nvSpPr>
          <p:cNvPr id="19490" name="Line 43"/>
          <p:cNvSpPr>
            <a:spLocks noChangeShapeType="1"/>
          </p:cNvSpPr>
          <p:nvPr/>
        </p:nvSpPr>
        <p:spPr bwMode="auto">
          <a:xfrm flipH="1">
            <a:off x="2744788" y="5583238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1" name="Line 44"/>
          <p:cNvSpPr>
            <a:spLocks noChangeShapeType="1"/>
          </p:cNvSpPr>
          <p:nvPr/>
        </p:nvSpPr>
        <p:spPr bwMode="auto">
          <a:xfrm flipH="1">
            <a:off x="2725738" y="4346575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2" name="Line 45"/>
          <p:cNvSpPr>
            <a:spLocks noChangeShapeType="1"/>
          </p:cNvSpPr>
          <p:nvPr/>
        </p:nvSpPr>
        <p:spPr bwMode="auto">
          <a:xfrm>
            <a:off x="3529013" y="4360863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3" name="Rectangle 46"/>
          <p:cNvSpPr>
            <a:spLocks noChangeArrowheads="1"/>
          </p:cNvSpPr>
          <p:nvPr/>
        </p:nvSpPr>
        <p:spPr bwMode="auto">
          <a:xfrm>
            <a:off x="3614738" y="4943475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94" name="Text Box 47"/>
          <p:cNvSpPr txBox="1">
            <a:spLocks noChangeArrowheads="1"/>
          </p:cNvSpPr>
          <p:nvPr/>
        </p:nvSpPr>
        <p:spPr bwMode="auto">
          <a:xfrm>
            <a:off x="3635375" y="4968875"/>
            <a:ext cx="898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600" b="0">
                <a:latin typeface="Times New Roman" pitchFamily="-84" charset="0"/>
              </a:rPr>
              <a:t>SONET</a:t>
            </a:r>
          </a:p>
          <a:p>
            <a:pPr>
              <a:lnSpc>
                <a:spcPct val="90000"/>
              </a:lnSpc>
            </a:pPr>
            <a:r>
              <a:rPr lang="en-US" altLang="en-US" sz="1600" b="0">
                <a:latin typeface="Times New Roman" pitchFamily="-84" charset="0"/>
              </a:rPr>
              <a:t>interface</a:t>
            </a:r>
          </a:p>
        </p:txBody>
      </p:sp>
      <p:sp>
        <p:nvSpPr>
          <p:cNvPr id="19495" name="Rectangle 48"/>
          <p:cNvSpPr>
            <a:spLocks noChangeArrowheads="1"/>
          </p:cNvSpPr>
          <p:nvPr/>
        </p:nvSpPr>
        <p:spPr bwMode="auto">
          <a:xfrm>
            <a:off x="4889500" y="4956175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96" name="Text Box 49"/>
          <p:cNvSpPr txBox="1">
            <a:spLocks noChangeArrowheads="1"/>
          </p:cNvSpPr>
          <p:nvPr/>
        </p:nvSpPr>
        <p:spPr bwMode="auto">
          <a:xfrm>
            <a:off x="4902200" y="5006975"/>
            <a:ext cx="898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600" b="0">
                <a:latin typeface="Times New Roman" pitchFamily="-84" charset="0"/>
              </a:rPr>
              <a:t>SONET</a:t>
            </a:r>
          </a:p>
          <a:p>
            <a:pPr>
              <a:lnSpc>
                <a:spcPct val="90000"/>
              </a:lnSpc>
            </a:pPr>
            <a:r>
              <a:rPr lang="en-US" altLang="en-US" sz="1600" b="0">
                <a:latin typeface="Times New Roman" pitchFamily="-84" charset="0"/>
              </a:rPr>
              <a:t>interface</a:t>
            </a:r>
          </a:p>
        </p:txBody>
      </p:sp>
      <p:sp>
        <p:nvSpPr>
          <p:cNvPr id="19497" name="Line 50"/>
          <p:cNvSpPr>
            <a:spLocks noChangeShapeType="1"/>
          </p:cNvSpPr>
          <p:nvPr/>
        </p:nvSpPr>
        <p:spPr bwMode="auto">
          <a:xfrm flipH="1">
            <a:off x="6680200" y="5543550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8" name="Line 51"/>
          <p:cNvSpPr>
            <a:spLocks noChangeShapeType="1"/>
          </p:cNvSpPr>
          <p:nvPr/>
        </p:nvSpPr>
        <p:spPr bwMode="auto">
          <a:xfrm flipH="1">
            <a:off x="6223000" y="5889625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9" name="Line 52"/>
          <p:cNvSpPr>
            <a:spLocks noChangeShapeType="1"/>
          </p:cNvSpPr>
          <p:nvPr/>
        </p:nvSpPr>
        <p:spPr bwMode="auto">
          <a:xfrm>
            <a:off x="8132763" y="55467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0" name="Line 53"/>
          <p:cNvSpPr>
            <a:spLocks noChangeShapeType="1"/>
          </p:cNvSpPr>
          <p:nvPr/>
        </p:nvSpPr>
        <p:spPr bwMode="auto">
          <a:xfrm flipH="1">
            <a:off x="5302250" y="43735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1" name="Line 54"/>
          <p:cNvSpPr>
            <a:spLocks noChangeShapeType="1"/>
          </p:cNvSpPr>
          <p:nvPr/>
        </p:nvSpPr>
        <p:spPr bwMode="auto">
          <a:xfrm>
            <a:off x="6119813" y="4373563"/>
            <a:ext cx="5270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2" name="Rectangle 55"/>
          <p:cNvSpPr>
            <a:spLocks noChangeArrowheads="1"/>
          </p:cNvSpPr>
          <p:nvPr/>
        </p:nvSpPr>
        <p:spPr bwMode="auto">
          <a:xfrm>
            <a:off x="2144713" y="3567113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03" name="Rectangle 56"/>
          <p:cNvSpPr>
            <a:spLocks noChangeArrowheads="1"/>
          </p:cNvSpPr>
          <p:nvPr/>
        </p:nvSpPr>
        <p:spPr bwMode="auto">
          <a:xfrm>
            <a:off x="4776788" y="3567113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04" name="Line 57"/>
          <p:cNvSpPr>
            <a:spLocks noChangeShapeType="1"/>
          </p:cNvSpPr>
          <p:nvPr/>
        </p:nvSpPr>
        <p:spPr bwMode="auto">
          <a:xfrm flipH="1">
            <a:off x="4054475" y="5545138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5" name="Line 58"/>
          <p:cNvSpPr>
            <a:spLocks noChangeShapeType="1"/>
          </p:cNvSpPr>
          <p:nvPr/>
        </p:nvSpPr>
        <p:spPr bwMode="auto">
          <a:xfrm flipH="1">
            <a:off x="5314950" y="5557838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6" name="Line 59"/>
          <p:cNvSpPr>
            <a:spLocks noChangeShapeType="1"/>
          </p:cNvSpPr>
          <p:nvPr/>
        </p:nvSpPr>
        <p:spPr bwMode="auto">
          <a:xfrm>
            <a:off x="4071938" y="5889625"/>
            <a:ext cx="1246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7" name="Text Box 60"/>
          <p:cNvSpPr txBox="1">
            <a:spLocks noChangeArrowheads="1"/>
          </p:cNvSpPr>
          <p:nvPr/>
        </p:nvSpPr>
        <p:spPr bwMode="auto">
          <a:xfrm>
            <a:off x="798513" y="781050"/>
            <a:ext cx="725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>
                <a:solidFill>
                  <a:srgbClr val="3333FF"/>
                </a:solidFill>
                <a:latin typeface="Arial" charset="0"/>
                <a:cs typeface="Arial" charset="0"/>
              </a:rPr>
              <a:t>host</a:t>
            </a:r>
          </a:p>
        </p:txBody>
      </p:sp>
      <p:sp>
        <p:nvSpPr>
          <p:cNvPr id="19508" name="Text Box 61"/>
          <p:cNvSpPr txBox="1">
            <a:spLocks noChangeArrowheads="1"/>
          </p:cNvSpPr>
          <p:nvPr/>
        </p:nvSpPr>
        <p:spPr bwMode="auto">
          <a:xfrm>
            <a:off x="7716838" y="766763"/>
            <a:ext cx="725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>
                <a:solidFill>
                  <a:srgbClr val="3333FF"/>
                </a:solidFill>
                <a:latin typeface="Arial" charset="0"/>
                <a:cs typeface="Arial" charset="0"/>
              </a:rPr>
              <a:t>host</a:t>
            </a:r>
          </a:p>
        </p:txBody>
      </p:sp>
      <p:sp>
        <p:nvSpPr>
          <p:cNvPr id="19509" name="Text Box 62"/>
          <p:cNvSpPr txBox="1">
            <a:spLocks noChangeArrowheads="1"/>
          </p:cNvSpPr>
          <p:nvPr/>
        </p:nvSpPr>
        <p:spPr bwMode="auto">
          <a:xfrm>
            <a:off x="2917825" y="3163888"/>
            <a:ext cx="928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19510" name="Text Box 63"/>
          <p:cNvSpPr txBox="1">
            <a:spLocks noChangeArrowheads="1"/>
          </p:cNvSpPr>
          <p:nvPr/>
        </p:nvSpPr>
        <p:spPr bwMode="auto">
          <a:xfrm>
            <a:off x="5548313" y="3178175"/>
            <a:ext cx="928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19511" name="Line 64"/>
          <p:cNvSpPr>
            <a:spLocks noChangeShapeType="1"/>
          </p:cNvSpPr>
          <p:nvPr/>
        </p:nvSpPr>
        <p:spPr bwMode="auto">
          <a:xfrm>
            <a:off x="1619250" y="1655763"/>
            <a:ext cx="6040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2" name="Line 65"/>
          <p:cNvSpPr>
            <a:spLocks noChangeShapeType="1"/>
          </p:cNvSpPr>
          <p:nvPr/>
        </p:nvSpPr>
        <p:spPr bwMode="auto">
          <a:xfrm>
            <a:off x="1647825" y="2846388"/>
            <a:ext cx="6040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3" name="Text Box 66"/>
          <p:cNvSpPr txBox="1">
            <a:spLocks noChangeArrowheads="1"/>
          </p:cNvSpPr>
          <p:nvPr/>
        </p:nvSpPr>
        <p:spPr bwMode="auto">
          <a:xfrm>
            <a:off x="3711575" y="1219200"/>
            <a:ext cx="201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>
                <a:solidFill>
                  <a:srgbClr val="FF9900"/>
                </a:solidFill>
                <a:latin typeface="Arial" charset="0"/>
                <a:cs typeface="Arial" charset="0"/>
              </a:rPr>
              <a:t>HTTP message</a:t>
            </a:r>
          </a:p>
        </p:txBody>
      </p:sp>
      <p:sp>
        <p:nvSpPr>
          <p:cNvPr id="19514" name="Text Box 67"/>
          <p:cNvSpPr txBox="1">
            <a:spLocks noChangeArrowheads="1"/>
          </p:cNvSpPr>
          <p:nvPr/>
        </p:nvSpPr>
        <p:spPr bwMode="auto">
          <a:xfrm>
            <a:off x="3810000" y="2424113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>
                <a:solidFill>
                  <a:srgbClr val="FF9900"/>
                </a:solidFill>
                <a:latin typeface="Arial" charset="0"/>
                <a:cs typeface="Arial" charset="0"/>
              </a:rPr>
              <a:t>TCP segment</a:t>
            </a:r>
          </a:p>
        </p:txBody>
      </p:sp>
      <p:sp>
        <p:nvSpPr>
          <p:cNvPr id="19515" name="Line 68"/>
          <p:cNvSpPr>
            <a:spLocks noChangeShapeType="1"/>
          </p:cNvSpPr>
          <p:nvPr/>
        </p:nvSpPr>
        <p:spPr bwMode="auto">
          <a:xfrm flipV="1">
            <a:off x="1620838" y="4051300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6" name="Line 69"/>
          <p:cNvSpPr>
            <a:spLocks noChangeShapeType="1"/>
          </p:cNvSpPr>
          <p:nvPr/>
        </p:nvSpPr>
        <p:spPr bwMode="auto">
          <a:xfrm flipV="1">
            <a:off x="3851275" y="4065588"/>
            <a:ext cx="17446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7" name="Line 70"/>
          <p:cNvSpPr>
            <a:spLocks noChangeShapeType="1"/>
          </p:cNvSpPr>
          <p:nvPr/>
        </p:nvSpPr>
        <p:spPr bwMode="auto">
          <a:xfrm flipV="1">
            <a:off x="6469063" y="4051300"/>
            <a:ext cx="11763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8" name="Text Box 71"/>
          <p:cNvSpPr txBox="1">
            <a:spLocks noChangeArrowheads="1"/>
          </p:cNvSpPr>
          <p:nvPr/>
        </p:nvSpPr>
        <p:spPr bwMode="auto">
          <a:xfrm>
            <a:off x="1677988" y="369728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>
                <a:solidFill>
                  <a:srgbClr val="FF9900"/>
                </a:solidFill>
                <a:latin typeface="Arial" charset="0"/>
                <a:cs typeface="Arial" charset="0"/>
              </a:rPr>
              <a:t>IP packet</a:t>
            </a:r>
          </a:p>
        </p:txBody>
      </p:sp>
      <p:sp>
        <p:nvSpPr>
          <p:cNvPr id="19519" name="Text Box 72"/>
          <p:cNvSpPr txBox="1">
            <a:spLocks noChangeArrowheads="1"/>
          </p:cNvSpPr>
          <p:nvPr/>
        </p:nvSpPr>
        <p:spPr bwMode="auto">
          <a:xfrm>
            <a:off x="6454775" y="369728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>
                <a:solidFill>
                  <a:srgbClr val="FF9900"/>
                </a:solidFill>
                <a:latin typeface="Arial" charset="0"/>
                <a:cs typeface="Arial" charset="0"/>
              </a:rPr>
              <a:t>IP packet</a:t>
            </a:r>
          </a:p>
        </p:txBody>
      </p:sp>
      <p:sp>
        <p:nvSpPr>
          <p:cNvPr id="19520" name="Text Box 73"/>
          <p:cNvSpPr txBox="1">
            <a:spLocks noChangeArrowheads="1"/>
          </p:cNvSpPr>
          <p:nvPr/>
        </p:nvSpPr>
        <p:spPr bwMode="auto">
          <a:xfrm>
            <a:off x="4137025" y="369728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>
                <a:solidFill>
                  <a:srgbClr val="FF9900"/>
                </a:solidFill>
                <a:latin typeface="Arial" charset="0"/>
                <a:cs typeface="Arial" charset="0"/>
              </a:rPr>
              <a:t>IP packet</a:t>
            </a:r>
          </a:p>
        </p:txBody>
      </p:sp>
      <p:sp>
        <p:nvSpPr>
          <p:cNvPr id="19521" name="TextBox 72"/>
          <p:cNvSpPr txBox="1">
            <a:spLocks noChangeArrowheads="1"/>
          </p:cNvSpPr>
          <p:nvPr/>
        </p:nvSpPr>
        <p:spPr bwMode="auto">
          <a:xfrm>
            <a:off x="976313" y="5981700"/>
            <a:ext cx="1995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Ethernet frame</a:t>
            </a:r>
          </a:p>
        </p:txBody>
      </p:sp>
      <p:sp>
        <p:nvSpPr>
          <p:cNvPr id="19522" name="TextBox 73"/>
          <p:cNvSpPr txBox="1">
            <a:spLocks noChangeArrowheads="1"/>
          </p:cNvSpPr>
          <p:nvPr/>
        </p:nvSpPr>
        <p:spPr bwMode="auto">
          <a:xfrm>
            <a:off x="6386513" y="5981700"/>
            <a:ext cx="1995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Ethernet frame</a:t>
            </a:r>
          </a:p>
        </p:txBody>
      </p:sp>
      <p:sp>
        <p:nvSpPr>
          <p:cNvPr id="19523" name="TextBox 74"/>
          <p:cNvSpPr txBox="1">
            <a:spLocks noChangeArrowheads="1"/>
          </p:cNvSpPr>
          <p:nvPr/>
        </p:nvSpPr>
        <p:spPr bwMode="auto">
          <a:xfrm>
            <a:off x="3733800" y="6000750"/>
            <a:ext cx="1838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SONET frame</a:t>
            </a: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304800" y="4800600"/>
            <a:ext cx="8610600" cy="1219200"/>
          </a:xfrm>
          <a:prstGeom prst="rect">
            <a:avLst/>
          </a:prstGeom>
          <a:noFill/>
          <a:ln w="47625">
            <a:solidFill>
              <a:srgbClr val="00D16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Carrier Sense Multiple Access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Listen for other senders</a:t>
            </a:r>
          </a:p>
          <a:p>
            <a:pPr lvl="1">
              <a:spcAft>
                <a:spcPts val="1200"/>
              </a:spcAft>
            </a:pPr>
            <a:r>
              <a:rPr lang="en-US" altLang="en-US" smtClean="0">
                <a:ea typeface="ＭＳ Ｐゴシック" pitchFamily="-84" charset="-128"/>
              </a:rPr>
              <a:t>Then transmit your data</a:t>
            </a:r>
          </a:p>
          <a:p>
            <a:r>
              <a:rPr lang="en-US" altLang="en-US" smtClean="0">
                <a:ea typeface="ＭＳ Ｐゴシック" pitchFamily="-84" charset="-128"/>
              </a:rPr>
              <a:t>Collisions can still occur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Propagation delay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Wasted transmission</a:t>
            </a:r>
          </a:p>
          <a:p>
            <a:pPr lvl="2"/>
            <a:endParaRPr lang="en-US" altLang="en-US" smtClean="0">
              <a:ea typeface="ＭＳ Ｐゴシック" pitchFamily="-8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750A03FD-11FC-48AB-AB3E-7878A5C6C4B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0965" name="Picture 3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3" y="1219200"/>
            <a:ext cx="4287837" cy="504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CSMA/CD Collision Detection</a:t>
            </a:r>
          </a:p>
        </p:txBody>
      </p:sp>
      <p:sp>
        <p:nvSpPr>
          <p:cNvPr id="4198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Detect collision</a:t>
            </a:r>
          </a:p>
          <a:p>
            <a:pPr lvl="1"/>
            <a:r>
              <a:rPr lang="en-US" altLang="en-US" dirty="0" smtClean="0">
                <a:ea typeface="ＭＳ Ｐゴシック" pitchFamily="-84" charset="-128"/>
              </a:rPr>
              <a:t>Abort transmission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>
                <a:ea typeface="ＭＳ Ｐゴシック" pitchFamily="-84" charset="-128"/>
              </a:rPr>
              <a:t>Jam the link</a:t>
            </a:r>
          </a:p>
          <a:p>
            <a:r>
              <a:rPr lang="en-US" altLang="en-US" dirty="0" smtClean="0">
                <a:ea typeface="ＭＳ Ｐゴシック" pitchFamily="-84" charset="-128"/>
              </a:rPr>
              <a:t>Wait random time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>
                <a:ea typeface="ＭＳ Ｐゴシック" pitchFamily="-84" charset="-128"/>
              </a:rPr>
              <a:t>Transmit again</a:t>
            </a:r>
          </a:p>
          <a:p>
            <a:r>
              <a:rPr lang="en-US" altLang="en-US" dirty="0" smtClean="0">
                <a:ea typeface="ＭＳ Ｐゴシック" pitchFamily="-84" charset="-128"/>
              </a:rPr>
              <a:t>Hard in wireless</a:t>
            </a:r>
          </a:p>
          <a:p>
            <a:pPr lvl="1"/>
            <a:r>
              <a:rPr lang="en-US" altLang="en-US" dirty="0" smtClean="0">
                <a:ea typeface="ＭＳ Ｐゴシック" pitchFamily="-84" charset="-128"/>
              </a:rPr>
              <a:t>Must receive data</a:t>
            </a:r>
            <a:br>
              <a:rPr lang="en-US" altLang="en-US" dirty="0" smtClean="0">
                <a:ea typeface="ＭＳ Ｐゴシック" pitchFamily="-84" charset="-128"/>
              </a:rPr>
            </a:br>
            <a:r>
              <a:rPr lang="en-US" altLang="en-US" dirty="0" smtClean="0">
                <a:ea typeface="ＭＳ Ｐゴシック" pitchFamily="-84" charset="-128"/>
              </a:rPr>
              <a:t>while transmitting</a:t>
            </a:r>
          </a:p>
          <a:p>
            <a:pPr lvl="2"/>
            <a:r>
              <a:rPr lang="en-US" altLang="en-US" dirty="0" smtClean="0">
                <a:ea typeface="ＭＳ Ｐゴシック" pitchFamily="-84" charset="-128"/>
              </a:rPr>
              <a:t>One antenna for send/</a:t>
            </a:r>
            <a:r>
              <a:rPr lang="en-US" altLang="en-US" dirty="0" err="1" smtClean="0">
                <a:ea typeface="ＭＳ Ｐゴシック" pitchFamily="-84" charset="-128"/>
              </a:rPr>
              <a:t>recv</a:t>
            </a:r>
            <a:r>
              <a:rPr lang="en-US" altLang="en-US" dirty="0" smtClean="0">
                <a:ea typeface="ＭＳ Ｐゴシック" pitchFamily="-84" charset="-128"/>
              </a:rPr>
              <a:t>, powerful sending signals</a:t>
            </a:r>
          </a:p>
        </p:txBody>
      </p:sp>
      <p:sp>
        <p:nvSpPr>
          <p:cNvPr id="4198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97315A02-0976-49D0-AF91-B48C5E0C527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1989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19200"/>
            <a:ext cx="4433888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Ethernet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  <a:ea typeface="ＭＳ Ｐゴシック" pitchFamily="-84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7B51A5E1-8F0D-4EB1-9D97-1EA31B45ED2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Ethernet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Dominant wired LAN technology </a:t>
            </a:r>
          </a:p>
          <a:p>
            <a:r>
              <a:rPr lang="en-US" altLang="en-US" smtClean="0">
                <a:ea typeface="ＭＳ Ｐゴシック" pitchFamily="-84" charset="-128"/>
              </a:rPr>
              <a:t>First widely used LAN technology</a:t>
            </a:r>
          </a:p>
          <a:p>
            <a:r>
              <a:rPr lang="en-US" altLang="en-US" smtClean="0">
                <a:ea typeface="ＭＳ Ｐゴシック" pitchFamily="-84" charset="-128"/>
              </a:rPr>
              <a:t>Kept up with speed race: 10 Mbps – 40 Gbps </a:t>
            </a:r>
          </a:p>
        </p:txBody>
      </p:sp>
      <p:pic>
        <p:nvPicPr>
          <p:cNvPr id="49156" name="Picture 4" descr="551 metcalfe-e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3292475"/>
            <a:ext cx="5589587" cy="29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7080250" y="4322763"/>
            <a:ext cx="1530350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altLang="en-US" sz="2100" b="0">
                <a:latin typeface="Comic Sans MS" pitchFamily="-84" charset="0"/>
              </a:rPr>
              <a:t>Metcalfe’s </a:t>
            </a:r>
          </a:p>
          <a:p>
            <a:r>
              <a:rPr lang="en-US" altLang="en-US" sz="2100" b="0">
                <a:latin typeface="Comic Sans MS" pitchFamily="-84" charset="0"/>
              </a:rPr>
              <a:t>Ethernet</a:t>
            </a:r>
          </a:p>
          <a:p>
            <a:r>
              <a:rPr lang="en-US" altLang="en-US" sz="2100" b="0">
                <a:latin typeface="Comic Sans MS" pitchFamily="-84" charset="0"/>
              </a:rPr>
              <a:t>sketch</a:t>
            </a:r>
          </a:p>
        </p:txBody>
      </p:sp>
      <p:sp>
        <p:nvSpPr>
          <p:cNvPr id="49158" name="Slide Number Placeholder 3"/>
          <p:cNvSpPr txBox="1">
            <a:spLocks/>
          </p:cNvSpPr>
          <p:nvPr/>
        </p:nvSpPr>
        <p:spPr bwMode="auto">
          <a:xfrm>
            <a:off x="68580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r" eaLnBrk="1" hangingPunct="1"/>
            <a:fld id="{AF79B702-12CF-48AA-AF87-861794C67D8B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Ethernet Uses CSMA/CD</a:t>
            </a:r>
          </a:p>
        </p:txBody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9144000" cy="4906963"/>
          </a:xfrm>
        </p:spPr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Carrier Sense: wait for link to be idle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Channel idle: start transmitting</a:t>
            </a:r>
          </a:p>
          <a:p>
            <a:pPr lvl="1">
              <a:spcAft>
                <a:spcPts val="600"/>
              </a:spcAft>
            </a:pPr>
            <a:r>
              <a:rPr lang="en-US" altLang="en-US" smtClean="0">
                <a:ea typeface="ＭＳ Ｐゴシック" pitchFamily="-84" charset="-128"/>
              </a:rPr>
              <a:t>Channel busy: wait until idle</a:t>
            </a:r>
          </a:p>
          <a:p>
            <a:r>
              <a:rPr lang="en-US" altLang="en-US" smtClean="0">
                <a:ea typeface="ＭＳ Ｐゴシック" pitchFamily="-84" charset="-128"/>
              </a:rPr>
              <a:t>Collision Detection: listen while transmitting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No collision: transmission is complete</a:t>
            </a:r>
          </a:p>
          <a:p>
            <a:pPr lvl="1">
              <a:spcAft>
                <a:spcPts val="600"/>
              </a:spcAft>
            </a:pPr>
            <a:r>
              <a:rPr lang="en-US" altLang="en-US" smtClean="0">
                <a:ea typeface="ＭＳ Ｐゴシック" pitchFamily="-84" charset="-128"/>
              </a:rPr>
              <a:t>Collision: abort transmission, and send jam signal</a:t>
            </a:r>
          </a:p>
          <a:p>
            <a:r>
              <a:rPr lang="en-US" altLang="en-US" smtClean="0">
                <a:ea typeface="ＭＳ Ｐゴシック" pitchFamily="-84" charset="-128"/>
              </a:rPr>
              <a:t>Random Access: exponential back-off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After collision, wait random time before trying again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After m</a:t>
            </a:r>
            <a:r>
              <a:rPr lang="en-US" altLang="en-US" baseline="30000" smtClean="0">
                <a:ea typeface="ＭＳ Ｐゴシック" pitchFamily="-84" charset="-128"/>
              </a:rPr>
              <a:t>th</a:t>
            </a:r>
            <a:r>
              <a:rPr lang="en-US" altLang="en-US" smtClean="0">
                <a:ea typeface="ＭＳ Ｐゴシック" pitchFamily="-84" charset="-128"/>
              </a:rPr>
              <a:t> collision, choose K randomly from {0, …, 2</a:t>
            </a:r>
            <a:r>
              <a:rPr lang="en-US" altLang="en-US" baseline="30000" smtClean="0">
                <a:ea typeface="ＭＳ Ｐゴシック" pitchFamily="-84" charset="-128"/>
              </a:rPr>
              <a:t>m</a:t>
            </a:r>
            <a:r>
              <a:rPr lang="en-US" altLang="en-US" smtClean="0">
                <a:ea typeface="ＭＳ Ｐゴシック" pitchFamily="-84" charset="-128"/>
              </a:rPr>
              <a:t>-1}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… and wait for K*512 bit times before trying again</a:t>
            </a:r>
          </a:p>
        </p:txBody>
      </p:sp>
      <p:sp>
        <p:nvSpPr>
          <p:cNvPr id="51204" name="Slide Number Placeholder 3"/>
          <p:cNvSpPr txBox="1">
            <a:spLocks/>
          </p:cNvSpPr>
          <p:nvPr/>
        </p:nvSpPr>
        <p:spPr bwMode="auto">
          <a:xfrm>
            <a:off x="68580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r" eaLnBrk="1" hangingPunct="1"/>
            <a:fld id="{5CE601C8-F3B3-48A0-8F4D-960AEE12B28C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33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Limitations on Ethernet Length</a:t>
            </a:r>
          </a:p>
        </p:txBody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534400" cy="3459163"/>
          </a:xfrm>
        </p:spPr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Latency depends on physical length of link</a:t>
            </a:r>
          </a:p>
          <a:p>
            <a:pPr lvl="1">
              <a:spcAft>
                <a:spcPts val="600"/>
              </a:spcAft>
            </a:pPr>
            <a:r>
              <a:rPr lang="en-US" altLang="en-US" smtClean="0">
                <a:ea typeface="ＭＳ Ｐゴシック" pitchFamily="-84" charset="-128"/>
              </a:rPr>
              <a:t>Time to propagate a packet from one end to other</a:t>
            </a:r>
          </a:p>
          <a:p>
            <a:r>
              <a:rPr lang="en-US" altLang="en-US" smtClean="0">
                <a:ea typeface="ＭＳ Ｐゴシック" pitchFamily="-84" charset="-128"/>
              </a:rPr>
              <a:t> Suppose A sends a packet at time t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And B sees an idle line at a time just before t+d</a:t>
            </a:r>
          </a:p>
          <a:p>
            <a:pPr lvl="1">
              <a:spcAft>
                <a:spcPts val="600"/>
              </a:spcAft>
            </a:pPr>
            <a:r>
              <a:rPr lang="en-US" altLang="en-US" smtClean="0">
                <a:ea typeface="ＭＳ Ｐゴシック" pitchFamily="-84" charset="-128"/>
              </a:rPr>
              <a:t>… so B happily starts transmitting a packet</a:t>
            </a:r>
          </a:p>
          <a:p>
            <a:r>
              <a:rPr lang="en-US" altLang="en-US" smtClean="0">
                <a:ea typeface="ＭＳ Ｐゴシック" pitchFamily="-84" charset="-128"/>
              </a:rPr>
              <a:t>B detects a collision, and sends jamming signal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But A doesn’t see collision till t+2d</a:t>
            </a:r>
          </a:p>
        </p:txBody>
      </p:sp>
      <p:pic>
        <p:nvPicPr>
          <p:cNvPr id="53252" name="Picture 4" descr="j01953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1431925"/>
            <a:ext cx="1316037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5" descr="j0292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316038"/>
            <a:ext cx="1549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2074863" y="1970088"/>
            <a:ext cx="5568950" cy="192087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3255" name="Group 7"/>
          <p:cNvGrpSpPr>
            <a:grpSpLocks/>
          </p:cNvGrpSpPr>
          <p:nvPr/>
        </p:nvGrpSpPr>
        <p:grpSpPr bwMode="auto">
          <a:xfrm>
            <a:off x="2306638" y="1470025"/>
            <a:ext cx="327025" cy="457200"/>
            <a:chOff x="4505" y="1615"/>
            <a:chExt cx="206" cy="288"/>
          </a:xfrm>
        </p:grpSpPr>
        <p:sp>
          <p:nvSpPr>
            <p:cNvPr id="53263" name="Rectangle 8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4" name="Rectangle 9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3256" name="Group 10"/>
          <p:cNvGrpSpPr>
            <a:grpSpLocks/>
          </p:cNvGrpSpPr>
          <p:nvPr/>
        </p:nvGrpSpPr>
        <p:grpSpPr bwMode="auto">
          <a:xfrm>
            <a:off x="6877050" y="2238375"/>
            <a:ext cx="327025" cy="457200"/>
            <a:chOff x="4505" y="1615"/>
            <a:chExt cx="206" cy="288"/>
          </a:xfrm>
        </p:grpSpPr>
        <p:sp>
          <p:nvSpPr>
            <p:cNvPr id="53261" name="Rectangle 11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2" name="Rectangle 12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3257" name="Text Box 13"/>
          <p:cNvSpPr txBox="1">
            <a:spLocks noChangeArrowheads="1"/>
          </p:cNvSpPr>
          <p:nvPr/>
        </p:nvSpPr>
        <p:spPr bwMode="auto">
          <a:xfrm>
            <a:off x="4033838" y="1547813"/>
            <a:ext cx="1279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/>
              <a:t>latency d</a:t>
            </a:r>
          </a:p>
        </p:txBody>
      </p:sp>
      <p:sp>
        <p:nvSpPr>
          <p:cNvPr id="53258" name="Text Box 14"/>
          <p:cNvSpPr txBox="1">
            <a:spLocks noChangeArrowheads="1"/>
          </p:cNvSpPr>
          <p:nvPr/>
        </p:nvSpPr>
        <p:spPr bwMode="auto">
          <a:xfrm>
            <a:off x="517525" y="12652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53259" name="Text Box 15"/>
          <p:cNvSpPr txBox="1">
            <a:spLocks noChangeArrowheads="1"/>
          </p:cNvSpPr>
          <p:nvPr/>
        </p:nvSpPr>
        <p:spPr bwMode="auto">
          <a:xfrm>
            <a:off x="8658225" y="1201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53260" name="Slide Number Placeholder 3"/>
          <p:cNvSpPr txBox="1">
            <a:spLocks/>
          </p:cNvSpPr>
          <p:nvPr/>
        </p:nvSpPr>
        <p:spPr bwMode="auto">
          <a:xfrm>
            <a:off x="68580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r" eaLnBrk="1" hangingPunct="1"/>
            <a:fld id="{EF7A19A0-AAEE-4108-8D1B-82240A1DF1BA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54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Limitations on Ethernet Length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971800"/>
            <a:ext cx="8534400" cy="3078163"/>
          </a:xfrm>
        </p:spPr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A needs to wait for time 2d to detect collision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So, A should keep transmitting during this period</a:t>
            </a:r>
          </a:p>
          <a:p>
            <a:pPr lvl="1">
              <a:spcAft>
                <a:spcPts val="1200"/>
              </a:spcAft>
            </a:pPr>
            <a:r>
              <a:rPr lang="en-US" altLang="en-US" smtClean="0">
                <a:ea typeface="ＭＳ Ｐゴシック" pitchFamily="-84" charset="-128"/>
              </a:rPr>
              <a:t>… and keep an eye out for a possible collision</a:t>
            </a:r>
          </a:p>
          <a:p>
            <a:r>
              <a:rPr lang="en-US" altLang="en-US" smtClean="0">
                <a:ea typeface="ＭＳ Ｐゴシック" pitchFamily="-84" charset="-128"/>
              </a:rPr>
              <a:t>Imposes restrictions on Ethernet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Maximum length of the wire: 2500 meters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Minimum length of the packet: 512 bits (64 bytes)</a:t>
            </a:r>
          </a:p>
        </p:txBody>
      </p:sp>
      <p:pic>
        <p:nvPicPr>
          <p:cNvPr id="55300" name="Picture 4" descr="j01953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1431925"/>
            <a:ext cx="1316037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 descr="j0292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316038"/>
            <a:ext cx="1549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2074863" y="1970088"/>
            <a:ext cx="5568950" cy="192087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5303" name="Group 7"/>
          <p:cNvGrpSpPr>
            <a:grpSpLocks/>
          </p:cNvGrpSpPr>
          <p:nvPr/>
        </p:nvGrpSpPr>
        <p:grpSpPr bwMode="auto">
          <a:xfrm>
            <a:off x="2306638" y="1470025"/>
            <a:ext cx="327025" cy="457200"/>
            <a:chOff x="4505" y="1615"/>
            <a:chExt cx="206" cy="288"/>
          </a:xfrm>
        </p:grpSpPr>
        <p:sp>
          <p:nvSpPr>
            <p:cNvPr id="55311" name="Rectangle 8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12" name="Rectangle 9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5304" name="Group 10"/>
          <p:cNvGrpSpPr>
            <a:grpSpLocks/>
          </p:cNvGrpSpPr>
          <p:nvPr/>
        </p:nvGrpSpPr>
        <p:grpSpPr bwMode="auto">
          <a:xfrm>
            <a:off x="6877050" y="2238375"/>
            <a:ext cx="327025" cy="457200"/>
            <a:chOff x="4505" y="1615"/>
            <a:chExt cx="206" cy="288"/>
          </a:xfrm>
        </p:grpSpPr>
        <p:sp>
          <p:nvSpPr>
            <p:cNvPr id="55309" name="Rectangle 11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10" name="Rectangle 12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5305" name="Text Box 13"/>
          <p:cNvSpPr txBox="1">
            <a:spLocks noChangeArrowheads="1"/>
          </p:cNvSpPr>
          <p:nvPr/>
        </p:nvSpPr>
        <p:spPr bwMode="auto">
          <a:xfrm>
            <a:off x="4033838" y="1547813"/>
            <a:ext cx="1279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/>
              <a:t>latency d</a:t>
            </a:r>
          </a:p>
        </p:txBody>
      </p:sp>
      <p:sp>
        <p:nvSpPr>
          <p:cNvPr id="55306" name="Text Box 14"/>
          <p:cNvSpPr txBox="1">
            <a:spLocks noChangeArrowheads="1"/>
          </p:cNvSpPr>
          <p:nvPr/>
        </p:nvSpPr>
        <p:spPr bwMode="auto">
          <a:xfrm>
            <a:off x="517525" y="12652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55307" name="Text Box 15"/>
          <p:cNvSpPr txBox="1">
            <a:spLocks noChangeArrowheads="1"/>
          </p:cNvSpPr>
          <p:nvPr/>
        </p:nvSpPr>
        <p:spPr bwMode="auto">
          <a:xfrm>
            <a:off x="8658225" y="1201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55308" name="Slide Number Placeholder 3"/>
          <p:cNvSpPr txBox="1">
            <a:spLocks/>
          </p:cNvSpPr>
          <p:nvPr/>
        </p:nvSpPr>
        <p:spPr bwMode="auto">
          <a:xfrm>
            <a:off x="68580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r" eaLnBrk="1" hangingPunct="1"/>
            <a:fld id="{887CEC6E-7DF6-4AC5-97EE-824DDF749261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Ethernet Frame Structure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Sending adapter encapsulates packet in frame</a:t>
            </a:r>
          </a:p>
          <a:p>
            <a:endParaRPr lang="en-US" altLang="en-US" smtClean="0">
              <a:ea typeface="ＭＳ Ｐゴシック" pitchFamily="-84" charset="-128"/>
            </a:endParaRPr>
          </a:p>
          <a:p>
            <a:endParaRPr lang="en-US" altLang="en-US" smtClean="0">
              <a:ea typeface="ＭＳ Ｐゴシック" pitchFamily="-84" charset="-128"/>
            </a:endParaRPr>
          </a:p>
          <a:p>
            <a:endParaRPr lang="en-US" altLang="en-US" smtClean="0">
              <a:ea typeface="ＭＳ Ｐゴシック" pitchFamily="-84" charset="-128"/>
            </a:endParaRPr>
          </a:p>
          <a:p>
            <a:r>
              <a:rPr lang="en-US" altLang="en-US" smtClean="0">
                <a:ea typeface="ＭＳ Ｐゴシック" pitchFamily="-84" charset="-128"/>
              </a:rPr>
              <a:t>Preamble: synchronization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Seven bytes with pattern 10101010, followed by one byte with pattern 10101011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Used to synchronize receiver, sender clock rates</a:t>
            </a:r>
          </a:p>
        </p:txBody>
      </p:sp>
      <p:pic>
        <p:nvPicPr>
          <p:cNvPr id="57348" name="Picture 7" descr="552 Ethernet fr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2238375"/>
            <a:ext cx="7558087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Slide Number Placeholder 3"/>
          <p:cNvSpPr txBox="1">
            <a:spLocks/>
          </p:cNvSpPr>
          <p:nvPr/>
        </p:nvSpPr>
        <p:spPr bwMode="auto">
          <a:xfrm>
            <a:off x="68580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r" eaLnBrk="1" hangingPunct="1"/>
            <a:fld id="{CD8F4BB1-85A6-456E-80DE-9BBC288465AA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Ethernet Frame Structure</a:t>
            </a:r>
          </a:p>
        </p:txBody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36638"/>
            <a:ext cx="9144000" cy="4906962"/>
          </a:xfrm>
        </p:spPr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Addresses: source and destination MAC addresses 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Adaptor passes frame to network-level protocol</a:t>
            </a:r>
          </a:p>
          <a:p>
            <a:pPr lvl="2"/>
            <a:r>
              <a:rPr lang="en-US" altLang="en-US" smtClean="0">
                <a:ea typeface="ＭＳ Ｐゴシック" pitchFamily="-84" charset="-128"/>
              </a:rPr>
              <a:t>If destination is local MAC address or broadcast address</a:t>
            </a:r>
          </a:p>
          <a:p>
            <a:pPr lvl="1">
              <a:spcAft>
                <a:spcPts val="600"/>
              </a:spcAft>
            </a:pPr>
            <a:r>
              <a:rPr lang="en-US" altLang="en-US" smtClean="0">
                <a:ea typeface="ＭＳ Ｐゴシック" pitchFamily="-84" charset="-128"/>
              </a:rPr>
              <a:t>Otherwise, adapter discards frame</a:t>
            </a:r>
          </a:p>
          <a:p>
            <a:r>
              <a:rPr lang="en-US" altLang="en-US" smtClean="0">
                <a:ea typeface="ＭＳ Ｐゴシック" pitchFamily="-84" charset="-128"/>
              </a:rPr>
              <a:t>Type: indicates the higher layer protocol 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Usually IP</a:t>
            </a:r>
          </a:p>
          <a:p>
            <a:pPr lvl="1">
              <a:spcAft>
                <a:spcPts val="600"/>
              </a:spcAft>
            </a:pPr>
            <a:r>
              <a:rPr lang="en-US" altLang="en-US" smtClean="0">
                <a:ea typeface="ＭＳ Ｐゴシック" pitchFamily="-84" charset="-128"/>
              </a:rPr>
              <a:t>But also Novell IPX, AppleTalk, …</a:t>
            </a:r>
          </a:p>
          <a:p>
            <a:r>
              <a:rPr lang="en-US" altLang="en-US" smtClean="0">
                <a:ea typeface="ＭＳ Ｐゴシック" pitchFamily="-84" charset="-128"/>
              </a:rPr>
              <a:t>CRC: cyclic redundancy check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Checked at receiver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If error is detected, the frame is simply dropped</a:t>
            </a:r>
          </a:p>
          <a:p>
            <a:endParaRPr lang="en-US" altLang="en-US" smtClean="0">
              <a:ea typeface="ＭＳ Ｐゴシック" pitchFamily="-84" charset="-128"/>
            </a:endParaRPr>
          </a:p>
        </p:txBody>
      </p:sp>
      <p:pic>
        <p:nvPicPr>
          <p:cNvPr id="59396" name="Picture 4" descr="552 Ethernet fr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5559425"/>
            <a:ext cx="7558088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Slide Number Placeholder 3"/>
          <p:cNvSpPr txBox="1">
            <a:spLocks/>
          </p:cNvSpPr>
          <p:nvPr/>
        </p:nvSpPr>
        <p:spPr bwMode="auto">
          <a:xfrm>
            <a:off x="68580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r" eaLnBrk="1" hangingPunct="1"/>
            <a:fld id="{FF01FC48-229D-4A0D-9111-427AE1B3AE7B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361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Unreliable, Connectionless Service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Connectionless</a:t>
            </a:r>
          </a:p>
          <a:p>
            <a:pPr lvl="1">
              <a:spcAft>
                <a:spcPts val="1200"/>
              </a:spcAft>
            </a:pPr>
            <a:r>
              <a:rPr lang="en-US" altLang="en-US" smtClean="0">
                <a:ea typeface="ＭＳ Ｐゴシック" pitchFamily="-84" charset="-128"/>
              </a:rPr>
              <a:t>No handshaking between send and receive adapter</a:t>
            </a:r>
          </a:p>
          <a:p>
            <a:r>
              <a:rPr lang="en-US" altLang="en-US" smtClean="0">
                <a:ea typeface="ＭＳ Ｐゴシック" pitchFamily="-84" charset="-128"/>
              </a:rPr>
              <a:t>Unreliable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Receiving adapter doesn’t send ACKs or NACKs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Packets passed to network layer can have gaps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Gaps can be filled by transport protocol (e.g., TCP)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Otherwise, the application will see the gaps</a:t>
            </a:r>
          </a:p>
        </p:txBody>
      </p:sp>
      <p:sp>
        <p:nvSpPr>
          <p:cNvPr id="61444" name="Slide Number Placeholder 3"/>
          <p:cNvSpPr txBox="1">
            <a:spLocks/>
          </p:cNvSpPr>
          <p:nvPr/>
        </p:nvSpPr>
        <p:spPr bwMode="auto">
          <a:xfrm>
            <a:off x="68580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r" eaLnBrk="1" hangingPunct="1"/>
            <a:fld id="{5D33A5CF-3A8B-4C64-ADC9-2570E8EA0F5B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Link = Medium + Adapters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  <a:ea typeface="ＭＳ Ｐゴシック" pitchFamily="-84" charset="-128"/>
            </a:endParaRPr>
          </a:p>
        </p:txBody>
      </p:sp>
      <p:sp>
        <p:nvSpPr>
          <p:cNvPr id="2150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70DB1DA8-4666-4175-B208-CB6BB0B38B34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Hubs and Switches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  <a:ea typeface="ＭＳ Ｐゴシック" pitchFamily="-8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110B5ECA-4782-4B5C-B38B-09A9B3F6EF0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Physical Layer: Repeaters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3592513"/>
          </a:xfrm>
        </p:spPr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Distance limitation in local-area networks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Electrical signal becomes weaker as it travels</a:t>
            </a:r>
          </a:p>
          <a:p>
            <a:pPr lvl="1">
              <a:spcAft>
                <a:spcPts val="600"/>
              </a:spcAft>
            </a:pPr>
            <a:r>
              <a:rPr lang="en-US" altLang="en-US" smtClean="0">
                <a:ea typeface="ＭＳ Ｐゴシック" pitchFamily="-84" charset="-128"/>
              </a:rPr>
              <a:t>Imposes a limit on the length of a LAN</a:t>
            </a:r>
          </a:p>
          <a:p>
            <a:r>
              <a:rPr lang="en-US" altLang="en-US" smtClean="0">
                <a:ea typeface="ＭＳ Ｐゴシック" pitchFamily="-84" charset="-128"/>
              </a:rPr>
              <a:t>Repeaters join LANs together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Analog electronic device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Continuously monitors electrical signals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Transmits an amplified copy </a:t>
            </a:r>
          </a:p>
        </p:txBody>
      </p:sp>
      <p:graphicFrame>
        <p:nvGraphicFramePr>
          <p:cNvPr id="64514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01650" y="4808538"/>
          <a:ext cx="8334375" cy="235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7" name="VISIO" r:id="rId4" imgW="9799200" imgH="2328120" progId="Visio.Drawing.5">
                  <p:embed/>
                </p:oleObj>
              </mc:Choice>
              <mc:Fallback>
                <p:oleObj name="VISIO" r:id="rId4" imgW="9799200" imgH="2328120" progId="Visio.Drawing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4808538"/>
                        <a:ext cx="8334375" cy="235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Slide Number Placeholder 3"/>
          <p:cNvSpPr txBox="1">
            <a:spLocks/>
          </p:cNvSpPr>
          <p:nvPr/>
        </p:nvSpPr>
        <p:spPr bwMode="auto">
          <a:xfrm>
            <a:off x="68580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r" eaLnBrk="1" hangingPunct="1"/>
            <a:fld id="{FBA701B2-5912-44B3-8597-D9C8304651B2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Physical Layer: Hubs</a:t>
            </a:r>
          </a:p>
        </p:txBody>
      </p:sp>
      <p:sp>
        <p:nvSpPr>
          <p:cNvPr id="66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06963"/>
          </a:xfrm>
        </p:spPr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Joins multiple input lines electrically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Designed to hold multiple line cards</a:t>
            </a:r>
          </a:p>
          <a:p>
            <a:pPr lvl="1">
              <a:spcAft>
                <a:spcPts val="600"/>
              </a:spcAft>
            </a:pPr>
            <a:r>
              <a:rPr lang="en-US" altLang="en-US" smtClean="0">
                <a:ea typeface="ＭＳ Ｐゴシック" pitchFamily="-84" charset="-128"/>
              </a:rPr>
              <a:t>Do not necessarily amplify the signal</a:t>
            </a:r>
          </a:p>
          <a:p>
            <a:r>
              <a:rPr lang="en-US" altLang="en-US" smtClean="0">
                <a:ea typeface="ＭＳ Ｐゴシック" pitchFamily="-84" charset="-128"/>
              </a:rPr>
              <a:t>Very similar to repeaters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Also operates at the physical layer</a:t>
            </a:r>
          </a:p>
        </p:txBody>
      </p:sp>
      <p:sp>
        <p:nvSpPr>
          <p:cNvPr id="66573" name="Rectangle 19"/>
          <p:cNvSpPr>
            <a:spLocks noChangeArrowheads="1"/>
          </p:cNvSpPr>
          <p:nvPr/>
        </p:nvSpPr>
        <p:spPr bwMode="auto">
          <a:xfrm>
            <a:off x="4167188" y="5680075"/>
            <a:ext cx="361950" cy="74613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1557338" y="6030913"/>
          <a:ext cx="5207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7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6030913"/>
                        <a:ext cx="5207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4643438" y="6045200"/>
          <a:ext cx="5222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8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6045200"/>
                        <a:ext cx="52228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572125" y="5994400"/>
          <a:ext cx="5207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9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5994400"/>
                        <a:ext cx="5207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309813" y="6057900"/>
          <a:ext cx="5222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0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6057900"/>
                        <a:ext cx="52228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4" name="Rectangle 24"/>
          <p:cNvSpPr>
            <a:spLocks noChangeArrowheads="1"/>
          </p:cNvSpPr>
          <p:nvPr/>
        </p:nvSpPr>
        <p:spPr bwMode="auto">
          <a:xfrm>
            <a:off x="6269038" y="5689600"/>
            <a:ext cx="360362" cy="74613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75" name="Rectangle 25"/>
          <p:cNvSpPr>
            <a:spLocks noChangeArrowheads="1"/>
          </p:cNvSpPr>
          <p:nvPr/>
        </p:nvSpPr>
        <p:spPr bwMode="auto">
          <a:xfrm>
            <a:off x="2120900" y="5676900"/>
            <a:ext cx="361950" cy="74613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3382963" y="5875338"/>
          <a:ext cx="52228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1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5875338"/>
                        <a:ext cx="522287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3883025" y="6405563"/>
          <a:ext cx="52228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2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6405563"/>
                        <a:ext cx="522288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7237413" y="5840413"/>
          <a:ext cx="52228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3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13" y="5840413"/>
                        <a:ext cx="522287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6376988" y="6251575"/>
          <a:ext cx="5222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4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6988" y="6251575"/>
                        <a:ext cx="52228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1055688" y="5499100"/>
          <a:ext cx="5222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5" name="Clip" r:id="rId13" imgW="1305000" imgH="1085760" progId="MS_ClipArt_Gallery.2">
                  <p:embed/>
                </p:oleObj>
              </mc:Choice>
              <mc:Fallback>
                <p:oleObj name="Clip" r:id="rId13" imgW="1305000" imgH="1085760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5499100"/>
                        <a:ext cx="52228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6" name="Line 31"/>
          <p:cNvSpPr>
            <a:spLocks noChangeShapeType="1"/>
          </p:cNvSpPr>
          <p:nvPr/>
        </p:nvSpPr>
        <p:spPr bwMode="auto">
          <a:xfrm flipH="1">
            <a:off x="1484313" y="5681663"/>
            <a:ext cx="6937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32"/>
          <p:cNvSpPr>
            <a:spLocks noChangeShapeType="1"/>
          </p:cNvSpPr>
          <p:nvPr/>
        </p:nvSpPr>
        <p:spPr bwMode="auto">
          <a:xfrm flipH="1">
            <a:off x="1925638" y="5734050"/>
            <a:ext cx="341312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Line 33"/>
          <p:cNvSpPr>
            <a:spLocks noChangeShapeType="1"/>
          </p:cNvSpPr>
          <p:nvPr/>
        </p:nvSpPr>
        <p:spPr bwMode="auto">
          <a:xfrm>
            <a:off x="2405063" y="5765800"/>
            <a:ext cx="90487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9" name="Line 34"/>
          <p:cNvSpPr>
            <a:spLocks noChangeShapeType="1"/>
          </p:cNvSpPr>
          <p:nvPr/>
        </p:nvSpPr>
        <p:spPr bwMode="auto">
          <a:xfrm flipH="1">
            <a:off x="3827463" y="5724525"/>
            <a:ext cx="43180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80" name="Line 35"/>
          <p:cNvSpPr>
            <a:spLocks noChangeShapeType="1"/>
          </p:cNvSpPr>
          <p:nvPr/>
        </p:nvSpPr>
        <p:spPr bwMode="auto">
          <a:xfrm flipH="1">
            <a:off x="4184650" y="5745163"/>
            <a:ext cx="15875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81" name="Line 36"/>
          <p:cNvSpPr>
            <a:spLocks noChangeShapeType="1"/>
          </p:cNvSpPr>
          <p:nvPr/>
        </p:nvSpPr>
        <p:spPr bwMode="auto">
          <a:xfrm>
            <a:off x="4532313" y="5681663"/>
            <a:ext cx="287337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82" name="Line 37"/>
          <p:cNvSpPr>
            <a:spLocks noChangeShapeType="1"/>
          </p:cNvSpPr>
          <p:nvPr/>
        </p:nvSpPr>
        <p:spPr bwMode="auto">
          <a:xfrm flipH="1">
            <a:off x="5991225" y="5765800"/>
            <a:ext cx="536575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83" name="Line 38"/>
          <p:cNvSpPr>
            <a:spLocks noChangeShapeType="1"/>
          </p:cNvSpPr>
          <p:nvPr/>
        </p:nvSpPr>
        <p:spPr bwMode="auto">
          <a:xfrm flipH="1">
            <a:off x="6564313" y="5734050"/>
            <a:ext cx="14287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84" name="Line 39"/>
          <p:cNvSpPr>
            <a:spLocks noChangeShapeType="1"/>
          </p:cNvSpPr>
          <p:nvPr/>
        </p:nvSpPr>
        <p:spPr bwMode="auto">
          <a:xfrm>
            <a:off x="6707188" y="5648325"/>
            <a:ext cx="64135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85" name="Line 40"/>
          <p:cNvSpPr>
            <a:spLocks noChangeShapeType="1"/>
          </p:cNvSpPr>
          <p:nvPr/>
        </p:nvSpPr>
        <p:spPr bwMode="auto">
          <a:xfrm flipH="1">
            <a:off x="2393950" y="4338638"/>
            <a:ext cx="208280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86" name="Line 41"/>
          <p:cNvSpPr>
            <a:spLocks noChangeShapeType="1"/>
          </p:cNvSpPr>
          <p:nvPr/>
        </p:nvSpPr>
        <p:spPr bwMode="auto">
          <a:xfrm>
            <a:off x="4471988" y="4327525"/>
            <a:ext cx="0" cy="123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87" name="Line 42"/>
          <p:cNvSpPr>
            <a:spLocks noChangeShapeType="1"/>
          </p:cNvSpPr>
          <p:nvPr/>
        </p:nvSpPr>
        <p:spPr bwMode="auto">
          <a:xfrm flipH="1" flipV="1">
            <a:off x="4651375" y="4273550"/>
            <a:ext cx="1873250" cy="136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88" name="Text Box 43"/>
          <p:cNvSpPr txBox="1">
            <a:spLocks noChangeArrowheads="1"/>
          </p:cNvSpPr>
          <p:nvPr/>
        </p:nvSpPr>
        <p:spPr bwMode="auto">
          <a:xfrm>
            <a:off x="2595563" y="5459413"/>
            <a:ext cx="579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b="0">
                <a:latin typeface="Comic Sans MS" pitchFamily="-84" charset="0"/>
              </a:rPr>
              <a:t>hub</a:t>
            </a:r>
          </a:p>
        </p:txBody>
      </p:sp>
      <p:sp>
        <p:nvSpPr>
          <p:cNvPr id="66589" name="Text Box 44"/>
          <p:cNvSpPr txBox="1">
            <a:spLocks noChangeArrowheads="1"/>
          </p:cNvSpPr>
          <p:nvPr/>
        </p:nvSpPr>
        <p:spPr bwMode="auto">
          <a:xfrm>
            <a:off x="4651375" y="5468938"/>
            <a:ext cx="569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b="0">
                <a:latin typeface="Comic Sans MS" pitchFamily="-84" charset="0"/>
              </a:rPr>
              <a:t>hub</a:t>
            </a:r>
          </a:p>
        </p:txBody>
      </p:sp>
      <p:sp>
        <p:nvSpPr>
          <p:cNvPr id="66590" name="Text Box 45"/>
          <p:cNvSpPr txBox="1">
            <a:spLocks noChangeArrowheads="1"/>
          </p:cNvSpPr>
          <p:nvPr/>
        </p:nvSpPr>
        <p:spPr bwMode="auto">
          <a:xfrm>
            <a:off x="6740525" y="5329238"/>
            <a:ext cx="569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b="0">
                <a:latin typeface="Comic Sans MS" pitchFamily="-84" charset="0"/>
              </a:rPr>
              <a:t>hub</a:t>
            </a:r>
          </a:p>
        </p:txBody>
      </p:sp>
      <p:sp>
        <p:nvSpPr>
          <p:cNvPr id="66591" name="Text Box 46"/>
          <p:cNvSpPr txBox="1">
            <a:spLocks noChangeArrowheads="1"/>
          </p:cNvSpPr>
          <p:nvPr/>
        </p:nvSpPr>
        <p:spPr bwMode="auto">
          <a:xfrm>
            <a:off x="4805363" y="3997325"/>
            <a:ext cx="569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b="0">
                <a:latin typeface="Comic Sans MS" pitchFamily="-84" charset="0"/>
              </a:rPr>
              <a:t>hub</a:t>
            </a:r>
          </a:p>
        </p:txBody>
      </p:sp>
      <p:sp>
        <p:nvSpPr>
          <p:cNvPr id="66592" name="Rectangle 47"/>
          <p:cNvSpPr>
            <a:spLocks noChangeArrowheads="1"/>
          </p:cNvSpPr>
          <p:nvPr/>
        </p:nvSpPr>
        <p:spPr bwMode="auto">
          <a:xfrm>
            <a:off x="4270375" y="4291013"/>
            <a:ext cx="361950" cy="74612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93" name="Slide Number Placeholder 3"/>
          <p:cNvSpPr txBox="1">
            <a:spLocks/>
          </p:cNvSpPr>
          <p:nvPr/>
        </p:nvSpPr>
        <p:spPr bwMode="auto">
          <a:xfrm>
            <a:off x="68580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r" eaLnBrk="1" hangingPunct="1"/>
            <a:fld id="{3ADA5D04-DA07-4915-967B-55D2ABB2BE5A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Limitations of Repeaters and Hubs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06963"/>
          </a:xfrm>
        </p:spPr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One large shared link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Each bit is sent everywhere</a:t>
            </a:r>
          </a:p>
          <a:p>
            <a:pPr lvl="1">
              <a:spcAft>
                <a:spcPts val="1200"/>
              </a:spcAft>
            </a:pPr>
            <a:r>
              <a:rPr lang="en-US" altLang="en-US" smtClean="0">
                <a:ea typeface="ＭＳ Ｐゴシック" pitchFamily="-84" charset="-128"/>
              </a:rPr>
              <a:t>So, aggregate throughput is limited</a:t>
            </a:r>
          </a:p>
          <a:p>
            <a:r>
              <a:rPr lang="en-US" altLang="en-US" smtClean="0">
                <a:ea typeface="ＭＳ Ｐゴシック" pitchFamily="-84" charset="-128"/>
              </a:rPr>
              <a:t>Cannot support multiple LAN technologies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Does not buffer or interpret frames</a:t>
            </a:r>
          </a:p>
          <a:p>
            <a:pPr lvl="1">
              <a:spcAft>
                <a:spcPts val="1200"/>
              </a:spcAft>
            </a:pPr>
            <a:r>
              <a:rPr lang="en-US" altLang="en-US" smtClean="0">
                <a:ea typeface="ＭＳ Ｐゴシック" pitchFamily="-84" charset="-128"/>
              </a:rPr>
              <a:t>Can’t interconnect between different rates/formats</a:t>
            </a:r>
          </a:p>
          <a:p>
            <a:r>
              <a:rPr lang="en-US" altLang="en-US" smtClean="0">
                <a:ea typeface="ＭＳ Ｐゴシック" pitchFamily="-84" charset="-128"/>
              </a:rPr>
              <a:t>Limitations on maximum nodes and distances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Shared medium imposes length limits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E.g., cannot go beyond 2500 meters on Ethernet</a:t>
            </a:r>
          </a:p>
        </p:txBody>
      </p:sp>
      <p:sp>
        <p:nvSpPr>
          <p:cNvPr id="68612" name="Slide Number Placeholder 3"/>
          <p:cNvSpPr txBox="1">
            <a:spLocks/>
          </p:cNvSpPr>
          <p:nvPr/>
        </p:nvSpPr>
        <p:spPr bwMode="auto">
          <a:xfrm>
            <a:off x="68580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r" eaLnBrk="1" hangingPunct="1"/>
            <a:fld id="{2967696D-68D7-4CCB-9577-3FA93EE7ABBA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97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Link Layer: Bridges</a:t>
            </a:r>
          </a:p>
        </p:txBody>
      </p:sp>
      <p:sp>
        <p:nvSpPr>
          <p:cNvPr id="70659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Connects two or more LANs at the link layer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Extracts destination address from the frame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Looks up the destination in a table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Forwards the frame to the appropriate segment</a:t>
            </a:r>
          </a:p>
          <a:p>
            <a:r>
              <a:rPr lang="en-US" altLang="en-US" smtClean="0">
                <a:ea typeface="ＭＳ Ｐゴシック" pitchFamily="-84" charset="-128"/>
              </a:rPr>
              <a:t>Each segment can carry its own traffic</a:t>
            </a:r>
          </a:p>
        </p:txBody>
      </p:sp>
      <p:sp>
        <p:nvSpPr>
          <p:cNvPr id="70660" name="Line 6"/>
          <p:cNvSpPr>
            <a:spLocks noChangeShapeType="1"/>
          </p:cNvSpPr>
          <p:nvPr/>
        </p:nvSpPr>
        <p:spPr bwMode="auto">
          <a:xfrm>
            <a:off x="4800600" y="4881563"/>
            <a:ext cx="24384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1949450" y="4367213"/>
            <a:ext cx="609600" cy="2841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chemeClr val="bg1"/>
                </a:solidFill>
                <a:latin typeface="Arial" charset="0"/>
              </a:rPr>
              <a:t>host</a:t>
            </a:r>
          </a:p>
        </p:txBody>
      </p:sp>
      <p:sp>
        <p:nvSpPr>
          <p:cNvPr id="70662" name="Line 8"/>
          <p:cNvSpPr>
            <a:spLocks noChangeShapeType="1"/>
          </p:cNvSpPr>
          <p:nvPr/>
        </p:nvSpPr>
        <p:spPr bwMode="auto">
          <a:xfrm>
            <a:off x="2247900" y="4659313"/>
            <a:ext cx="0" cy="2159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Rectangle 9"/>
          <p:cNvSpPr>
            <a:spLocks noChangeArrowheads="1"/>
          </p:cNvSpPr>
          <p:nvPr/>
        </p:nvSpPr>
        <p:spPr bwMode="auto">
          <a:xfrm>
            <a:off x="2863850" y="4367213"/>
            <a:ext cx="609600" cy="2841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chemeClr val="bg1"/>
                </a:solidFill>
                <a:latin typeface="Arial" charset="0"/>
              </a:rPr>
              <a:t>host</a:t>
            </a:r>
          </a:p>
        </p:txBody>
      </p:sp>
      <p:sp>
        <p:nvSpPr>
          <p:cNvPr id="70664" name="Line 10"/>
          <p:cNvSpPr>
            <a:spLocks noChangeShapeType="1"/>
          </p:cNvSpPr>
          <p:nvPr/>
        </p:nvSpPr>
        <p:spPr bwMode="auto">
          <a:xfrm>
            <a:off x="3162300" y="4659313"/>
            <a:ext cx="0" cy="2159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Rectangle 11"/>
          <p:cNvSpPr>
            <a:spLocks noChangeArrowheads="1"/>
          </p:cNvSpPr>
          <p:nvPr/>
        </p:nvSpPr>
        <p:spPr bwMode="auto">
          <a:xfrm>
            <a:off x="3778250" y="4367213"/>
            <a:ext cx="609600" cy="28416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chemeClr val="bg1"/>
                </a:solidFill>
                <a:latin typeface="Arial" charset="0"/>
              </a:rPr>
              <a:t>host</a:t>
            </a:r>
          </a:p>
        </p:txBody>
      </p:sp>
      <p:sp>
        <p:nvSpPr>
          <p:cNvPr id="70666" name="Line 12"/>
          <p:cNvSpPr>
            <a:spLocks noChangeShapeType="1"/>
          </p:cNvSpPr>
          <p:nvPr/>
        </p:nvSpPr>
        <p:spPr bwMode="auto">
          <a:xfrm>
            <a:off x="4076700" y="4659313"/>
            <a:ext cx="0" cy="2159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Rectangle 13"/>
          <p:cNvSpPr>
            <a:spLocks noChangeArrowheads="1"/>
          </p:cNvSpPr>
          <p:nvPr/>
        </p:nvSpPr>
        <p:spPr bwMode="auto">
          <a:xfrm>
            <a:off x="4692650" y="4367213"/>
            <a:ext cx="609600" cy="2841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chemeClr val="bg1"/>
                </a:solidFill>
                <a:latin typeface="Arial" charset="0"/>
              </a:rPr>
              <a:t>host</a:t>
            </a:r>
          </a:p>
        </p:txBody>
      </p:sp>
      <p:sp>
        <p:nvSpPr>
          <p:cNvPr id="70668" name="Line 14"/>
          <p:cNvSpPr>
            <a:spLocks noChangeShapeType="1"/>
          </p:cNvSpPr>
          <p:nvPr/>
        </p:nvSpPr>
        <p:spPr bwMode="auto">
          <a:xfrm>
            <a:off x="4991100" y="4659313"/>
            <a:ext cx="0" cy="2159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Rectangle 15"/>
          <p:cNvSpPr>
            <a:spLocks noChangeArrowheads="1"/>
          </p:cNvSpPr>
          <p:nvPr/>
        </p:nvSpPr>
        <p:spPr bwMode="auto">
          <a:xfrm>
            <a:off x="5607050" y="4367213"/>
            <a:ext cx="609600" cy="2841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chemeClr val="bg1"/>
                </a:solidFill>
                <a:latin typeface="Arial" charset="0"/>
              </a:rPr>
              <a:t>host</a:t>
            </a:r>
          </a:p>
        </p:txBody>
      </p:sp>
      <p:sp>
        <p:nvSpPr>
          <p:cNvPr id="70670" name="Line 16"/>
          <p:cNvSpPr>
            <a:spLocks noChangeShapeType="1"/>
          </p:cNvSpPr>
          <p:nvPr/>
        </p:nvSpPr>
        <p:spPr bwMode="auto">
          <a:xfrm>
            <a:off x="5905500" y="4659313"/>
            <a:ext cx="0" cy="2159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17"/>
          <p:cNvSpPr>
            <a:spLocks noChangeShapeType="1"/>
          </p:cNvSpPr>
          <p:nvPr/>
        </p:nvSpPr>
        <p:spPr bwMode="auto">
          <a:xfrm>
            <a:off x="4800600" y="5948363"/>
            <a:ext cx="24384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Rectangle 18"/>
          <p:cNvSpPr>
            <a:spLocks noChangeArrowheads="1"/>
          </p:cNvSpPr>
          <p:nvPr/>
        </p:nvSpPr>
        <p:spPr bwMode="auto">
          <a:xfrm>
            <a:off x="1949450" y="6178550"/>
            <a:ext cx="609600" cy="284163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chemeClr val="bg1"/>
                </a:solidFill>
                <a:latin typeface="Arial" charset="0"/>
              </a:rPr>
              <a:t>host</a:t>
            </a:r>
          </a:p>
        </p:txBody>
      </p:sp>
      <p:sp>
        <p:nvSpPr>
          <p:cNvPr id="70673" name="Line 19"/>
          <p:cNvSpPr>
            <a:spLocks noChangeShapeType="1"/>
          </p:cNvSpPr>
          <p:nvPr/>
        </p:nvSpPr>
        <p:spPr bwMode="auto">
          <a:xfrm>
            <a:off x="2247900" y="5954713"/>
            <a:ext cx="0" cy="2159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Rectangle 20"/>
          <p:cNvSpPr>
            <a:spLocks noChangeArrowheads="1"/>
          </p:cNvSpPr>
          <p:nvPr/>
        </p:nvSpPr>
        <p:spPr bwMode="auto">
          <a:xfrm>
            <a:off x="2863850" y="6178550"/>
            <a:ext cx="609600" cy="2841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chemeClr val="bg1"/>
                </a:solidFill>
                <a:latin typeface="Arial" charset="0"/>
              </a:rPr>
              <a:t>host</a:t>
            </a:r>
          </a:p>
        </p:txBody>
      </p:sp>
      <p:sp>
        <p:nvSpPr>
          <p:cNvPr id="70675" name="Line 21"/>
          <p:cNvSpPr>
            <a:spLocks noChangeShapeType="1"/>
          </p:cNvSpPr>
          <p:nvPr/>
        </p:nvSpPr>
        <p:spPr bwMode="auto">
          <a:xfrm>
            <a:off x="3162300" y="5954713"/>
            <a:ext cx="0" cy="2159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6" name="Rectangle 22"/>
          <p:cNvSpPr>
            <a:spLocks noChangeArrowheads="1"/>
          </p:cNvSpPr>
          <p:nvPr/>
        </p:nvSpPr>
        <p:spPr bwMode="auto">
          <a:xfrm>
            <a:off x="3778250" y="6178550"/>
            <a:ext cx="609600" cy="284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chemeClr val="bg1"/>
                </a:solidFill>
                <a:latin typeface="Arial" charset="0"/>
              </a:rPr>
              <a:t>host</a:t>
            </a:r>
          </a:p>
        </p:txBody>
      </p:sp>
      <p:sp>
        <p:nvSpPr>
          <p:cNvPr id="70677" name="Line 23"/>
          <p:cNvSpPr>
            <a:spLocks noChangeShapeType="1"/>
          </p:cNvSpPr>
          <p:nvPr/>
        </p:nvSpPr>
        <p:spPr bwMode="auto">
          <a:xfrm>
            <a:off x="4076700" y="5954713"/>
            <a:ext cx="0" cy="2159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8" name="Rectangle 24"/>
          <p:cNvSpPr>
            <a:spLocks noChangeArrowheads="1"/>
          </p:cNvSpPr>
          <p:nvPr/>
        </p:nvSpPr>
        <p:spPr bwMode="auto">
          <a:xfrm>
            <a:off x="4692650" y="6178550"/>
            <a:ext cx="609600" cy="2841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chemeClr val="bg1"/>
                </a:solidFill>
                <a:latin typeface="Arial" charset="0"/>
              </a:rPr>
              <a:t>host</a:t>
            </a:r>
          </a:p>
        </p:txBody>
      </p:sp>
      <p:sp>
        <p:nvSpPr>
          <p:cNvPr id="70679" name="Line 25"/>
          <p:cNvSpPr>
            <a:spLocks noChangeShapeType="1"/>
          </p:cNvSpPr>
          <p:nvPr/>
        </p:nvSpPr>
        <p:spPr bwMode="auto">
          <a:xfrm>
            <a:off x="4991100" y="5954713"/>
            <a:ext cx="0" cy="2159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Rectangle 26"/>
          <p:cNvSpPr>
            <a:spLocks noChangeArrowheads="1"/>
          </p:cNvSpPr>
          <p:nvPr/>
        </p:nvSpPr>
        <p:spPr bwMode="auto">
          <a:xfrm>
            <a:off x="5607050" y="6178550"/>
            <a:ext cx="609600" cy="2841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chemeClr val="bg1"/>
                </a:solidFill>
                <a:latin typeface="Arial" charset="0"/>
              </a:rPr>
              <a:t>host</a:t>
            </a:r>
          </a:p>
        </p:txBody>
      </p:sp>
      <p:sp>
        <p:nvSpPr>
          <p:cNvPr id="70681" name="Line 27"/>
          <p:cNvSpPr>
            <a:spLocks noChangeShapeType="1"/>
          </p:cNvSpPr>
          <p:nvPr/>
        </p:nvSpPr>
        <p:spPr bwMode="auto">
          <a:xfrm>
            <a:off x="5905500" y="5954713"/>
            <a:ext cx="0" cy="2159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2" name="Rectangle 28"/>
          <p:cNvSpPr>
            <a:spLocks noChangeArrowheads="1"/>
          </p:cNvSpPr>
          <p:nvPr/>
        </p:nvSpPr>
        <p:spPr bwMode="auto">
          <a:xfrm>
            <a:off x="6553200" y="4365625"/>
            <a:ext cx="609600" cy="2841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chemeClr val="bg1"/>
                </a:solidFill>
                <a:latin typeface="Arial" charset="0"/>
              </a:rPr>
              <a:t>host</a:t>
            </a:r>
          </a:p>
        </p:txBody>
      </p:sp>
      <p:sp>
        <p:nvSpPr>
          <p:cNvPr id="70683" name="Line 29"/>
          <p:cNvSpPr>
            <a:spLocks noChangeShapeType="1"/>
          </p:cNvSpPr>
          <p:nvPr/>
        </p:nvSpPr>
        <p:spPr bwMode="auto">
          <a:xfrm>
            <a:off x="6851650" y="4657725"/>
            <a:ext cx="0" cy="2159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4" name="Rectangle 30"/>
          <p:cNvSpPr>
            <a:spLocks noChangeArrowheads="1"/>
          </p:cNvSpPr>
          <p:nvPr/>
        </p:nvSpPr>
        <p:spPr bwMode="auto">
          <a:xfrm>
            <a:off x="6553200" y="6176963"/>
            <a:ext cx="609600" cy="2841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chemeClr val="bg1"/>
                </a:solidFill>
                <a:latin typeface="Arial" charset="0"/>
              </a:rPr>
              <a:t>host</a:t>
            </a:r>
          </a:p>
        </p:txBody>
      </p:sp>
      <p:sp>
        <p:nvSpPr>
          <p:cNvPr id="70685" name="Line 31"/>
          <p:cNvSpPr>
            <a:spLocks noChangeShapeType="1"/>
          </p:cNvSpPr>
          <p:nvPr/>
        </p:nvSpPr>
        <p:spPr bwMode="auto">
          <a:xfrm>
            <a:off x="6851650" y="5953125"/>
            <a:ext cx="0" cy="2159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6" name="Line 32"/>
          <p:cNvSpPr>
            <a:spLocks noChangeShapeType="1"/>
          </p:cNvSpPr>
          <p:nvPr/>
        </p:nvSpPr>
        <p:spPr bwMode="auto">
          <a:xfrm>
            <a:off x="1905000" y="5948363"/>
            <a:ext cx="24384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7" name="Line 33"/>
          <p:cNvSpPr>
            <a:spLocks noChangeShapeType="1"/>
          </p:cNvSpPr>
          <p:nvPr/>
        </p:nvSpPr>
        <p:spPr bwMode="auto">
          <a:xfrm>
            <a:off x="1905000" y="4881563"/>
            <a:ext cx="24384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8" name="Line 34"/>
          <p:cNvSpPr>
            <a:spLocks noChangeShapeType="1"/>
          </p:cNvSpPr>
          <p:nvPr/>
        </p:nvSpPr>
        <p:spPr bwMode="auto">
          <a:xfrm>
            <a:off x="4343400" y="4881563"/>
            <a:ext cx="0" cy="10668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9" name="Line 35"/>
          <p:cNvSpPr>
            <a:spLocks noChangeShapeType="1"/>
          </p:cNvSpPr>
          <p:nvPr/>
        </p:nvSpPr>
        <p:spPr bwMode="auto">
          <a:xfrm>
            <a:off x="4800600" y="4881563"/>
            <a:ext cx="0" cy="10668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0" name="Rectangle 36"/>
          <p:cNvSpPr>
            <a:spLocks noChangeArrowheads="1"/>
          </p:cNvSpPr>
          <p:nvPr/>
        </p:nvSpPr>
        <p:spPr bwMode="auto">
          <a:xfrm>
            <a:off x="4114800" y="5110163"/>
            <a:ext cx="914400" cy="609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Times New Roman" pitchFamily="-84" charset="0"/>
              </a:rPr>
              <a:t>Bridge</a:t>
            </a:r>
          </a:p>
        </p:txBody>
      </p:sp>
      <p:sp>
        <p:nvSpPr>
          <p:cNvPr id="70691" name="Slide Number Placeholder 3"/>
          <p:cNvSpPr txBox="1">
            <a:spLocks/>
          </p:cNvSpPr>
          <p:nvPr/>
        </p:nvSpPr>
        <p:spPr bwMode="auto">
          <a:xfrm>
            <a:off x="68580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r" eaLnBrk="1" hangingPunct="1"/>
            <a:fld id="{5FAF7326-C7E6-4AD4-8FC1-B710EFF30285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Link Layer: Switches</a:t>
            </a:r>
          </a:p>
        </p:txBody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2555875"/>
          </a:xfrm>
        </p:spPr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Typically connects individual computers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A switch is essentially the same as a bridge</a:t>
            </a:r>
          </a:p>
          <a:p>
            <a:pPr lvl="1">
              <a:spcAft>
                <a:spcPts val="600"/>
              </a:spcAft>
            </a:pPr>
            <a:r>
              <a:rPr lang="en-US" altLang="en-US" smtClean="0">
                <a:ea typeface="ＭＳ Ｐゴシック" pitchFamily="-84" charset="-128"/>
              </a:rPr>
              <a:t>… though typically used to connect hosts</a:t>
            </a:r>
          </a:p>
          <a:p>
            <a:r>
              <a:rPr lang="en-US" altLang="en-US" smtClean="0">
                <a:ea typeface="ＭＳ Ｐゴシック" pitchFamily="-84" charset="-128"/>
              </a:rPr>
              <a:t>Supports concurrent communication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Host A can talk to C, while B talks to D</a:t>
            </a:r>
          </a:p>
        </p:txBody>
      </p:sp>
      <p:sp>
        <p:nvSpPr>
          <p:cNvPr id="72712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3968750" y="41243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1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41243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2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3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4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21" name="Text Box 19"/>
          <p:cNvSpPr txBox="1">
            <a:spLocks noChangeArrowheads="1"/>
          </p:cNvSpPr>
          <p:nvPr/>
        </p:nvSpPr>
        <p:spPr bwMode="auto">
          <a:xfrm>
            <a:off x="3327400" y="5532438"/>
            <a:ext cx="796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b="0">
                <a:latin typeface="Comic Sans MS" pitchFamily="-84" charset="0"/>
              </a:rPr>
              <a:t>switch</a:t>
            </a:r>
          </a:p>
        </p:txBody>
      </p:sp>
      <p:sp>
        <p:nvSpPr>
          <p:cNvPr id="72722" name="Line 20"/>
          <p:cNvSpPr>
            <a:spLocks noChangeShapeType="1"/>
          </p:cNvSpPr>
          <p:nvPr/>
        </p:nvSpPr>
        <p:spPr bwMode="auto">
          <a:xfrm flipV="1">
            <a:off x="3641725" y="5329238"/>
            <a:ext cx="355600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23" name="Text Box 21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72724" name="Text Box 22"/>
          <p:cNvSpPr txBox="1">
            <a:spLocks noChangeArrowheads="1"/>
          </p:cNvSpPr>
          <p:nvPr/>
        </p:nvSpPr>
        <p:spPr bwMode="auto">
          <a:xfrm>
            <a:off x="4587875" y="40386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72725" name="Text Box 23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72726" name="Text Box 24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72727" name="Slide Number Placeholder 3"/>
          <p:cNvSpPr txBox="1">
            <a:spLocks/>
          </p:cNvSpPr>
          <p:nvPr/>
        </p:nvSpPr>
        <p:spPr bwMode="auto">
          <a:xfrm>
            <a:off x="68580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r" eaLnBrk="1" hangingPunct="1"/>
            <a:fld id="{7D03E1EA-0C39-407C-99EB-02479306599A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3" name="Freeform 2"/>
          <p:cNvSpPr>
            <a:spLocks/>
          </p:cNvSpPr>
          <p:nvPr/>
        </p:nvSpPr>
        <p:spPr bwMode="auto">
          <a:xfrm>
            <a:off x="4721225" y="3305175"/>
            <a:ext cx="2781300" cy="2574925"/>
          </a:xfrm>
          <a:custGeom>
            <a:avLst/>
            <a:gdLst>
              <a:gd name="T0" fmla="*/ 0 w 1752"/>
              <a:gd name="T1" fmla="*/ 0 h 1622"/>
              <a:gd name="T2" fmla="*/ 2147483647 w 1752"/>
              <a:gd name="T3" fmla="*/ 2147483647 h 1622"/>
              <a:gd name="T4" fmla="*/ 2147483647 w 1752"/>
              <a:gd name="T5" fmla="*/ 2147483647 h 1622"/>
              <a:gd name="T6" fmla="*/ 2147483647 w 1752"/>
              <a:gd name="T7" fmla="*/ 2147483647 h 1622"/>
              <a:gd name="T8" fmla="*/ 2147483647 w 1752"/>
              <a:gd name="T9" fmla="*/ 2147483647 h 1622"/>
              <a:gd name="T10" fmla="*/ 2147483647 w 1752"/>
              <a:gd name="T11" fmla="*/ 2147483647 h 1622"/>
              <a:gd name="T12" fmla="*/ 2147483647 w 1752"/>
              <a:gd name="T13" fmla="*/ 2147483647 h 1622"/>
              <a:gd name="T14" fmla="*/ 2147483647 w 1752"/>
              <a:gd name="T15" fmla="*/ 2147483647 h 1622"/>
              <a:gd name="T16" fmla="*/ 2147483647 w 1752"/>
              <a:gd name="T17" fmla="*/ 2147483647 h 1622"/>
              <a:gd name="T18" fmla="*/ 2147483647 w 1752"/>
              <a:gd name="T19" fmla="*/ 2147483647 h 1622"/>
              <a:gd name="T20" fmla="*/ 2147483647 w 1752"/>
              <a:gd name="T21" fmla="*/ 2147483647 h 1622"/>
              <a:gd name="T22" fmla="*/ 2147483647 w 1752"/>
              <a:gd name="T23" fmla="*/ 2147483647 h 1622"/>
              <a:gd name="T24" fmla="*/ 2147483647 w 1752"/>
              <a:gd name="T25" fmla="*/ 2147483647 h 1622"/>
              <a:gd name="T26" fmla="*/ 2147483647 w 1752"/>
              <a:gd name="T27" fmla="*/ 2147483647 h 1622"/>
              <a:gd name="T28" fmla="*/ 2147483647 w 1752"/>
              <a:gd name="T29" fmla="*/ 2147483647 h 1622"/>
              <a:gd name="T30" fmla="*/ 2147483647 w 1752"/>
              <a:gd name="T31" fmla="*/ 2147483647 h 1622"/>
              <a:gd name="T32" fmla="*/ 2147483647 w 1752"/>
              <a:gd name="T33" fmla="*/ 2147483647 h 1622"/>
              <a:gd name="T34" fmla="*/ 2147483647 w 1752"/>
              <a:gd name="T35" fmla="*/ 2147483647 h 1622"/>
              <a:gd name="T36" fmla="*/ 2147483647 w 1752"/>
              <a:gd name="T37" fmla="*/ 2147483647 h 1622"/>
              <a:gd name="T38" fmla="*/ 2147483647 w 1752"/>
              <a:gd name="T39" fmla="*/ 2147483647 h 1622"/>
              <a:gd name="T40" fmla="*/ 2147483647 w 1752"/>
              <a:gd name="T41" fmla="*/ 2147483647 h 1622"/>
              <a:gd name="T42" fmla="*/ 2147483647 w 1752"/>
              <a:gd name="T43" fmla="*/ 2147483647 h 1622"/>
              <a:gd name="T44" fmla="*/ 2147483647 w 1752"/>
              <a:gd name="T45" fmla="*/ 2147483647 h 1622"/>
              <a:gd name="T46" fmla="*/ 2147483647 w 1752"/>
              <a:gd name="T47" fmla="*/ 2147483647 h 1622"/>
              <a:gd name="T48" fmla="*/ 2147483647 w 1752"/>
              <a:gd name="T49" fmla="*/ 2147483647 h 1622"/>
              <a:gd name="T50" fmla="*/ 2147483647 w 1752"/>
              <a:gd name="T51" fmla="*/ 2147483647 h 1622"/>
              <a:gd name="T52" fmla="*/ 2147483647 w 1752"/>
              <a:gd name="T53" fmla="*/ 2147483647 h 1622"/>
              <a:gd name="T54" fmla="*/ 2147483647 w 1752"/>
              <a:gd name="T55" fmla="*/ 2147483647 h 1622"/>
              <a:gd name="T56" fmla="*/ 2147483647 w 1752"/>
              <a:gd name="T57" fmla="*/ 2147483647 h 1622"/>
              <a:gd name="T58" fmla="*/ 2147483647 w 1752"/>
              <a:gd name="T59" fmla="*/ 2147483647 h 1622"/>
              <a:gd name="T60" fmla="*/ 2147483647 w 1752"/>
              <a:gd name="T61" fmla="*/ 2147483647 h 1622"/>
              <a:gd name="T62" fmla="*/ 0 w 1752"/>
              <a:gd name="T63" fmla="*/ 0 h 162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752"/>
              <a:gd name="T97" fmla="*/ 0 h 1622"/>
              <a:gd name="T98" fmla="*/ 1752 w 1752"/>
              <a:gd name="T99" fmla="*/ 1622 h 162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752" h="1622">
                <a:moveTo>
                  <a:pt x="0" y="0"/>
                </a:moveTo>
                <a:cubicBezTo>
                  <a:pt x="66" y="66"/>
                  <a:pt x="98" y="149"/>
                  <a:pt x="146" y="227"/>
                </a:cubicBezTo>
                <a:cubicBezTo>
                  <a:pt x="170" y="265"/>
                  <a:pt x="202" y="295"/>
                  <a:pt x="227" y="333"/>
                </a:cubicBezTo>
                <a:cubicBezTo>
                  <a:pt x="257" y="379"/>
                  <a:pt x="287" y="424"/>
                  <a:pt x="316" y="470"/>
                </a:cubicBezTo>
                <a:cubicBezTo>
                  <a:pt x="326" y="487"/>
                  <a:pt x="349" y="519"/>
                  <a:pt x="349" y="519"/>
                </a:cubicBezTo>
                <a:cubicBezTo>
                  <a:pt x="363" y="561"/>
                  <a:pt x="385" y="601"/>
                  <a:pt x="405" y="641"/>
                </a:cubicBezTo>
                <a:cubicBezTo>
                  <a:pt x="421" y="673"/>
                  <a:pt x="419" y="687"/>
                  <a:pt x="446" y="714"/>
                </a:cubicBezTo>
                <a:cubicBezTo>
                  <a:pt x="454" y="764"/>
                  <a:pt x="469" y="813"/>
                  <a:pt x="487" y="860"/>
                </a:cubicBezTo>
                <a:cubicBezTo>
                  <a:pt x="490" y="917"/>
                  <a:pt x="489" y="974"/>
                  <a:pt x="495" y="1030"/>
                </a:cubicBezTo>
                <a:cubicBezTo>
                  <a:pt x="500" y="1075"/>
                  <a:pt x="529" y="1134"/>
                  <a:pt x="543" y="1176"/>
                </a:cubicBezTo>
                <a:cubicBezTo>
                  <a:pt x="557" y="1219"/>
                  <a:pt x="563" y="1295"/>
                  <a:pt x="592" y="1330"/>
                </a:cubicBezTo>
                <a:cubicBezTo>
                  <a:pt x="619" y="1362"/>
                  <a:pt x="626" y="1349"/>
                  <a:pt x="657" y="1371"/>
                </a:cubicBezTo>
                <a:cubicBezTo>
                  <a:pt x="666" y="1378"/>
                  <a:pt x="671" y="1389"/>
                  <a:pt x="681" y="1395"/>
                </a:cubicBezTo>
                <a:cubicBezTo>
                  <a:pt x="745" y="1435"/>
                  <a:pt x="821" y="1458"/>
                  <a:pt x="892" y="1485"/>
                </a:cubicBezTo>
                <a:cubicBezTo>
                  <a:pt x="926" y="1519"/>
                  <a:pt x="966" y="1569"/>
                  <a:pt x="1014" y="1590"/>
                </a:cubicBezTo>
                <a:cubicBezTo>
                  <a:pt x="1045" y="1604"/>
                  <a:pt x="1111" y="1622"/>
                  <a:pt x="1111" y="1622"/>
                </a:cubicBezTo>
                <a:cubicBezTo>
                  <a:pt x="1144" y="1619"/>
                  <a:pt x="1177" y="1622"/>
                  <a:pt x="1209" y="1614"/>
                </a:cubicBezTo>
                <a:cubicBezTo>
                  <a:pt x="1220" y="1611"/>
                  <a:pt x="1224" y="1596"/>
                  <a:pt x="1233" y="1590"/>
                </a:cubicBezTo>
                <a:cubicBezTo>
                  <a:pt x="1263" y="1570"/>
                  <a:pt x="1291" y="1556"/>
                  <a:pt x="1322" y="1533"/>
                </a:cubicBezTo>
                <a:cubicBezTo>
                  <a:pt x="1422" y="1458"/>
                  <a:pt x="1496" y="1368"/>
                  <a:pt x="1566" y="1266"/>
                </a:cubicBezTo>
                <a:cubicBezTo>
                  <a:pt x="1631" y="1172"/>
                  <a:pt x="1715" y="1101"/>
                  <a:pt x="1752" y="990"/>
                </a:cubicBezTo>
                <a:cubicBezTo>
                  <a:pt x="1751" y="981"/>
                  <a:pt x="1744" y="897"/>
                  <a:pt x="1736" y="876"/>
                </a:cubicBezTo>
                <a:cubicBezTo>
                  <a:pt x="1723" y="842"/>
                  <a:pt x="1698" y="814"/>
                  <a:pt x="1687" y="779"/>
                </a:cubicBezTo>
                <a:cubicBezTo>
                  <a:pt x="1675" y="742"/>
                  <a:pt x="1667" y="709"/>
                  <a:pt x="1630" y="681"/>
                </a:cubicBezTo>
                <a:cubicBezTo>
                  <a:pt x="1594" y="654"/>
                  <a:pt x="1540" y="603"/>
                  <a:pt x="1517" y="568"/>
                </a:cubicBezTo>
                <a:cubicBezTo>
                  <a:pt x="1469" y="497"/>
                  <a:pt x="1420" y="413"/>
                  <a:pt x="1347" y="365"/>
                </a:cubicBezTo>
                <a:cubicBezTo>
                  <a:pt x="1325" y="324"/>
                  <a:pt x="1289" y="268"/>
                  <a:pt x="1249" y="243"/>
                </a:cubicBezTo>
                <a:cubicBezTo>
                  <a:pt x="1223" y="227"/>
                  <a:pt x="1190" y="226"/>
                  <a:pt x="1160" y="219"/>
                </a:cubicBezTo>
                <a:cubicBezTo>
                  <a:pt x="1098" y="204"/>
                  <a:pt x="1037" y="194"/>
                  <a:pt x="973" y="187"/>
                </a:cubicBezTo>
                <a:cubicBezTo>
                  <a:pt x="851" y="141"/>
                  <a:pt x="749" y="136"/>
                  <a:pt x="616" y="130"/>
                </a:cubicBezTo>
                <a:cubicBezTo>
                  <a:pt x="516" y="97"/>
                  <a:pt x="434" y="23"/>
                  <a:pt x="324" y="16"/>
                </a:cubicBezTo>
                <a:cubicBezTo>
                  <a:pt x="216" y="9"/>
                  <a:pt x="108" y="5"/>
                  <a:pt x="0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64" name="Freeform 3"/>
          <p:cNvSpPr>
            <a:spLocks/>
          </p:cNvSpPr>
          <p:nvPr/>
        </p:nvSpPr>
        <p:spPr bwMode="auto">
          <a:xfrm>
            <a:off x="3508375" y="3343275"/>
            <a:ext cx="1779588" cy="2370138"/>
          </a:xfrm>
          <a:custGeom>
            <a:avLst/>
            <a:gdLst>
              <a:gd name="T0" fmla="*/ 2147483647 w 1121"/>
              <a:gd name="T1" fmla="*/ 0 h 1493"/>
              <a:gd name="T2" fmla="*/ 2147483647 w 1121"/>
              <a:gd name="T3" fmla="*/ 2147483647 h 1493"/>
              <a:gd name="T4" fmla="*/ 2147483647 w 1121"/>
              <a:gd name="T5" fmla="*/ 2147483647 h 1493"/>
              <a:gd name="T6" fmla="*/ 2147483647 w 1121"/>
              <a:gd name="T7" fmla="*/ 2147483647 h 1493"/>
              <a:gd name="T8" fmla="*/ 2147483647 w 1121"/>
              <a:gd name="T9" fmla="*/ 2147483647 h 1493"/>
              <a:gd name="T10" fmla="*/ 2147483647 w 1121"/>
              <a:gd name="T11" fmla="*/ 2147483647 h 1493"/>
              <a:gd name="T12" fmla="*/ 2147483647 w 1121"/>
              <a:gd name="T13" fmla="*/ 2147483647 h 1493"/>
              <a:gd name="T14" fmla="*/ 2147483647 w 1121"/>
              <a:gd name="T15" fmla="*/ 2147483647 h 1493"/>
              <a:gd name="T16" fmla="*/ 2147483647 w 1121"/>
              <a:gd name="T17" fmla="*/ 2147483647 h 1493"/>
              <a:gd name="T18" fmla="*/ 2147483647 w 1121"/>
              <a:gd name="T19" fmla="*/ 2147483647 h 1493"/>
              <a:gd name="T20" fmla="*/ 2147483647 w 1121"/>
              <a:gd name="T21" fmla="*/ 2147483647 h 1493"/>
              <a:gd name="T22" fmla="*/ 2147483647 w 1121"/>
              <a:gd name="T23" fmla="*/ 2147483647 h 1493"/>
              <a:gd name="T24" fmla="*/ 2147483647 w 1121"/>
              <a:gd name="T25" fmla="*/ 2147483647 h 1493"/>
              <a:gd name="T26" fmla="*/ 2147483647 w 1121"/>
              <a:gd name="T27" fmla="*/ 2147483647 h 1493"/>
              <a:gd name="T28" fmla="*/ 2147483647 w 1121"/>
              <a:gd name="T29" fmla="*/ 2147483647 h 1493"/>
              <a:gd name="T30" fmla="*/ 2147483647 w 1121"/>
              <a:gd name="T31" fmla="*/ 2147483647 h 1493"/>
              <a:gd name="T32" fmla="*/ 2147483647 w 1121"/>
              <a:gd name="T33" fmla="*/ 2147483647 h 1493"/>
              <a:gd name="T34" fmla="*/ 2147483647 w 1121"/>
              <a:gd name="T35" fmla="*/ 2147483647 h 1493"/>
              <a:gd name="T36" fmla="*/ 2147483647 w 1121"/>
              <a:gd name="T37" fmla="*/ 2147483647 h 1493"/>
              <a:gd name="T38" fmla="*/ 2147483647 w 1121"/>
              <a:gd name="T39" fmla="*/ 2147483647 h 1493"/>
              <a:gd name="T40" fmla="*/ 2147483647 w 1121"/>
              <a:gd name="T41" fmla="*/ 2147483647 h 1493"/>
              <a:gd name="T42" fmla="*/ 2147483647 w 1121"/>
              <a:gd name="T43" fmla="*/ 2147483647 h 1493"/>
              <a:gd name="T44" fmla="*/ 2147483647 w 1121"/>
              <a:gd name="T45" fmla="*/ 2147483647 h 1493"/>
              <a:gd name="T46" fmla="*/ 2147483647 w 1121"/>
              <a:gd name="T47" fmla="*/ 2147483647 h 1493"/>
              <a:gd name="T48" fmla="*/ 2147483647 w 1121"/>
              <a:gd name="T49" fmla="*/ 2147483647 h 1493"/>
              <a:gd name="T50" fmla="*/ 2147483647 w 1121"/>
              <a:gd name="T51" fmla="*/ 2147483647 h 1493"/>
              <a:gd name="T52" fmla="*/ 2147483647 w 1121"/>
              <a:gd name="T53" fmla="*/ 2147483647 h 1493"/>
              <a:gd name="T54" fmla="*/ 2147483647 w 1121"/>
              <a:gd name="T55" fmla="*/ 2147483647 h 1493"/>
              <a:gd name="T56" fmla="*/ 2147483647 w 1121"/>
              <a:gd name="T57" fmla="*/ 2147483647 h 1493"/>
              <a:gd name="T58" fmla="*/ 2147483647 w 1121"/>
              <a:gd name="T59" fmla="*/ 2147483647 h 1493"/>
              <a:gd name="T60" fmla="*/ 2147483647 w 1121"/>
              <a:gd name="T61" fmla="*/ 2147483647 h 1493"/>
              <a:gd name="T62" fmla="*/ 2147483647 w 1121"/>
              <a:gd name="T63" fmla="*/ 2147483647 h 1493"/>
              <a:gd name="T64" fmla="*/ 2147483647 w 1121"/>
              <a:gd name="T65" fmla="*/ 0 h 149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21"/>
              <a:gd name="T100" fmla="*/ 0 h 1493"/>
              <a:gd name="T101" fmla="*/ 1121 w 1121"/>
              <a:gd name="T102" fmla="*/ 1493 h 149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21" h="1493">
                <a:moveTo>
                  <a:pt x="642" y="0"/>
                </a:moveTo>
                <a:cubicBezTo>
                  <a:pt x="632" y="30"/>
                  <a:pt x="628" y="55"/>
                  <a:pt x="610" y="81"/>
                </a:cubicBezTo>
                <a:cubicBezTo>
                  <a:pt x="601" y="118"/>
                  <a:pt x="582" y="155"/>
                  <a:pt x="561" y="187"/>
                </a:cubicBezTo>
                <a:cubicBezTo>
                  <a:pt x="543" y="261"/>
                  <a:pt x="522" y="330"/>
                  <a:pt x="488" y="398"/>
                </a:cubicBezTo>
                <a:cubicBezTo>
                  <a:pt x="483" y="408"/>
                  <a:pt x="466" y="445"/>
                  <a:pt x="456" y="455"/>
                </a:cubicBezTo>
                <a:cubicBezTo>
                  <a:pt x="446" y="465"/>
                  <a:pt x="433" y="470"/>
                  <a:pt x="423" y="479"/>
                </a:cubicBezTo>
                <a:cubicBezTo>
                  <a:pt x="394" y="504"/>
                  <a:pt x="372" y="539"/>
                  <a:pt x="350" y="568"/>
                </a:cubicBezTo>
                <a:cubicBezTo>
                  <a:pt x="319" y="609"/>
                  <a:pt x="298" y="661"/>
                  <a:pt x="261" y="698"/>
                </a:cubicBezTo>
                <a:cubicBezTo>
                  <a:pt x="249" y="710"/>
                  <a:pt x="233" y="718"/>
                  <a:pt x="220" y="730"/>
                </a:cubicBezTo>
                <a:cubicBezTo>
                  <a:pt x="201" y="788"/>
                  <a:pt x="151" y="801"/>
                  <a:pt x="115" y="844"/>
                </a:cubicBezTo>
                <a:cubicBezTo>
                  <a:pt x="109" y="851"/>
                  <a:pt x="106" y="862"/>
                  <a:pt x="99" y="868"/>
                </a:cubicBezTo>
                <a:cubicBezTo>
                  <a:pt x="84" y="881"/>
                  <a:pt x="50" y="901"/>
                  <a:pt x="50" y="901"/>
                </a:cubicBezTo>
                <a:cubicBezTo>
                  <a:pt x="34" y="926"/>
                  <a:pt x="18" y="938"/>
                  <a:pt x="9" y="966"/>
                </a:cubicBezTo>
                <a:cubicBezTo>
                  <a:pt x="6" y="985"/>
                  <a:pt x="0" y="1003"/>
                  <a:pt x="1" y="1022"/>
                </a:cubicBezTo>
                <a:cubicBezTo>
                  <a:pt x="3" y="1074"/>
                  <a:pt x="6" y="1126"/>
                  <a:pt x="17" y="1177"/>
                </a:cubicBezTo>
                <a:cubicBezTo>
                  <a:pt x="20" y="1192"/>
                  <a:pt x="34" y="1203"/>
                  <a:pt x="42" y="1217"/>
                </a:cubicBezTo>
                <a:cubicBezTo>
                  <a:pt x="77" y="1279"/>
                  <a:pt x="121" y="1320"/>
                  <a:pt x="172" y="1371"/>
                </a:cubicBezTo>
                <a:cubicBezTo>
                  <a:pt x="204" y="1403"/>
                  <a:pt x="242" y="1447"/>
                  <a:pt x="285" y="1461"/>
                </a:cubicBezTo>
                <a:cubicBezTo>
                  <a:pt x="328" y="1475"/>
                  <a:pt x="372" y="1479"/>
                  <a:pt x="415" y="1493"/>
                </a:cubicBezTo>
                <a:cubicBezTo>
                  <a:pt x="528" y="1482"/>
                  <a:pt x="644" y="1479"/>
                  <a:pt x="756" y="1461"/>
                </a:cubicBezTo>
                <a:cubicBezTo>
                  <a:pt x="803" y="1444"/>
                  <a:pt x="847" y="1422"/>
                  <a:pt x="894" y="1404"/>
                </a:cubicBezTo>
                <a:cubicBezTo>
                  <a:pt x="914" y="1388"/>
                  <a:pt x="939" y="1379"/>
                  <a:pt x="959" y="1363"/>
                </a:cubicBezTo>
                <a:cubicBezTo>
                  <a:pt x="978" y="1347"/>
                  <a:pt x="988" y="1322"/>
                  <a:pt x="1007" y="1306"/>
                </a:cubicBezTo>
                <a:cubicBezTo>
                  <a:pt x="1040" y="1277"/>
                  <a:pt x="1070" y="1253"/>
                  <a:pt x="1096" y="1217"/>
                </a:cubicBezTo>
                <a:cubicBezTo>
                  <a:pt x="1107" y="1057"/>
                  <a:pt x="1115" y="899"/>
                  <a:pt x="1121" y="739"/>
                </a:cubicBezTo>
                <a:cubicBezTo>
                  <a:pt x="1112" y="665"/>
                  <a:pt x="1093" y="588"/>
                  <a:pt x="1048" y="528"/>
                </a:cubicBezTo>
                <a:cubicBezTo>
                  <a:pt x="1028" y="468"/>
                  <a:pt x="1000" y="425"/>
                  <a:pt x="967" y="373"/>
                </a:cubicBezTo>
                <a:cubicBezTo>
                  <a:pt x="922" y="303"/>
                  <a:pt x="907" y="249"/>
                  <a:pt x="845" y="187"/>
                </a:cubicBezTo>
                <a:cubicBezTo>
                  <a:pt x="842" y="179"/>
                  <a:pt x="843" y="169"/>
                  <a:pt x="837" y="163"/>
                </a:cubicBezTo>
                <a:cubicBezTo>
                  <a:pt x="831" y="157"/>
                  <a:pt x="820" y="158"/>
                  <a:pt x="813" y="154"/>
                </a:cubicBezTo>
                <a:cubicBezTo>
                  <a:pt x="798" y="145"/>
                  <a:pt x="786" y="132"/>
                  <a:pt x="772" y="122"/>
                </a:cubicBezTo>
                <a:cubicBezTo>
                  <a:pt x="750" y="90"/>
                  <a:pt x="719" y="45"/>
                  <a:pt x="683" y="33"/>
                </a:cubicBezTo>
                <a:cubicBezTo>
                  <a:pt x="652" y="12"/>
                  <a:pt x="665" y="23"/>
                  <a:pt x="642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65" name="Freeform 4"/>
          <p:cNvSpPr>
            <a:spLocks/>
          </p:cNvSpPr>
          <p:nvPr/>
        </p:nvSpPr>
        <p:spPr bwMode="auto">
          <a:xfrm>
            <a:off x="1295400" y="3101975"/>
            <a:ext cx="3128963" cy="2560638"/>
          </a:xfrm>
          <a:custGeom>
            <a:avLst/>
            <a:gdLst>
              <a:gd name="T0" fmla="*/ 2147483647 w 1971"/>
              <a:gd name="T1" fmla="*/ 2147483647 h 1613"/>
              <a:gd name="T2" fmla="*/ 2147483647 w 1971"/>
              <a:gd name="T3" fmla="*/ 2147483647 h 1613"/>
              <a:gd name="T4" fmla="*/ 2147483647 w 1971"/>
              <a:gd name="T5" fmla="*/ 2147483647 h 1613"/>
              <a:gd name="T6" fmla="*/ 2147483647 w 1971"/>
              <a:gd name="T7" fmla="*/ 2147483647 h 1613"/>
              <a:gd name="T8" fmla="*/ 2147483647 w 1971"/>
              <a:gd name="T9" fmla="*/ 2147483647 h 1613"/>
              <a:gd name="T10" fmla="*/ 2147483647 w 1971"/>
              <a:gd name="T11" fmla="*/ 2147483647 h 1613"/>
              <a:gd name="T12" fmla="*/ 2147483647 w 1971"/>
              <a:gd name="T13" fmla="*/ 2147483647 h 1613"/>
              <a:gd name="T14" fmla="*/ 2147483647 w 1971"/>
              <a:gd name="T15" fmla="*/ 2147483647 h 1613"/>
              <a:gd name="T16" fmla="*/ 2147483647 w 1971"/>
              <a:gd name="T17" fmla="*/ 2147483647 h 1613"/>
              <a:gd name="T18" fmla="*/ 2147483647 w 1971"/>
              <a:gd name="T19" fmla="*/ 2147483647 h 1613"/>
              <a:gd name="T20" fmla="*/ 2147483647 w 1971"/>
              <a:gd name="T21" fmla="*/ 2147483647 h 1613"/>
              <a:gd name="T22" fmla="*/ 2147483647 w 1971"/>
              <a:gd name="T23" fmla="*/ 2147483647 h 1613"/>
              <a:gd name="T24" fmla="*/ 2147483647 w 1971"/>
              <a:gd name="T25" fmla="*/ 2147483647 h 1613"/>
              <a:gd name="T26" fmla="*/ 2147483647 w 1971"/>
              <a:gd name="T27" fmla="*/ 2147483647 h 1613"/>
              <a:gd name="T28" fmla="*/ 2147483647 w 1971"/>
              <a:gd name="T29" fmla="*/ 2147483647 h 1613"/>
              <a:gd name="T30" fmla="*/ 2147483647 w 1971"/>
              <a:gd name="T31" fmla="*/ 2147483647 h 1613"/>
              <a:gd name="T32" fmla="*/ 2147483647 w 1971"/>
              <a:gd name="T33" fmla="*/ 2147483647 h 1613"/>
              <a:gd name="T34" fmla="*/ 2147483647 w 1971"/>
              <a:gd name="T35" fmla="*/ 2147483647 h 1613"/>
              <a:gd name="T36" fmla="*/ 2147483647 w 1971"/>
              <a:gd name="T37" fmla="*/ 2147483647 h 1613"/>
              <a:gd name="T38" fmla="*/ 2147483647 w 1971"/>
              <a:gd name="T39" fmla="*/ 2147483647 h 1613"/>
              <a:gd name="T40" fmla="*/ 0 w 1971"/>
              <a:gd name="T41" fmla="*/ 2147483647 h 1613"/>
              <a:gd name="T42" fmla="*/ 2147483647 w 1971"/>
              <a:gd name="T43" fmla="*/ 2147483647 h 1613"/>
              <a:gd name="T44" fmla="*/ 2147483647 w 1971"/>
              <a:gd name="T45" fmla="*/ 2147483647 h 1613"/>
              <a:gd name="T46" fmla="*/ 2147483647 w 1971"/>
              <a:gd name="T47" fmla="*/ 2147483647 h 1613"/>
              <a:gd name="T48" fmla="*/ 2147483647 w 1971"/>
              <a:gd name="T49" fmla="*/ 2147483647 h 1613"/>
              <a:gd name="T50" fmla="*/ 2147483647 w 1971"/>
              <a:gd name="T51" fmla="*/ 2147483647 h 1613"/>
              <a:gd name="T52" fmla="*/ 2147483647 w 1971"/>
              <a:gd name="T53" fmla="*/ 2147483647 h 1613"/>
              <a:gd name="T54" fmla="*/ 2147483647 w 1971"/>
              <a:gd name="T55" fmla="*/ 2147483647 h 1613"/>
              <a:gd name="T56" fmla="*/ 2147483647 w 1971"/>
              <a:gd name="T57" fmla="*/ 2147483647 h 1613"/>
              <a:gd name="T58" fmla="*/ 2147483647 w 1971"/>
              <a:gd name="T59" fmla="*/ 2147483647 h 1613"/>
              <a:gd name="T60" fmla="*/ 2147483647 w 1971"/>
              <a:gd name="T61" fmla="*/ 2147483647 h 1613"/>
              <a:gd name="T62" fmla="*/ 2147483647 w 1971"/>
              <a:gd name="T63" fmla="*/ 2147483647 h 1613"/>
              <a:gd name="T64" fmla="*/ 2147483647 w 1971"/>
              <a:gd name="T65" fmla="*/ 2147483647 h 1613"/>
              <a:gd name="T66" fmla="*/ 2147483647 w 1971"/>
              <a:gd name="T67" fmla="*/ 2147483647 h 1613"/>
              <a:gd name="T68" fmla="*/ 2147483647 w 1971"/>
              <a:gd name="T69" fmla="*/ 2147483647 h 1613"/>
              <a:gd name="T70" fmla="*/ 2147483647 w 1971"/>
              <a:gd name="T71" fmla="*/ 2147483647 h 1613"/>
              <a:gd name="T72" fmla="*/ 2147483647 w 1971"/>
              <a:gd name="T73" fmla="*/ 2147483647 h 1613"/>
              <a:gd name="T74" fmla="*/ 2147483647 w 1971"/>
              <a:gd name="T75" fmla="*/ 2147483647 h 1613"/>
              <a:gd name="T76" fmla="*/ 2147483647 w 1971"/>
              <a:gd name="T77" fmla="*/ 2147483647 h 1613"/>
              <a:gd name="T78" fmla="*/ 2147483647 w 1971"/>
              <a:gd name="T79" fmla="*/ 2147483647 h 1613"/>
              <a:gd name="T80" fmla="*/ 2147483647 w 1971"/>
              <a:gd name="T81" fmla="*/ 2147483647 h 1613"/>
              <a:gd name="T82" fmla="*/ 2147483647 w 1971"/>
              <a:gd name="T83" fmla="*/ 2147483647 h 1613"/>
              <a:gd name="T84" fmla="*/ 2147483647 w 1971"/>
              <a:gd name="T85" fmla="*/ 2147483647 h 1613"/>
              <a:gd name="T86" fmla="*/ 2147483647 w 1971"/>
              <a:gd name="T87" fmla="*/ 2147483647 h 1613"/>
              <a:gd name="T88" fmla="*/ 2147483647 w 1971"/>
              <a:gd name="T89" fmla="*/ 2147483647 h 1613"/>
              <a:gd name="T90" fmla="*/ 2147483647 w 1971"/>
              <a:gd name="T91" fmla="*/ 2147483647 h 161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971"/>
              <a:gd name="T139" fmla="*/ 0 h 1613"/>
              <a:gd name="T140" fmla="*/ 1971 w 1971"/>
              <a:gd name="T141" fmla="*/ 1613 h 1613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971" h="1613">
                <a:moveTo>
                  <a:pt x="1947" y="71"/>
                </a:moveTo>
                <a:cubicBezTo>
                  <a:pt x="1826" y="47"/>
                  <a:pt x="1753" y="61"/>
                  <a:pt x="1614" y="71"/>
                </a:cubicBezTo>
                <a:cubicBezTo>
                  <a:pt x="1480" y="116"/>
                  <a:pt x="1622" y="71"/>
                  <a:pt x="1249" y="87"/>
                </a:cubicBezTo>
                <a:cubicBezTo>
                  <a:pt x="1195" y="89"/>
                  <a:pt x="1145" y="119"/>
                  <a:pt x="1095" y="136"/>
                </a:cubicBezTo>
                <a:cubicBezTo>
                  <a:pt x="1044" y="187"/>
                  <a:pt x="1097" y="144"/>
                  <a:pt x="982" y="168"/>
                </a:cubicBezTo>
                <a:cubicBezTo>
                  <a:pt x="970" y="170"/>
                  <a:pt x="960" y="180"/>
                  <a:pt x="949" y="185"/>
                </a:cubicBezTo>
                <a:cubicBezTo>
                  <a:pt x="933" y="191"/>
                  <a:pt x="900" y="201"/>
                  <a:pt x="900" y="201"/>
                </a:cubicBezTo>
                <a:cubicBezTo>
                  <a:pt x="880" y="215"/>
                  <a:pt x="850" y="233"/>
                  <a:pt x="835" y="250"/>
                </a:cubicBezTo>
                <a:cubicBezTo>
                  <a:pt x="822" y="264"/>
                  <a:pt x="821" y="291"/>
                  <a:pt x="803" y="298"/>
                </a:cubicBezTo>
                <a:cubicBezTo>
                  <a:pt x="765" y="312"/>
                  <a:pt x="722" y="303"/>
                  <a:pt x="681" y="306"/>
                </a:cubicBezTo>
                <a:cubicBezTo>
                  <a:pt x="654" y="316"/>
                  <a:pt x="627" y="322"/>
                  <a:pt x="600" y="331"/>
                </a:cubicBezTo>
                <a:cubicBezTo>
                  <a:pt x="572" y="350"/>
                  <a:pt x="538" y="358"/>
                  <a:pt x="511" y="379"/>
                </a:cubicBezTo>
                <a:cubicBezTo>
                  <a:pt x="500" y="387"/>
                  <a:pt x="492" y="399"/>
                  <a:pt x="479" y="404"/>
                </a:cubicBezTo>
                <a:cubicBezTo>
                  <a:pt x="456" y="413"/>
                  <a:pt x="430" y="414"/>
                  <a:pt x="406" y="420"/>
                </a:cubicBezTo>
                <a:cubicBezTo>
                  <a:pt x="389" y="424"/>
                  <a:pt x="373" y="431"/>
                  <a:pt x="357" y="436"/>
                </a:cubicBezTo>
                <a:cubicBezTo>
                  <a:pt x="349" y="439"/>
                  <a:pt x="332" y="444"/>
                  <a:pt x="332" y="444"/>
                </a:cubicBezTo>
                <a:cubicBezTo>
                  <a:pt x="262" y="519"/>
                  <a:pt x="376" y="403"/>
                  <a:pt x="292" y="469"/>
                </a:cubicBezTo>
                <a:cubicBezTo>
                  <a:pt x="251" y="501"/>
                  <a:pt x="212" y="550"/>
                  <a:pt x="178" y="590"/>
                </a:cubicBezTo>
                <a:cubicBezTo>
                  <a:pt x="143" y="632"/>
                  <a:pt x="98" y="685"/>
                  <a:pt x="73" y="736"/>
                </a:cubicBezTo>
                <a:cubicBezTo>
                  <a:pt x="54" y="776"/>
                  <a:pt x="66" y="761"/>
                  <a:pt x="40" y="785"/>
                </a:cubicBezTo>
                <a:cubicBezTo>
                  <a:pt x="25" y="831"/>
                  <a:pt x="8" y="867"/>
                  <a:pt x="0" y="915"/>
                </a:cubicBezTo>
                <a:cubicBezTo>
                  <a:pt x="3" y="996"/>
                  <a:pt x="1" y="1077"/>
                  <a:pt x="8" y="1158"/>
                </a:cubicBezTo>
                <a:cubicBezTo>
                  <a:pt x="13" y="1214"/>
                  <a:pt x="61" y="1252"/>
                  <a:pt x="97" y="1288"/>
                </a:cubicBezTo>
                <a:cubicBezTo>
                  <a:pt x="143" y="1334"/>
                  <a:pt x="107" y="1291"/>
                  <a:pt x="162" y="1369"/>
                </a:cubicBezTo>
                <a:cubicBezTo>
                  <a:pt x="179" y="1393"/>
                  <a:pt x="300" y="1455"/>
                  <a:pt x="332" y="1475"/>
                </a:cubicBezTo>
                <a:cubicBezTo>
                  <a:pt x="435" y="1540"/>
                  <a:pt x="310" y="1456"/>
                  <a:pt x="389" y="1499"/>
                </a:cubicBezTo>
                <a:cubicBezTo>
                  <a:pt x="434" y="1524"/>
                  <a:pt x="471" y="1559"/>
                  <a:pt x="519" y="1580"/>
                </a:cubicBezTo>
                <a:cubicBezTo>
                  <a:pt x="532" y="1586"/>
                  <a:pt x="546" y="1592"/>
                  <a:pt x="560" y="1596"/>
                </a:cubicBezTo>
                <a:cubicBezTo>
                  <a:pt x="587" y="1603"/>
                  <a:pt x="641" y="1613"/>
                  <a:pt x="641" y="1613"/>
                </a:cubicBezTo>
                <a:cubicBezTo>
                  <a:pt x="681" y="1610"/>
                  <a:pt x="722" y="1609"/>
                  <a:pt x="762" y="1604"/>
                </a:cubicBezTo>
                <a:cubicBezTo>
                  <a:pt x="784" y="1601"/>
                  <a:pt x="851" y="1565"/>
                  <a:pt x="852" y="1564"/>
                </a:cubicBezTo>
                <a:cubicBezTo>
                  <a:pt x="914" y="1534"/>
                  <a:pt x="982" y="1520"/>
                  <a:pt x="1046" y="1499"/>
                </a:cubicBezTo>
                <a:cubicBezTo>
                  <a:pt x="1078" y="1469"/>
                  <a:pt x="1109" y="1445"/>
                  <a:pt x="1136" y="1410"/>
                </a:cubicBezTo>
                <a:cubicBezTo>
                  <a:pt x="1172" y="1362"/>
                  <a:pt x="1190" y="1305"/>
                  <a:pt x="1225" y="1256"/>
                </a:cubicBezTo>
                <a:cubicBezTo>
                  <a:pt x="1268" y="1196"/>
                  <a:pt x="1312" y="1137"/>
                  <a:pt x="1355" y="1077"/>
                </a:cubicBezTo>
                <a:cubicBezTo>
                  <a:pt x="1380" y="1043"/>
                  <a:pt x="1398" y="1003"/>
                  <a:pt x="1428" y="972"/>
                </a:cubicBezTo>
                <a:cubicBezTo>
                  <a:pt x="1460" y="939"/>
                  <a:pt x="1473" y="901"/>
                  <a:pt x="1501" y="866"/>
                </a:cubicBezTo>
                <a:cubicBezTo>
                  <a:pt x="1513" y="851"/>
                  <a:pt x="1529" y="841"/>
                  <a:pt x="1541" y="826"/>
                </a:cubicBezTo>
                <a:cubicBezTo>
                  <a:pt x="1567" y="794"/>
                  <a:pt x="1614" y="728"/>
                  <a:pt x="1614" y="728"/>
                </a:cubicBezTo>
                <a:cubicBezTo>
                  <a:pt x="1636" y="641"/>
                  <a:pt x="1665" y="518"/>
                  <a:pt x="1728" y="452"/>
                </a:cubicBezTo>
                <a:cubicBezTo>
                  <a:pt x="1743" y="407"/>
                  <a:pt x="1768" y="356"/>
                  <a:pt x="1801" y="323"/>
                </a:cubicBezTo>
                <a:cubicBezTo>
                  <a:pt x="1813" y="273"/>
                  <a:pt x="1852" y="250"/>
                  <a:pt x="1882" y="209"/>
                </a:cubicBezTo>
                <a:cubicBezTo>
                  <a:pt x="1890" y="178"/>
                  <a:pt x="1893" y="150"/>
                  <a:pt x="1923" y="136"/>
                </a:cubicBezTo>
                <a:cubicBezTo>
                  <a:pt x="1915" y="139"/>
                  <a:pt x="1902" y="152"/>
                  <a:pt x="1898" y="144"/>
                </a:cubicBezTo>
                <a:cubicBezTo>
                  <a:pt x="1893" y="136"/>
                  <a:pt x="1910" y="129"/>
                  <a:pt x="1914" y="120"/>
                </a:cubicBezTo>
                <a:cubicBezTo>
                  <a:pt x="1923" y="103"/>
                  <a:pt x="1971" y="0"/>
                  <a:pt x="1947" y="71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Bridges/Switches: Traffic Isolation</a:t>
            </a:r>
          </a:p>
        </p:txBody>
      </p:sp>
      <p:sp>
        <p:nvSpPr>
          <p:cNvPr id="7476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06963"/>
          </a:xfrm>
        </p:spPr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Switch filters packets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Frame only forwarded to the necessary segments 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Segments can support separate transmissions</a:t>
            </a:r>
          </a:p>
        </p:txBody>
      </p:sp>
      <p:sp>
        <p:nvSpPr>
          <p:cNvPr id="74768" name="Rectangle 7"/>
          <p:cNvSpPr>
            <a:spLocks noChangeArrowheads="1"/>
          </p:cNvSpPr>
          <p:nvPr/>
        </p:nvSpPr>
        <p:spPr bwMode="auto">
          <a:xfrm>
            <a:off x="4276725" y="4576763"/>
            <a:ext cx="288925" cy="68262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1995488" y="4876800"/>
          <a:ext cx="4159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1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4876800"/>
                        <a:ext cx="4159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4700588" y="4889500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2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4889500"/>
                        <a:ext cx="4175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5513388" y="4843463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3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4843463"/>
                        <a:ext cx="4175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2654300" y="4902200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4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4902200"/>
                        <a:ext cx="4175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9" name="Rectangle 12"/>
          <p:cNvSpPr>
            <a:spLocks noChangeArrowheads="1"/>
          </p:cNvSpPr>
          <p:nvPr/>
        </p:nvSpPr>
        <p:spPr bwMode="auto">
          <a:xfrm>
            <a:off x="6118225" y="4584700"/>
            <a:ext cx="288925" cy="68263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70" name="Rectangle 13"/>
          <p:cNvSpPr>
            <a:spLocks noChangeArrowheads="1"/>
          </p:cNvSpPr>
          <p:nvPr/>
        </p:nvSpPr>
        <p:spPr bwMode="auto">
          <a:xfrm>
            <a:off x="2482850" y="4575175"/>
            <a:ext cx="288925" cy="66675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3595688" y="4737100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5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4737100"/>
                        <a:ext cx="4175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4033838" y="5214938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6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5214938"/>
                        <a:ext cx="4175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6973888" y="4705350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7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4705350"/>
                        <a:ext cx="4175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6219825" y="5075238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8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5" y="5075238"/>
                        <a:ext cx="4175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1555750" y="4397375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9" name="Clip" r:id="rId13" imgW="1305000" imgH="1085760" progId="MS_ClipArt_Gallery.2">
                  <p:embed/>
                </p:oleObj>
              </mc:Choice>
              <mc:Fallback>
                <p:oleObj name="Clip" r:id="rId13" imgW="1305000" imgH="1085760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4397375"/>
                        <a:ext cx="4175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1" name="Line 19"/>
          <p:cNvSpPr>
            <a:spLocks noChangeShapeType="1"/>
          </p:cNvSpPr>
          <p:nvPr/>
        </p:nvSpPr>
        <p:spPr bwMode="auto">
          <a:xfrm flipH="1">
            <a:off x="1931988" y="456088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 flipH="1">
            <a:off x="2319338" y="4608513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2738438" y="463708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 flipH="1">
            <a:off x="3984625" y="4598988"/>
            <a:ext cx="34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H="1">
            <a:off x="4298950" y="4618038"/>
            <a:ext cx="125413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4603750" y="4560888"/>
            <a:ext cx="230188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 flipH="1">
            <a:off x="5881688" y="4637088"/>
            <a:ext cx="428625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 flipH="1">
            <a:off x="6384925" y="4608513"/>
            <a:ext cx="9525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779" name="Line 27"/>
          <p:cNvSpPr>
            <a:spLocks noChangeShapeType="1"/>
          </p:cNvSpPr>
          <p:nvPr/>
        </p:nvSpPr>
        <p:spPr bwMode="auto">
          <a:xfrm>
            <a:off x="6508750" y="4530725"/>
            <a:ext cx="51435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4780" name="Group 28"/>
          <p:cNvGrpSpPr>
            <a:grpSpLocks/>
          </p:cNvGrpSpPr>
          <p:nvPr/>
        </p:nvGrpSpPr>
        <p:grpSpPr bwMode="auto">
          <a:xfrm>
            <a:off x="4335463" y="3094038"/>
            <a:ext cx="371475" cy="252412"/>
            <a:chOff x="620" y="1640"/>
            <a:chExt cx="288" cy="209"/>
          </a:xfrm>
        </p:grpSpPr>
        <p:sp>
          <p:nvSpPr>
            <p:cNvPr id="74793" name="Line 29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94" name="Rectangle 30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74795" name="Group 31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74796" name="Line 32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797" name="Line 33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4781" name="Line 34"/>
          <p:cNvSpPr>
            <a:spLocks noChangeShapeType="1"/>
          </p:cNvSpPr>
          <p:nvPr/>
        </p:nvSpPr>
        <p:spPr bwMode="auto">
          <a:xfrm flipH="1">
            <a:off x="2728913" y="3348038"/>
            <a:ext cx="1665287" cy="1074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782" name="Line 35"/>
          <p:cNvSpPr>
            <a:spLocks noChangeShapeType="1"/>
          </p:cNvSpPr>
          <p:nvPr/>
        </p:nvSpPr>
        <p:spPr bwMode="auto">
          <a:xfrm>
            <a:off x="4549775" y="3338513"/>
            <a:ext cx="0" cy="111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783" name="Line 36"/>
          <p:cNvSpPr>
            <a:spLocks noChangeShapeType="1"/>
          </p:cNvSpPr>
          <p:nvPr/>
        </p:nvSpPr>
        <p:spPr bwMode="auto">
          <a:xfrm flipH="1" flipV="1">
            <a:off x="4708525" y="3289300"/>
            <a:ext cx="1497013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784" name="Text Box 37"/>
          <p:cNvSpPr txBox="1">
            <a:spLocks noChangeArrowheads="1"/>
          </p:cNvSpPr>
          <p:nvPr/>
        </p:nvSpPr>
        <p:spPr bwMode="auto">
          <a:xfrm>
            <a:off x="2905125" y="4360863"/>
            <a:ext cx="630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b="0">
                <a:latin typeface="Comic Sans MS" pitchFamily="-84" charset="0"/>
              </a:rPr>
              <a:t>hub</a:t>
            </a:r>
          </a:p>
        </p:txBody>
      </p:sp>
      <p:sp>
        <p:nvSpPr>
          <p:cNvPr id="74785" name="Text Box 38"/>
          <p:cNvSpPr txBox="1">
            <a:spLocks noChangeArrowheads="1"/>
          </p:cNvSpPr>
          <p:nvPr/>
        </p:nvSpPr>
        <p:spPr bwMode="auto">
          <a:xfrm>
            <a:off x="4706938" y="4368800"/>
            <a:ext cx="569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b="0">
                <a:latin typeface="Comic Sans MS" pitchFamily="-84" charset="0"/>
              </a:rPr>
              <a:t>hub</a:t>
            </a:r>
          </a:p>
        </p:txBody>
      </p:sp>
      <p:sp>
        <p:nvSpPr>
          <p:cNvPr id="74786" name="Text Box 39"/>
          <p:cNvSpPr txBox="1">
            <a:spLocks noChangeArrowheads="1"/>
          </p:cNvSpPr>
          <p:nvPr/>
        </p:nvSpPr>
        <p:spPr bwMode="auto">
          <a:xfrm>
            <a:off x="6538913" y="4241800"/>
            <a:ext cx="569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b="0">
                <a:latin typeface="Comic Sans MS" pitchFamily="-84" charset="0"/>
              </a:rPr>
              <a:t>hub</a:t>
            </a:r>
          </a:p>
        </p:txBody>
      </p:sp>
      <p:sp>
        <p:nvSpPr>
          <p:cNvPr id="74787" name="Text Box 40"/>
          <p:cNvSpPr txBox="1">
            <a:spLocks noChangeArrowheads="1"/>
          </p:cNvSpPr>
          <p:nvPr/>
        </p:nvSpPr>
        <p:spPr bwMode="auto">
          <a:xfrm>
            <a:off x="4841875" y="2971800"/>
            <a:ext cx="1679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b="0">
                <a:latin typeface="Comic Sans MS" pitchFamily="-84" charset="0"/>
              </a:rPr>
              <a:t>switch/bridge</a:t>
            </a:r>
          </a:p>
        </p:txBody>
      </p:sp>
      <p:sp>
        <p:nvSpPr>
          <p:cNvPr id="74788" name="Text Box 41"/>
          <p:cNvSpPr txBox="1">
            <a:spLocks noChangeArrowheads="1"/>
          </p:cNvSpPr>
          <p:nvPr/>
        </p:nvSpPr>
        <p:spPr bwMode="auto">
          <a:xfrm>
            <a:off x="1230313" y="5603875"/>
            <a:ext cx="1071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b="0">
                <a:latin typeface="Comic Sans MS" pitchFamily="-84" charset="0"/>
              </a:rPr>
              <a:t>segment</a:t>
            </a:r>
          </a:p>
        </p:txBody>
      </p:sp>
      <p:sp>
        <p:nvSpPr>
          <p:cNvPr id="74789" name="Text Box 42"/>
          <p:cNvSpPr txBox="1">
            <a:spLocks noChangeArrowheads="1"/>
          </p:cNvSpPr>
          <p:nvPr/>
        </p:nvSpPr>
        <p:spPr bwMode="auto">
          <a:xfrm>
            <a:off x="3289300" y="5678488"/>
            <a:ext cx="1071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b="0">
                <a:latin typeface="Comic Sans MS" pitchFamily="-84" charset="0"/>
              </a:rPr>
              <a:t>segment</a:t>
            </a:r>
          </a:p>
        </p:txBody>
      </p:sp>
      <p:sp>
        <p:nvSpPr>
          <p:cNvPr id="74790" name="Text Box 43"/>
          <p:cNvSpPr txBox="1">
            <a:spLocks noChangeArrowheads="1"/>
          </p:cNvSpPr>
          <p:nvPr/>
        </p:nvSpPr>
        <p:spPr bwMode="auto">
          <a:xfrm>
            <a:off x="3805238" y="56689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endParaRPr lang="en-US" altLang="en-US" sz="1800" b="0">
              <a:latin typeface="Comic Sans MS" pitchFamily="-84" charset="0"/>
            </a:endParaRPr>
          </a:p>
        </p:txBody>
      </p:sp>
      <p:sp>
        <p:nvSpPr>
          <p:cNvPr id="74791" name="Text Box 44"/>
          <p:cNvSpPr txBox="1">
            <a:spLocks noChangeArrowheads="1"/>
          </p:cNvSpPr>
          <p:nvPr/>
        </p:nvSpPr>
        <p:spPr bwMode="auto">
          <a:xfrm>
            <a:off x="7010400" y="3498850"/>
            <a:ext cx="1071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b="0">
                <a:latin typeface="Comic Sans MS" pitchFamily="-84" charset="0"/>
              </a:rPr>
              <a:t>segment</a:t>
            </a:r>
          </a:p>
        </p:txBody>
      </p:sp>
      <p:sp>
        <p:nvSpPr>
          <p:cNvPr id="74792" name="Slide Number Placeholder 3"/>
          <p:cNvSpPr txBox="1">
            <a:spLocks/>
          </p:cNvSpPr>
          <p:nvPr/>
        </p:nvSpPr>
        <p:spPr bwMode="auto">
          <a:xfrm>
            <a:off x="68580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r" eaLnBrk="1" hangingPunct="1"/>
            <a:fld id="{9041736B-CD8D-43F2-A1A2-CC744CBE935E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Switches vs. Hubs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Compared to hubs, Ethernet switches support</a:t>
            </a:r>
          </a:p>
          <a:p>
            <a:pPr marL="971550" lvl="1" indent="-514350">
              <a:buFont typeface="Arial" charset="0"/>
              <a:buAutoNum type="alphaLcParenBoth"/>
            </a:pPr>
            <a:r>
              <a:rPr lang="en-US" altLang="en-US" smtClean="0">
                <a:ea typeface="ＭＳ Ｐゴシック" pitchFamily="-84" charset="-128"/>
              </a:rPr>
              <a:t> Larger geographic span</a:t>
            </a:r>
          </a:p>
          <a:p>
            <a:pPr marL="971550" lvl="1" indent="-514350">
              <a:buFont typeface="Arial" charset="0"/>
              <a:buAutoNum type="alphaLcParenBoth"/>
            </a:pPr>
            <a:r>
              <a:rPr lang="en-US" altLang="en-US" smtClean="0">
                <a:ea typeface="ＭＳ Ｐゴシック" pitchFamily="-84" charset="-128"/>
              </a:rPr>
              <a:t> Similar span</a:t>
            </a:r>
          </a:p>
          <a:p>
            <a:pPr marL="971550" lvl="1" indent="-514350">
              <a:buFont typeface="Arial" charset="0"/>
              <a:buAutoNum type="alphaLcParenBoth"/>
            </a:pPr>
            <a:r>
              <a:rPr lang="en-US" altLang="en-US" smtClean="0">
                <a:ea typeface="ＭＳ Ｐゴシック" pitchFamily="-84" charset="-128"/>
              </a:rPr>
              <a:t> Smaller span</a:t>
            </a:r>
            <a:br>
              <a:rPr lang="en-US" altLang="en-US" smtClean="0">
                <a:ea typeface="ＭＳ Ｐゴシック" pitchFamily="-84" charset="-128"/>
              </a:rPr>
            </a:br>
            <a:endParaRPr lang="en-US" altLang="en-US" smtClean="0">
              <a:ea typeface="ＭＳ Ｐゴシック" pitchFamily="-84" charset="-128"/>
            </a:endParaRPr>
          </a:p>
          <a:p>
            <a:r>
              <a:rPr lang="en-US" altLang="en-US" smtClean="0">
                <a:ea typeface="ＭＳ Ｐゴシック" pitchFamily="-84" charset="-128"/>
              </a:rPr>
              <a:t>Compared to hubs, switches provides</a:t>
            </a:r>
          </a:p>
          <a:p>
            <a:pPr marL="971550" lvl="1" indent="-514350">
              <a:buFont typeface="Arial" charset="0"/>
              <a:buNone/>
            </a:pPr>
            <a:r>
              <a:rPr lang="en-US" altLang="en-US" smtClean="0">
                <a:ea typeface="ＭＳ Ｐゴシック" pitchFamily="-84" charset="-128"/>
              </a:rPr>
              <a:t>(a)  Higher load on links</a:t>
            </a:r>
          </a:p>
          <a:p>
            <a:pPr marL="971550" lvl="1" indent="-514350">
              <a:buFont typeface="Arial" charset="0"/>
              <a:buNone/>
            </a:pPr>
            <a:r>
              <a:rPr lang="en-US" altLang="en-US" smtClean="0">
                <a:ea typeface="ＭＳ Ｐゴシック" pitchFamily="-84" charset="-128"/>
              </a:rPr>
              <a:t>(b)  Less privacy</a:t>
            </a:r>
          </a:p>
          <a:p>
            <a:pPr marL="971550" lvl="1" indent="-514350">
              <a:buFont typeface="Arial" charset="0"/>
              <a:buNone/>
            </a:pPr>
            <a:r>
              <a:rPr lang="en-US" altLang="en-US" smtClean="0">
                <a:ea typeface="ＭＳ Ｐゴシック" pitchFamily="-84" charset="-128"/>
              </a:rPr>
              <a:t>(c)  Heterogenous communication technologies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9520F4B0-05C8-481D-9850-248B684C80E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Switches vs. Hubs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Compared to hubs, Ethernet switches support</a:t>
            </a:r>
          </a:p>
          <a:p>
            <a:pPr marL="971550" lvl="1" indent="-514350">
              <a:buFont typeface="Arial" charset="0"/>
              <a:buAutoNum type="alphaLcParenBoth"/>
            </a:pPr>
            <a:r>
              <a:rPr lang="en-US" altLang="en-US" smtClean="0">
                <a:ea typeface="ＭＳ Ｐゴシック" pitchFamily="-84" charset="-128"/>
              </a:rPr>
              <a:t> </a:t>
            </a:r>
            <a:r>
              <a:rPr lang="en-US" altLang="en-US" smtClean="0">
                <a:solidFill>
                  <a:srgbClr val="FF0000"/>
                </a:solidFill>
                <a:ea typeface="ＭＳ Ｐゴシック" pitchFamily="-84" charset="-128"/>
              </a:rPr>
              <a:t>Larger geographic span</a:t>
            </a:r>
          </a:p>
          <a:p>
            <a:pPr marL="971550" lvl="1" indent="-514350">
              <a:buFont typeface="Arial" charset="0"/>
              <a:buAutoNum type="alphaLcParenBoth"/>
            </a:pPr>
            <a:r>
              <a:rPr lang="en-US" altLang="en-US" smtClean="0">
                <a:ea typeface="ＭＳ Ｐゴシック" pitchFamily="-84" charset="-128"/>
              </a:rPr>
              <a:t> Similar span</a:t>
            </a:r>
          </a:p>
          <a:p>
            <a:pPr marL="971550" lvl="1" indent="-514350">
              <a:buFont typeface="Arial" charset="0"/>
              <a:buAutoNum type="alphaLcParenBoth"/>
            </a:pPr>
            <a:r>
              <a:rPr lang="en-US" altLang="en-US" smtClean="0">
                <a:ea typeface="ＭＳ Ｐゴシック" pitchFamily="-84" charset="-128"/>
              </a:rPr>
              <a:t> Smaller span</a:t>
            </a:r>
            <a:br>
              <a:rPr lang="en-US" altLang="en-US" smtClean="0">
                <a:ea typeface="ＭＳ Ｐゴシック" pitchFamily="-84" charset="-128"/>
              </a:rPr>
            </a:br>
            <a:endParaRPr lang="en-US" altLang="en-US" smtClean="0">
              <a:ea typeface="ＭＳ Ｐゴシック" pitchFamily="-84" charset="-128"/>
            </a:endParaRPr>
          </a:p>
          <a:p>
            <a:r>
              <a:rPr lang="en-US" altLang="en-US" smtClean="0">
                <a:ea typeface="ＭＳ Ｐゴシック" pitchFamily="-84" charset="-128"/>
              </a:rPr>
              <a:t>Compared to hubs, switches provides</a:t>
            </a:r>
          </a:p>
          <a:p>
            <a:pPr marL="971550" lvl="1" indent="-514350">
              <a:buFont typeface="Arial" charset="0"/>
              <a:buNone/>
            </a:pPr>
            <a:r>
              <a:rPr lang="en-US" altLang="en-US" smtClean="0">
                <a:ea typeface="ＭＳ Ｐゴシック" pitchFamily="-84" charset="-128"/>
              </a:rPr>
              <a:t>(a)  Higher load on links</a:t>
            </a:r>
          </a:p>
          <a:p>
            <a:pPr marL="971550" lvl="1" indent="-514350">
              <a:buFont typeface="Arial" charset="0"/>
              <a:buNone/>
            </a:pPr>
            <a:r>
              <a:rPr lang="en-US" altLang="en-US" smtClean="0">
                <a:ea typeface="ＭＳ Ｐゴシック" pitchFamily="-84" charset="-128"/>
              </a:rPr>
              <a:t>(b)  Less privacy</a:t>
            </a:r>
          </a:p>
          <a:p>
            <a:pPr marL="971550" lvl="1" indent="-514350">
              <a:buFont typeface="Arial" charset="0"/>
              <a:buNone/>
            </a:pPr>
            <a:r>
              <a:rPr lang="en-US" altLang="en-US" smtClean="0">
                <a:solidFill>
                  <a:srgbClr val="FF0000"/>
                </a:solidFill>
                <a:ea typeface="ＭＳ Ｐゴシック" pitchFamily="-84" charset="-128"/>
              </a:rPr>
              <a:t>(c)  Heterogenous communication technologies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A53B5CD8-DF24-4573-B2C8-7C68E0621D8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Self Learning: Building the Table</a:t>
            </a:r>
          </a:p>
        </p:txBody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24399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>
                <a:ea typeface="ＭＳ Ｐゴシック" pitchFamily="-84" charset="-128"/>
              </a:rPr>
              <a:t>When a frame arrives</a:t>
            </a:r>
          </a:p>
          <a:p>
            <a:pPr lvl="1">
              <a:lnSpc>
                <a:spcPct val="110000"/>
              </a:lnSpc>
            </a:pPr>
            <a:r>
              <a:rPr lang="en-US" altLang="en-US" smtClean="0">
                <a:ea typeface="ＭＳ Ｐゴシック" pitchFamily="-84" charset="-128"/>
              </a:rPr>
              <a:t>Inspect the </a:t>
            </a:r>
            <a:r>
              <a:rPr lang="en-US" altLang="en-US" i="1" smtClean="0">
                <a:ea typeface="ＭＳ Ｐゴシック" pitchFamily="-84" charset="-128"/>
              </a:rPr>
              <a:t>source</a:t>
            </a:r>
            <a:r>
              <a:rPr lang="en-US" altLang="en-US" smtClean="0">
                <a:ea typeface="ＭＳ Ｐゴシック" pitchFamily="-84" charset="-128"/>
              </a:rPr>
              <a:t> MAC address</a:t>
            </a:r>
          </a:p>
          <a:p>
            <a:pPr lvl="1">
              <a:lnSpc>
                <a:spcPct val="110000"/>
              </a:lnSpc>
            </a:pPr>
            <a:r>
              <a:rPr lang="en-US" altLang="en-US" smtClean="0">
                <a:ea typeface="ＭＳ Ｐゴシック" pitchFamily="-84" charset="-128"/>
              </a:rPr>
              <a:t>Associate the address with the </a:t>
            </a:r>
            <a:r>
              <a:rPr lang="en-US" altLang="en-US" i="1" smtClean="0">
                <a:ea typeface="ＭＳ Ｐゴシック" pitchFamily="-84" charset="-128"/>
              </a:rPr>
              <a:t>incoming</a:t>
            </a:r>
            <a:r>
              <a:rPr lang="en-US" altLang="en-US" smtClean="0">
                <a:ea typeface="ＭＳ Ｐゴシック" pitchFamily="-84" charset="-128"/>
              </a:rPr>
              <a:t> interface</a:t>
            </a:r>
          </a:p>
          <a:p>
            <a:pPr lvl="1">
              <a:lnSpc>
                <a:spcPct val="110000"/>
              </a:lnSpc>
            </a:pPr>
            <a:r>
              <a:rPr lang="en-US" altLang="en-US" smtClean="0">
                <a:ea typeface="ＭＳ Ｐゴシック" pitchFamily="-84" charset="-128"/>
              </a:rPr>
              <a:t>Store the mapping in the switch table</a:t>
            </a:r>
          </a:p>
          <a:p>
            <a:pPr lvl="1">
              <a:lnSpc>
                <a:spcPct val="110000"/>
              </a:lnSpc>
            </a:pPr>
            <a:r>
              <a:rPr lang="en-US" altLang="en-US" smtClean="0">
                <a:ea typeface="ＭＳ Ｐゴシック" pitchFamily="-84" charset="-128"/>
              </a:rPr>
              <a:t>Use a timer to eventually forget the mapping</a:t>
            </a:r>
          </a:p>
        </p:txBody>
      </p:sp>
      <p:sp>
        <p:nvSpPr>
          <p:cNvPr id="78856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3968750" y="4114800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7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4114800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8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9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0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65" name="Text Box 19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78866" name="Text Box 20"/>
          <p:cNvSpPr txBox="1">
            <a:spLocks noChangeArrowheads="1"/>
          </p:cNvSpPr>
          <p:nvPr/>
        </p:nvSpPr>
        <p:spPr bwMode="auto">
          <a:xfrm>
            <a:off x="4587875" y="40386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78867" name="Text Box 21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78868" name="Text Box 22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78869" name="Rectangle 23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70" name="Rectangle 24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71" name="Text Box 25"/>
          <p:cNvSpPr txBox="1">
            <a:spLocks noChangeArrowheads="1"/>
          </p:cNvSpPr>
          <p:nvPr/>
        </p:nvSpPr>
        <p:spPr bwMode="auto">
          <a:xfrm>
            <a:off x="457200" y="5486400"/>
            <a:ext cx="2667000" cy="830263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  <a:latin typeface="Calibri" pitchFamily="-84" charset="0"/>
              </a:rPr>
              <a:t>Switch learns how to reach A.</a:t>
            </a:r>
          </a:p>
        </p:txBody>
      </p:sp>
      <p:sp>
        <p:nvSpPr>
          <p:cNvPr id="78872" name="Line 26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3" name="Slide Number Placeholder 3"/>
          <p:cNvSpPr txBox="1">
            <a:spLocks/>
          </p:cNvSpPr>
          <p:nvPr/>
        </p:nvSpPr>
        <p:spPr bwMode="auto">
          <a:xfrm>
            <a:off x="68580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r" eaLnBrk="1" hangingPunct="1"/>
            <a:fld id="{D59B68AC-05F0-4B20-9D60-DEC4999CC9E8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What is a Link?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DBF44575-6CF2-4F9E-9B79-DA88B61B928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0484" name="Picture 2" descr="fiber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4225"/>
            <a:ext cx="2071688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 descr="coax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11663"/>
            <a:ext cx="1065213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Box 8"/>
          <p:cNvSpPr txBox="1">
            <a:spLocks noChangeArrowheads="1"/>
          </p:cNvSpPr>
          <p:nvPr/>
        </p:nvSpPr>
        <p:spPr bwMode="auto">
          <a:xfrm>
            <a:off x="141288" y="1295400"/>
            <a:ext cx="435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2800">
                <a:latin typeface="Arial" charset="0"/>
                <a:cs typeface="Arial" charset="0"/>
              </a:rPr>
              <a:t>Communication Medium</a:t>
            </a:r>
          </a:p>
        </p:txBody>
      </p:sp>
      <p:sp>
        <p:nvSpPr>
          <p:cNvPr id="20487" name="TextBox 10"/>
          <p:cNvSpPr txBox="1">
            <a:spLocks noChangeArrowheads="1"/>
          </p:cNvSpPr>
          <p:nvPr/>
        </p:nvSpPr>
        <p:spPr bwMode="auto">
          <a:xfrm>
            <a:off x="5411788" y="1295400"/>
            <a:ext cx="3044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2800">
                <a:latin typeface="Arial" charset="0"/>
                <a:cs typeface="Arial" charset="0"/>
              </a:rPr>
              <a:t>Network Adapter</a:t>
            </a:r>
          </a:p>
        </p:txBody>
      </p:sp>
      <p:pic>
        <p:nvPicPr>
          <p:cNvPr id="14" name="Picture 4" descr="180px-Homing_pige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33800"/>
            <a:ext cx="2239963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336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597400"/>
            <a:ext cx="22098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21907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3" name="Picture 16" descr="thumb220x174-images683805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132138"/>
            <a:ext cx="2206625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6" descr="nic10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57400"/>
            <a:ext cx="1751013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  <p:bldP spid="20486" grpId="0"/>
      <p:bldP spid="2048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Self Learning: Handling Misses</a:t>
            </a:r>
          </a:p>
        </p:txBody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219200"/>
            <a:ext cx="8458200" cy="21129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>
                <a:ea typeface="ＭＳ Ｐゴシック" pitchFamily="-84" charset="-128"/>
              </a:rPr>
              <a:t>When frame arrives with unfamiliar destination</a:t>
            </a:r>
          </a:p>
          <a:p>
            <a:pPr lvl="1">
              <a:lnSpc>
                <a:spcPct val="110000"/>
              </a:lnSpc>
            </a:pPr>
            <a:r>
              <a:rPr lang="en-US" altLang="en-US" smtClean="0">
                <a:ea typeface="ＭＳ Ｐゴシック" pitchFamily="-84" charset="-128"/>
              </a:rPr>
              <a:t>Forward the frame out all of the interfaces</a:t>
            </a:r>
          </a:p>
          <a:p>
            <a:pPr lvl="1">
              <a:lnSpc>
                <a:spcPct val="110000"/>
              </a:lnSpc>
            </a:pPr>
            <a:r>
              <a:rPr lang="en-US" altLang="en-US" smtClean="0">
                <a:ea typeface="ＭＳ Ｐゴシック" pitchFamily="-84" charset="-128"/>
              </a:rPr>
              <a:t>… except for the one where the frame arrived</a:t>
            </a:r>
          </a:p>
          <a:p>
            <a:pPr lvl="1">
              <a:lnSpc>
                <a:spcPct val="110000"/>
              </a:lnSpc>
            </a:pPr>
            <a:r>
              <a:rPr lang="en-US" altLang="en-US" smtClean="0">
                <a:ea typeface="ＭＳ Ｐゴシック" pitchFamily="-84" charset="-128"/>
              </a:rPr>
              <a:t>Hopefully, this case won’t happen very often!</a:t>
            </a:r>
          </a:p>
        </p:txBody>
      </p:sp>
      <p:sp>
        <p:nvSpPr>
          <p:cNvPr id="80904" name="Rectangle 4"/>
          <p:cNvSpPr>
            <a:spLocks noChangeArrowheads="1"/>
          </p:cNvSpPr>
          <p:nvPr/>
        </p:nvSpPr>
        <p:spPr bwMode="auto">
          <a:xfrm>
            <a:off x="4075113" y="4919663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4068763" y="3816350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7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3816350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4098925" y="5899150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8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5899150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5483225" y="4667250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9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225" y="4667250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2651125" y="4678363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0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4678363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3133725" y="4821238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5389563" y="4821238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4310063" y="4078288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4318000" y="5705475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3287713" y="4876800"/>
            <a:ext cx="84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4356100" y="4289425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 flipH="1">
            <a:off x="4519613" y="4876800"/>
            <a:ext cx="852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 flipV="1">
            <a:off x="4356100" y="4997450"/>
            <a:ext cx="11113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3" name="Text Box 19"/>
          <p:cNvSpPr txBox="1">
            <a:spLocks noChangeArrowheads="1"/>
          </p:cNvSpPr>
          <p:nvPr/>
        </p:nvSpPr>
        <p:spPr bwMode="auto">
          <a:xfrm>
            <a:off x="2190750" y="46180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80914" name="Text Box 20"/>
          <p:cNvSpPr txBox="1">
            <a:spLocks noChangeArrowheads="1"/>
          </p:cNvSpPr>
          <p:nvPr/>
        </p:nvSpPr>
        <p:spPr bwMode="auto">
          <a:xfrm>
            <a:off x="4687888" y="35814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80915" name="Text Box 21"/>
          <p:cNvSpPr txBox="1">
            <a:spLocks noChangeArrowheads="1"/>
          </p:cNvSpPr>
          <p:nvPr/>
        </p:nvSpPr>
        <p:spPr bwMode="auto">
          <a:xfrm>
            <a:off x="6108700" y="46561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80916" name="Text Box 22"/>
          <p:cNvSpPr txBox="1">
            <a:spLocks noChangeArrowheads="1"/>
          </p:cNvSpPr>
          <p:nvPr/>
        </p:nvSpPr>
        <p:spPr bwMode="auto">
          <a:xfrm>
            <a:off x="4648200" y="584676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80917" name="Text Box 23"/>
          <p:cNvSpPr txBox="1">
            <a:spLocks noChangeArrowheads="1"/>
          </p:cNvSpPr>
          <p:nvPr/>
        </p:nvSpPr>
        <p:spPr bwMode="auto">
          <a:xfrm>
            <a:off x="481013" y="4286250"/>
            <a:ext cx="1306512" cy="120015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  <a:latin typeface="Calibri" pitchFamily="-84" charset="0"/>
              </a:rPr>
              <a:t>When in doubt, shout!</a:t>
            </a:r>
          </a:p>
        </p:txBody>
      </p:sp>
      <p:sp>
        <p:nvSpPr>
          <p:cNvPr id="80918" name="Rectangle 26"/>
          <p:cNvSpPr>
            <a:spLocks noChangeArrowheads="1"/>
          </p:cNvSpPr>
          <p:nvPr/>
        </p:nvSpPr>
        <p:spPr bwMode="auto">
          <a:xfrm>
            <a:off x="3521075" y="4619625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19" name="Rectangle 27"/>
          <p:cNvSpPr>
            <a:spLocks noChangeArrowheads="1"/>
          </p:cNvSpPr>
          <p:nvPr/>
        </p:nvSpPr>
        <p:spPr bwMode="auto">
          <a:xfrm>
            <a:off x="3827463" y="4619625"/>
            <a:ext cx="153987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20" name="Freeform 28"/>
          <p:cNvSpPr>
            <a:spLocks/>
          </p:cNvSpPr>
          <p:nvPr/>
        </p:nvSpPr>
        <p:spPr bwMode="auto">
          <a:xfrm>
            <a:off x="4057650" y="4273550"/>
            <a:ext cx="179388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21" name="Freeform 29"/>
          <p:cNvSpPr>
            <a:spLocks/>
          </p:cNvSpPr>
          <p:nvPr/>
        </p:nvSpPr>
        <p:spPr bwMode="auto">
          <a:xfrm>
            <a:off x="3749675" y="4964113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22" name="Line 30"/>
          <p:cNvSpPr>
            <a:spLocks noChangeShapeType="1"/>
          </p:cNvSpPr>
          <p:nvPr/>
        </p:nvSpPr>
        <p:spPr bwMode="auto">
          <a:xfrm>
            <a:off x="4057650" y="4695825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3" name="Slide Number Placeholder 3"/>
          <p:cNvSpPr txBox="1">
            <a:spLocks/>
          </p:cNvSpPr>
          <p:nvPr/>
        </p:nvSpPr>
        <p:spPr bwMode="auto">
          <a:xfrm>
            <a:off x="68580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r" eaLnBrk="1" hangingPunct="1"/>
            <a:fld id="{97B5D3FE-4B1A-4C85-B9D0-3F3C31588D3D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5"/>
          <p:cNvSpPr>
            <a:spLocks noChangeArrowheads="1"/>
          </p:cNvSpPr>
          <p:nvPr/>
        </p:nvSpPr>
        <p:spPr bwMode="auto">
          <a:xfrm>
            <a:off x="7607300" y="4619625"/>
            <a:ext cx="1074738" cy="73025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47" name="Rectangle 24"/>
          <p:cNvSpPr>
            <a:spLocks noChangeArrowheads="1"/>
          </p:cNvSpPr>
          <p:nvPr/>
        </p:nvSpPr>
        <p:spPr bwMode="auto">
          <a:xfrm>
            <a:off x="6570663" y="4619625"/>
            <a:ext cx="1074737" cy="73025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48" name="Rectangle 23"/>
          <p:cNvSpPr>
            <a:spLocks noChangeArrowheads="1"/>
          </p:cNvSpPr>
          <p:nvPr/>
        </p:nvSpPr>
        <p:spPr bwMode="auto">
          <a:xfrm>
            <a:off x="5532438" y="4619625"/>
            <a:ext cx="1074737" cy="7302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49" name="Rectangle 19"/>
          <p:cNvSpPr>
            <a:spLocks noChangeArrowheads="1"/>
          </p:cNvSpPr>
          <p:nvPr/>
        </p:nvSpPr>
        <p:spPr bwMode="auto">
          <a:xfrm>
            <a:off x="4495800" y="4619625"/>
            <a:ext cx="1074738" cy="73025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Summary: Multiple Layers</a:t>
            </a:r>
          </a:p>
        </p:txBody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2093913"/>
          </a:xfrm>
        </p:spPr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Different devices switch different things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Network layer: packets (routers)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Link layer: frames (bridges and switches)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Physical layer: electrical signals (repeaters and hubs)</a:t>
            </a:r>
          </a:p>
        </p:txBody>
      </p:sp>
      <p:sp>
        <p:nvSpPr>
          <p:cNvPr id="82952" name="Rectangle 4"/>
          <p:cNvSpPr>
            <a:spLocks noChangeArrowheads="1"/>
          </p:cNvSpPr>
          <p:nvPr/>
        </p:nvSpPr>
        <p:spPr bwMode="auto">
          <a:xfrm>
            <a:off x="885825" y="3581400"/>
            <a:ext cx="2881313" cy="61436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53" name="Rectangle 5"/>
          <p:cNvSpPr>
            <a:spLocks noChangeArrowheads="1"/>
          </p:cNvSpPr>
          <p:nvPr/>
        </p:nvSpPr>
        <p:spPr bwMode="auto">
          <a:xfrm>
            <a:off x="885825" y="4195763"/>
            <a:ext cx="2881313" cy="61436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54" name="Rectangle 6"/>
          <p:cNvSpPr>
            <a:spLocks noChangeArrowheads="1"/>
          </p:cNvSpPr>
          <p:nvPr/>
        </p:nvSpPr>
        <p:spPr bwMode="auto">
          <a:xfrm>
            <a:off x="885825" y="4811713"/>
            <a:ext cx="2881313" cy="61436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55" name="Rectangle 7"/>
          <p:cNvSpPr>
            <a:spLocks noChangeArrowheads="1"/>
          </p:cNvSpPr>
          <p:nvPr/>
        </p:nvSpPr>
        <p:spPr bwMode="auto">
          <a:xfrm>
            <a:off x="885825" y="5426075"/>
            <a:ext cx="2881313" cy="614363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56" name="Rectangle 8"/>
          <p:cNvSpPr>
            <a:spLocks noChangeArrowheads="1"/>
          </p:cNvSpPr>
          <p:nvPr/>
        </p:nvSpPr>
        <p:spPr bwMode="auto">
          <a:xfrm>
            <a:off x="885825" y="6040438"/>
            <a:ext cx="2881313" cy="614362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57" name="Text Box 9"/>
          <p:cNvSpPr txBox="1">
            <a:spLocks noChangeArrowheads="1"/>
          </p:cNvSpPr>
          <p:nvPr/>
        </p:nvSpPr>
        <p:spPr bwMode="auto">
          <a:xfrm>
            <a:off x="1384300" y="3659188"/>
            <a:ext cx="187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2958" name="Text Box 10"/>
          <p:cNvSpPr txBox="1">
            <a:spLocks noChangeArrowheads="1"/>
          </p:cNvSpPr>
          <p:nvPr/>
        </p:nvSpPr>
        <p:spPr bwMode="auto">
          <a:xfrm>
            <a:off x="1530350" y="4298950"/>
            <a:ext cx="1568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82959" name="Text Box 11"/>
          <p:cNvSpPr txBox="1">
            <a:spLocks noChangeArrowheads="1"/>
          </p:cNvSpPr>
          <p:nvPr/>
        </p:nvSpPr>
        <p:spPr bwMode="auto">
          <a:xfrm>
            <a:off x="1800225" y="4875213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Router</a:t>
            </a:r>
          </a:p>
        </p:txBody>
      </p:sp>
      <p:sp>
        <p:nvSpPr>
          <p:cNvPr id="82960" name="Text Box 12"/>
          <p:cNvSpPr txBox="1">
            <a:spLocks noChangeArrowheads="1"/>
          </p:cNvSpPr>
          <p:nvPr/>
        </p:nvSpPr>
        <p:spPr bwMode="auto">
          <a:xfrm>
            <a:off x="1314450" y="5489575"/>
            <a:ext cx="1995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 Bridge, switch</a:t>
            </a:r>
          </a:p>
        </p:txBody>
      </p:sp>
      <p:sp>
        <p:nvSpPr>
          <p:cNvPr id="82961" name="Text Box 13"/>
          <p:cNvSpPr txBox="1">
            <a:spLocks noChangeArrowheads="1"/>
          </p:cNvSpPr>
          <p:nvPr/>
        </p:nvSpPr>
        <p:spPr bwMode="auto">
          <a:xfrm>
            <a:off x="1371600" y="6156325"/>
            <a:ext cx="187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Repeater, hub</a:t>
            </a:r>
          </a:p>
        </p:txBody>
      </p:sp>
      <p:sp>
        <p:nvSpPr>
          <p:cNvPr id="82962" name="Text Box 14"/>
          <p:cNvSpPr txBox="1">
            <a:spLocks noChangeArrowheads="1"/>
          </p:cNvSpPr>
          <p:nvPr/>
        </p:nvSpPr>
        <p:spPr bwMode="auto">
          <a:xfrm>
            <a:off x="4516438" y="4664075"/>
            <a:ext cx="1017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/>
              <a:t>Frame</a:t>
            </a:r>
            <a:br>
              <a:rPr lang="en-US" altLang="en-US"/>
            </a:br>
            <a:r>
              <a:rPr lang="en-US" altLang="en-US"/>
              <a:t>header</a:t>
            </a:r>
          </a:p>
        </p:txBody>
      </p:sp>
      <p:sp>
        <p:nvSpPr>
          <p:cNvPr id="82963" name="Text Box 15"/>
          <p:cNvSpPr txBox="1">
            <a:spLocks noChangeArrowheads="1"/>
          </p:cNvSpPr>
          <p:nvPr/>
        </p:nvSpPr>
        <p:spPr bwMode="auto">
          <a:xfrm>
            <a:off x="5553075" y="4664075"/>
            <a:ext cx="1017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/>
              <a:t>Packet</a:t>
            </a:r>
            <a:br>
              <a:rPr lang="en-US" altLang="en-US"/>
            </a:br>
            <a:r>
              <a:rPr lang="en-US" altLang="en-US"/>
              <a:t>header</a:t>
            </a:r>
          </a:p>
        </p:txBody>
      </p:sp>
      <p:sp>
        <p:nvSpPr>
          <p:cNvPr id="82964" name="Text Box 16"/>
          <p:cNvSpPr txBox="1">
            <a:spLocks noChangeArrowheads="1"/>
          </p:cNvSpPr>
          <p:nvPr/>
        </p:nvSpPr>
        <p:spPr bwMode="auto">
          <a:xfrm>
            <a:off x="6589713" y="4664075"/>
            <a:ext cx="1017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/>
              <a:t>TCP</a:t>
            </a:r>
            <a:br>
              <a:rPr lang="en-US" altLang="en-US"/>
            </a:br>
            <a:r>
              <a:rPr lang="en-US" altLang="en-US"/>
              <a:t>header</a:t>
            </a:r>
          </a:p>
        </p:txBody>
      </p:sp>
      <p:sp>
        <p:nvSpPr>
          <p:cNvPr id="82965" name="Text Box 17"/>
          <p:cNvSpPr txBox="1">
            <a:spLocks noChangeArrowheads="1"/>
          </p:cNvSpPr>
          <p:nvPr/>
        </p:nvSpPr>
        <p:spPr bwMode="auto">
          <a:xfrm>
            <a:off x="7780338" y="4664075"/>
            <a:ext cx="74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/>
              <a:t>User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data</a:t>
            </a:r>
          </a:p>
        </p:txBody>
      </p:sp>
      <p:sp>
        <p:nvSpPr>
          <p:cNvPr id="82966" name="Rectangle 26"/>
          <p:cNvSpPr>
            <a:spLocks noChangeArrowheads="1"/>
          </p:cNvSpPr>
          <p:nvPr/>
        </p:nvSpPr>
        <p:spPr bwMode="auto">
          <a:xfrm>
            <a:off x="4495800" y="4619625"/>
            <a:ext cx="4186238" cy="730250"/>
          </a:xfrm>
          <a:prstGeom prst="rect">
            <a:avLst/>
          </a:prstGeom>
          <a:noFill/>
          <a:ln w="50800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67" name="Slide Number Placeholder 3"/>
          <p:cNvSpPr txBox="1">
            <a:spLocks/>
          </p:cNvSpPr>
          <p:nvPr/>
        </p:nvSpPr>
        <p:spPr bwMode="auto">
          <a:xfrm>
            <a:off x="68580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r" eaLnBrk="1" hangingPunct="1"/>
            <a:fld id="{571E9A4C-9272-4D70-B1BE-16DE61F37D9F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Conclusion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906963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Links</a:t>
            </a:r>
          </a:p>
          <a:p>
            <a:pPr lvl="1"/>
            <a:r>
              <a:rPr lang="en-US" altLang="en-US" dirty="0" smtClean="0">
                <a:ea typeface="ＭＳ Ｐゴシック" pitchFamily="-84" charset="-128"/>
              </a:rPr>
              <a:t>Connect two or more network adapters</a:t>
            </a:r>
          </a:p>
          <a:p>
            <a:pPr lvl="1"/>
            <a:r>
              <a:rPr lang="en-US" altLang="en-US" dirty="0" smtClean="0">
                <a:ea typeface="ＭＳ Ｐゴシック" pitchFamily="-84" charset="-128"/>
              </a:rPr>
              <a:t>… each with a unique address</a:t>
            </a:r>
          </a:p>
          <a:p>
            <a:pPr lvl="1">
              <a:spcAft>
                <a:spcPts val="600"/>
              </a:spcAft>
            </a:pPr>
            <a:r>
              <a:rPr lang="en-US" altLang="en-US" dirty="0" smtClean="0">
                <a:ea typeface="ＭＳ Ｐゴシック" pitchFamily="-84" charset="-128"/>
              </a:rPr>
              <a:t>… over a shared communication medium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F30137C3-5959-47C8-88C1-7BA668E5001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Broadcast Links: Shared Media</a:t>
            </a:r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F8AFE5B9-078E-49E0-A377-C8BD1BB928D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3556" name="Picture 4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1727200"/>
            <a:ext cx="8707437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Adaptors Communicating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3505200"/>
            <a:ext cx="4267200" cy="2362200"/>
          </a:xfrm>
        </p:spPr>
        <p:txBody>
          <a:bodyPr/>
          <a:lstStyle/>
          <a:p>
            <a:r>
              <a:rPr lang="en-US" altLang="en-US" sz="3200" smtClean="0">
                <a:ea typeface="ＭＳ Ｐゴシック" pitchFamily="-84" charset="-128"/>
              </a:rPr>
              <a:t>Sending side</a:t>
            </a:r>
          </a:p>
          <a:p>
            <a:pPr lvl="1"/>
            <a:r>
              <a:rPr lang="en-US" altLang="en-US" sz="2800" smtClean="0">
                <a:ea typeface="ＭＳ Ｐゴシック" pitchFamily="-84" charset="-128"/>
              </a:rPr>
              <a:t>Encapsulates packet</a:t>
            </a:r>
            <a:br>
              <a:rPr lang="en-US" altLang="en-US" sz="2800" smtClean="0">
                <a:ea typeface="ＭＳ Ｐゴシック" pitchFamily="-84" charset="-128"/>
              </a:rPr>
            </a:br>
            <a:r>
              <a:rPr lang="en-US" altLang="en-US" sz="2800" smtClean="0">
                <a:ea typeface="ＭＳ Ｐゴシック" pitchFamily="-84" charset="-128"/>
              </a:rPr>
              <a:t>in a frame</a:t>
            </a:r>
          </a:p>
          <a:p>
            <a:pPr lvl="1"/>
            <a:r>
              <a:rPr lang="en-US" altLang="en-US" sz="2800" smtClean="0">
                <a:ea typeface="ＭＳ Ｐゴシック" pitchFamily="-84" charset="-128"/>
              </a:rPr>
              <a:t>Adds error checking bits, flow control, etc.</a:t>
            </a:r>
          </a:p>
        </p:txBody>
      </p:sp>
      <p:sp>
        <p:nvSpPr>
          <p:cNvPr id="24580" name="Content Placeholder 25"/>
          <p:cNvSpPr>
            <a:spLocks noGrp="1"/>
          </p:cNvSpPr>
          <p:nvPr>
            <p:ph sz="half" idx="2"/>
          </p:nvPr>
        </p:nvSpPr>
        <p:spPr>
          <a:xfrm>
            <a:off x="4572000" y="3505200"/>
            <a:ext cx="4495800" cy="2362200"/>
          </a:xfrm>
        </p:spPr>
        <p:txBody>
          <a:bodyPr/>
          <a:lstStyle/>
          <a:p>
            <a:r>
              <a:rPr lang="en-US" altLang="en-US" sz="3200" smtClean="0">
                <a:ea typeface="ＭＳ Ｐゴシック" pitchFamily="-84" charset="-128"/>
              </a:rPr>
              <a:t>Receiving side</a:t>
            </a:r>
          </a:p>
          <a:p>
            <a:pPr lvl="1"/>
            <a:r>
              <a:rPr lang="en-US" altLang="en-US" sz="2800" smtClean="0">
                <a:ea typeface="ＭＳ Ｐゴシック" pitchFamily="-84" charset="-128"/>
              </a:rPr>
              <a:t>Looks for errors, flow control, etc.</a:t>
            </a:r>
          </a:p>
          <a:p>
            <a:pPr lvl="1"/>
            <a:r>
              <a:rPr lang="en-US" altLang="en-US" sz="2800" smtClean="0">
                <a:ea typeface="ＭＳ Ｐゴシック" pitchFamily="-84" charset="-128"/>
              </a:rPr>
              <a:t>Extracts datagram and passes to receiving node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6AADB93C-7404-474C-B30C-7E7EE8C93F34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1230313" y="2716213"/>
            <a:ext cx="977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b="0">
                <a:latin typeface="Comic Sans MS" pitchFamily="-84" charset="0"/>
              </a:rPr>
              <a:t>sending</a:t>
            </a:r>
          </a:p>
          <a:p>
            <a:pPr algn="l"/>
            <a:r>
              <a:rPr lang="en-US" altLang="en-US" sz="1800" b="0">
                <a:latin typeface="Comic Sans MS" pitchFamily="-84" charset="0"/>
              </a:rPr>
              <a:t>node</a:t>
            </a:r>
          </a:p>
        </p:txBody>
      </p:sp>
      <p:grpSp>
        <p:nvGrpSpPr>
          <p:cNvPr id="24583" name="Group 6"/>
          <p:cNvGrpSpPr>
            <a:grpSpLocks/>
          </p:cNvGrpSpPr>
          <p:nvPr/>
        </p:nvGrpSpPr>
        <p:grpSpPr bwMode="auto">
          <a:xfrm>
            <a:off x="2344738" y="2241550"/>
            <a:ext cx="965200" cy="427038"/>
            <a:chOff x="1477" y="1377"/>
            <a:chExt cx="608" cy="269"/>
          </a:xfrm>
        </p:grpSpPr>
        <p:sp>
          <p:nvSpPr>
            <p:cNvPr id="24601" name="Rectangle 7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2" name="Rectangle 8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altLang="en-US" sz="1800" b="0">
                  <a:solidFill>
                    <a:schemeClr val="bg1"/>
                  </a:solidFill>
                  <a:latin typeface="Comic Sans MS" pitchFamily="-84" charset="0"/>
                </a:rPr>
                <a:t>frame</a:t>
              </a:r>
            </a:p>
          </p:txBody>
        </p:sp>
      </p:grpSp>
      <p:sp>
        <p:nvSpPr>
          <p:cNvPr id="24584" name="Line 9"/>
          <p:cNvSpPr>
            <a:spLocks noChangeShapeType="1"/>
          </p:cNvSpPr>
          <p:nvPr/>
        </p:nvSpPr>
        <p:spPr bwMode="auto">
          <a:xfrm>
            <a:off x="3297238" y="2509838"/>
            <a:ext cx="252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6783388" y="1447800"/>
            <a:ext cx="1125537" cy="12207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7083425" y="1827213"/>
            <a:ext cx="487363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1219200" y="1447800"/>
            <a:ext cx="1125538" cy="12207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1544638" y="1819275"/>
            <a:ext cx="487362" cy="257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9" name="Text Box 14"/>
          <p:cNvSpPr txBox="1">
            <a:spLocks noChangeArrowheads="1"/>
          </p:cNvSpPr>
          <p:nvPr/>
        </p:nvSpPr>
        <p:spPr bwMode="auto">
          <a:xfrm>
            <a:off x="6799263" y="2678113"/>
            <a:ext cx="1139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b="0">
                <a:latin typeface="Comic Sans MS" pitchFamily="-84" charset="0"/>
              </a:rPr>
              <a:t>receiving</a:t>
            </a:r>
          </a:p>
          <a:p>
            <a:pPr algn="l"/>
            <a:r>
              <a:rPr lang="en-US" altLang="en-US" sz="1800" b="0">
                <a:latin typeface="Comic Sans MS" pitchFamily="-84" charset="0"/>
              </a:rPr>
              <a:t>node</a:t>
            </a:r>
          </a:p>
        </p:txBody>
      </p:sp>
      <p:sp>
        <p:nvSpPr>
          <p:cNvPr id="24590" name="Text Box 16"/>
          <p:cNvSpPr txBox="1">
            <a:spLocks noChangeArrowheads="1"/>
          </p:cNvSpPr>
          <p:nvPr/>
        </p:nvSpPr>
        <p:spPr bwMode="auto">
          <a:xfrm>
            <a:off x="1295400" y="1452563"/>
            <a:ext cx="904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FF0000"/>
                </a:solidFill>
                <a:latin typeface="Comic Sans MS" pitchFamily="-84" charset="0"/>
              </a:rPr>
              <a:t>packet</a:t>
            </a:r>
            <a:endParaRPr lang="en-US" altLang="en-US" sz="1800" b="0">
              <a:latin typeface="Comic Sans MS" pitchFamily="-84" charset="0"/>
            </a:endParaRPr>
          </a:p>
        </p:txBody>
      </p:sp>
      <p:sp>
        <p:nvSpPr>
          <p:cNvPr id="24591" name="Freeform 17"/>
          <p:cNvSpPr>
            <a:spLocks/>
          </p:cNvSpPr>
          <p:nvPr/>
        </p:nvSpPr>
        <p:spPr bwMode="auto">
          <a:xfrm>
            <a:off x="1746250" y="2033588"/>
            <a:ext cx="695325" cy="460375"/>
          </a:xfrm>
          <a:custGeom>
            <a:avLst/>
            <a:gdLst>
              <a:gd name="T0" fmla="*/ 2147483647 w 438"/>
              <a:gd name="T1" fmla="*/ 0 h 290"/>
              <a:gd name="T2" fmla="*/ 2147483647 w 438"/>
              <a:gd name="T3" fmla="*/ 2147483647 h 290"/>
              <a:gd name="T4" fmla="*/ 2147483647 w 438"/>
              <a:gd name="T5" fmla="*/ 2147483647 h 290"/>
              <a:gd name="T6" fmla="*/ 2147483647 w 438"/>
              <a:gd name="T7" fmla="*/ 2147483647 h 290"/>
              <a:gd name="T8" fmla="*/ 0 60000 65536"/>
              <a:gd name="T9" fmla="*/ 0 60000 65536"/>
              <a:gd name="T10" fmla="*/ 0 60000 65536"/>
              <a:gd name="T11" fmla="*/ 0 60000 65536"/>
              <a:gd name="T12" fmla="*/ 0 w 438"/>
              <a:gd name="T13" fmla="*/ 0 h 290"/>
              <a:gd name="T14" fmla="*/ 438 w 438"/>
              <a:gd name="T15" fmla="*/ 290 h 2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8" h="290">
                <a:moveTo>
                  <a:pt x="15" y="0"/>
                </a:moveTo>
                <a:cubicBezTo>
                  <a:pt x="7" y="58"/>
                  <a:pt x="0" y="117"/>
                  <a:pt x="15" y="162"/>
                </a:cubicBezTo>
                <a:cubicBezTo>
                  <a:pt x="30" y="207"/>
                  <a:pt x="38" y="248"/>
                  <a:pt x="108" y="269"/>
                </a:cubicBezTo>
                <a:cubicBezTo>
                  <a:pt x="178" y="290"/>
                  <a:pt x="383" y="282"/>
                  <a:pt x="438" y="285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4592" name="Group 18"/>
          <p:cNvGrpSpPr>
            <a:grpSpLocks/>
          </p:cNvGrpSpPr>
          <p:nvPr/>
        </p:nvGrpSpPr>
        <p:grpSpPr bwMode="auto">
          <a:xfrm>
            <a:off x="5819775" y="2235200"/>
            <a:ext cx="965200" cy="427038"/>
            <a:chOff x="1477" y="1377"/>
            <a:chExt cx="608" cy="269"/>
          </a:xfrm>
        </p:grpSpPr>
        <p:sp>
          <p:nvSpPr>
            <p:cNvPr id="24599" name="Rectangle 19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0" name="Rectangle 20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altLang="en-US" sz="1800" b="0">
                  <a:solidFill>
                    <a:srgbClr val="FFFFFF"/>
                  </a:solidFill>
                  <a:latin typeface="Comic Sans MS" pitchFamily="-84" charset="0"/>
                </a:rPr>
                <a:t>frame</a:t>
              </a:r>
            </a:p>
          </p:txBody>
        </p:sp>
      </p:grpSp>
      <p:sp>
        <p:nvSpPr>
          <p:cNvPr id="24593" name="Text Box 21"/>
          <p:cNvSpPr txBox="1">
            <a:spLocks noChangeArrowheads="1"/>
          </p:cNvSpPr>
          <p:nvPr/>
        </p:nvSpPr>
        <p:spPr bwMode="auto">
          <a:xfrm>
            <a:off x="2411413" y="2673350"/>
            <a:ext cx="1019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b="0">
                <a:latin typeface="Comic Sans MS" pitchFamily="-84" charset="0"/>
              </a:rPr>
              <a:t>adapter</a:t>
            </a:r>
          </a:p>
        </p:txBody>
      </p:sp>
      <p:sp>
        <p:nvSpPr>
          <p:cNvPr id="24594" name="Text Box 22"/>
          <p:cNvSpPr txBox="1">
            <a:spLocks noChangeArrowheads="1"/>
          </p:cNvSpPr>
          <p:nvPr/>
        </p:nvSpPr>
        <p:spPr bwMode="auto">
          <a:xfrm>
            <a:off x="5824538" y="2679700"/>
            <a:ext cx="1019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b="0">
                <a:latin typeface="Comic Sans MS" pitchFamily="-84" charset="0"/>
              </a:rPr>
              <a:t>adapter</a:t>
            </a:r>
          </a:p>
        </p:txBody>
      </p:sp>
      <p:sp>
        <p:nvSpPr>
          <p:cNvPr id="24595" name="AutoShape 23"/>
          <p:cNvSpPr>
            <a:spLocks/>
          </p:cNvSpPr>
          <p:nvPr/>
        </p:nvSpPr>
        <p:spPr bwMode="auto">
          <a:xfrm rot="5399521">
            <a:off x="4533900" y="611188"/>
            <a:ext cx="220663" cy="2865437"/>
          </a:xfrm>
          <a:prstGeom prst="leftBrace">
            <a:avLst>
              <a:gd name="adj1" fmla="val 108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6" name="Text Box 24"/>
          <p:cNvSpPr txBox="1">
            <a:spLocks noChangeArrowheads="1"/>
          </p:cNvSpPr>
          <p:nvPr/>
        </p:nvSpPr>
        <p:spPr bwMode="auto">
          <a:xfrm>
            <a:off x="3635375" y="1566863"/>
            <a:ext cx="2103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b="0">
                <a:latin typeface="Comic Sans MS" pitchFamily="-84" charset="0"/>
              </a:rPr>
              <a:t>link layer protocol</a:t>
            </a:r>
          </a:p>
        </p:txBody>
      </p:sp>
      <p:sp>
        <p:nvSpPr>
          <p:cNvPr id="24597" name="Freeform 25"/>
          <p:cNvSpPr>
            <a:spLocks/>
          </p:cNvSpPr>
          <p:nvPr/>
        </p:nvSpPr>
        <p:spPr bwMode="auto">
          <a:xfrm>
            <a:off x="6704013" y="2119313"/>
            <a:ext cx="647700" cy="342900"/>
          </a:xfrm>
          <a:custGeom>
            <a:avLst/>
            <a:gdLst>
              <a:gd name="T0" fmla="*/ 0 w 408"/>
              <a:gd name="T1" fmla="*/ 2147483647 h 216"/>
              <a:gd name="T2" fmla="*/ 2147483647 w 408"/>
              <a:gd name="T3" fmla="*/ 2147483647 h 216"/>
              <a:gd name="T4" fmla="*/ 2147483647 w 408"/>
              <a:gd name="T5" fmla="*/ 2147483647 h 216"/>
              <a:gd name="T6" fmla="*/ 2147483647 w 408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408"/>
              <a:gd name="T13" fmla="*/ 0 h 216"/>
              <a:gd name="T14" fmla="*/ 408 w 408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8" h="216">
                <a:moveTo>
                  <a:pt x="0" y="208"/>
                </a:moveTo>
                <a:cubicBezTo>
                  <a:pt x="62" y="212"/>
                  <a:pt x="124" y="216"/>
                  <a:pt x="184" y="208"/>
                </a:cubicBezTo>
                <a:cubicBezTo>
                  <a:pt x="244" y="200"/>
                  <a:pt x="324" y="196"/>
                  <a:pt x="361" y="161"/>
                </a:cubicBezTo>
                <a:cubicBezTo>
                  <a:pt x="398" y="126"/>
                  <a:pt x="400" y="27"/>
                  <a:pt x="40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8" name="Text Box 16"/>
          <p:cNvSpPr txBox="1">
            <a:spLocks noChangeArrowheads="1"/>
          </p:cNvSpPr>
          <p:nvPr/>
        </p:nvSpPr>
        <p:spPr bwMode="auto">
          <a:xfrm>
            <a:off x="6867525" y="1452563"/>
            <a:ext cx="904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FF0000"/>
                </a:solidFill>
                <a:latin typeface="Comic Sans MS" pitchFamily="-84" charset="0"/>
              </a:rPr>
              <a:t>packet</a:t>
            </a:r>
            <a:endParaRPr lang="en-US" altLang="en-US" sz="1800" b="0">
              <a:latin typeface="Comic Sans M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Link-Layer Services</a:t>
            </a:r>
          </a:p>
        </p:txBody>
      </p:sp>
      <p:sp>
        <p:nvSpPr>
          <p:cNvPr id="27651" name="Content Placeholder 6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638800"/>
          </a:xfrm>
        </p:spPr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Encoding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Represent the 0s and 1s</a:t>
            </a:r>
          </a:p>
          <a:p>
            <a:r>
              <a:rPr lang="en-US" altLang="en-US" smtClean="0">
                <a:ea typeface="ＭＳ Ｐゴシック" pitchFamily="-84" charset="-128"/>
              </a:rPr>
              <a:t>Framing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Encapsulate packet into frame, adding header/trailer</a:t>
            </a:r>
          </a:p>
          <a:p>
            <a:r>
              <a:rPr lang="en-US" altLang="en-US" smtClean="0">
                <a:ea typeface="ＭＳ Ｐゴシック" pitchFamily="-84" charset="-128"/>
              </a:rPr>
              <a:t>Error detection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Receiver detecting errors with checksums</a:t>
            </a:r>
          </a:p>
          <a:p>
            <a:r>
              <a:rPr lang="en-US" altLang="en-US" smtClean="0">
                <a:ea typeface="ＭＳ Ｐゴシック" pitchFamily="-84" charset="-128"/>
              </a:rPr>
              <a:t>Error correction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Receiver optionally correcting errors</a:t>
            </a:r>
          </a:p>
          <a:p>
            <a:r>
              <a:rPr lang="en-US" altLang="en-US" smtClean="0">
                <a:ea typeface="ＭＳ Ｐゴシック" pitchFamily="-84" charset="-128"/>
              </a:rPr>
              <a:t>Flow control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Pacing between sending and receiving nodes</a:t>
            </a:r>
          </a:p>
          <a:p>
            <a:endParaRPr lang="en-US" altLang="en-US" smtClean="0">
              <a:ea typeface="ＭＳ Ｐゴシック" pitchFamily="-84" charset="-128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8107A50C-115D-4DBF-8710-CA7B0D512C1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Link-Layer Services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Reliable delivery between adjacent nodes</a:t>
            </a:r>
          </a:p>
          <a:p>
            <a:pPr lvl="1"/>
            <a:r>
              <a:rPr lang="en-US" dirty="0" smtClean="0"/>
              <a:t>We know how to do it.</a:t>
            </a:r>
          </a:p>
          <a:p>
            <a:pPr lvl="1"/>
            <a:r>
              <a:rPr lang="en-US" dirty="0" smtClean="0"/>
              <a:t>Seldom used in low bit-error links (fiber)</a:t>
            </a:r>
          </a:p>
          <a:p>
            <a:r>
              <a:rPr lang="en-US" dirty="0" smtClean="0"/>
              <a:t>Half-duplex and full-duplex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 half duplex, nodes at both ends of link can transmit, but not at same time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2A99-B086-4218-8A04-586F8969AEA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02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Addresses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  <a:ea typeface="ＭＳ Ｐゴシック" pitchFamily="-84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fld id="{D51A5EAA-8EB7-4985-A040-E34D91DDD1BB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16553</TotalTime>
  <Words>1531</Words>
  <Application>Microsoft Macintosh PowerPoint</Application>
  <PresentationFormat>On-screen Show (4:3)</PresentationFormat>
  <Paragraphs>433</Paragraphs>
  <Slides>42</Slides>
  <Notes>22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Comic Sans MS</vt:lpstr>
      <vt:lpstr>Courier New</vt:lpstr>
      <vt:lpstr>ＭＳ Ｐゴシック</vt:lpstr>
      <vt:lpstr>Times</vt:lpstr>
      <vt:lpstr>Times New Roman</vt:lpstr>
      <vt:lpstr>Office Theme</vt:lpstr>
      <vt:lpstr>VISIO</vt:lpstr>
      <vt:lpstr>Clip</vt:lpstr>
      <vt:lpstr>Link Layer</vt:lpstr>
      <vt:lpstr>Protocol Layers</vt:lpstr>
      <vt:lpstr>Link = Medium + Adapters</vt:lpstr>
      <vt:lpstr>What is a Link?</vt:lpstr>
      <vt:lpstr>Broadcast Links: Shared Media</vt:lpstr>
      <vt:lpstr>Adaptors Communicating</vt:lpstr>
      <vt:lpstr>Link-Layer Services</vt:lpstr>
      <vt:lpstr>Link-Layer Services (Cont.)</vt:lpstr>
      <vt:lpstr>Addresses</vt:lpstr>
      <vt:lpstr>Medium Access Control Address</vt:lpstr>
      <vt:lpstr>Medium Access Control Address</vt:lpstr>
      <vt:lpstr>As an Aside: Promiscuous Mode</vt:lpstr>
      <vt:lpstr>Why Not Just Use IP Addresses?</vt:lpstr>
      <vt:lpstr>Who Am I: Acquiring an IP Address</vt:lpstr>
      <vt:lpstr>Who Are You: Discovering the Receiver</vt:lpstr>
      <vt:lpstr>Sharing the Medium</vt:lpstr>
      <vt:lpstr>Collisions</vt:lpstr>
      <vt:lpstr>Multi-Access Protocol</vt:lpstr>
      <vt:lpstr>Like Human Conversation…</vt:lpstr>
      <vt:lpstr>Carrier Sense Multiple Access</vt:lpstr>
      <vt:lpstr>CSMA/CD Collision Detection</vt:lpstr>
      <vt:lpstr>Ethernet</vt:lpstr>
      <vt:lpstr>Ethernet</vt:lpstr>
      <vt:lpstr>Ethernet Uses CSMA/CD</vt:lpstr>
      <vt:lpstr>Limitations on Ethernet Length</vt:lpstr>
      <vt:lpstr>Limitations on Ethernet Length</vt:lpstr>
      <vt:lpstr>Ethernet Frame Structure</vt:lpstr>
      <vt:lpstr>Ethernet Frame Structure</vt:lpstr>
      <vt:lpstr>Unreliable, Connectionless Service</vt:lpstr>
      <vt:lpstr>Hubs and Switches</vt:lpstr>
      <vt:lpstr>Physical Layer: Repeaters</vt:lpstr>
      <vt:lpstr>Physical Layer: Hubs</vt:lpstr>
      <vt:lpstr>Limitations of Repeaters and Hubs</vt:lpstr>
      <vt:lpstr>Link Layer: Bridges</vt:lpstr>
      <vt:lpstr>Link Layer: Switches</vt:lpstr>
      <vt:lpstr>Bridges/Switches: Traffic Isolation</vt:lpstr>
      <vt:lpstr>Switches vs. Hubs</vt:lpstr>
      <vt:lpstr>Switches vs. Hubs</vt:lpstr>
      <vt:lpstr>Self Learning: Building the Table</vt:lpstr>
      <vt:lpstr>Self Learning: Handling Misses</vt:lpstr>
      <vt:lpstr>Summary: Multiple Layers</vt:lpstr>
      <vt:lpstr>Conclusion</vt:lpstr>
    </vt:vector>
  </TitlesOfParts>
  <Company>Princeton University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Satyavada, Sowmya</cp:lastModifiedBy>
  <cp:revision>879</cp:revision>
  <dcterms:created xsi:type="dcterms:W3CDTF">2014-02-05T02:49:42Z</dcterms:created>
  <dcterms:modified xsi:type="dcterms:W3CDTF">2017-11-09T06:04:46Z</dcterms:modified>
</cp:coreProperties>
</file>