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00" r:id="rId12"/>
    <p:sldId id="273" r:id="rId13"/>
    <p:sldId id="274" r:id="rId14"/>
    <p:sldId id="275" r:id="rId15"/>
    <p:sldId id="276" r:id="rId16"/>
    <p:sldId id="277" r:id="rId17"/>
    <p:sldId id="297" r:id="rId18"/>
    <p:sldId id="279" r:id="rId19"/>
    <p:sldId id="280" r:id="rId20"/>
    <p:sldId id="281" r:id="rId21"/>
    <p:sldId id="302" r:id="rId22"/>
    <p:sldId id="282" r:id="rId23"/>
    <p:sldId id="298" r:id="rId24"/>
    <p:sldId id="304" r:id="rId25"/>
    <p:sldId id="303" r:id="rId26"/>
    <p:sldId id="305" r:id="rId27"/>
    <p:sldId id="306" r:id="rId28"/>
    <p:sldId id="326" r:id="rId29"/>
    <p:sldId id="284" r:id="rId30"/>
    <p:sldId id="28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7" r:id="rId49"/>
    <p:sldId id="329" r:id="rId50"/>
    <p:sldId id="330" r:id="rId51"/>
    <p:sldId id="324" r:id="rId52"/>
    <p:sldId id="325" r:id="rId5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fld id="{AF285AE6-A9D2-3340-A491-4B8CBCA4D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fld id="{AA427ACD-9BDC-334F-982D-94D4C280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745AD-3616-004F-A805-4102501BEB52}" type="slidenum">
              <a:rPr lang="en-US">
                <a:latin typeface="Times New Roman" pitchFamily="-1" charset="0"/>
              </a:rPr>
              <a:pPr/>
              <a:t>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69899-B66A-254C-8EDB-0AA3ADBCCA26}" type="slidenum">
              <a:rPr lang="en-US">
                <a:latin typeface="Times New Roman" pitchFamily="-1" charset="0"/>
              </a:rPr>
              <a:pPr/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767F6C2-D87E-437C-9C8C-A451B9B7640A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74181B2-B3B4-46E3-BA16-369912DE2328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316F5-C073-FA40-80F7-87853283B62C}" type="slidenum">
              <a:rPr lang="en-US">
                <a:latin typeface="Times New Roman" pitchFamily="-1" charset="0"/>
              </a:rPr>
              <a:pPr/>
              <a:t>29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DA33D-54E6-FA41-945C-B8816EBE79BA}" type="slidenum">
              <a:rPr lang="en-US">
                <a:latin typeface="Times New Roman" pitchFamily="-1" charset="0"/>
              </a:rPr>
              <a:pPr/>
              <a:t>30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EDD10E5-1A79-4E35-A133-0EEE401968D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5752927-8073-479D-803D-FE8EA49F2A9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1D3D40F-5EB0-4D56-BA96-F2D0AED241F9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01B34E6-49EF-417C-8619-68B139E49A5D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42EA810-DA7C-42EA-85E2-0C524173FB9C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01A6F-C5C2-E541-B07B-150274AD83C8}" type="slidenum">
              <a:rPr lang="en-US">
                <a:latin typeface="Times New Roman" pitchFamily="-1" charset="0"/>
              </a:rPr>
              <a:pPr/>
              <a:t>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24D5052-E854-4006-AB5D-365AF1E689BA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2F4BE4-10A5-4D3C-8136-02545F148371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88" tIns="47795" rIns="95588" bIns="4779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6F946ED-1F96-4C11-A339-C256B35DF2E9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15E9120-EF61-48F9-BD57-4D4DB40C8ADF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01" tIns="49781" rIns="97901" bIns="4978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4593559-9089-4CE4-9095-1BFA571E5220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EDEB9E-8D0C-4A96-8EDD-8D895C348D78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7B3C7D9-8AD4-4198-9666-A4ED3EB08E3B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1DDFD78-A3AD-4C1C-A782-4F97F575F2BF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502C063-011C-4B1B-8185-B1FF7685462E}" type="slidenum">
              <a:rPr lang="en-US" altLang="en-US" sz="1300" b="0">
                <a:latin typeface="Times" charset="0"/>
              </a:rPr>
              <a:pPr eaLnBrk="1" hangingPunct="1"/>
              <a:t>48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09289DD-B62F-40BB-9D7C-42DC3857C780}" type="slidenum">
              <a:rPr lang="en-US" altLang="en-US" sz="1300" b="0">
                <a:latin typeface="Times" charset="0"/>
              </a:rPr>
              <a:pPr eaLnBrk="1" hangingPunct="1"/>
              <a:t>49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CDA35-3BB8-2E43-8420-FE86F2C04544}" type="slidenum">
              <a:rPr lang="en-US">
                <a:latin typeface="Times New Roman" pitchFamily="-1" charset="0"/>
              </a:rPr>
              <a:pPr/>
              <a:t>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1817D90-B116-412A-A4DF-75A6304C3EE3}" type="slidenum">
              <a:rPr lang="en-US" altLang="en-US" sz="1300" b="0">
                <a:latin typeface="Times" charset="0"/>
              </a:rPr>
              <a:pPr eaLnBrk="1" hangingPunct="1"/>
              <a:t>50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C558A28-C92B-4C81-9915-3B79D81B4220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D7BF-EB30-C746-910C-FFA5DC1CD23C}" type="slidenum">
              <a:rPr lang="en-US" smtClean="0">
                <a:latin typeface="Times New Roman" pitchFamily="-1" charset="0"/>
              </a:rPr>
              <a:pPr/>
              <a:t>9</a:t>
            </a:fld>
            <a:endParaRPr lang="en-US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1ECCA-68A1-8141-B63B-570B12CD6B51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83BBD-234C-5B4D-BF88-1017F9F1587F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29B05-7148-6D44-BC4D-A8826FC49FC2}" type="slidenum">
              <a:rPr lang="en-US">
                <a:latin typeface="Times New Roman" pitchFamily="-1" charset="0"/>
              </a:rPr>
              <a:pPr/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8F4C4-01B7-1F4D-BAC2-32E51A3A59D7}" type="slidenum">
              <a:rPr lang="en-US">
                <a:latin typeface="Times New Roman" pitchFamily="-1" charset="0"/>
              </a:rPr>
              <a:pPr/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4D6C5-473F-EB43-9293-CF06776CF214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1:  B (</a:t>
            </a:r>
            <a:r>
              <a:rPr lang="en-US" dirty="0" err="1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t,s</a:t>
            </a:r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), gets to X in 4</a:t>
            </a:r>
          </a:p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2:  B:  7</a:t>
            </a:r>
          </a:p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3:  A (non-</a:t>
            </a:r>
            <a:r>
              <a:rPr lang="en-US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negative weights)</a:t>
            </a:r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59E0-0D98-9A4D-A16B-2A3308DB498A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130A6-4CAB-C94C-9F5C-19D56BA26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D7DA5-0FD7-DE4B-BFA4-640338D50756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D80B5-9CBD-A24C-B684-6AF74DF6B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0BF00-30FC-E046-B0A7-E5C0323CA3AF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96A6-18A9-6B47-9D61-EFC88F680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4F477-928F-B84F-9EF0-511DAAAA8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3CDA-9C3E-064D-AB43-0808C2020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D4815-5891-1D41-9653-3BF418ECA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F1B2-A01E-844C-812B-C038FAF43CCC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764DC-26FB-E145-9F4D-E61E85F36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DF5CF-189B-2D41-BB8F-C7B50E844E0C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37F3-876D-9A4C-9050-F437B789B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53D3-E9EF-DF4C-843F-05F5FDE3048D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53CB1-482C-5948-A0F0-EA4785C68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4300-BABB-E140-942E-149E64A84FC7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11C9-85C3-EB41-B5A8-CF3B119BB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B20F7-3016-3444-BD74-F5020DC2DAF3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A1DF8-C128-E748-A35F-583D8DCBE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3BE9-F17C-974D-ADC8-984874B8F778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D031-B7CF-A24D-910C-65B14AF61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C3C8B-ADE2-6B48-B976-EDB8BF0BC618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F0E2-1742-E646-9320-D0D3A0E35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26CD-78A3-2F47-A4ED-752FDF00A1A6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CF6F-668C-A942-AE88-1E8D4FA0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fld id="{965AC32F-7F84-214A-A427-D6D3C6164920}" type="datetime1">
              <a:rPr lang="en-US"/>
              <a:pPr>
                <a:defRPr/>
              </a:pPr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fld id="{A4FC2A91-8C8F-5442-9BB2-AB3DAAEDF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ea typeface="ＭＳ Ｐゴシック" pitchFamily="-1" charset="-128"/>
                <a:cs typeface="ＭＳ Ｐゴシック" pitchFamily="-1" charset="-128"/>
              </a:rPr>
              <a:t>Routing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91000"/>
            <a:ext cx="9144000" cy="34290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262626"/>
                </a:solidFill>
                <a:ea typeface="ＭＳ Ｐゴシック" pitchFamily="-1" charset="-128"/>
                <a:cs typeface="ＭＳ Ｐゴシック" pitchFamily="-1" charset="-128"/>
              </a:rPr>
              <a:t>Dr. Yingwu Zhu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04800"/>
            <a:ext cx="4054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444875" y="625475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521075" y="625475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360362"/>
            <a:ext cx="75088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5013325" y="1260475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1525" y="955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4860925" y="574675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9325" y="2098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270125" y="574675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1925" y="22510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3725" y="12604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4725" y="193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775325" y="1336675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098925" y="2327275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022725" y="1641475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5927725" y="2479675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241925" y="574675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Arrow Connector 26"/>
          <p:cNvCxnSpPr>
            <a:cxnSpLocks noChangeShapeType="1"/>
          </p:cNvCxnSpPr>
          <p:nvPr/>
        </p:nvCxnSpPr>
        <p:spPr bwMode="auto">
          <a:xfrm>
            <a:off x="2117725" y="727075"/>
            <a:ext cx="914400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23" name="Curved Connector 28"/>
          <p:cNvCxnSpPr>
            <a:cxnSpLocks noChangeShapeType="1"/>
          </p:cNvCxnSpPr>
          <p:nvPr/>
        </p:nvCxnSpPr>
        <p:spPr bwMode="auto">
          <a:xfrm>
            <a:off x="3810000" y="595312"/>
            <a:ext cx="1808163" cy="1655763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Policy at Each Hop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1652588" y="3911600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497138" y="3873500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652588" y="4718050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381250" y="5294313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149600" y="479583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343150" y="3949700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1382713" y="5294313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036763" y="5332413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H="1" flipV="1">
            <a:off x="1343025" y="5716588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TextBox 20"/>
          <p:cNvSpPr txBox="1">
            <a:spLocks noChangeArrowheads="1"/>
          </p:cNvSpPr>
          <p:nvPr/>
        </p:nvSpPr>
        <p:spPr bwMode="auto">
          <a:xfrm>
            <a:off x="3276600" y="42862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d</a:t>
            </a:r>
          </a:p>
          <a:p>
            <a:r>
              <a:rPr lang="en-US"/>
              <a:t>1 2 d</a:t>
            </a:r>
          </a:p>
        </p:txBody>
      </p:sp>
      <p:sp>
        <p:nvSpPr>
          <p:cNvPr id="31765" name="TextBox 21"/>
          <p:cNvSpPr txBox="1">
            <a:spLocks noChangeArrowheads="1"/>
          </p:cNvSpPr>
          <p:nvPr/>
        </p:nvSpPr>
        <p:spPr bwMode="auto">
          <a:xfrm>
            <a:off x="2667000" y="32956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1 d</a:t>
            </a:r>
          </a:p>
          <a:p>
            <a:r>
              <a:rPr lang="en-US"/>
              <a:t>2 d</a:t>
            </a:r>
          </a:p>
        </p:txBody>
      </p:sp>
      <p:sp>
        <p:nvSpPr>
          <p:cNvPr id="28695" name="TextBox 22"/>
          <p:cNvSpPr txBox="1">
            <a:spLocks noChangeArrowheads="1"/>
          </p:cNvSpPr>
          <p:nvPr/>
        </p:nvSpPr>
        <p:spPr bwMode="auto">
          <a:xfrm>
            <a:off x="762000" y="36766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 2 d</a:t>
            </a:r>
          </a:p>
          <a:p>
            <a:r>
              <a:rPr lang="en-US"/>
              <a:t>3 4 d</a:t>
            </a:r>
          </a:p>
        </p:txBody>
      </p:sp>
      <p:sp>
        <p:nvSpPr>
          <p:cNvPr id="28696" name="TextBox 23"/>
          <p:cNvSpPr txBox="1">
            <a:spLocks noChangeArrowheads="1"/>
          </p:cNvSpPr>
          <p:nvPr/>
        </p:nvSpPr>
        <p:spPr bwMode="auto">
          <a:xfrm>
            <a:off x="1981200" y="4572000"/>
            <a:ext cx="55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d</a:t>
            </a:r>
          </a:p>
        </p:txBody>
      </p:sp>
      <p:sp>
        <p:nvSpPr>
          <p:cNvPr id="28697" name="TextBox 24"/>
          <p:cNvSpPr txBox="1">
            <a:spLocks noChangeArrowheads="1"/>
          </p:cNvSpPr>
          <p:nvPr/>
        </p:nvSpPr>
        <p:spPr bwMode="auto">
          <a:xfrm>
            <a:off x="579438" y="4972050"/>
            <a:ext cx="76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 4 d</a:t>
            </a:r>
          </a:p>
        </p:txBody>
      </p:sp>
      <p:sp>
        <p:nvSpPr>
          <p:cNvPr id="28698" name="TextBox 25"/>
          <p:cNvSpPr txBox="1">
            <a:spLocks noChangeArrowheads="1"/>
          </p:cNvSpPr>
          <p:nvPr/>
        </p:nvSpPr>
        <p:spPr bwMode="auto">
          <a:xfrm>
            <a:off x="2141538" y="5657850"/>
            <a:ext cx="982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 4 d</a:t>
            </a:r>
          </a:p>
          <a:p>
            <a:r>
              <a:rPr lang="en-US"/>
              <a:t>6 5 4 d</a:t>
            </a:r>
          </a:p>
        </p:txBody>
      </p:sp>
      <p:sp>
        <p:nvSpPr>
          <p:cNvPr id="3177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EC780AF-66B3-CD41-9417-E0C39E1F1AF5}" type="slidenum">
              <a:rPr lang="en-US" sz="1200">
                <a:solidFill>
                  <a:srgbClr val="898989"/>
                </a:solidFill>
              </a:rPr>
              <a:pPr algn="r"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781175" y="4057650"/>
            <a:ext cx="1190625" cy="1425575"/>
          </a:xfrm>
          <a:custGeom>
            <a:avLst/>
            <a:gdLst>
              <a:gd name="connsiteX0" fmla="*/ 0 w 1190625"/>
              <a:gd name="connsiteY0" fmla="*/ 579437 h 1579562"/>
              <a:gd name="connsiteX1" fmla="*/ 460375 w 1190625"/>
              <a:gd name="connsiteY1" fmla="*/ 166687 h 1579562"/>
              <a:gd name="connsiteX2" fmla="*/ 1190625 w 1190625"/>
              <a:gd name="connsiteY2" fmla="*/ 1579562 h 157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1579562">
                <a:moveTo>
                  <a:pt x="0" y="579437"/>
                </a:moveTo>
                <a:cubicBezTo>
                  <a:pt x="130969" y="289718"/>
                  <a:pt x="261938" y="0"/>
                  <a:pt x="460375" y="166687"/>
                </a:cubicBezTo>
                <a:cubicBezTo>
                  <a:pt x="658813" y="333375"/>
                  <a:pt x="924719" y="956468"/>
                  <a:pt x="1190625" y="1579562"/>
                </a:cubicBezTo>
              </a:path>
            </a:pathLst>
          </a:custGeom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962400" y="5257800"/>
            <a:ext cx="304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Is (3 2 </a:t>
            </a:r>
            <a:r>
              <a:rPr lang="en-US" sz="2400" dirty="0" err="1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) chosen path?</a:t>
            </a:r>
          </a:p>
          <a:p>
            <a:pPr marL="914400" lvl="1" indent="-457200" algn="l">
              <a:buFontTx/>
              <a:buAutoNum type="alphaUcParenBoth"/>
            </a:pP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 True</a:t>
            </a:r>
          </a:p>
          <a:p>
            <a:pPr marL="914400" lvl="1" indent="-457200" algn="l">
              <a:buFontTx/>
              <a:buAutoNum type="alphaUcParenBoth"/>
            </a:pP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 False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best path</a:t>
            </a:r>
          </a:p>
          <a:p>
            <a:pPr lvl="1"/>
            <a:r>
              <a:rPr lang="en-US" smtClean="0"/>
              <a:t>Local policy: each node picks the path it likes best </a:t>
            </a:r>
          </a:p>
          <a:p>
            <a:pPr lvl="1"/>
            <a:r>
              <a:rPr lang="en-US" smtClean="0"/>
              <a:t>… among the paths chosen by its neighbors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112963" y="35671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306513" y="441166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3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919413" y="441166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036763" y="49879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4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3035300" y="56403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998538" y="5410200"/>
            <a:ext cx="422275" cy="382588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5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804988" y="5832475"/>
            <a:ext cx="422275" cy="382588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/>
      <p:bldP spid="28695" grpId="0"/>
      <p:bldP spid="28696" grpId="0"/>
      <p:bldP spid="28697" grpId="0"/>
      <p:bldP spid="28698" grpId="0"/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Policy at Each Hop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best path</a:t>
            </a:r>
          </a:p>
          <a:p>
            <a:pPr lvl="1"/>
            <a:r>
              <a:rPr lang="en-US" smtClean="0"/>
              <a:t>Local policy: each node picks the path it likes best </a:t>
            </a:r>
          </a:p>
          <a:p>
            <a:pPr lvl="1"/>
            <a:r>
              <a:rPr lang="en-US" smtClean="0"/>
              <a:t>… among the paths chosen by its neighbors</a:t>
            </a:r>
          </a:p>
        </p:txBody>
      </p:sp>
      <p:sp>
        <p:nvSpPr>
          <p:cNvPr id="3279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4BD10A6-77C6-DD41-B098-098717C78BDF}" type="slidenum">
              <a:rPr lang="en-US" sz="1200">
                <a:solidFill>
                  <a:srgbClr val="898989"/>
                </a:solidFill>
              </a:rPr>
              <a:pPr algn="r"/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85216" y="3291840"/>
            <a:ext cx="3465512" cy="3070225"/>
            <a:chOff x="573088" y="3254375"/>
            <a:chExt cx="3465512" cy="3070225"/>
          </a:xfrm>
        </p:grpSpPr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1646238" y="3870325"/>
              <a:ext cx="536575" cy="5381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490788" y="3832225"/>
              <a:ext cx="498475" cy="6524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646238" y="4676775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2374900" y="5253038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143250" y="4754563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2336800" y="3908425"/>
              <a:ext cx="844550" cy="17287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1376363" y="5253038"/>
              <a:ext cx="692150" cy="2301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V="1">
              <a:off x="2030413" y="5291138"/>
              <a:ext cx="190500" cy="5000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H="1" flipV="1">
              <a:off x="1336675" y="5675313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8" name="TextBox 20"/>
            <p:cNvSpPr txBox="1">
              <a:spLocks noChangeArrowheads="1"/>
            </p:cNvSpPr>
            <p:nvPr/>
          </p:nvSpPr>
          <p:spPr bwMode="auto">
            <a:xfrm>
              <a:off x="3270250" y="42449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 d</a:t>
              </a:r>
            </a:p>
            <a:p>
              <a:r>
                <a:rPr lang="en-US"/>
                <a:t>1 2 d</a:t>
              </a:r>
            </a:p>
          </p:txBody>
        </p:sp>
        <p:sp>
          <p:nvSpPr>
            <p:cNvPr id="32789" name="TextBox 21"/>
            <p:cNvSpPr txBox="1">
              <a:spLocks noChangeArrowheads="1"/>
            </p:cNvSpPr>
            <p:nvPr/>
          </p:nvSpPr>
          <p:spPr bwMode="auto">
            <a:xfrm>
              <a:off x="2660650" y="32543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 1 d</a:t>
              </a:r>
            </a:p>
            <a:p>
              <a:r>
                <a:rPr lang="en-US"/>
                <a:t>2 d</a:t>
              </a:r>
            </a:p>
          </p:txBody>
        </p:sp>
        <p:sp>
          <p:nvSpPr>
            <p:cNvPr id="32790" name="TextBox 22"/>
            <p:cNvSpPr txBox="1">
              <a:spLocks noChangeArrowheads="1"/>
            </p:cNvSpPr>
            <p:nvPr/>
          </p:nvSpPr>
          <p:spPr bwMode="auto">
            <a:xfrm>
              <a:off x="755650" y="36353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3 2 </a:t>
              </a:r>
              <a:r>
                <a:rPr lang="en-US" dirty="0" err="1"/>
                <a:t>d</a:t>
              </a:r>
              <a:endParaRPr lang="en-US" dirty="0"/>
            </a:p>
            <a:p>
              <a:r>
                <a:rPr lang="en-US" dirty="0"/>
                <a:t>3 4 </a:t>
              </a: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32791" name="TextBox 23"/>
            <p:cNvSpPr txBox="1">
              <a:spLocks noChangeArrowheads="1"/>
            </p:cNvSpPr>
            <p:nvPr/>
          </p:nvSpPr>
          <p:spPr bwMode="auto">
            <a:xfrm>
              <a:off x="1974850" y="4530725"/>
              <a:ext cx="555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 d</a:t>
              </a:r>
            </a:p>
          </p:txBody>
        </p:sp>
        <p:sp>
          <p:nvSpPr>
            <p:cNvPr id="32792" name="TextBox 24"/>
            <p:cNvSpPr txBox="1">
              <a:spLocks noChangeArrowheads="1"/>
            </p:cNvSpPr>
            <p:nvPr/>
          </p:nvSpPr>
          <p:spPr bwMode="auto">
            <a:xfrm>
              <a:off x="573088" y="4930775"/>
              <a:ext cx="768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 4 d</a:t>
              </a:r>
            </a:p>
          </p:txBody>
        </p:sp>
        <p:sp>
          <p:nvSpPr>
            <p:cNvPr id="32793" name="TextBox 25"/>
            <p:cNvSpPr txBox="1">
              <a:spLocks noChangeArrowheads="1"/>
            </p:cNvSpPr>
            <p:nvPr/>
          </p:nvSpPr>
          <p:spPr bwMode="auto">
            <a:xfrm>
              <a:off x="2135188" y="5616575"/>
              <a:ext cx="98266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 4 d</a:t>
              </a:r>
            </a:p>
            <a:p>
              <a:r>
                <a:rPr lang="en-US"/>
                <a:t>6 5 4 d</a:t>
              </a:r>
            </a:p>
          </p:txBody>
        </p:sp>
        <p:sp>
          <p:nvSpPr>
            <p:cNvPr id="32772" name="Oval 4"/>
            <p:cNvSpPr>
              <a:spLocks noChangeArrowheads="1"/>
            </p:cNvSpPr>
            <p:nvPr/>
          </p:nvSpPr>
          <p:spPr bwMode="auto">
            <a:xfrm>
              <a:off x="2106613" y="352583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1300163" y="437038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2913063" y="437038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2030413" y="49466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3028950" y="55991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992188" y="5368925"/>
              <a:ext cx="422275" cy="382588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1798638" y="5791200"/>
              <a:ext cx="422275" cy="382588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32794" name="Group 55"/>
          <p:cNvGrpSpPr>
            <a:grpSpLocks/>
          </p:cNvGrpSpPr>
          <p:nvPr/>
        </p:nvGrpSpPr>
        <p:grpSpPr bwMode="auto">
          <a:xfrm>
            <a:off x="4114800" y="3330575"/>
            <a:ext cx="4778375" cy="3070225"/>
            <a:chOff x="4067175" y="3330575"/>
            <a:chExt cx="4778375" cy="3070225"/>
          </a:xfrm>
        </p:grpSpPr>
        <p:sp>
          <p:nvSpPr>
            <p:cNvPr id="32796" name="AutoShape 20"/>
            <p:cNvSpPr>
              <a:spLocks noChangeArrowheads="1"/>
            </p:cNvSpPr>
            <p:nvPr/>
          </p:nvSpPr>
          <p:spPr bwMode="auto">
            <a:xfrm>
              <a:off x="4067175" y="438912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4" name="Line 28"/>
            <p:cNvSpPr>
              <a:spLocks noChangeShapeType="1"/>
            </p:cNvSpPr>
            <p:nvPr/>
          </p:nvSpPr>
          <p:spPr bwMode="auto">
            <a:xfrm flipH="1">
              <a:off x="6340475" y="392271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5" name="Line 29"/>
            <p:cNvSpPr>
              <a:spLocks noChangeShapeType="1"/>
            </p:cNvSpPr>
            <p:nvPr/>
          </p:nvSpPr>
          <p:spPr bwMode="auto">
            <a:xfrm>
              <a:off x="7185025" y="388461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6" name="Line 30"/>
            <p:cNvSpPr>
              <a:spLocks noChangeShapeType="1"/>
            </p:cNvSpPr>
            <p:nvPr/>
          </p:nvSpPr>
          <p:spPr bwMode="auto">
            <a:xfrm>
              <a:off x="6340475" y="472916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31"/>
            <p:cNvSpPr>
              <a:spLocks noChangeShapeType="1"/>
            </p:cNvSpPr>
            <p:nvPr/>
          </p:nvSpPr>
          <p:spPr bwMode="auto">
            <a:xfrm>
              <a:off x="7069138" y="530542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Line 32"/>
            <p:cNvSpPr>
              <a:spLocks noChangeShapeType="1"/>
            </p:cNvSpPr>
            <p:nvPr/>
          </p:nvSpPr>
          <p:spPr bwMode="auto">
            <a:xfrm>
              <a:off x="7837488" y="4806950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Line 33"/>
            <p:cNvSpPr>
              <a:spLocks noChangeShapeType="1"/>
            </p:cNvSpPr>
            <p:nvPr/>
          </p:nvSpPr>
          <p:spPr bwMode="auto">
            <a:xfrm>
              <a:off x="7031038" y="396081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Line 34"/>
            <p:cNvSpPr>
              <a:spLocks noChangeShapeType="1"/>
            </p:cNvSpPr>
            <p:nvPr/>
          </p:nvSpPr>
          <p:spPr bwMode="auto">
            <a:xfrm flipV="1">
              <a:off x="6070600" y="530542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1" name="Line 35"/>
            <p:cNvSpPr>
              <a:spLocks noChangeShapeType="1"/>
            </p:cNvSpPr>
            <p:nvPr/>
          </p:nvSpPr>
          <p:spPr bwMode="auto">
            <a:xfrm flipV="1">
              <a:off x="6724650" y="534352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2" name="Line 36"/>
            <p:cNvSpPr>
              <a:spLocks noChangeShapeType="1"/>
            </p:cNvSpPr>
            <p:nvPr/>
          </p:nvSpPr>
          <p:spPr bwMode="auto">
            <a:xfrm flipH="1" flipV="1">
              <a:off x="6030913" y="572770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3" name="TextBox 44"/>
            <p:cNvSpPr txBox="1">
              <a:spLocks noChangeArrowheads="1"/>
            </p:cNvSpPr>
            <p:nvPr/>
          </p:nvSpPr>
          <p:spPr bwMode="auto">
            <a:xfrm>
              <a:off x="8077200" y="43211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1 d</a:t>
              </a:r>
            </a:p>
            <a:p>
              <a:r>
                <a:rPr lang="en-US"/>
                <a:t>1 2 d</a:t>
              </a:r>
            </a:p>
          </p:txBody>
        </p:sp>
        <p:sp>
          <p:nvSpPr>
            <p:cNvPr id="32814" name="TextBox 45"/>
            <p:cNvSpPr txBox="1">
              <a:spLocks noChangeArrowheads="1"/>
            </p:cNvSpPr>
            <p:nvPr/>
          </p:nvSpPr>
          <p:spPr bwMode="auto">
            <a:xfrm>
              <a:off x="7391400" y="33305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2 1 d</a:t>
              </a:r>
            </a:p>
            <a:p>
              <a:r>
                <a:rPr lang="en-US"/>
                <a:t>2 d</a:t>
              </a:r>
            </a:p>
          </p:txBody>
        </p:sp>
        <p:sp>
          <p:nvSpPr>
            <p:cNvPr id="32815" name="TextBox 46"/>
            <p:cNvSpPr txBox="1">
              <a:spLocks noChangeArrowheads="1"/>
            </p:cNvSpPr>
            <p:nvPr/>
          </p:nvSpPr>
          <p:spPr bwMode="auto">
            <a:xfrm>
              <a:off x="6683375" y="4549775"/>
              <a:ext cx="555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4 d</a:t>
              </a:r>
            </a:p>
          </p:txBody>
        </p:sp>
        <p:sp>
          <p:nvSpPr>
            <p:cNvPr id="32816" name="TextBox 47"/>
            <p:cNvSpPr txBox="1">
              <a:spLocks noChangeArrowheads="1"/>
            </p:cNvSpPr>
            <p:nvPr/>
          </p:nvSpPr>
          <p:spPr bwMode="auto">
            <a:xfrm>
              <a:off x="5638800" y="37115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 2 d</a:t>
              </a:r>
            </a:p>
            <a:p>
              <a:r>
                <a:rPr lang="en-US">
                  <a:solidFill>
                    <a:srgbClr val="0000FF"/>
                  </a:solidFill>
                </a:rPr>
                <a:t>3 4 d</a:t>
              </a:r>
            </a:p>
          </p:txBody>
        </p:sp>
        <p:sp>
          <p:nvSpPr>
            <p:cNvPr id="32817" name="TextBox 48"/>
            <p:cNvSpPr txBox="1">
              <a:spLocks noChangeArrowheads="1"/>
            </p:cNvSpPr>
            <p:nvPr/>
          </p:nvSpPr>
          <p:spPr bwMode="auto">
            <a:xfrm>
              <a:off x="5334000" y="5006975"/>
              <a:ext cx="768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5 4 d</a:t>
              </a:r>
            </a:p>
          </p:txBody>
        </p:sp>
        <p:sp>
          <p:nvSpPr>
            <p:cNvPr id="32818" name="TextBox 49"/>
            <p:cNvSpPr txBox="1">
              <a:spLocks noChangeArrowheads="1"/>
            </p:cNvSpPr>
            <p:nvPr/>
          </p:nvSpPr>
          <p:spPr bwMode="auto">
            <a:xfrm>
              <a:off x="6858000" y="5692775"/>
              <a:ext cx="982663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6 4 </a:t>
              </a:r>
              <a:r>
                <a:rPr lang="en-US" dirty="0" err="1">
                  <a:solidFill>
                    <a:srgbClr val="0000FF"/>
                  </a:solidFill>
                </a:rPr>
                <a:t>d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dirty="0"/>
                <a:t>6 5 4 </a:t>
              </a: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32797" name="Oval 27"/>
            <p:cNvSpPr>
              <a:spLocks noChangeArrowheads="1"/>
            </p:cNvSpPr>
            <p:nvPr/>
          </p:nvSpPr>
          <p:spPr bwMode="auto">
            <a:xfrm>
              <a:off x="6800850" y="357822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798" name="Oval 28"/>
            <p:cNvSpPr>
              <a:spLocks noChangeArrowheads="1"/>
            </p:cNvSpPr>
            <p:nvPr/>
          </p:nvSpPr>
          <p:spPr bwMode="auto">
            <a:xfrm>
              <a:off x="5994400" y="442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799" name="Oval 29"/>
            <p:cNvSpPr>
              <a:spLocks noChangeArrowheads="1"/>
            </p:cNvSpPr>
            <p:nvPr/>
          </p:nvSpPr>
          <p:spPr bwMode="auto">
            <a:xfrm>
              <a:off x="7607300" y="442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800" name="Oval 30"/>
            <p:cNvSpPr>
              <a:spLocks noChangeArrowheads="1"/>
            </p:cNvSpPr>
            <p:nvPr/>
          </p:nvSpPr>
          <p:spPr bwMode="auto">
            <a:xfrm>
              <a:off x="6724650" y="499903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2801" name="Oval 31"/>
            <p:cNvSpPr>
              <a:spLocks noChangeArrowheads="1"/>
            </p:cNvSpPr>
            <p:nvPr/>
          </p:nvSpPr>
          <p:spPr bwMode="auto">
            <a:xfrm>
              <a:off x="7723188" y="56515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2802" name="Oval 32"/>
            <p:cNvSpPr>
              <a:spLocks noChangeArrowheads="1"/>
            </p:cNvSpPr>
            <p:nvPr/>
          </p:nvSpPr>
          <p:spPr bwMode="auto">
            <a:xfrm>
              <a:off x="5686425" y="542131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803" name="Oval 33"/>
            <p:cNvSpPr>
              <a:spLocks noChangeArrowheads="1"/>
            </p:cNvSpPr>
            <p:nvPr/>
          </p:nvSpPr>
          <p:spPr bwMode="auto">
            <a:xfrm>
              <a:off x="6492875" y="58435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End-to-End Path Selection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End-to-end path selection</a:t>
            </a:r>
          </a:p>
          <a:p>
            <a:pPr lvl="1"/>
            <a:r>
              <a:rPr lang="en-US" smtClean="0"/>
              <a:t>Each node picks its own end to end paths</a:t>
            </a:r>
          </a:p>
          <a:p>
            <a:pPr lvl="1"/>
            <a:r>
              <a:rPr lang="en-US" smtClean="0"/>
              <a:t>… independent of what other paths other nodes use</a:t>
            </a:r>
          </a:p>
          <a:p>
            <a:pPr lvl="1"/>
            <a:r>
              <a:rPr lang="en-US" smtClean="0"/>
              <a:t>More state and complexity in the nodes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114800" y="3581400"/>
            <a:ext cx="4078224" cy="2647950"/>
            <a:chOff x="4075176" y="3448050"/>
            <a:chExt cx="4078224" cy="2647950"/>
          </a:xfrm>
        </p:grpSpPr>
        <p:sp>
          <p:nvSpPr>
            <p:cNvPr id="33814" name="AutoShape 20"/>
            <p:cNvSpPr>
              <a:spLocks noChangeArrowheads="1"/>
            </p:cNvSpPr>
            <p:nvPr/>
          </p:nvSpPr>
          <p:spPr bwMode="auto">
            <a:xfrm>
              <a:off x="4075176" y="425577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2" name="Line 11"/>
            <p:cNvSpPr>
              <a:spLocks noChangeShapeType="1"/>
            </p:cNvSpPr>
            <p:nvPr/>
          </p:nvSpPr>
          <p:spPr bwMode="auto">
            <a:xfrm flipH="1">
              <a:off x="6348412" y="379253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3" name="Line 12"/>
            <p:cNvSpPr>
              <a:spLocks noChangeShapeType="1"/>
            </p:cNvSpPr>
            <p:nvPr/>
          </p:nvSpPr>
          <p:spPr bwMode="auto">
            <a:xfrm>
              <a:off x="7192962" y="375443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4" name="Line 13"/>
            <p:cNvSpPr>
              <a:spLocks noChangeShapeType="1"/>
            </p:cNvSpPr>
            <p:nvPr/>
          </p:nvSpPr>
          <p:spPr bwMode="auto">
            <a:xfrm>
              <a:off x="6348412" y="459898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5" name="Line 14"/>
            <p:cNvSpPr>
              <a:spLocks noChangeShapeType="1"/>
            </p:cNvSpPr>
            <p:nvPr/>
          </p:nvSpPr>
          <p:spPr bwMode="auto">
            <a:xfrm>
              <a:off x="7077075" y="517525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6" name="Line 15"/>
            <p:cNvSpPr>
              <a:spLocks noChangeShapeType="1"/>
            </p:cNvSpPr>
            <p:nvPr/>
          </p:nvSpPr>
          <p:spPr bwMode="auto">
            <a:xfrm>
              <a:off x="7845425" y="467677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7" name="Line 16"/>
            <p:cNvSpPr>
              <a:spLocks noChangeShapeType="1"/>
            </p:cNvSpPr>
            <p:nvPr/>
          </p:nvSpPr>
          <p:spPr bwMode="auto">
            <a:xfrm>
              <a:off x="7038975" y="383063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8" name="Line 17"/>
            <p:cNvSpPr>
              <a:spLocks noChangeShapeType="1"/>
            </p:cNvSpPr>
            <p:nvPr/>
          </p:nvSpPr>
          <p:spPr bwMode="auto">
            <a:xfrm flipV="1">
              <a:off x="6078537" y="517525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9" name="Line 18"/>
            <p:cNvSpPr>
              <a:spLocks noChangeShapeType="1"/>
            </p:cNvSpPr>
            <p:nvPr/>
          </p:nvSpPr>
          <p:spPr bwMode="auto">
            <a:xfrm flipV="1">
              <a:off x="6732587" y="521335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0" name="Line 19"/>
            <p:cNvSpPr>
              <a:spLocks noChangeShapeType="1"/>
            </p:cNvSpPr>
            <p:nvPr/>
          </p:nvSpPr>
          <p:spPr bwMode="auto">
            <a:xfrm flipH="1" flipV="1">
              <a:off x="6038850" y="559752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3831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5999162" y="4972050"/>
              <a:ext cx="685800" cy="2286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2" name="Straight Arrow Connector 40"/>
            <p:cNvCxnSpPr>
              <a:cxnSpLocks noChangeShapeType="1"/>
            </p:cNvCxnSpPr>
            <p:nvPr/>
          </p:nvCxnSpPr>
          <p:spPr bwMode="auto">
            <a:xfrm rot="10800000">
              <a:off x="6456362" y="4514850"/>
              <a:ext cx="381000" cy="3048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3" name="Straight Arrow Connector 45"/>
            <p:cNvCxnSpPr>
              <a:cxnSpLocks noChangeShapeType="1"/>
            </p:cNvCxnSpPr>
            <p:nvPr/>
          </p:nvCxnSpPr>
          <p:spPr bwMode="auto">
            <a:xfrm flipV="1">
              <a:off x="6456362" y="3905250"/>
              <a:ext cx="533400" cy="4572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4" name="Straight Arrow Connector 49"/>
            <p:cNvCxnSpPr>
              <a:cxnSpLocks noChangeShapeType="1"/>
            </p:cNvCxnSpPr>
            <p:nvPr/>
          </p:nvCxnSpPr>
          <p:spPr bwMode="auto">
            <a:xfrm rot="16200000" flipH="1">
              <a:off x="7041355" y="3929857"/>
              <a:ext cx="608013" cy="4064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5" name="Straight Arrow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6723062" y="5391150"/>
              <a:ext cx="457200" cy="2286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33836" name="Straight Arrow Connector 56"/>
            <p:cNvCxnSpPr>
              <a:cxnSpLocks noChangeShapeType="1"/>
            </p:cNvCxnSpPr>
            <p:nvPr/>
          </p:nvCxnSpPr>
          <p:spPr bwMode="auto">
            <a:xfrm>
              <a:off x="7218362" y="5124450"/>
              <a:ext cx="533400" cy="3048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33837" name="Straight Arrow Connector 59"/>
            <p:cNvCxnSpPr>
              <a:cxnSpLocks noChangeShapeType="1"/>
            </p:cNvCxnSpPr>
            <p:nvPr/>
          </p:nvCxnSpPr>
          <p:spPr bwMode="auto">
            <a:xfrm rot="16200000" flipV="1">
              <a:off x="7422356" y="5023644"/>
              <a:ext cx="752475" cy="5873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3815" name="Oval 21"/>
            <p:cNvSpPr>
              <a:spLocks noChangeArrowheads="1"/>
            </p:cNvSpPr>
            <p:nvPr/>
          </p:nvSpPr>
          <p:spPr bwMode="auto">
            <a:xfrm>
              <a:off x="6808787" y="3448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6" name="Oval 22"/>
            <p:cNvSpPr>
              <a:spLocks noChangeArrowheads="1"/>
            </p:cNvSpPr>
            <p:nvPr/>
          </p:nvSpPr>
          <p:spPr bwMode="auto">
            <a:xfrm>
              <a:off x="6002337" y="42926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7" name="Oval 23"/>
            <p:cNvSpPr>
              <a:spLocks noChangeArrowheads="1"/>
            </p:cNvSpPr>
            <p:nvPr/>
          </p:nvSpPr>
          <p:spPr bwMode="auto">
            <a:xfrm>
              <a:off x="7615237" y="42926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Oval 24"/>
            <p:cNvSpPr>
              <a:spLocks noChangeArrowheads="1"/>
            </p:cNvSpPr>
            <p:nvPr/>
          </p:nvSpPr>
          <p:spPr bwMode="auto">
            <a:xfrm>
              <a:off x="6732587" y="486886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Oval 25"/>
            <p:cNvSpPr>
              <a:spLocks noChangeArrowheads="1"/>
            </p:cNvSpPr>
            <p:nvPr/>
          </p:nvSpPr>
          <p:spPr bwMode="auto">
            <a:xfrm>
              <a:off x="7731125" y="552132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0" name="Oval 26"/>
            <p:cNvSpPr>
              <a:spLocks noChangeArrowheads="1"/>
            </p:cNvSpPr>
            <p:nvPr/>
          </p:nvSpPr>
          <p:spPr bwMode="auto">
            <a:xfrm>
              <a:off x="5694362" y="529113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1" name="Oval 27"/>
            <p:cNvSpPr>
              <a:spLocks noChangeArrowheads="1"/>
            </p:cNvSpPr>
            <p:nvPr/>
          </p:nvSpPr>
          <p:spPr bwMode="auto">
            <a:xfrm>
              <a:off x="6500812" y="571341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1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08A76850-5CEB-CB41-BC2E-6E859D36F19D}" type="slidenum">
              <a:rPr lang="en-US" sz="1200">
                <a:solidFill>
                  <a:srgbClr val="898989"/>
                </a:solidFill>
              </a:rPr>
              <a:pPr algn="r"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06475" y="3575304"/>
            <a:ext cx="2459038" cy="2647950"/>
            <a:chOff x="1006475" y="3581400"/>
            <a:chExt cx="2459038" cy="2647950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660525" y="392588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2505075" y="388778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660525" y="473233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2389188" y="530860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157538" y="481012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351088" y="396398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1390650" y="530860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2044700" y="534670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 flipV="1">
              <a:off x="1350963" y="57308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2120900" y="35814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1314450" y="44259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2927350" y="44259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2044700" y="50022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3043238" y="56546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1006475" y="54244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10"/>
            <p:cNvSpPr>
              <a:spLocks noChangeArrowheads="1"/>
            </p:cNvSpPr>
            <p:nvPr/>
          </p:nvSpPr>
          <p:spPr bwMode="auto">
            <a:xfrm>
              <a:off x="1812925" y="58467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How to Compute Paths?</a:t>
            </a:r>
          </a:p>
        </p:txBody>
      </p:sp>
      <p:sp>
        <p:nvSpPr>
          <p:cNvPr id="30723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3482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6A8643B3-08A8-024A-B46E-4FF43303162B}" type="slidenum">
              <a:rPr lang="en-US" sz="1200">
                <a:solidFill>
                  <a:srgbClr val="898989"/>
                </a:solidFill>
              </a:rPr>
              <a:pPr algn="r"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Spanning Tree Algorithm (Link-Layer)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81600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Elect a root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switch</a:t>
            </a:r>
            <a:r>
              <a:rPr lang="en-US" dirty="0" smtClean="0"/>
              <a:t> with the smallest identifier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And form a tree from there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Algorithm</a:t>
            </a:r>
          </a:p>
          <a:p>
            <a:pPr lvl="1"/>
            <a:r>
              <a:rPr lang="en-US" dirty="0" smtClean="0"/>
              <a:t>Repeatedly talk to neighbors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“I think node Y is the root”</a:t>
            </a:r>
          </a:p>
          <a:p>
            <a:pPr lvl="2">
              <a:spcAft>
                <a:spcPts val="1200"/>
              </a:spcAft>
            </a:pPr>
            <a:r>
              <a:rPr lang="en-US" dirty="0" smtClean="0">
                <a:ea typeface="ＭＳ Ｐゴシック" pitchFamily="-1" charset="-128"/>
              </a:rPr>
              <a:t>“My distance from Y is </a:t>
            </a:r>
            <a:r>
              <a:rPr lang="en-US" dirty="0" err="1" smtClean="0">
                <a:ea typeface="ＭＳ Ｐゴシック" pitchFamily="-1" charset="-128"/>
              </a:rPr>
              <a:t>d</a:t>
            </a:r>
            <a:r>
              <a:rPr lang="en-US" dirty="0" smtClean="0">
                <a:ea typeface="ＭＳ Ｐゴシック" pitchFamily="-1" charset="-128"/>
              </a:rPr>
              <a:t>”</a:t>
            </a:r>
          </a:p>
          <a:p>
            <a:pPr lvl="1"/>
            <a:r>
              <a:rPr lang="en-US" dirty="0" smtClean="0"/>
              <a:t>Update based on neighbors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Smaller id as the root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Smaller distance d+1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8410575" y="3638550"/>
            <a:ext cx="422275" cy="384175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7027863" y="1909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7872413" y="1871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7027863" y="2716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7756525" y="3292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8524875" y="2794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7718425" y="1947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6757988" y="3292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7412038" y="3330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 flipV="1">
            <a:off x="6718300" y="3714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7297738" y="1143000"/>
            <a:ext cx="677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6629400" y="2640013"/>
            <a:ext cx="1320800" cy="409575"/>
          </a:xfrm>
          <a:custGeom>
            <a:avLst/>
            <a:gdLst>
              <a:gd name="T0" fmla="*/ 0 w 1185"/>
              <a:gd name="T1" fmla="*/ 2147483647 h 339"/>
              <a:gd name="T2" fmla="*/ 2147483647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410200" y="2820988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8026400" y="3562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278688" y="4203700"/>
            <a:ext cx="15541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Three hops</a:t>
            </a:r>
          </a:p>
        </p:txBody>
      </p:sp>
      <p:sp>
        <p:nvSpPr>
          <p:cNvPr id="35865" name="TextBox 25"/>
          <p:cNvSpPr txBox="1">
            <a:spLocks noChangeArrowheads="1"/>
          </p:cNvSpPr>
          <p:nvPr/>
        </p:nvSpPr>
        <p:spPr bwMode="auto">
          <a:xfrm>
            <a:off x="5638800" y="464820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Used in Ethernet LANs</a:t>
            </a:r>
          </a:p>
        </p:txBody>
      </p:sp>
      <p:sp>
        <p:nvSpPr>
          <p:cNvPr id="35866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2A1A5887-EFC6-3648-8F43-FB0CFB8B1DA1}" type="slidenum">
              <a:rPr lang="en-US" sz="1200">
                <a:solidFill>
                  <a:srgbClr val="898989"/>
                </a:solidFill>
              </a:rPr>
              <a:pPr algn="r"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7488238" y="15652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681788" y="24098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8294688" y="24098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412038" y="29860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6373813" y="3408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180263" y="383063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thinks it is the root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Sends (4, 0, 4) message to 2 and 7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hears from #2</a:t>
            </a:r>
          </a:p>
          <a:p>
            <a:pPr lvl="1"/>
            <a:r>
              <a:rPr lang="en-US" dirty="0" smtClean="0"/>
              <a:t>Receives (2, 0, 2) message from 2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Thinks #2 is root and it’s one hop away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hears from #7</a:t>
            </a:r>
          </a:p>
          <a:p>
            <a:pPr lvl="1"/>
            <a:r>
              <a:rPr lang="en-US" dirty="0" smtClean="0"/>
              <a:t>Receives (2, 1, 7) from 7</a:t>
            </a:r>
          </a:p>
          <a:p>
            <a:pPr lvl="1"/>
            <a:r>
              <a:rPr lang="en-US" dirty="0" smtClean="0"/>
              <a:t>But, this is a longer path, so 4 prefers 4-2 over 4-7-2</a:t>
            </a:r>
          </a:p>
          <a:p>
            <a:pPr lvl="1"/>
            <a:r>
              <a:rPr lang="en-US" dirty="0" smtClean="0"/>
              <a:t>And removes 4-7 link from the tree</a:t>
            </a:r>
          </a:p>
          <a:p>
            <a:pPr>
              <a:buFontTx/>
              <a:buNone/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7054850" y="14874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899400" y="14493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7054850" y="22939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7783513" y="28702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8551863" y="23717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7745413" y="15255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6784975" y="28702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7439025" y="29083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8775" y="1976438"/>
            <a:ext cx="422275" cy="396875"/>
            <a:chOff x="6708775" y="1976438"/>
            <a:chExt cx="422275" cy="396875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6708775" y="19875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6746875" y="1976438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21675" y="1976438"/>
            <a:ext cx="422275" cy="396875"/>
            <a:chOff x="8321675" y="1976438"/>
            <a:chExt cx="422275" cy="396875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8321675" y="19875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8359775" y="1976438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437563" y="3205163"/>
            <a:ext cx="422275" cy="396875"/>
            <a:chOff x="8437563" y="3205163"/>
            <a:chExt cx="422275" cy="396875"/>
          </a:xfrm>
        </p:grpSpPr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8437563" y="32162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8475663" y="3205163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45288" y="3292475"/>
            <a:ext cx="884237" cy="501650"/>
            <a:chOff x="6745288" y="3292475"/>
            <a:chExt cx="884237" cy="501650"/>
          </a:xfrm>
        </p:grpSpPr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7207250" y="34083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 flipV="1">
              <a:off x="6745288" y="32924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7265988" y="33972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3689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BE2B5F6-FAB0-784B-8452-CB2D38F8BDEB}" type="slidenum">
              <a:rPr lang="en-US" sz="1200">
                <a:solidFill>
                  <a:srgbClr val="898989"/>
                </a:solidFill>
              </a:rPr>
              <a:pPr algn="r"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7515225" y="11430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439025" y="2563813"/>
            <a:ext cx="422275" cy="396875"/>
            <a:chOff x="7439025" y="2563813"/>
            <a:chExt cx="422275" cy="396875"/>
          </a:xfrm>
        </p:grpSpPr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7439025" y="25638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7477125" y="2563813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2974975"/>
            <a:ext cx="422275" cy="396875"/>
            <a:chOff x="6400800" y="2974975"/>
            <a:chExt cx="422275" cy="396875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6400800" y="29860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6440488" y="29749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Shortest-Path Problem 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Compute: </a:t>
            </a:r>
            <a:r>
              <a:rPr lang="en-US" i="1">
                <a:ea typeface="ＭＳ Ｐゴシック" pitchFamily="-1" charset="-128"/>
                <a:cs typeface="ＭＳ Ｐゴシック" pitchFamily="-1" charset="-128"/>
              </a:rPr>
              <a:t>path costs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 to all nodes</a:t>
            </a:r>
          </a:p>
          <a:p>
            <a:pPr lvl="1"/>
            <a:r>
              <a:rPr lang="en-US"/>
              <a:t>From a given source u to all other nodes</a:t>
            </a:r>
          </a:p>
          <a:p>
            <a:pPr lvl="1"/>
            <a:r>
              <a:rPr lang="en-US"/>
              <a:t>Cost of the path through each outgoing link</a:t>
            </a:r>
          </a:p>
          <a:p>
            <a:pPr lvl="1"/>
            <a:r>
              <a:rPr lang="en-US"/>
              <a:t>Next hop along the least-cost path to s</a:t>
            </a:r>
          </a:p>
        </p:txBody>
      </p:sp>
      <p:sp>
        <p:nvSpPr>
          <p:cNvPr id="37892" name="Oval 8"/>
          <p:cNvSpPr>
            <a:spLocks noChangeArrowheads="1"/>
          </p:cNvSpPr>
          <p:nvPr/>
        </p:nvSpPr>
        <p:spPr bwMode="auto">
          <a:xfrm>
            <a:off x="2433638" y="4535488"/>
            <a:ext cx="287337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Oval 9"/>
          <p:cNvSpPr>
            <a:spLocks noChangeArrowheads="1"/>
          </p:cNvSpPr>
          <p:nvPr/>
        </p:nvSpPr>
        <p:spPr bwMode="auto">
          <a:xfrm>
            <a:off x="3295650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Oval 10"/>
          <p:cNvSpPr>
            <a:spLocks noChangeArrowheads="1"/>
          </p:cNvSpPr>
          <p:nvPr/>
        </p:nvSpPr>
        <p:spPr bwMode="auto">
          <a:xfrm>
            <a:off x="3390900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Oval 11"/>
          <p:cNvSpPr>
            <a:spLocks noChangeArrowheads="1"/>
          </p:cNvSpPr>
          <p:nvPr/>
        </p:nvSpPr>
        <p:spPr bwMode="auto">
          <a:xfrm>
            <a:off x="4157663" y="46196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Oval 12"/>
          <p:cNvSpPr>
            <a:spLocks noChangeArrowheads="1"/>
          </p:cNvSpPr>
          <p:nvPr/>
        </p:nvSpPr>
        <p:spPr bwMode="auto">
          <a:xfrm>
            <a:off x="5019675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Oval 13"/>
          <p:cNvSpPr>
            <a:spLocks noChangeArrowheads="1"/>
          </p:cNvSpPr>
          <p:nvPr/>
        </p:nvSpPr>
        <p:spPr bwMode="auto">
          <a:xfrm>
            <a:off x="5019675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Oval 14"/>
          <p:cNvSpPr>
            <a:spLocks noChangeArrowheads="1"/>
          </p:cNvSpPr>
          <p:nvPr/>
        </p:nvSpPr>
        <p:spPr bwMode="auto">
          <a:xfrm>
            <a:off x="4252913" y="57118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Oval 15"/>
          <p:cNvSpPr>
            <a:spLocks noChangeArrowheads="1"/>
          </p:cNvSpPr>
          <p:nvPr/>
        </p:nvSpPr>
        <p:spPr bwMode="auto">
          <a:xfrm>
            <a:off x="5976938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 flipV="1">
            <a:off x="2720975" y="4114800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2671763" y="4759325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3630613" y="412908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3573463" y="5367338"/>
            <a:ext cx="67945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flipV="1">
            <a:off x="3567113" y="4829175"/>
            <a:ext cx="638175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5" name="Line 21"/>
          <p:cNvSpPr>
            <a:spLocks noChangeShapeType="1"/>
          </p:cNvSpPr>
          <p:nvPr/>
        </p:nvSpPr>
        <p:spPr bwMode="auto">
          <a:xfrm>
            <a:off x="4397375" y="4843463"/>
            <a:ext cx="65405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Line 22"/>
          <p:cNvSpPr>
            <a:spLocks noChangeShapeType="1"/>
          </p:cNvSpPr>
          <p:nvPr/>
        </p:nvSpPr>
        <p:spPr bwMode="auto">
          <a:xfrm flipV="1">
            <a:off x="4492625" y="541813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 flipV="1">
            <a:off x="4445000" y="4660900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8" name="Line 24"/>
          <p:cNvSpPr>
            <a:spLocks noChangeShapeType="1"/>
          </p:cNvSpPr>
          <p:nvPr/>
        </p:nvSpPr>
        <p:spPr bwMode="auto">
          <a:xfrm>
            <a:off x="3646488" y="4059238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>
            <a:off x="5302250" y="4138613"/>
            <a:ext cx="766763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2763838" y="3894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4121150" y="35448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2876550" y="45672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37913" name="Text Box 29"/>
          <p:cNvSpPr txBox="1">
            <a:spLocks noChangeArrowheads="1"/>
          </p:cNvSpPr>
          <p:nvPr/>
        </p:nvSpPr>
        <p:spPr bwMode="auto">
          <a:xfrm>
            <a:off x="3881438" y="4065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3578225" y="46370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4856163" y="42306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5557838" y="382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7" name="Text Box 33"/>
          <p:cNvSpPr txBox="1">
            <a:spLocks noChangeArrowheads="1"/>
          </p:cNvSpPr>
          <p:nvPr/>
        </p:nvSpPr>
        <p:spPr bwMode="auto">
          <a:xfrm>
            <a:off x="3530600" y="5449888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37918" name="Text Box 34"/>
          <p:cNvSpPr txBox="1">
            <a:spLocks noChangeArrowheads="1"/>
          </p:cNvSpPr>
          <p:nvPr/>
        </p:nvSpPr>
        <p:spPr bwMode="auto">
          <a:xfrm>
            <a:off x="4379913" y="4872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37919" name="Text Box 35"/>
          <p:cNvSpPr txBox="1">
            <a:spLocks noChangeArrowheads="1"/>
          </p:cNvSpPr>
          <p:nvPr/>
        </p:nvSpPr>
        <p:spPr bwMode="auto">
          <a:xfrm>
            <a:off x="4776788" y="5476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37920" name="Text Box 44"/>
          <p:cNvSpPr txBox="1">
            <a:spLocks noChangeArrowheads="1"/>
          </p:cNvSpPr>
          <p:nvPr/>
        </p:nvSpPr>
        <p:spPr bwMode="auto">
          <a:xfrm>
            <a:off x="2030413" y="4406900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7921" name="Text Box 45"/>
          <p:cNvSpPr txBox="1">
            <a:spLocks noChangeArrowheads="1"/>
          </p:cNvSpPr>
          <p:nvPr/>
        </p:nvSpPr>
        <p:spPr bwMode="auto">
          <a:xfrm>
            <a:off x="4110038" y="5867400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7922" name="Line 47"/>
          <p:cNvSpPr>
            <a:spLocks noChangeShapeType="1"/>
          </p:cNvSpPr>
          <p:nvPr/>
        </p:nvSpPr>
        <p:spPr bwMode="auto">
          <a:xfrm>
            <a:off x="2306638" y="5003800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3" name="Text Box 48"/>
          <p:cNvSpPr txBox="1">
            <a:spLocks noChangeArrowheads="1"/>
          </p:cNvSpPr>
          <p:nvPr/>
        </p:nvSpPr>
        <p:spPr bwMode="auto">
          <a:xfrm>
            <a:off x="2843213" y="565626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792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946471-369B-3E40-A149-231F69F2CF8B}" type="slidenum">
              <a:rPr lang="en-US" sz="1200">
                <a:solidFill>
                  <a:srgbClr val="898989"/>
                </a:solidFill>
              </a:rPr>
              <a:pPr algn="r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Dijkstra’s Algorithm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144000" cy="1447800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Flood the topology information to all nodes</a:t>
            </a:r>
          </a:p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Each node computes shortest paths to other nodes</a:t>
            </a:r>
          </a:p>
          <a:p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7A64AC-B1CD-B041-A697-6D509143788E}" type="slidenum">
              <a:rPr lang="en-US" smtClean="0">
                <a:latin typeface="Courier New" pitchFamily="-1" charset="0"/>
              </a:rPr>
              <a:pPr/>
              <a:t>17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124200"/>
            <a:ext cx="3276600" cy="312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S = {u}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for all nodes v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if (v is adjacent to u)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   D(v) = c(u,v)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else D(v) = ∞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endParaRPr lang="en-US" sz="2800" b="0">
              <a:solidFill>
                <a:srgbClr val="800000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3962400" y="3124200"/>
            <a:ext cx="49149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add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with smallest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to S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update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for all adjacent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: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=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min{D(v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),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+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c(w,v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)}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i="1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until all nodes are in S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pPr marL="342900" indent="-342900" algn="l" defTabSz="457200" eaLnBrk="0" hangingPunct="0">
              <a:spcBef>
                <a:spcPct val="20000"/>
              </a:spcBef>
              <a:buFont typeface="Arial" pitchFamily="1" charset="0"/>
              <a:buChar char="•"/>
              <a:defRPr/>
            </a:pPr>
            <a:endParaRPr lang="en-US" sz="2800" b="0" dirty="0">
              <a:solidFill>
                <a:srgbClr val="800000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976313" y="2514600"/>
            <a:ext cx="2036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latin typeface="Calibri" pitchFamily="-1" charset="0"/>
                <a:ea typeface="Calibri" pitchFamily="-1" charset="0"/>
                <a:cs typeface="Calibri" pitchFamily="-1" charset="0"/>
              </a:rPr>
              <a:t>Initialization</a:t>
            </a:r>
          </a:p>
        </p:txBody>
      </p:sp>
      <p:sp>
        <p:nvSpPr>
          <p:cNvPr id="39944" name="TextBox 7"/>
          <p:cNvSpPr txBox="1">
            <a:spLocks noChangeArrowheads="1"/>
          </p:cNvSpPr>
          <p:nvPr/>
        </p:nvSpPr>
        <p:spPr bwMode="auto">
          <a:xfrm>
            <a:off x="5788025" y="2514600"/>
            <a:ext cx="915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latin typeface="Calibri" pitchFamily="-1" charset="0"/>
                <a:ea typeface="Calibri" pitchFamily="-1" charset="0"/>
                <a:cs typeface="Calibri" pitchFamily="-1" charset="0"/>
              </a:rPr>
              <a:t>Loop</a:t>
            </a:r>
          </a:p>
        </p:txBody>
      </p:sp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4730750" y="5715000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Used in OSPF and IS-IS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9944" grpId="0"/>
      <p:bldP spid="399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Link-State Routing Example</a:t>
            </a:r>
          </a:p>
        </p:txBody>
      </p:sp>
      <p:grpSp>
        <p:nvGrpSpPr>
          <p:cNvPr id="40963" name="Group 117"/>
          <p:cNvGrpSpPr>
            <a:grpSpLocks/>
          </p:cNvGrpSpPr>
          <p:nvPr/>
        </p:nvGrpSpPr>
        <p:grpSpPr bwMode="auto">
          <a:xfrm>
            <a:off x="539750" y="1066800"/>
            <a:ext cx="3830638" cy="2419350"/>
            <a:chOff x="340" y="781"/>
            <a:chExt cx="2413" cy="1524"/>
          </a:xfrm>
        </p:grpSpPr>
        <p:sp>
          <p:nvSpPr>
            <p:cNvPr id="41052" name="Oval 4"/>
            <p:cNvSpPr>
              <a:spLocks noChangeArrowheads="1"/>
            </p:cNvSpPr>
            <p:nvPr/>
          </p:nvSpPr>
          <p:spPr bwMode="auto">
            <a:xfrm>
              <a:off x="340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3" name="Oval 5"/>
            <p:cNvSpPr>
              <a:spLocks noChangeArrowheads="1"/>
            </p:cNvSpPr>
            <p:nvPr/>
          </p:nvSpPr>
          <p:spPr bwMode="auto">
            <a:xfrm>
              <a:off x="88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4" name="Oval 6"/>
            <p:cNvSpPr>
              <a:spLocks noChangeArrowheads="1"/>
            </p:cNvSpPr>
            <p:nvPr/>
          </p:nvSpPr>
          <p:spPr bwMode="auto">
            <a:xfrm>
              <a:off x="943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5" name="Oval 7"/>
            <p:cNvSpPr>
              <a:spLocks noChangeArrowheads="1"/>
            </p:cNvSpPr>
            <p:nvPr/>
          </p:nvSpPr>
          <p:spPr bwMode="auto">
            <a:xfrm>
              <a:off x="1426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6" name="Oval 8"/>
            <p:cNvSpPr>
              <a:spLocks noChangeArrowheads="1"/>
            </p:cNvSpPr>
            <p:nvPr/>
          </p:nvSpPr>
          <p:spPr bwMode="auto">
            <a:xfrm>
              <a:off x="1969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7" name="Oval 9"/>
            <p:cNvSpPr>
              <a:spLocks noChangeArrowheads="1"/>
            </p:cNvSpPr>
            <p:nvPr/>
          </p:nvSpPr>
          <p:spPr bwMode="auto">
            <a:xfrm>
              <a:off x="1969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8" name="Oval 10"/>
            <p:cNvSpPr>
              <a:spLocks noChangeArrowheads="1"/>
            </p:cNvSpPr>
            <p:nvPr/>
          </p:nvSpPr>
          <p:spPr bwMode="auto">
            <a:xfrm>
              <a:off x="1486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9" name="Oval 11"/>
            <p:cNvSpPr>
              <a:spLocks noChangeArrowheads="1"/>
            </p:cNvSpPr>
            <p:nvPr/>
          </p:nvSpPr>
          <p:spPr bwMode="auto">
            <a:xfrm>
              <a:off x="2572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0" name="Line 12"/>
            <p:cNvSpPr>
              <a:spLocks noChangeShapeType="1"/>
            </p:cNvSpPr>
            <p:nvPr/>
          </p:nvSpPr>
          <p:spPr bwMode="auto">
            <a:xfrm flipV="1">
              <a:off x="521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1" name="Line 13"/>
            <p:cNvSpPr>
              <a:spLocks noChangeShapeType="1"/>
            </p:cNvSpPr>
            <p:nvPr/>
          </p:nvSpPr>
          <p:spPr bwMode="auto">
            <a:xfrm>
              <a:off x="486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2" name="Line 14"/>
            <p:cNvSpPr>
              <a:spLocks noChangeShapeType="1"/>
            </p:cNvSpPr>
            <p:nvPr/>
          </p:nvSpPr>
          <p:spPr bwMode="auto">
            <a:xfrm>
              <a:off x="1094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" name="Line 15"/>
            <p:cNvSpPr>
              <a:spLocks noChangeShapeType="1"/>
            </p:cNvSpPr>
            <p:nvPr/>
          </p:nvSpPr>
          <p:spPr bwMode="auto">
            <a:xfrm>
              <a:off x="1034" y="1934"/>
              <a:ext cx="45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4" name="Line 16"/>
            <p:cNvSpPr>
              <a:spLocks noChangeShapeType="1"/>
            </p:cNvSpPr>
            <p:nvPr/>
          </p:nvSpPr>
          <p:spPr bwMode="auto">
            <a:xfrm flipV="1">
              <a:off x="1054" y="1590"/>
              <a:ext cx="40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5" name="Line 17"/>
            <p:cNvSpPr>
              <a:spLocks noChangeShapeType="1"/>
            </p:cNvSpPr>
            <p:nvPr/>
          </p:nvSpPr>
          <p:spPr bwMode="auto">
            <a:xfrm>
              <a:off x="1577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6" name="Line 18"/>
            <p:cNvSpPr>
              <a:spLocks noChangeShapeType="1"/>
            </p:cNvSpPr>
            <p:nvPr/>
          </p:nvSpPr>
          <p:spPr bwMode="auto">
            <a:xfrm flipV="1">
              <a:off x="1637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7" name="Line 19"/>
            <p:cNvSpPr>
              <a:spLocks noChangeShapeType="1"/>
            </p:cNvSpPr>
            <p:nvPr/>
          </p:nvSpPr>
          <p:spPr bwMode="auto">
            <a:xfrm flipV="1">
              <a:off x="1607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8" name="Line 20"/>
            <p:cNvSpPr>
              <a:spLocks noChangeShapeType="1"/>
            </p:cNvSpPr>
            <p:nvPr/>
          </p:nvSpPr>
          <p:spPr bwMode="auto">
            <a:xfrm>
              <a:off x="1104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9" name="Line 21"/>
            <p:cNvSpPr>
              <a:spLocks noChangeShapeType="1"/>
            </p:cNvSpPr>
            <p:nvPr/>
          </p:nvSpPr>
          <p:spPr bwMode="auto">
            <a:xfrm>
              <a:off x="2140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0" name="Text Box 22"/>
            <p:cNvSpPr txBox="1">
              <a:spLocks noChangeArrowheads="1"/>
            </p:cNvSpPr>
            <p:nvPr/>
          </p:nvSpPr>
          <p:spPr bwMode="auto">
            <a:xfrm>
              <a:off x="548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71" name="Text Box 23"/>
            <p:cNvSpPr txBox="1">
              <a:spLocks noChangeArrowheads="1"/>
            </p:cNvSpPr>
            <p:nvPr/>
          </p:nvSpPr>
          <p:spPr bwMode="auto">
            <a:xfrm>
              <a:off x="1403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72" name="Text Box 24"/>
            <p:cNvSpPr txBox="1">
              <a:spLocks noChangeArrowheads="1"/>
            </p:cNvSpPr>
            <p:nvPr/>
          </p:nvSpPr>
          <p:spPr bwMode="auto">
            <a:xfrm>
              <a:off x="619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73" name="Text Box 25"/>
            <p:cNvSpPr txBox="1">
              <a:spLocks noChangeArrowheads="1"/>
            </p:cNvSpPr>
            <p:nvPr/>
          </p:nvSpPr>
          <p:spPr bwMode="auto">
            <a:xfrm>
              <a:off x="1252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4" name="Text Box 26"/>
            <p:cNvSpPr txBox="1">
              <a:spLocks noChangeArrowheads="1"/>
            </p:cNvSpPr>
            <p:nvPr/>
          </p:nvSpPr>
          <p:spPr bwMode="auto">
            <a:xfrm>
              <a:off x="1061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5" name="Text Box 27"/>
            <p:cNvSpPr txBox="1">
              <a:spLocks noChangeArrowheads="1"/>
            </p:cNvSpPr>
            <p:nvPr/>
          </p:nvSpPr>
          <p:spPr bwMode="auto">
            <a:xfrm>
              <a:off x="1866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76" name="Text Box 28"/>
            <p:cNvSpPr txBox="1">
              <a:spLocks noChangeArrowheads="1"/>
            </p:cNvSpPr>
            <p:nvPr/>
          </p:nvSpPr>
          <p:spPr bwMode="auto">
            <a:xfrm>
              <a:off x="2308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7" name="Text Box 29"/>
            <p:cNvSpPr txBox="1">
              <a:spLocks noChangeArrowheads="1"/>
            </p:cNvSpPr>
            <p:nvPr/>
          </p:nvSpPr>
          <p:spPr bwMode="auto">
            <a:xfrm>
              <a:off x="1031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78" name="Text Box 30"/>
            <p:cNvSpPr txBox="1">
              <a:spLocks noChangeArrowheads="1"/>
            </p:cNvSpPr>
            <p:nvPr/>
          </p:nvSpPr>
          <p:spPr bwMode="auto">
            <a:xfrm>
              <a:off x="1566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79" name="Text Box 31"/>
            <p:cNvSpPr txBox="1">
              <a:spLocks noChangeArrowheads="1"/>
            </p:cNvSpPr>
            <p:nvPr/>
          </p:nvSpPr>
          <p:spPr bwMode="auto">
            <a:xfrm>
              <a:off x="1816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956175" y="1066800"/>
            <a:ext cx="3830638" cy="2419350"/>
            <a:chOff x="3122" y="781"/>
            <a:chExt cx="2413" cy="1524"/>
          </a:xfrm>
        </p:grpSpPr>
        <p:sp>
          <p:nvSpPr>
            <p:cNvPr id="41024" name="Oval 32"/>
            <p:cNvSpPr>
              <a:spLocks noChangeArrowheads="1"/>
            </p:cNvSpPr>
            <p:nvPr/>
          </p:nvSpPr>
          <p:spPr bwMode="auto">
            <a:xfrm>
              <a:off x="3122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5" name="Oval 33"/>
            <p:cNvSpPr>
              <a:spLocks noChangeArrowheads="1"/>
            </p:cNvSpPr>
            <p:nvPr/>
          </p:nvSpPr>
          <p:spPr bwMode="auto">
            <a:xfrm>
              <a:off x="3665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6" name="Oval 34"/>
            <p:cNvSpPr>
              <a:spLocks noChangeArrowheads="1"/>
            </p:cNvSpPr>
            <p:nvPr/>
          </p:nvSpPr>
          <p:spPr bwMode="auto">
            <a:xfrm>
              <a:off x="3725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7" name="Oval 35"/>
            <p:cNvSpPr>
              <a:spLocks noChangeArrowheads="1"/>
            </p:cNvSpPr>
            <p:nvPr/>
          </p:nvSpPr>
          <p:spPr bwMode="auto">
            <a:xfrm>
              <a:off x="4208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8" name="Oval 36"/>
            <p:cNvSpPr>
              <a:spLocks noChangeArrowheads="1"/>
            </p:cNvSpPr>
            <p:nvPr/>
          </p:nvSpPr>
          <p:spPr bwMode="auto">
            <a:xfrm>
              <a:off x="4751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9" name="Oval 37"/>
            <p:cNvSpPr>
              <a:spLocks noChangeArrowheads="1"/>
            </p:cNvSpPr>
            <p:nvPr/>
          </p:nvSpPr>
          <p:spPr bwMode="auto">
            <a:xfrm>
              <a:off x="4751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0" name="Oval 38"/>
            <p:cNvSpPr>
              <a:spLocks noChangeArrowheads="1"/>
            </p:cNvSpPr>
            <p:nvPr/>
          </p:nvSpPr>
          <p:spPr bwMode="auto">
            <a:xfrm>
              <a:off x="4268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1" name="Oval 39"/>
            <p:cNvSpPr>
              <a:spLocks noChangeArrowheads="1"/>
            </p:cNvSpPr>
            <p:nvPr/>
          </p:nvSpPr>
          <p:spPr bwMode="auto">
            <a:xfrm>
              <a:off x="5354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2" name="Line 40"/>
            <p:cNvSpPr>
              <a:spLocks noChangeShapeType="1"/>
            </p:cNvSpPr>
            <p:nvPr/>
          </p:nvSpPr>
          <p:spPr bwMode="auto">
            <a:xfrm flipV="1">
              <a:off x="3303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3" name="Line 41"/>
            <p:cNvSpPr>
              <a:spLocks noChangeShapeType="1"/>
            </p:cNvSpPr>
            <p:nvPr/>
          </p:nvSpPr>
          <p:spPr bwMode="auto">
            <a:xfrm>
              <a:off x="3268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4" name="Line 42"/>
            <p:cNvSpPr>
              <a:spLocks noChangeShapeType="1"/>
            </p:cNvSpPr>
            <p:nvPr/>
          </p:nvSpPr>
          <p:spPr bwMode="auto">
            <a:xfrm>
              <a:off x="3876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5" name="Line 43"/>
            <p:cNvSpPr>
              <a:spLocks noChangeShapeType="1"/>
            </p:cNvSpPr>
            <p:nvPr/>
          </p:nvSpPr>
          <p:spPr bwMode="auto">
            <a:xfrm>
              <a:off x="3824" y="1942"/>
              <a:ext cx="444" cy="25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6" name="Line 44"/>
            <p:cNvSpPr>
              <a:spLocks noChangeShapeType="1"/>
            </p:cNvSpPr>
            <p:nvPr/>
          </p:nvSpPr>
          <p:spPr bwMode="auto">
            <a:xfrm flipV="1">
              <a:off x="3836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7" name="Line 45"/>
            <p:cNvSpPr>
              <a:spLocks noChangeShapeType="1"/>
            </p:cNvSpPr>
            <p:nvPr/>
          </p:nvSpPr>
          <p:spPr bwMode="auto">
            <a:xfrm>
              <a:off x="4359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8" name="Line 46"/>
            <p:cNvSpPr>
              <a:spLocks noChangeShapeType="1"/>
            </p:cNvSpPr>
            <p:nvPr/>
          </p:nvSpPr>
          <p:spPr bwMode="auto">
            <a:xfrm flipV="1">
              <a:off x="4419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9" name="Line 47"/>
            <p:cNvSpPr>
              <a:spLocks noChangeShapeType="1"/>
            </p:cNvSpPr>
            <p:nvPr/>
          </p:nvSpPr>
          <p:spPr bwMode="auto">
            <a:xfrm flipV="1">
              <a:off x="4389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0" name="Line 48"/>
            <p:cNvSpPr>
              <a:spLocks noChangeShapeType="1"/>
            </p:cNvSpPr>
            <p:nvPr/>
          </p:nvSpPr>
          <p:spPr bwMode="auto">
            <a:xfrm>
              <a:off x="3886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1" name="Line 49"/>
            <p:cNvSpPr>
              <a:spLocks noChangeShapeType="1"/>
            </p:cNvSpPr>
            <p:nvPr/>
          </p:nvSpPr>
          <p:spPr bwMode="auto">
            <a:xfrm>
              <a:off x="4922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2" name="Text Box 50"/>
            <p:cNvSpPr txBox="1">
              <a:spLocks noChangeArrowheads="1"/>
            </p:cNvSpPr>
            <p:nvPr/>
          </p:nvSpPr>
          <p:spPr bwMode="auto">
            <a:xfrm>
              <a:off x="3330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43" name="Text Box 51"/>
            <p:cNvSpPr txBox="1">
              <a:spLocks noChangeArrowheads="1"/>
            </p:cNvSpPr>
            <p:nvPr/>
          </p:nvSpPr>
          <p:spPr bwMode="auto">
            <a:xfrm>
              <a:off x="4185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44" name="Text Box 52"/>
            <p:cNvSpPr txBox="1">
              <a:spLocks noChangeArrowheads="1"/>
            </p:cNvSpPr>
            <p:nvPr/>
          </p:nvSpPr>
          <p:spPr bwMode="auto">
            <a:xfrm>
              <a:off x="3401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45" name="Text Box 53"/>
            <p:cNvSpPr txBox="1">
              <a:spLocks noChangeArrowheads="1"/>
            </p:cNvSpPr>
            <p:nvPr/>
          </p:nvSpPr>
          <p:spPr bwMode="auto">
            <a:xfrm>
              <a:off x="4034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6" name="Text Box 54"/>
            <p:cNvSpPr txBox="1">
              <a:spLocks noChangeArrowheads="1"/>
            </p:cNvSpPr>
            <p:nvPr/>
          </p:nvSpPr>
          <p:spPr bwMode="auto">
            <a:xfrm>
              <a:off x="3843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7" name="Text Box 55"/>
            <p:cNvSpPr txBox="1">
              <a:spLocks noChangeArrowheads="1"/>
            </p:cNvSpPr>
            <p:nvPr/>
          </p:nvSpPr>
          <p:spPr bwMode="auto">
            <a:xfrm>
              <a:off x="4648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48" name="Text Box 56"/>
            <p:cNvSpPr txBox="1">
              <a:spLocks noChangeArrowheads="1"/>
            </p:cNvSpPr>
            <p:nvPr/>
          </p:nvSpPr>
          <p:spPr bwMode="auto">
            <a:xfrm>
              <a:off x="5090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9" name="Text Box 57"/>
            <p:cNvSpPr txBox="1">
              <a:spLocks noChangeArrowheads="1"/>
            </p:cNvSpPr>
            <p:nvPr/>
          </p:nvSpPr>
          <p:spPr bwMode="auto">
            <a:xfrm>
              <a:off x="3813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50" name="Text Box 58"/>
            <p:cNvSpPr txBox="1">
              <a:spLocks noChangeArrowheads="1"/>
            </p:cNvSpPr>
            <p:nvPr/>
          </p:nvSpPr>
          <p:spPr bwMode="auto">
            <a:xfrm>
              <a:off x="4348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51" name="Text Box 59"/>
            <p:cNvSpPr txBox="1">
              <a:spLocks noChangeArrowheads="1"/>
            </p:cNvSpPr>
            <p:nvPr/>
          </p:nvSpPr>
          <p:spPr bwMode="auto">
            <a:xfrm>
              <a:off x="4598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549275" y="3752850"/>
            <a:ext cx="3830638" cy="2419350"/>
            <a:chOff x="346" y="2620"/>
            <a:chExt cx="2413" cy="1524"/>
          </a:xfrm>
        </p:grpSpPr>
        <p:sp>
          <p:nvSpPr>
            <p:cNvPr id="40996" name="Oval 60"/>
            <p:cNvSpPr>
              <a:spLocks noChangeArrowheads="1"/>
            </p:cNvSpPr>
            <p:nvPr/>
          </p:nvSpPr>
          <p:spPr bwMode="auto">
            <a:xfrm>
              <a:off x="346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7" name="Oval 61"/>
            <p:cNvSpPr>
              <a:spLocks noChangeArrowheads="1"/>
            </p:cNvSpPr>
            <p:nvPr/>
          </p:nvSpPr>
          <p:spPr bwMode="auto">
            <a:xfrm>
              <a:off x="889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8" name="Oval 62"/>
            <p:cNvSpPr>
              <a:spLocks noChangeArrowheads="1"/>
            </p:cNvSpPr>
            <p:nvPr/>
          </p:nvSpPr>
          <p:spPr bwMode="auto">
            <a:xfrm>
              <a:off x="949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9" name="Oval 63"/>
            <p:cNvSpPr>
              <a:spLocks noChangeArrowheads="1"/>
            </p:cNvSpPr>
            <p:nvPr/>
          </p:nvSpPr>
          <p:spPr bwMode="auto">
            <a:xfrm>
              <a:off x="1432" y="329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0" name="Oval 64"/>
            <p:cNvSpPr>
              <a:spLocks noChangeArrowheads="1"/>
            </p:cNvSpPr>
            <p:nvPr/>
          </p:nvSpPr>
          <p:spPr bwMode="auto">
            <a:xfrm>
              <a:off x="1975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1" name="Oval 65"/>
            <p:cNvSpPr>
              <a:spLocks noChangeArrowheads="1"/>
            </p:cNvSpPr>
            <p:nvPr/>
          </p:nvSpPr>
          <p:spPr bwMode="auto">
            <a:xfrm>
              <a:off x="1975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2" name="Oval 66"/>
            <p:cNvSpPr>
              <a:spLocks noChangeArrowheads="1"/>
            </p:cNvSpPr>
            <p:nvPr/>
          </p:nvSpPr>
          <p:spPr bwMode="auto">
            <a:xfrm>
              <a:off x="1492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3" name="Oval 67"/>
            <p:cNvSpPr>
              <a:spLocks noChangeArrowheads="1"/>
            </p:cNvSpPr>
            <p:nvPr/>
          </p:nvSpPr>
          <p:spPr bwMode="auto">
            <a:xfrm>
              <a:off x="2578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4" name="Line 68"/>
            <p:cNvSpPr>
              <a:spLocks noChangeShapeType="1"/>
            </p:cNvSpPr>
            <p:nvPr/>
          </p:nvSpPr>
          <p:spPr bwMode="auto">
            <a:xfrm flipV="1">
              <a:off x="527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5" name="Line 69"/>
            <p:cNvSpPr>
              <a:spLocks noChangeShapeType="1"/>
            </p:cNvSpPr>
            <p:nvPr/>
          </p:nvSpPr>
          <p:spPr bwMode="auto">
            <a:xfrm>
              <a:off x="492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6" name="Line 70"/>
            <p:cNvSpPr>
              <a:spLocks noChangeShapeType="1"/>
            </p:cNvSpPr>
            <p:nvPr/>
          </p:nvSpPr>
          <p:spPr bwMode="auto">
            <a:xfrm>
              <a:off x="1100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7" name="Line 71"/>
            <p:cNvSpPr>
              <a:spLocks noChangeShapeType="1"/>
            </p:cNvSpPr>
            <p:nvPr/>
          </p:nvSpPr>
          <p:spPr bwMode="auto">
            <a:xfrm>
              <a:off x="1040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8" name="Line 72"/>
            <p:cNvSpPr>
              <a:spLocks noChangeShapeType="1"/>
            </p:cNvSpPr>
            <p:nvPr/>
          </p:nvSpPr>
          <p:spPr bwMode="auto">
            <a:xfrm flipV="1">
              <a:off x="1060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9" name="Line 73"/>
            <p:cNvSpPr>
              <a:spLocks noChangeShapeType="1"/>
            </p:cNvSpPr>
            <p:nvPr/>
          </p:nvSpPr>
          <p:spPr bwMode="auto">
            <a:xfrm>
              <a:off x="1583" y="3438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0" name="Line 74"/>
            <p:cNvSpPr>
              <a:spLocks noChangeShapeType="1"/>
            </p:cNvSpPr>
            <p:nvPr/>
          </p:nvSpPr>
          <p:spPr bwMode="auto">
            <a:xfrm flipV="1">
              <a:off x="1643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1" name="Line 75"/>
            <p:cNvSpPr>
              <a:spLocks noChangeShapeType="1"/>
            </p:cNvSpPr>
            <p:nvPr/>
          </p:nvSpPr>
          <p:spPr bwMode="auto">
            <a:xfrm flipV="1">
              <a:off x="1613" y="3323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2" name="Line 76"/>
            <p:cNvSpPr>
              <a:spLocks noChangeShapeType="1"/>
            </p:cNvSpPr>
            <p:nvPr/>
          </p:nvSpPr>
          <p:spPr bwMode="auto">
            <a:xfrm>
              <a:off x="1138" y="2934"/>
              <a:ext cx="837" cy="1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3" name="Line 77"/>
            <p:cNvSpPr>
              <a:spLocks noChangeShapeType="1"/>
            </p:cNvSpPr>
            <p:nvPr/>
          </p:nvSpPr>
          <p:spPr bwMode="auto">
            <a:xfrm>
              <a:off x="2146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4" name="Text Box 78"/>
            <p:cNvSpPr txBox="1">
              <a:spLocks noChangeArrowheads="1"/>
            </p:cNvSpPr>
            <p:nvPr/>
          </p:nvSpPr>
          <p:spPr bwMode="auto">
            <a:xfrm>
              <a:off x="554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15" name="Text Box 79"/>
            <p:cNvSpPr txBox="1">
              <a:spLocks noChangeArrowheads="1"/>
            </p:cNvSpPr>
            <p:nvPr/>
          </p:nvSpPr>
          <p:spPr bwMode="auto">
            <a:xfrm>
              <a:off x="1409" y="2620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16" name="Text Box 80"/>
            <p:cNvSpPr txBox="1">
              <a:spLocks noChangeArrowheads="1"/>
            </p:cNvSpPr>
            <p:nvPr/>
          </p:nvSpPr>
          <p:spPr bwMode="auto">
            <a:xfrm>
              <a:off x="625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17" name="Text Box 81"/>
            <p:cNvSpPr txBox="1">
              <a:spLocks noChangeArrowheads="1"/>
            </p:cNvSpPr>
            <p:nvPr/>
          </p:nvSpPr>
          <p:spPr bwMode="auto">
            <a:xfrm>
              <a:off x="1258" y="29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18" name="Text Box 82"/>
            <p:cNvSpPr txBox="1">
              <a:spLocks noChangeArrowheads="1"/>
            </p:cNvSpPr>
            <p:nvPr/>
          </p:nvSpPr>
          <p:spPr bwMode="auto">
            <a:xfrm>
              <a:off x="1067" y="330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19" name="Text Box 83"/>
            <p:cNvSpPr txBox="1">
              <a:spLocks noChangeArrowheads="1"/>
            </p:cNvSpPr>
            <p:nvPr/>
          </p:nvSpPr>
          <p:spPr bwMode="auto">
            <a:xfrm>
              <a:off x="1872" y="30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20" name="Text Box 84"/>
            <p:cNvSpPr txBox="1">
              <a:spLocks noChangeArrowheads="1"/>
            </p:cNvSpPr>
            <p:nvPr/>
          </p:nvSpPr>
          <p:spPr bwMode="auto">
            <a:xfrm>
              <a:off x="2314" y="27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21" name="Text Box 85"/>
            <p:cNvSpPr txBox="1">
              <a:spLocks noChangeArrowheads="1"/>
            </p:cNvSpPr>
            <p:nvPr/>
          </p:nvSpPr>
          <p:spPr bwMode="auto">
            <a:xfrm>
              <a:off x="1037" y="382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22" name="Text Box 86"/>
            <p:cNvSpPr txBox="1">
              <a:spLocks noChangeArrowheads="1"/>
            </p:cNvSpPr>
            <p:nvPr/>
          </p:nvSpPr>
          <p:spPr bwMode="auto">
            <a:xfrm>
              <a:off x="1572" y="34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23" name="Text Box 87"/>
            <p:cNvSpPr txBox="1">
              <a:spLocks noChangeArrowheads="1"/>
            </p:cNvSpPr>
            <p:nvPr/>
          </p:nvSpPr>
          <p:spPr bwMode="auto">
            <a:xfrm>
              <a:off x="1822" y="38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927600" y="3752850"/>
            <a:ext cx="3830638" cy="2419350"/>
            <a:chOff x="3104" y="2620"/>
            <a:chExt cx="2413" cy="1524"/>
          </a:xfrm>
        </p:grpSpPr>
        <p:sp>
          <p:nvSpPr>
            <p:cNvPr id="40968" name="Oval 88"/>
            <p:cNvSpPr>
              <a:spLocks noChangeArrowheads="1"/>
            </p:cNvSpPr>
            <p:nvPr/>
          </p:nvSpPr>
          <p:spPr bwMode="auto">
            <a:xfrm>
              <a:off x="3104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9" name="Oval 89"/>
            <p:cNvSpPr>
              <a:spLocks noChangeArrowheads="1"/>
            </p:cNvSpPr>
            <p:nvPr/>
          </p:nvSpPr>
          <p:spPr bwMode="auto">
            <a:xfrm>
              <a:off x="3647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0" name="Oval 90"/>
            <p:cNvSpPr>
              <a:spLocks noChangeArrowheads="1"/>
            </p:cNvSpPr>
            <p:nvPr/>
          </p:nvSpPr>
          <p:spPr bwMode="auto">
            <a:xfrm>
              <a:off x="3707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Oval 91"/>
            <p:cNvSpPr>
              <a:spLocks noChangeArrowheads="1"/>
            </p:cNvSpPr>
            <p:nvPr/>
          </p:nvSpPr>
          <p:spPr bwMode="auto">
            <a:xfrm>
              <a:off x="4190" y="3297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Oval 92"/>
            <p:cNvSpPr>
              <a:spLocks noChangeArrowheads="1"/>
            </p:cNvSpPr>
            <p:nvPr/>
          </p:nvSpPr>
          <p:spPr bwMode="auto">
            <a:xfrm>
              <a:off x="4733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Oval 93"/>
            <p:cNvSpPr>
              <a:spLocks noChangeArrowheads="1"/>
            </p:cNvSpPr>
            <p:nvPr/>
          </p:nvSpPr>
          <p:spPr bwMode="auto">
            <a:xfrm>
              <a:off x="4733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Oval 94"/>
            <p:cNvSpPr>
              <a:spLocks noChangeArrowheads="1"/>
            </p:cNvSpPr>
            <p:nvPr/>
          </p:nvSpPr>
          <p:spPr bwMode="auto">
            <a:xfrm>
              <a:off x="4250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Oval 95"/>
            <p:cNvSpPr>
              <a:spLocks noChangeArrowheads="1"/>
            </p:cNvSpPr>
            <p:nvPr/>
          </p:nvSpPr>
          <p:spPr bwMode="auto">
            <a:xfrm>
              <a:off x="5336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6" name="Line 96"/>
            <p:cNvSpPr>
              <a:spLocks noChangeShapeType="1"/>
            </p:cNvSpPr>
            <p:nvPr/>
          </p:nvSpPr>
          <p:spPr bwMode="auto">
            <a:xfrm flipV="1">
              <a:off x="3285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7" name="Line 97"/>
            <p:cNvSpPr>
              <a:spLocks noChangeShapeType="1"/>
            </p:cNvSpPr>
            <p:nvPr/>
          </p:nvSpPr>
          <p:spPr bwMode="auto">
            <a:xfrm>
              <a:off x="3250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98"/>
            <p:cNvSpPr>
              <a:spLocks noChangeShapeType="1"/>
            </p:cNvSpPr>
            <p:nvPr/>
          </p:nvSpPr>
          <p:spPr bwMode="auto">
            <a:xfrm>
              <a:off x="3858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99"/>
            <p:cNvSpPr>
              <a:spLocks noChangeShapeType="1"/>
            </p:cNvSpPr>
            <p:nvPr/>
          </p:nvSpPr>
          <p:spPr bwMode="auto">
            <a:xfrm>
              <a:off x="3798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Line 100"/>
            <p:cNvSpPr>
              <a:spLocks noChangeShapeType="1"/>
            </p:cNvSpPr>
            <p:nvPr/>
          </p:nvSpPr>
          <p:spPr bwMode="auto">
            <a:xfrm flipV="1">
              <a:off x="3818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1" name="Line 101"/>
            <p:cNvSpPr>
              <a:spLocks noChangeShapeType="1"/>
            </p:cNvSpPr>
            <p:nvPr/>
          </p:nvSpPr>
          <p:spPr bwMode="auto">
            <a:xfrm>
              <a:off x="4341" y="3438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2" name="Line 102"/>
            <p:cNvSpPr>
              <a:spLocks noChangeShapeType="1"/>
            </p:cNvSpPr>
            <p:nvPr/>
          </p:nvSpPr>
          <p:spPr bwMode="auto">
            <a:xfrm flipV="1">
              <a:off x="4401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3" name="Line 103"/>
            <p:cNvSpPr>
              <a:spLocks noChangeShapeType="1"/>
            </p:cNvSpPr>
            <p:nvPr/>
          </p:nvSpPr>
          <p:spPr bwMode="auto">
            <a:xfrm flipV="1">
              <a:off x="4371" y="3323"/>
              <a:ext cx="965" cy="62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4" name="Line 104"/>
            <p:cNvSpPr>
              <a:spLocks noChangeShapeType="1"/>
            </p:cNvSpPr>
            <p:nvPr/>
          </p:nvSpPr>
          <p:spPr bwMode="auto">
            <a:xfrm>
              <a:off x="3868" y="2944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5" name="Line 105"/>
            <p:cNvSpPr>
              <a:spLocks noChangeShapeType="1"/>
            </p:cNvSpPr>
            <p:nvPr/>
          </p:nvSpPr>
          <p:spPr bwMode="auto">
            <a:xfrm>
              <a:off x="4904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6" name="Text Box 106"/>
            <p:cNvSpPr txBox="1">
              <a:spLocks noChangeArrowheads="1"/>
            </p:cNvSpPr>
            <p:nvPr/>
          </p:nvSpPr>
          <p:spPr bwMode="auto">
            <a:xfrm>
              <a:off x="331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0987" name="Text Box 107"/>
            <p:cNvSpPr txBox="1">
              <a:spLocks noChangeArrowheads="1"/>
            </p:cNvSpPr>
            <p:nvPr/>
          </p:nvSpPr>
          <p:spPr bwMode="auto">
            <a:xfrm>
              <a:off x="4167" y="2620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0988" name="Text Box 108"/>
            <p:cNvSpPr txBox="1">
              <a:spLocks noChangeArrowheads="1"/>
            </p:cNvSpPr>
            <p:nvPr/>
          </p:nvSpPr>
          <p:spPr bwMode="auto">
            <a:xfrm>
              <a:off x="3383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0989" name="Text Box 109"/>
            <p:cNvSpPr txBox="1">
              <a:spLocks noChangeArrowheads="1"/>
            </p:cNvSpPr>
            <p:nvPr/>
          </p:nvSpPr>
          <p:spPr bwMode="auto">
            <a:xfrm>
              <a:off x="4016" y="29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0" name="Text Box 110"/>
            <p:cNvSpPr txBox="1">
              <a:spLocks noChangeArrowheads="1"/>
            </p:cNvSpPr>
            <p:nvPr/>
          </p:nvSpPr>
          <p:spPr bwMode="auto">
            <a:xfrm>
              <a:off x="3825" y="330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1" name="Text Box 111"/>
            <p:cNvSpPr txBox="1">
              <a:spLocks noChangeArrowheads="1"/>
            </p:cNvSpPr>
            <p:nvPr/>
          </p:nvSpPr>
          <p:spPr bwMode="auto">
            <a:xfrm>
              <a:off x="4630" y="30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0992" name="Text Box 112"/>
            <p:cNvSpPr txBox="1">
              <a:spLocks noChangeArrowheads="1"/>
            </p:cNvSpPr>
            <p:nvPr/>
          </p:nvSpPr>
          <p:spPr bwMode="auto">
            <a:xfrm>
              <a:off x="5072" y="27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3" name="Text Box 113"/>
            <p:cNvSpPr txBox="1">
              <a:spLocks noChangeArrowheads="1"/>
            </p:cNvSpPr>
            <p:nvPr/>
          </p:nvSpPr>
          <p:spPr bwMode="auto">
            <a:xfrm>
              <a:off x="3795" y="382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0994" name="Text Box 114"/>
            <p:cNvSpPr txBox="1">
              <a:spLocks noChangeArrowheads="1"/>
            </p:cNvSpPr>
            <p:nvPr/>
          </p:nvSpPr>
          <p:spPr bwMode="auto">
            <a:xfrm>
              <a:off x="4330" y="34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0995" name="Text Box 115"/>
            <p:cNvSpPr txBox="1">
              <a:spLocks noChangeArrowheads="1"/>
            </p:cNvSpPr>
            <p:nvPr/>
          </p:nvSpPr>
          <p:spPr bwMode="auto">
            <a:xfrm>
              <a:off x="4580" y="38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sp>
        <p:nvSpPr>
          <p:cNvPr id="40967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5FBD5D2E-3039-E14C-9FDB-76918319A05C}" type="slidenum">
              <a:rPr lang="en-US" sz="1200">
                <a:solidFill>
                  <a:srgbClr val="898989"/>
                </a:solidFill>
              </a:rPr>
              <a:pPr algn="r"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Link-State Routing Example (cont.)</a:t>
            </a:r>
          </a:p>
        </p:txBody>
      </p:sp>
      <p:grpSp>
        <p:nvGrpSpPr>
          <p:cNvPr id="43011" name="Group 201"/>
          <p:cNvGrpSpPr>
            <a:grpSpLocks/>
          </p:cNvGrpSpPr>
          <p:nvPr/>
        </p:nvGrpSpPr>
        <p:grpSpPr bwMode="auto">
          <a:xfrm>
            <a:off x="549275" y="1066800"/>
            <a:ext cx="3830638" cy="2419350"/>
            <a:chOff x="346" y="781"/>
            <a:chExt cx="2413" cy="1524"/>
          </a:xfrm>
        </p:grpSpPr>
        <p:sp>
          <p:nvSpPr>
            <p:cNvPr id="43100" name="Oval 4"/>
            <p:cNvSpPr>
              <a:spLocks noChangeArrowheads="1"/>
            </p:cNvSpPr>
            <p:nvPr/>
          </p:nvSpPr>
          <p:spPr bwMode="auto">
            <a:xfrm>
              <a:off x="34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1" name="Oval 5"/>
            <p:cNvSpPr>
              <a:spLocks noChangeArrowheads="1"/>
            </p:cNvSpPr>
            <p:nvPr/>
          </p:nvSpPr>
          <p:spPr bwMode="auto">
            <a:xfrm>
              <a:off x="889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2" name="Oval 6"/>
            <p:cNvSpPr>
              <a:spLocks noChangeArrowheads="1"/>
            </p:cNvSpPr>
            <p:nvPr/>
          </p:nvSpPr>
          <p:spPr bwMode="auto">
            <a:xfrm>
              <a:off x="949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3" name="Oval 7"/>
            <p:cNvSpPr>
              <a:spLocks noChangeArrowheads="1"/>
            </p:cNvSpPr>
            <p:nvPr/>
          </p:nvSpPr>
          <p:spPr bwMode="auto">
            <a:xfrm>
              <a:off x="1432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4" name="Oval 8"/>
            <p:cNvSpPr>
              <a:spLocks noChangeArrowheads="1"/>
            </p:cNvSpPr>
            <p:nvPr/>
          </p:nvSpPr>
          <p:spPr bwMode="auto">
            <a:xfrm>
              <a:off x="1975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5" name="Oval 9"/>
            <p:cNvSpPr>
              <a:spLocks noChangeArrowheads="1"/>
            </p:cNvSpPr>
            <p:nvPr/>
          </p:nvSpPr>
          <p:spPr bwMode="auto">
            <a:xfrm>
              <a:off x="1975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6" name="Oval 10"/>
            <p:cNvSpPr>
              <a:spLocks noChangeArrowheads="1"/>
            </p:cNvSpPr>
            <p:nvPr/>
          </p:nvSpPr>
          <p:spPr bwMode="auto">
            <a:xfrm>
              <a:off x="1492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7" name="Oval 11"/>
            <p:cNvSpPr>
              <a:spLocks noChangeArrowheads="1"/>
            </p:cNvSpPr>
            <p:nvPr/>
          </p:nvSpPr>
          <p:spPr bwMode="auto">
            <a:xfrm>
              <a:off x="2578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8" name="Line 12"/>
            <p:cNvSpPr>
              <a:spLocks noChangeShapeType="1"/>
            </p:cNvSpPr>
            <p:nvPr/>
          </p:nvSpPr>
          <p:spPr bwMode="auto">
            <a:xfrm flipV="1">
              <a:off x="527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9" name="Line 13"/>
            <p:cNvSpPr>
              <a:spLocks noChangeShapeType="1"/>
            </p:cNvSpPr>
            <p:nvPr/>
          </p:nvSpPr>
          <p:spPr bwMode="auto">
            <a:xfrm>
              <a:off x="492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0" name="Line 14"/>
            <p:cNvSpPr>
              <a:spLocks noChangeShapeType="1"/>
            </p:cNvSpPr>
            <p:nvPr/>
          </p:nvSpPr>
          <p:spPr bwMode="auto">
            <a:xfrm>
              <a:off x="1100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1" name="Line 15"/>
            <p:cNvSpPr>
              <a:spLocks noChangeShapeType="1"/>
            </p:cNvSpPr>
            <p:nvPr/>
          </p:nvSpPr>
          <p:spPr bwMode="auto">
            <a:xfrm>
              <a:off x="1040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2" name="Line 16"/>
            <p:cNvSpPr>
              <a:spLocks noChangeShapeType="1"/>
            </p:cNvSpPr>
            <p:nvPr/>
          </p:nvSpPr>
          <p:spPr bwMode="auto">
            <a:xfrm flipV="1">
              <a:off x="1060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3" name="Line 17"/>
            <p:cNvSpPr>
              <a:spLocks noChangeShapeType="1"/>
            </p:cNvSpPr>
            <p:nvPr/>
          </p:nvSpPr>
          <p:spPr bwMode="auto">
            <a:xfrm>
              <a:off x="1583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4" name="Line 18"/>
            <p:cNvSpPr>
              <a:spLocks noChangeShapeType="1"/>
            </p:cNvSpPr>
            <p:nvPr/>
          </p:nvSpPr>
          <p:spPr bwMode="auto">
            <a:xfrm flipV="1">
              <a:off x="1643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5" name="Line 19"/>
            <p:cNvSpPr>
              <a:spLocks noChangeShapeType="1"/>
            </p:cNvSpPr>
            <p:nvPr/>
          </p:nvSpPr>
          <p:spPr bwMode="auto">
            <a:xfrm flipV="1">
              <a:off x="1613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6" name="Line 20"/>
            <p:cNvSpPr>
              <a:spLocks noChangeShapeType="1"/>
            </p:cNvSpPr>
            <p:nvPr/>
          </p:nvSpPr>
          <p:spPr bwMode="auto">
            <a:xfrm>
              <a:off x="1110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7" name="Line 21"/>
            <p:cNvSpPr>
              <a:spLocks noChangeShapeType="1"/>
            </p:cNvSpPr>
            <p:nvPr/>
          </p:nvSpPr>
          <p:spPr bwMode="auto">
            <a:xfrm>
              <a:off x="2146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8" name="Text Box 22"/>
            <p:cNvSpPr txBox="1">
              <a:spLocks noChangeArrowheads="1"/>
            </p:cNvSpPr>
            <p:nvPr/>
          </p:nvSpPr>
          <p:spPr bwMode="auto">
            <a:xfrm>
              <a:off x="554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119" name="Text Box 23"/>
            <p:cNvSpPr txBox="1">
              <a:spLocks noChangeArrowheads="1"/>
            </p:cNvSpPr>
            <p:nvPr/>
          </p:nvSpPr>
          <p:spPr bwMode="auto">
            <a:xfrm>
              <a:off x="1409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120" name="Text Box 24"/>
            <p:cNvSpPr txBox="1">
              <a:spLocks noChangeArrowheads="1"/>
            </p:cNvSpPr>
            <p:nvPr/>
          </p:nvSpPr>
          <p:spPr bwMode="auto">
            <a:xfrm>
              <a:off x="625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121" name="Text Box 25"/>
            <p:cNvSpPr txBox="1">
              <a:spLocks noChangeArrowheads="1"/>
            </p:cNvSpPr>
            <p:nvPr/>
          </p:nvSpPr>
          <p:spPr bwMode="auto">
            <a:xfrm>
              <a:off x="1258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2" name="Text Box 26"/>
            <p:cNvSpPr txBox="1">
              <a:spLocks noChangeArrowheads="1"/>
            </p:cNvSpPr>
            <p:nvPr/>
          </p:nvSpPr>
          <p:spPr bwMode="auto">
            <a:xfrm>
              <a:off x="1067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3" name="Text Box 27"/>
            <p:cNvSpPr txBox="1">
              <a:spLocks noChangeArrowheads="1"/>
            </p:cNvSpPr>
            <p:nvPr/>
          </p:nvSpPr>
          <p:spPr bwMode="auto">
            <a:xfrm>
              <a:off x="1872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124" name="Text Box 28"/>
            <p:cNvSpPr txBox="1">
              <a:spLocks noChangeArrowheads="1"/>
            </p:cNvSpPr>
            <p:nvPr/>
          </p:nvSpPr>
          <p:spPr bwMode="auto">
            <a:xfrm>
              <a:off x="2314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5" name="Text Box 29"/>
            <p:cNvSpPr txBox="1">
              <a:spLocks noChangeArrowheads="1"/>
            </p:cNvSpPr>
            <p:nvPr/>
          </p:nvSpPr>
          <p:spPr bwMode="auto">
            <a:xfrm>
              <a:off x="1037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126" name="Text Box 30"/>
            <p:cNvSpPr txBox="1">
              <a:spLocks noChangeArrowheads="1"/>
            </p:cNvSpPr>
            <p:nvPr/>
          </p:nvSpPr>
          <p:spPr bwMode="auto">
            <a:xfrm>
              <a:off x="1572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127" name="Text Box 31"/>
            <p:cNvSpPr txBox="1">
              <a:spLocks noChangeArrowheads="1"/>
            </p:cNvSpPr>
            <p:nvPr/>
          </p:nvSpPr>
          <p:spPr bwMode="auto">
            <a:xfrm>
              <a:off x="1822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4927600" y="1066800"/>
            <a:ext cx="3830638" cy="2419350"/>
            <a:chOff x="3104" y="781"/>
            <a:chExt cx="2413" cy="1524"/>
          </a:xfrm>
        </p:grpSpPr>
        <p:sp>
          <p:nvSpPr>
            <p:cNvPr id="43072" name="Oval 32"/>
            <p:cNvSpPr>
              <a:spLocks noChangeArrowheads="1"/>
            </p:cNvSpPr>
            <p:nvPr/>
          </p:nvSpPr>
          <p:spPr bwMode="auto">
            <a:xfrm>
              <a:off x="3104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3" name="Oval 33"/>
            <p:cNvSpPr>
              <a:spLocks noChangeArrowheads="1"/>
            </p:cNvSpPr>
            <p:nvPr/>
          </p:nvSpPr>
          <p:spPr bwMode="auto">
            <a:xfrm>
              <a:off x="3647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4" name="Oval 34"/>
            <p:cNvSpPr>
              <a:spLocks noChangeArrowheads="1"/>
            </p:cNvSpPr>
            <p:nvPr/>
          </p:nvSpPr>
          <p:spPr bwMode="auto">
            <a:xfrm>
              <a:off x="3707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5" name="Oval 35"/>
            <p:cNvSpPr>
              <a:spLocks noChangeArrowheads="1"/>
            </p:cNvSpPr>
            <p:nvPr/>
          </p:nvSpPr>
          <p:spPr bwMode="auto">
            <a:xfrm>
              <a:off x="4190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6" name="Oval 36"/>
            <p:cNvSpPr>
              <a:spLocks noChangeArrowheads="1"/>
            </p:cNvSpPr>
            <p:nvPr/>
          </p:nvSpPr>
          <p:spPr bwMode="auto">
            <a:xfrm>
              <a:off x="473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7" name="Oval 37"/>
            <p:cNvSpPr>
              <a:spLocks noChangeArrowheads="1"/>
            </p:cNvSpPr>
            <p:nvPr/>
          </p:nvSpPr>
          <p:spPr bwMode="auto">
            <a:xfrm>
              <a:off x="4733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8" name="Oval 38"/>
            <p:cNvSpPr>
              <a:spLocks noChangeArrowheads="1"/>
            </p:cNvSpPr>
            <p:nvPr/>
          </p:nvSpPr>
          <p:spPr bwMode="auto">
            <a:xfrm>
              <a:off x="4250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9" name="Oval 39"/>
            <p:cNvSpPr>
              <a:spLocks noChangeArrowheads="1"/>
            </p:cNvSpPr>
            <p:nvPr/>
          </p:nvSpPr>
          <p:spPr bwMode="auto">
            <a:xfrm>
              <a:off x="533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0" name="Line 40"/>
            <p:cNvSpPr>
              <a:spLocks noChangeShapeType="1"/>
            </p:cNvSpPr>
            <p:nvPr/>
          </p:nvSpPr>
          <p:spPr bwMode="auto">
            <a:xfrm flipV="1">
              <a:off x="3285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1" name="Line 41"/>
            <p:cNvSpPr>
              <a:spLocks noChangeShapeType="1"/>
            </p:cNvSpPr>
            <p:nvPr/>
          </p:nvSpPr>
          <p:spPr bwMode="auto">
            <a:xfrm>
              <a:off x="3250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2" name="Line 42"/>
            <p:cNvSpPr>
              <a:spLocks noChangeShapeType="1"/>
            </p:cNvSpPr>
            <p:nvPr/>
          </p:nvSpPr>
          <p:spPr bwMode="auto">
            <a:xfrm>
              <a:off x="3858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3" name="Line 43"/>
            <p:cNvSpPr>
              <a:spLocks noChangeShapeType="1"/>
            </p:cNvSpPr>
            <p:nvPr/>
          </p:nvSpPr>
          <p:spPr bwMode="auto">
            <a:xfrm>
              <a:off x="3798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4" name="Line 44"/>
            <p:cNvSpPr>
              <a:spLocks noChangeShapeType="1"/>
            </p:cNvSpPr>
            <p:nvPr/>
          </p:nvSpPr>
          <p:spPr bwMode="auto">
            <a:xfrm flipV="1">
              <a:off x="3818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5" name="Line 45"/>
            <p:cNvSpPr>
              <a:spLocks noChangeShapeType="1"/>
            </p:cNvSpPr>
            <p:nvPr/>
          </p:nvSpPr>
          <p:spPr bwMode="auto">
            <a:xfrm>
              <a:off x="4341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6" name="Line 46"/>
            <p:cNvSpPr>
              <a:spLocks noChangeShapeType="1"/>
            </p:cNvSpPr>
            <p:nvPr/>
          </p:nvSpPr>
          <p:spPr bwMode="auto">
            <a:xfrm flipV="1">
              <a:off x="4401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7" name="Line 47"/>
            <p:cNvSpPr>
              <a:spLocks noChangeShapeType="1"/>
            </p:cNvSpPr>
            <p:nvPr/>
          </p:nvSpPr>
          <p:spPr bwMode="auto">
            <a:xfrm flipV="1">
              <a:off x="4371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8" name="Line 48"/>
            <p:cNvSpPr>
              <a:spLocks noChangeShapeType="1"/>
            </p:cNvSpPr>
            <p:nvPr/>
          </p:nvSpPr>
          <p:spPr bwMode="auto">
            <a:xfrm>
              <a:off x="3868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9" name="Line 49"/>
            <p:cNvSpPr>
              <a:spLocks noChangeShapeType="1"/>
            </p:cNvSpPr>
            <p:nvPr/>
          </p:nvSpPr>
          <p:spPr bwMode="auto">
            <a:xfrm>
              <a:off x="4904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0" name="Text Box 50"/>
            <p:cNvSpPr txBox="1">
              <a:spLocks noChangeArrowheads="1"/>
            </p:cNvSpPr>
            <p:nvPr/>
          </p:nvSpPr>
          <p:spPr bwMode="auto">
            <a:xfrm>
              <a:off x="3312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91" name="Text Box 51"/>
            <p:cNvSpPr txBox="1">
              <a:spLocks noChangeArrowheads="1"/>
            </p:cNvSpPr>
            <p:nvPr/>
          </p:nvSpPr>
          <p:spPr bwMode="auto">
            <a:xfrm>
              <a:off x="4167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92" name="Text Box 52"/>
            <p:cNvSpPr txBox="1">
              <a:spLocks noChangeArrowheads="1"/>
            </p:cNvSpPr>
            <p:nvPr/>
          </p:nvSpPr>
          <p:spPr bwMode="auto">
            <a:xfrm>
              <a:off x="3383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93" name="Text Box 53"/>
            <p:cNvSpPr txBox="1">
              <a:spLocks noChangeArrowheads="1"/>
            </p:cNvSpPr>
            <p:nvPr/>
          </p:nvSpPr>
          <p:spPr bwMode="auto">
            <a:xfrm>
              <a:off x="4016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4" name="Text Box 54"/>
            <p:cNvSpPr txBox="1">
              <a:spLocks noChangeArrowheads="1"/>
            </p:cNvSpPr>
            <p:nvPr/>
          </p:nvSpPr>
          <p:spPr bwMode="auto">
            <a:xfrm>
              <a:off x="3825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5" name="Text Box 55"/>
            <p:cNvSpPr txBox="1">
              <a:spLocks noChangeArrowheads="1"/>
            </p:cNvSpPr>
            <p:nvPr/>
          </p:nvSpPr>
          <p:spPr bwMode="auto">
            <a:xfrm>
              <a:off x="4630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96" name="Text Box 56"/>
            <p:cNvSpPr txBox="1">
              <a:spLocks noChangeArrowheads="1"/>
            </p:cNvSpPr>
            <p:nvPr/>
          </p:nvSpPr>
          <p:spPr bwMode="auto">
            <a:xfrm>
              <a:off x="5072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7" name="Text Box 57"/>
            <p:cNvSpPr txBox="1">
              <a:spLocks noChangeArrowheads="1"/>
            </p:cNvSpPr>
            <p:nvPr/>
          </p:nvSpPr>
          <p:spPr bwMode="auto">
            <a:xfrm>
              <a:off x="3795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98" name="Text Box 58"/>
            <p:cNvSpPr txBox="1">
              <a:spLocks noChangeArrowheads="1"/>
            </p:cNvSpPr>
            <p:nvPr/>
          </p:nvSpPr>
          <p:spPr bwMode="auto">
            <a:xfrm>
              <a:off x="4330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99" name="Text Box 59"/>
            <p:cNvSpPr txBox="1">
              <a:spLocks noChangeArrowheads="1"/>
            </p:cNvSpPr>
            <p:nvPr/>
          </p:nvSpPr>
          <p:spPr bwMode="auto">
            <a:xfrm>
              <a:off x="4580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39750" y="3735388"/>
            <a:ext cx="3830638" cy="2419350"/>
            <a:chOff x="340" y="2596"/>
            <a:chExt cx="2413" cy="1524"/>
          </a:xfrm>
        </p:grpSpPr>
        <p:sp>
          <p:nvSpPr>
            <p:cNvPr id="43044" name="Oval 145"/>
            <p:cNvSpPr>
              <a:spLocks noChangeArrowheads="1"/>
            </p:cNvSpPr>
            <p:nvPr/>
          </p:nvSpPr>
          <p:spPr bwMode="auto">
            <a:xfrm>
              <a:off x="340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5" name="Oval 146"/>
            <p:cNvSpPr>
              <a:spLocks noChangeArrowheads="1"/>
            </p:cNvSpPr>
            <p:nvPr/>
          </p:nvSpPr>
          <p:spPr bwMode="auto">
            <a:xfrm>
              <a:off x="883" y="3643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6" name="Oval 147"/>
            <p:cNvSpPr>
              <a:spLocks noChangeArrowheads="1"/>
            </p:cNvSpPr>
            <p:nvPr/>
          </p:nvSpPr>
          <p:spPr bwMode="auto">
            <a:xfrm>
              <a:off x="943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7" name="Oval 148"/>
            <p:cNvSpPr>
              <a:spLocks noChangeArrowheads="1"/>
            </p:cNvSpPr>
            <p:nvPr/>
          </p:nvSpPr>
          <p:spPr bwMode="auto">
            <a:xfrm>
              <a:off x="1426" y="3273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8" name="Oval 149"/>
            <p:cNvSpPr>
              <a:spLocks noChangeArrowheads="1"/>
            </p:cNvSpPr>
            <p:nvPr/>
          </p:nvSpPr>
          <p:spPr bwMode="auto">
            <a:xfrm>
              <a:off x="1969" y="3643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9" name="Oval 150"/>
            <p:cNvSpPr>
              <a:spLocks noChangeArrowheads="1"/>
            </p:cNvSpPr>
            <p:nvPr/>
          </p:nvSpPr>
          <p:spPr bwMode="auto">
            <a:xfrm>
              <a:off x="1969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0" name="Oval 151"/>
            <p:cNvSpPr>
              <a:spLocks noChangeArrowheads="1"/>
            </p:cNvSpPr>
            <p:nvPr/>
          </p:nvSpPr>
          <p:spPr bwMode="auto">
            <a:xfrm>
              <a:off x="1486" y="3961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1" name="Oval 152"/>
            <p:cNvSpPr>
              <a:spLocks noChangeArrowheads="1"/>
            </p:cNvSpPr>
            <p:nvPr/>
          </p:nvSpPr>
          <p:spPr bwMode="auto">
            <a:xfrm>
              <a:off x="2572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2" name="Line 153"/>
            <p:cNvSpPr>
              <a:spLocks noChangeShapeType="1"/>
            </p:cNvSpPr>
            <p:nvPr/>
          </p:nvSpPr>
          <p:spPr bwMode="auto">
            <a:xfrm flipV="1">
              <a:off x="521" y="2955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3" name="Line 154"/>
            <p:cNvSpPr>
              <a:spLocks noChangeShapeType="1"/>
            </p:cNvSpPr>
            <p:nvPr/>
          </p:nvSpPr>
          <p:spPr bwMode="auto">
            <a:xfrm>
              <a:off x="486" y="3371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4" name="Line 155"/>
            <p:cNvSpPr>
              <a:spLocks noChangeShapeType="1"/>
            </p:cNvSpPr>
            <p:nvPr/>
          </p:nvSpPr>
          <p:spPr bwMode="auto">
            <a:xfrm>
              <a:off x="1094" y="2964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5" name="Line 156"/>
            <p:cNvSpPr>
              <a:spLocks noChangeShapeType="1"/>
            </p:cNvSpPr>
            <p:nvPr/>
          </p:nvSpPr>
          <p:spPr bwMode="auto">
            <a:xfrm>
              <a:off x="1034" y="3749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6" name="Line 157"/>
            <p:cNvSpPr>
              <a:spLocks noChangeShapeType="1"/>
            </p:cNvSpPr>
            <p:nvPr/>
          </p:nvSpPr>
          <p:spPr bwMode="auto">
            <a:xfrm flipV="1">
              <a:off x="1054" y="3405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7" name="Line 158"/>
            <p:cNvSpPr>
              <a:spLocks noChangeShapeType="1"/>
            </p:cNvSpPr>
            <p:nvPr/>
          </p:nvSpPr>
          <p:spPr bwMode="auto">
            <a:xfrm>
              <a:off x="1577" y="3414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59"/>
            <p:cNvSpPr>
              <a:spLocks noChangeShapeType="1"/>
            </p:cNvSpPr>
            <p:nvPr/>
          </p:nvSpPr>
          <p:spPr bwMode="auto">
            <a:xfrm flipV="1">
              <a:off x="1637" y="3776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60"/>
            <p:cNvSpPr>
              <a:spLocks noChangeShapeType="1"/>
            </p:cNvSpPr>
            <p:nvPr/>
          </p:nvSpPr>
          <p:spPr bwMode="auto">
            <a:xfrm flipV="1">
              <a:off x="1607" y="3299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61"/>
            <p:cNvSpPr>
              <a:spLocks noChangeShapeType="1"/>
            </p:cNvSpPr>
            <p:nvPr/>
          </p:nvSpPr>
          <p:spPr bwMode="auto">
            <a:xfrm>
              <a:off x="1104" y="2920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62"/>
            <p:cNvSpPr>
              <a:spLocks noChangeShapeType="1"/>
            </p:cNvSpPr>
            <p:nvPr/>
          </p:nvSpPr>
          <p:spPr bwMode="auto">
            <a:xfrm>
              <a:off x="2140" y="2982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2" name="Text Box 163"/>
            <p:cNvSpPr txBox="1">
              <a:spLocks noChangeArrowheads="1"/>
            </p:cNvSpPr>
            <p:nvPr/>
          </p:nvSpPr>
          <p:spPr bwMode="auto">
            <a:xfrm>
              <a:off x="548" y="2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63" name="Text Box 164"/>
            <p:cNvSpPr txBox="1">
              <a:spLocks noChangeArrowheads="1"/>
            </p:cNvSpPr>
            <p:nvPr/>
          </p:nvSpPr>
          <p:spPr bwMode="auto">
            <a:xfrm>
              <a:off x="1403" y="25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64" name="Text Box 165"/>
            <p:cNvSpPr txBox="1">
              <a:spLocks noChangeArrowheads="1"/>
            </p:cNvSpPr>
            <p:nvPr/>
          </p:nvSpPr>
          <p:spPr bwMode="auto">
            <a:xfrm>
              <a:off x="619" y="3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65" name="Text Box 166"/>
            <p:cNvSpPr txBox="1">
              <a:spLocks noChangeArrowheads="1"/>
            </p:cNvSpPr>
            <p:nvPr/>
          </p:nvSpPr>
          <p:spPr bwMode="auto">
            <a:xfrm>
              <a:off x="1252" y="2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6" name="Text Box 167"/>
            <p:cNvSpPr txBox="1">
              <a:spLocks noChangeArrowheads="1"/>
            </p:cNvSpPr>
            <p:nvPr/>
          </p:nvSpPr>
          <p:spPr bwMode="auto">
            <a:xfrm>
              <a:off x="1061" y="3284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7" name="Text Box 168"/>
            <p:cNvSpPr txBox="1">
              <a:spLocks noChangeArrowheads="1"/>
            </p:cNvSpPr>
            <p:nvPr/>
          </p:nvSpPr>
          <p:spPr bwMode="auto">
            <a:xfrm>
              <a:off x="1866" y="3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68" name="Text Box 169"/>
            <p:cNvSpPr txBox="1">
              <a:spLocks noChangeArrowheads="1"/>
            </p:cNvSpPr>
            <p:nvPr/>
          </p:nvSpPr>
          <p:spPr bwMode="auto">
            <a:xfrm>
              <a:off x="2308" y="27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9" name="Text Box 170"/>
            <p:cNvSpPr txBox="1">
              <a:spLocks noChangeArrowheads="1"/>
            </p:cNvSpPr>
            <p:nvPr/>
          </p:nvSpPr>
          <p:spPr bwMode="auto">
            <a:xfrm>
              <a:off x="1031" y="379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70" name="Text Box 171"/>
            <p:cNvSpPr txBox="1">
              <a:spLocks noChangeArrowheads="1"/>
            </p:cNvSpPr>
            <p:nvPr/>
          </p:nvSpPr>
          <p:spPr bwMode="auto">
            <a:xfrm>
              <a:off x="1566" y="34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71" name="Text Box 172"/>
            <p:cNvSpPr txBox="1">
              <a:spLocks noChangeArrowheads="1"/>
            </p:cNvSpPr>
            <p:nvPr/>
          </p:nvSpPr>
          <p:spPr bwMode="auto">
            <a:xfrm>
              <a:off x="1816" y="3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927600" y="3733800"/>
            <a:ext cx="3830638" cy="2419350"/>
            <a:chOff x="3104" y="2595"/>
            <a:chExt cx="2413" cy="1524"/>
          </a:xfrm>
        </p:grpSpPr>
        <p:sp>
          <p:nvSpPr>
            <p:cNvPr id="43016" name="Oval 173"/>
            <p:cNvSpPr>
              <a:spLocks noChangeArrowheads="1"/>
            </p:cNvSpPr>
            <p:nvPr/>
          </p:nvSpPr>
          <p:spPr bwMode="auto">
            <a:xfrm>
              <a:off x="3104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Oval 174"/>
            <p:cNvSpPr>
              <a:spLocks noChangeArrowheads="1"/>
            </p:cNvSpPr>
            <p:nvPr/>
          </p:nvSpPr>
          <p:spPr bwMode="auto">
            <a:xfrm>
              <a:off x="3647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Oval 175"/>
            <p:cNvSpPr>
              <a:spLocks noChangeArrowheads="1"/>
            </p:cNvSpPr>
            <p:nvPr/>
          </p:nvSpPr>
          <p:spPr bwMode="auto">
            <a:xfrm>
              <a:off x="3707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Oval 176"/>
            <p:cNvSpPr>
              <a:spLocks noChangeArrowheads="1"/>
            </p:cNvSpPr>
            <p:nvPr/>
          </p:nvSpPr>
          <p:spPr bwMode="auto">
            <a:xfrm>
              <a:off x="4190" y="327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Oval 177"/>
            <p:cNvSpPr>
              <a:spLocks noChangeArrowheads="1"/>
            </p:cNvSpPr>
            <p:nvPr/>
          </p:nvSpPr>
          <p:spPr bwMode="auto">
            <a:xfrm>
              <a:off x="4733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Oval 178"/>
            <p:cNvSpPr>
              <a:spLocks noChangeArrowheads="1"/>
            </p:cNvSpPr>
            <p:nvPr/>
          </p:nvSpPr>
          <p:spPr bwMode="auto">
            <a:xfrm>
              <a:off x="4733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Oval 179"/>
            <p:cNvSpPr>
              <a:spLocks noChangeArrowheads="1"/>
            </p:cNvSpPr>
            <p:nvPr/>
          </p:nvSpPr>
          <p:spPr bwMode="auto">
            <a:xfrm>
              <a:off x="4250" y="3960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Oval 180"/>
            <p:cNvSpPr>
              <a:spLocks noChangeArrowheads="1"/>
            </p:cNvSpPr>
            <p:nvPr/>
          </p:nvSpPr>
          <p:spPr bwMode="auto">
            <a:xfrm>
              <a:off x="5336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181"/>
            <p:cNvSpPr>
              <a:spLocks noChangeShapeType="1"/>
            </p:cNvSpPr>
            <p:nvPr/>
          </p:nvSpPr>
          <p:spPr bwMode="auto">
            <a:xfrm flipV="1">
              <a:off x="3285" y="2954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182"/>
            <p:cNvSpPr>
              <a:spLocks noChangeShapeType="1"/>
            </p:cNvSpPr>
            <p:nvPr/>
          </p:nvSpPr>
          <p:spPr bwMode="auto">
            <a:xfrm>
              <a:off x="3250" y="3370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183"/>
            <p:cNvSpPr>
              <a:spLocks noChangeShapeType="1"/>
            </p:cNvSpPr>
            <p:nvPr/>
          </p:nvSpPr>
          <p:spPr bwMode="auto">
            <a:xfrm>
              <a:off x="3858" y="2963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184"/>
            <p:cNvSpPr>
              <a:spLocks noChangeShapeType="1"/>
            </p:cNvSpPr>
            <p:nvPr/>
          </p:nvSpPr>
          <p:spPr bwMode="auto">
            <a:xfrm>
              <a:off x="3798" y="3748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Line 185"/>
            <p:cNvSpPr>
              <a:spLocks noChangeShapeType="1"/>
            </p:cNvSpPr>
            <p:nvPr/>
          </p:nvSpPr>
          <p:spPr bwMode="auto">
            <a:xfrm flipV="1">
              <a:off x="3818" y="3404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9" name="Line 186"/>
            <p:cNvSpPr>
              <a:spLocks noChangeShapeType="1"/>
            </p:cNvSpPr>
            <p:nvPr/>
          </p:nvSpPr>
          <p:spPr bwMode="auto">
            <a:xfrm>
              <a:off x="4341" y="3413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0" name="Line 187"/>
            <p:cNvSpPr>
              <a:spLocks noChangeShapeType="1"/>
            </p:cNvSpPr>
            <p:nvPr/>
          </p:nvSpPr>
          <p:spPr bwMode="auto">
            <a:xfrm flipV="1">
              <a:off x="4401" y="3775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1" name="Line 188"/>
            <p:cNvSpPr>
              <a:spLocks noChangeShapeType="1"/>
            </p:cNvSpPr>
            <p:nvPr/>
          </p:nvSpPr>
          <p:spPr bwMode="auto">
            <a:xfrm flipV="1">
              <a:off x="4371" y="3298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2" name="Line 189"/>
            <p:cNvSpPr>
              <a:spLocks noChangeShapeType="1"/>
            </p:cNvSpPr>
            <p:nvPr/>
          </p:nvSpPr>
          <p:spPr bwMode="auto">
            <a:xfrm>
              <a:off x="3868" y="2919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3" name="Line 190"/>
            <p:cNvSpPr>
              <a:spLocks noChangeShapeType="1"/>
            </p:cNvSpPr>
            <p:nvPr/>
          </p:nvSpPr>
          <p:spPr bwMode="auto">
            <a:xfrm>
              <a:off x="4904" y="2981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4" name="Text Box 191"/>
            <p:cNvSpPr txBox="1">
              <a:spLocks noChangeArrowheads="1"/>
            </p:cNvSpPr>
            <p:nvPr/>
          </p:nvSpPr>
          <p:spPr bwMode="auto">
            <a:xfrm>
              <a:off x="3312" y="28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35" name="Text Box 192"/>
            <p:cNvSpPr txBox="1">
              <a:spLocks noChangeArrowheads="1"/>
            </p:cNvSpPr>
            <p:nvPr/>
          </p:nvSpPr>
          <p:spPr bwMode="auto">
            <a:xfrm>
              <a:off x="4167" y="2595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36" name="Text Box 193"/>
            <p:cNvSpPr txBox="1">
              <a:spLocks noChangeArrowheads="1"/>
            </p:cNvSpPr>
            <p:nvPr/>
          </p:nvSpPr>
          <p:spPr bwMode="auto">
            <a:xfrm>
              <a:off x="3383" y="323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37" name="Text Box 194"/>
            <p:cNvSpPr txBox="1">
              <a:spLocks noChangeArrowheads="1"/>
            </p:cNvSpPr>
            <p:nvPr/>
          </p:nvSpPr>
          <p:spPr bwMode="auto">
            <a:xfrm>
              <a:off x="4016" y="28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38" name="Text Box 195"/>
            <p:cNvSpPr txBox="1">
              <a:spLocks noChangeArrowheads="1"/>
            </p:cNvSpPr>
            <p:nvPr/>
          </p:nvSpPr>
          <p:spPr bwMode="auto">
            <a:xfrm>
              <a:off x="3825" y="3283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39" name="Text Box 196"/>
            <p:cNvSpPr txBox="1">
              <a:spLocks noChangeArrowheads="1"/>
            </p:cNvSpPr>
            <p:nvPr/>
          </p:nvSpPr>
          <p:spPr bwMode="auto">
            <a:xfrm>
              <a:off x="4630" y="30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40" name="Text Box 197"/>
            <p:cNvSpPr txBox="1">
              <a:spLocks noChangeArrowheads="1"/>
            </p:cNvSpPr>
            <p:nvPr/>
          </p:nvSpPr>
          <p:spPr bwMode="auto">
            <a:xfrm>
              <a:off x="5072" y="27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41" name="Text Box 198"/>
            <p:cNvSpPr txBox="1">
              <a:spLocks noChangeArrowheads="1"/>
            </p:cNvSpPr>
            <p:nvPr/>
          </p:nvSpPr>
          <p:spPr bwMode="auto">
            <a:xfrm>
              <a:off x="3795" y="3795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42" name="Text Box 199"/>
            <p:cNvSpPr txBox="1">
              <a:spLocks noChangeArrowheads="1"/>
            </p:cNvSpPr>
            <p:nvPr/>
          </p:nvSpPr>
          <p:spPr bwMode="auto">
            <a:xfrm>
              <a:off x="4330" y="345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43" name="Text Box 200"/>
            <p:cNvSpPr txBox="1">
              <a:spLocks noChangeArrowheads="1"/>
            </p:cNvSpPr>
            <p:nvPr/>
          </p:nvSpPr>
          <p:spPr bwMode="auto">
            <a:xfrm>
              <a:off x="4580" y="38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sp>
        <p:nvSpPr>
          <p:cNvPr id="4301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CB347F0-AA18-A341-9C99-DB1093052755}" type="slidenum">
              <a:rPr lang="en-US" sz="1200">
                <a:solidFill>
                  <a:srgbClr val="898989"/>
                </a:solidFill>
              </a:rPr>
              <a:pPr algn="r"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Routing: Mapping </a:t>
            </a:r>
            <a:r>
              <a:rPr lang="en-US" dirty="0" smtClean="0">
                <a:solidFill>
                  <a:srgbClr val="C00000"/>
                </a:solidFill>
                <a:ea typeface="ＭＳ Ｐゴシック" pitchFamily="-1" charset="-128"/>
                <a:cs typeface="ＭＳ Ｐゴシック" pitchFamily="-1" charset="-128"/>
              </a:rPr>
              <a:t>Link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Path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14DA4A-5336-E444-BC9A-21E147ABD118}" type="slidenum">
              <a:rPr lang="en-US" smtClean="0">
                <a:latin typeface="Courier New" pitchFamily="-1" charset="0"/>
              </a:rPr>
              <a:pPr/>
              <a:t>2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9530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21336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21336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40386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9530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56388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3" name="Straight Connector 12"/>
          <p:cNvCxnSpPr>
            <a:stCxn id="6" idx="7"/>
            <a:endCxn id="9" idx="2"/>
          </p:cNvCxnSpPr>
          <p:nvPr/>
        </p:nvCxnSpPr>
        <p:spPr>
          <a:xfrm rot="5400000" flipH="1" flipV="1">
            <a:off x="2824956" y="4394994"/>
            <a:ext cx="617538" cy="74295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1" idx="1"/>
          </p:cNvCxnSpPr>
          <p:nvPr/>
        </p:nvCxnSpPr>
        <p:spPr>
          <a:xfrm rot="16200000" flipH="1">
            <a:off x="3916362" y="5124451"/>
            <a:ext cx="1006475" cy="26670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0" idx="2"/>
          </p:cNvCxnSpPr>
          <p:nvPr/>
        </p:nvCxnSpPr>
        <p:spPr>
          <a:xfrm flipV="1">
            <a:off x="5334000" y="5372100"/>
            <a:ext cx="762000" cy="68580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6800" y="1676400"/>
            <a:ext cx="708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66800" y="3962400"/>
            <a:ext cx="7086600" cy="2590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8" idx="6"/>
            <a:endCxn id="7" idx="2"/>
          </p:cNvCxnSpPr>
          <p:nvPr/>
        </p:nvCxnSpPr>
        <p:spPr>
          <a:xfrm>
            <a:off x="2895600" y="25527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6" idx="0"/>
          </p:cNvCxnSpPr>
          <p:nvPr/>
        </p:nvCxnSpPr>
        <p:spPr>
          <a:xfrm rot="5400000">
            <a:off x="1447801" y="3962400"/>
            <a:ext cx="1981200" cy="317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563394" y="3961606"/>
            <a:ext cx="1981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8" name="TextBox 30"/>
          <p:cNvSpPr txBox="1">
            <a:spLocks noChangeArrowheads="1"/>
          </p:cNvSpPr>
          <p:nvPr/>
        </p:nvSpPr>
        <p:spPr bwMode="auto">
          <a:xfrm>
            <a:off x="3482975" y="1905000"/>
            <a:ext cx="176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logical link</a:t>
            </a:r>
          </a:p>
        </p:txBody>
      </p:sp>
      <p:sp>
        <p:nvSpPr>
          <p:cNvPr id="20499" name="TextBox 35"/>
          <p:cNvSpPr txBox="1">
            <a:spLocks noChangeArrowheads="1"/>
          </p:cNvSpPr>
          <p:nvPr/>
        </p:nvSpPr>
        <p:spPr bwMode="auto">
          <a:xfrm>
            <a:off x="4491038" y="4532313"/>
            <a:ext cx="13763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physical</a:t>
            </a:r>
          </a:p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path</a:t>
            </a:r>
          </a:p>
        </p:txBody>
      </p:sp>
      <p:sp>
        <p:nvSpPr>
          <p:cNvPr id="20500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name</a:t>
            </a:r>
          </a:p>
        </p:txBody>
      </p:sp>
      <p:sp>
        <p:nvSpPr>
          <p:cNvPr id="20501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Shortest-Path Tree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495800" cy="4525963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Shortest-path tree from u</a:t>
            </a:r>
          </a:p>
        </p:txBody>
      </p:sp>
      <p:sp>
        <p:nvSpPr>
          <p:cNvPr id="45060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Forwarding table at u</a:t>
            </a:r>
          </a:p>
          <a:p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grpSp>
        <p:nvGrpSpPr>
          <p:cNvPr id="45061" name="Group 43"/>
          <p:cNvGrpSpPr>
            <a:grpSpLocks/>
          </p:cNvGrpSpPr>
          <p:nvPr/>
        </p:nvGrpSpPr>
        <p:grpSpPr bwMode="auto">
          <a:xfrm>
            <a:off x="228600" y="1779588"/>
            <a:ext cx="4565650" cy="2625725"/>
            <a:chOff x="1307" y="1071"/>
            <a:chExt cx="2876" cy="1654"/>
          </a:xfrm>
        </p:grpSpPr>
        <p:sp>
          <p:nvSpPr>
            <p:cNvPr id="45088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9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0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1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2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3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4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5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6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7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8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9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0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1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2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3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4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5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6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5107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5108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5109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0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1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5112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3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5114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5115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5116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5117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5118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5119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5120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5121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5122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5123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5062" name="Line 45"/>
          <p:cNvSpPr>
            <a:spLocks noChangeShapeType="1"/>
          </p:cNvSpPr>
          <p:nvPr/>
        </p:nvSpPr>
        <p:spPr bwMode="auto">
          <a:xfrm>
            <a:off x="6640513" y="2266950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Line 46"/>
          <p:cNvSpPr>
            <a:spLocks noChangeShapeType="1"/>
          </p:cNvSpPr>
          <p:nvPr/>
        </p:nvSpPr>
        <p:spPr bwMode="auto">
          <a:xfrm flipV="1">
            <a:off x="5334000" y="2570163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064" name="Group 70"/>
          <p:cNvGrpSpPr>
            <a:grpSpLocks/>
          </p:cNvGrpSpPr>
          <p:nvPr/>
        </p:nvGrpSpPr>
        <p:grpSpPr bwMode="auto">
          <a:xfrm>
            <a:off x="5905500" y="2624138"/>
            <a:ext cx="1957388" cy="584200"/>
            <a:chOff x="3990" y="1726"/>
            <a:chExt cx="1233" cy="368"/>
          </a:xfrm>
        </p:grpSpPr>
        <p:sp>
          <p:nvSpPr>
            <p:cNvPr id="45086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</a:p>
          </p:txBody>
        </p:sp>
        <p:sp>
          <p:nvSpPr>
            <p:cNvPr id="45087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grpSp>
        <p:nvGrpSpPr>
          <p:cNvPr id="45065" name="Group 69"/>
          <p:cNvGrpSpPr>
            <a:grpSpLocks/>
          </p:cNvGrpSpPr>
          <p:nvPr/>
        </p:nvGrpSpPr>
        <p:grpSpPr bwMode="auto">
          <a:xfrm>
            <a:off x="5883275" y="3111500"/>
            <a:ext cx="2063750" cy="584200"/>
            <a:chOff x="3976" y="2022"/>
            <a:chExt cx="1300" cy="368"/>
          </a:xfrm>
        </p:grpSpPr>
        <p:sp>
          <p:nvSpPr>
            <p:cNvPr id="45084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30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</a:p>
          </p:txBody>
        </p:sp>
        <p:sp>
          <p:nvSpPr>
            <p:cNvPr id="45085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66" name="Group 68"/>
          <p:cNvGrpSpPr>
            <a:grpSpLocks/>
          </p:cNvGrpSpPr>
          <p:nvPr/>
        </p:nvGrpSpPr>
        <p:grpSpPr bwMode="auto">
          <a:xfrm>
            <a:off x="5894388" y="3598863"/>
            <a:ext cx="2052637" cy="585787"/>
            <a:chOff x="3983" y="2317"/>
            <a:chExt cx="1293" cy="369"/>
          </a:xfrm>
        </p:grpSpPr>
        <p:sp>
          <p:nvSpPr>
            <p:cNvPr id="45082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</a:p>
          </p:txBody>
        </p:sp>
        <p:sp>
          <p:nvSpPr>
            <p:cNvPr id="45083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67" name="Group 67"/>
          <p:cNvGrpSpPr>
            <a:grpSpLocks/>
          </p:cNvGrpSpPr>
          <p:nvPr/>
        </p:nvGrpSpPr>
        <p:grpSpPr bwMode="auto">
          <a:xfrm>
            <a:off x="5902325" y="4087813"/>
            <a:ext cx="1958975" cy="584200"/>
            <a:chOff x="3988" y="2613"/>
            <a:chExt cx="1234" cy="368"/>
          </a:xfrm>
        </p:grpSpPr>
        <p:sp>
          <p:nvSpPr>
            <p:cNvPr id="45080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y</a:t>
              </a:r>
            </a:p>
          </p:txBody>
        </p:sp>
        <p:sp>
          <p:nvSpPr>
            <p:cNvPr id="45081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grpSp>
        <p:nvGrpSpPr>
          <p:cNvPr id="45068" name="Group 66"/>
          <p:cNvGrpSpPr>
            <a:grpSpLocks/>
          </p:cNvGrpSpPr>
          <p:nvPr/>
        </p:nvGrpSpPr>
        <p:grpSpPr bwMode="auto">
          <a:xfrm>
            <a:off x="5900738" y="4575175"/>
            <a:ext cx="1960562" cy="585788"/>
            <a:chOff x="3987" y="2908"/>
            <a:chExt cx="1235" cy="369"/>
          </a:xfrm>
        </p:grpSpPr>
        <p:sp>
          <p:nvSpPr>
            <p:cNvPr id="45078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1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z</a:t>
              </a:r>
            </a:p>
          </p:txBody>
        </p:sp>
        <p:sp>
          <p:nvSpPr>
            <p:cNvPr id="45079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sp>
        <p:nvSpPr>
          <p:cNvPr id="45069" name="Text Box 58"/>
          <p:cNvSpPr txBox="1">
            <a:spLocks noChangeArrowheads="1"/>
          </p:cNvSpPr>
          <p:nvPr/>
        </p:nvSpPr>
        <p:spPr bwMode="auto">
          <a:xfrm>
            <a:off x="6970713" y="1981200"/>
            <a:ext cx="774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b="0">
                <a:latin typeface="Calibri" pitchFamily="-1" charset="0"/>
                <a:ea typeface="Calibri" pitchFamily="-1" charset="0"/>
                <a:cs typeface="Calibri" pitchFamily="-1" charset="0"/>
              </a:rPr>
              <a:t>link</a:t>
            </a:r>
          </a:p>
        </p:txBody>
      </p:sp>
      <p:grpSp>
        <p:nvGrpSpPr>
          <p:cNvPr id="45070" name="Group 65"/>
          <p:cNvGrpSpPr>
            <a:grpSpLocks/>
          </p:cNvGrpSpPr>
          <p:nvPr/>
        </p:nvGrpSpPr>
        <p:grpSpPr bwMode="auto">
          <a:xfrm>
            <a:off x="5907088" y="5064125"/>
            <a:ext cx="2039937" cy="584200"/>
            <a:chOff x="3991" y="3204"/>
            <a:chExt cx="1285" cy="368"/>
          </a:xfrm>
        </p:grpSpPr>
        <p:sp>
          <p:nvSpPr>
            <p:cNvPr id="45076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</a:p>
          </p:txBody>
        </p:sp>
        <p:sp>
          <p:nvSpPr>
            <p:cNvPr id="45077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71" name="Group 64"/>
          <p:cNvGrpSpPr>
            <a:grpSpLocks/>
          </p:cNvGrpSpPr>
          <p:nvPr/>
        </p:nvGrpSpPr>
        <p:grpSpPr bwMode="auto">
          <a:xfrm>
            <a:off x="5908675" y="5549900"/>
            <a:ext cx="2038350" cy="595313"/>
            <a:chOff x="3992" y="3544"/>
            <a:chExt cx="1284" cy="375"/>
          </a:xfrm>
        </p:grpSpPr>
        <p:sp>
          <p:nvSpPr>
            <p:cNvPr id="45074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2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t</a:t>
              </a:r>
            </a:p>
          </p:txBody>
        </p:sp>
        <p:sp>
          <p:nvSpPr>
            <p:cNvPr id="45075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sp>
        <p:nvSpPr>
          <p:cNvPr id="45072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68992F6-8EA3-BE42-B488-A07A6BB0D4FC}" type="slidenum">
              <a:rPr lang="en-US" sz="1200">
                <a:solidFill>
                  <a:srgbClr val="898989"/>
                </a:solidFill>
              </a:rPr>
              <a:pPr algn="r"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5073" name="Text Box 58"/>
          <p:cNvSpPr txBox="1">
            <a:spLocks noChangeArrowheads="1"/>
          </p:cNvSpPr>
          <p:nvPr/>
        </p:nvSpPr>
        <p:spPr bwMode="auto">
          <a:xfrm>
            <a:off x="5607050" y="1981200"/>
            <a:ext cx="898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b="0">
                <a:latin typeface="Calibri" pitchFamily="-1" charset="0"/>
                <a:ea typeface="Calibri" pitchFamily="-1" charset="0"/>
                <a:cs typeface="Calibri" pitchFamily="-1" charset="0"/>
              </a:rPr>
              <a:t>dest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Shortest-Path Tree</a:t>
            </a:r>
          </a:p>
        </p:txBody>
      </p:sp>
      <p:sp>
        <p:nvSpPr>
          <p:cNvPr id="44036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5400"/>
            <a:ext cx="4648200" cy="4525963"/>
          </a:xfrm>
        </p:spPr>
        <p:txBody>
          <a:bodyPr/>
          <a:lstStyle/>
          <a:p>
            <a:pPr>
              <a:spcAft>
                <a:spcPts val="1200"/>
              </a:spcAft>
              <a:buFont typeface="Arial" pitchFamily="-1" charset="0"/>
              <a:buNone/>
            </a:pPr>
            <a:r>
              <a:rPr lang="en-US" sz="3200" smtClean="0">
                <a:ea typeface="ＭＳ Ｐゴシック" pitchFamily="-1" charset="-128"/>
                <a:cs typeface="ＭＳ Ｐゴシック" pitchFamily="-1" charset="-128"/>
              </a:rPr>
              <a:t>Find shortest path</a:t>
            </a:r>
            <a:r>
              <a:rPr lang="en-US" sz="3200" i="1" smtClean="0">
                <a:ea typeface="ＭＳ Ｐゴシック" pitchFamily="-1" charset="-128"/>
                <a:cs typeface="ＭＳ Ｐゴシック" pitchFamily="-1" charset="-128"/>
              </a:rPr>
              <a:t> t </a:t>
            </a:r>
            <a:r>
              <a:rPr lang="en-US" sz="3200" smtClean="0">
                <a:ea typeface="ＭＳ Ｐゴシック" pitchFamily="-1" charset="-128"/>
                <a:cs typeface="ＭＳ Ｐゴシック" pitchFamily="-1" charset="-128"/>
              </a:rPr>
              <a:t>to </a:t>
            </a:r>
            <a:r>
              <a:rPr lang="en-US" sz="3200" i="1" smtClean="0">
                <a:ea typeface="ＭＳ Ｐゴシック" pitchFamily="-1" charset="-128"/>
                <a:cs typeface="ＭＳ Ｐゴシック" pitchFamily="-1" charset="-128"/>
              </a:rPr>
              <a:t>v</a:t>
            </a:r>
            <a:endParaRPr lang="en-US" sz="3200" smtClean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Forwarding table entry at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</a:t>
            </a: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>
              <a:spcAft>
                <a:spcPts val="1800"/>
              </a:spcAft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		(A)  (t,x)      (B) (t, s)</a:t>
            </a: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Distance from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</a:t>
            </a: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to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v</a:t>
            </a:r>
            <a:endParaRPr lang="en-US" sz="2700" smtClean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1800"/>
              </a:spcAft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	  (A) 6    (B) 7   (C) 8    (D) 9</a:t>
            </a: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Rounds to find shortest path</a:t>
            </a:r>
          </a:p>
          <a:p>
            <a:pPr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     (A) 5    (B) 6    (C) 7    (D) 8</a:t>
            </a:r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623888" y="2770188"/>
            <a:ext cx="287337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485900" y="3441700"/>
            <a:ext cx="287338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Oval 9"/>
          <p:cNvSpPr>
            <a:spLocks noChangeArrowheads="1"/>
          </p:cNvSpPr>
          <p:nvPr/>
        </p:nvSpPr>
        <p:spPr bwMode="auto">
          <a:xfrm>
            <a:off x="3209925" y="3441700"/>
            <a:ext cx="287338" cy="252413"/>
          </a:xfrm>
          <a:prstGeom prst="ellipse">
            <a:avLst/>
          </a:prstGeom>
          <a:solidFill>
            <a:srgbClr val="FF0000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Line 13"/>
          <p:cNvSpPr>
            <a:spLocks noChangeShapeType="1"/>
          </p:cNvSpPr>
          <p:nvPr/>
        </p:nvSpPr>
        <p:spPr bwMode="auto">
          <a:xfrm flipV="1">
            <a:off x="911225" y="2349500"/>
            <a:ext cx="669925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Line 14"/>
          <p:cNvSpPr>
            <a:spLocks noChangeShapeType="1"/>
          </p:cNvSpPr>
          <p:nvPr/>
        </p:nvSpPr>
        <p:spPr bwMode="auto">
          <a:xfrm>
            <a:off x="855663" y="3009900"/>
            <a:ext cx="623887" cy="531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Line 15"/>
          <p:cNvSpPr>
            <a:spLocks noChangeShapeType="1"/>
          </p:cNvSpPr>
          <p:nvPr/>
        </p:nvSpPr>
        <p:spPr bwMode="auto">
          <a:xfrm>
            <a:off x="1820863" y="236378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Line 16"/>
          <p:cNvSpPr>
            <a:spLocks noChangeShapeType="1"/>
          </p:cNvSpPr>
          <p:nvPr/>
        </p:nvSpPr>
        <p:spPr bwMode="auto">
          <a:xfrm>
            <a:off x="1725613" y="3609975"/>
            <a:ext cx="717550" cy="420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Line 17"/>
          <p:cNvSpPr>
            <a:spLocks noChangeShapeType="1"/>
          </p:cNvSpPr>
          <p:nvPr/>
        </p:nvSpPr>
        <p:spPr bwMode="auto">
          <a:xfrm flipV="1">
            <a:off x="1757363" y="3063875"/>
            <a:ext cx="638175" cy="420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587625" y="3078163"/>
            <a:ext cx="654050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682875" y="365283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 flipV="1">
            <a:off x="2635250" y="2895600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>
            <a:off x="1836738" y="2293938"/>
            <a:ext cx="1373187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0" name="Line 22"/>
          <p:cNvSpPr>
            <a:spLocks noChangeShapeType="1"/>
          </p:cNvSpPr>
          <p:nvPr/>
        </p:nvSpPr>
        <p:spPr bwMode="auto">
          <a:xfrm>
            <a:off x="3481388" y="2392363"/>
            <a:ext cx="766762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Text Box 23"/>
          <p:cNvSpPr txBox="1">
            <a:spLocks noChangeArrowheads="1"/>
          </p:cNvSpPr>
          <p:nvPr/>
        </p:nvSpPr>
        <p:spPr bwMode="auto">
          <a:xfrm>
            <a:off x="954088" y="21288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7122" name="Text Box 24"/>
          <p:cNvSpPr txBox="1">
            <a:spLocks noChangeArrowheads="1"/>
          </p:cNvSpPr>
          <p:nvPr/>
        </p:nvSpPr>
        <p:spPr bwMode="auto">
          <a:xfrm>
            <a:off x="2311400" y="17795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3" name="Text Box 25"/>
          <p:cNvSpPr txBox="1">
            <a:spLocks noChangeArrowheads="1"/>
          </p:cNvSpPr>
          <p:nvPr/>
        </p:nvSpPr>
        <p:spPr bwMode="auto">
          <a:xfrm>
            <a:off x="1066800" y="28019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7124" name="Text Box 26"/>
          <p:cNvSpPr txBox="1">
            <a:spLocks noChangeArrowheads="1"/>
          </p:cNvSpPr>
          <p:nvPr/>
        </p:nvSpPr>
        <p:spPr bwMode="auto">
          <a:xfrm>
            <a:off x="2071688" y="222726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7125" name="Text Box 27"/>
          <p:cNvSpPr txBox="1">
            <a:spLocks noChangeArrowheads="1"/>
          </p:cNvSpPr>
          <p:nvPr/>
        </p:nvSpPr>
        <p:spPr bwMode="auto">
          <a:xfrm>
            <a:off x="1768475" y="28717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6" name="Text Box 28"/>
          <p:cNvSpPr txBox="1">
            <a:spLocks noChangeArrowheads="1"/>
          </p:cNvSpPr>
          <p:nvPr/>
        </p:nvSpPr>
        <p:spPr bwMode="auto">
          <a:xfrm>
            <a:off x="3046413" y="246538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7" name="Text Box 29"/>
          <p:cNvSpPr txBox="1">
            <a:spLocks noChangeArrowheads="1"/>
          </p:cNvSpPr>
          <p:nvPr/>
        </p:nvSpPr>
        <p:spPr bwMode="auto">
          <a:xfrm>
            <a:off x="3748088" y="2058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8" name="Text Box 30"/>
          <p:cNvSpPr txBox="1">
            <a:spLocks noChangeArrowheads="1"/>
          </p:cNvSpPr>
          <p:nvPr/>
        </p:nvSpPr>
        <p:spPr bwMode="auto">
          <a:xfrm>
            <a:off x="1720850" y="36845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9" name="Text Box 31"/>
          <p:cNvSpPr txBox="1">
            <a:spLocks noChangeArrowheads="1"/>
          </p:cNvSpPr>
          <p:nvPr/>
        </p:nvSpPr>
        <p:spPr bwMode="auto">
          <a:xfrm>
            <a:off x="2570163" y="31448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47130" name="Text Box 32"/>
          <p:cNvSpPr txBox="1">
            <a:spLocks noChangeArrowheads="1"/>
          </p:cNvSpPr>
          <p:nvPr/>
        </p:nvSpPr>
        <p:spPr bwMode="auto">
          <a:xfrm>
            <a:off x="2967038" y="3711575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7131" name="Text Box 33"/>
          <p:cNvSpPr txBox="1">
            <a:spLocks noChangeArrowheads="1"/>
          </p:cNvSpPr>
          <p:nvPr/>
        </p:nvSpPr>
        <p:spPr bwMode="auto">
          <a:xfrm>
            <a:off x="228600" y="2663825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7132" name="Text Box 34"/>
          <p:cNvSpPr txBox="1">
            <a:spLocks noChangeArrowheads="1"/>
          </p:cNvSpPr>
          <p:nvPr/>
        </p:nvSpPr>
        <p:spPr bwMode="auto">
          <a:xfrm>
            <a:off x="1425575" y="1685925"/>
            <a:ext cx="40322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7133" name="Text Box 35"/>
          <p:cNvSpPr txBox="1">
            <a:spLocks noChangeArrowheads="1"/>
          </p:cNvSpPr>
          <p:nvPr/>
        </p:nvSpPr>
        <p:spPr bwMode="auto">
          <a:xfrm>
            <a:off x="1425575" y="3662363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7134" name="Text Box 37"/>
          <p:cNvSpPr txBox="1">
            <a:spLocks noChangeArrowheads="1"/>
          </p:cNvSpPr>
          <p:nvPr/>
        </p:nvSpPr>
        <p:spPr bwMode="auto">
          <a:xfrm>
            <a:off x="2400300" y="2497138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7135" name="Text Box 38"/>
          <p:cNvSpPr txBox="1">
            <a:spLocks noChangeArrowheads="1"/>
          </p:cNvSpPr>
          <p:nvPr/>
        </p:nvSpPr>
        <p:spPr bwMode="auto">
          <a:xfrm>
            <a:off x="3208338" y="1804988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7136" name="Text Box 39"/>
          <p:cNvSpPr txBox="1">
            <a:spLocks noChangeArrowheads="1"/>
          </p:cNvSpPr>
          <p:nvPr/>
        </p:nvSpPr>
        <p:spPr bwMode="auto">
          <a:xfrm>
            <a:off x="4483100" y="26511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7137" name="Text Box 40"/>
          <p:cNvSpPr txBox="1">
            <a:spLocks noChangeArrowheads="1"/>
          </p:cNvSpPr>
          <p:nvPr/>
        </p:nvSpPr>
        <p:spPr bwMode="auto">
          <a:xfrm>
            <a:off x="2649538" y="4008438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7138" name="Text Box 41"/>
          <p:cNvSpPr txBox="1">
            <a:spLocks noChangeArrowheads="1"/>
          </p:cNvSpPr>
          <p:nvPr/>
        </p:nvSpPr>
        <p:spPr bwMode="auto">
          <a:xfrm>
            <a:off x="3476625" y="3341688"/>
            <a:ext cx="401638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713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92A365E-5CD0-BB45-8FDA-1FE34168F649}" type="slidenum">
              <a:rPr lang="en-US" sz="1200">
                <a:solidFill>
                  <a:srgbClr val="898989"/>
                </a:solidFill>
              </a:rPr>
              <a:pPr algn="r"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7140" name="Oval 7"/>
          <p:cNvSpPr>
            <a:spLocks noChangeArrowheads="1"/>
          </p:cNvSpPr>
          <p:nvPr/>
        </p:nvSpPr>
        <p:spPr bwMode="auto">
          <a:xfrm>
            <a:off x="1581150" y="2182813"/>
            <a:ext cx="287338" cy="250825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1" name="Oval 8"/>
          <p:cNvSpPr>
            <a:spLocks noChangeArrowheads="1"/>
          </p:cNvSpPr>
          <p:nvPr/>
        </p:nvSpPr>
        <p:spPr bwMode="auto">
          <a:xfrm>
            <a:off x="2347913" y="285432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2" name="Oval 10"/>
          <p:cNvSpPr>
            <a:spLocks noChangeArrowheads="1"/>
          </p:cNvSpPr>
          <p:nvPr/>
        </p:nvSpPr>
        <p:spPr bwMode="auto">
          <a:xfrm>
            <a:off x="3209925" y="2182813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3" name="Oval 11"/>
          <p:cNvSpPr>
            <a:spLocks noChangeArrowheads="1"/>
          </p:cNvSpPr>
          <p:nvPr/>
        </p:nvSpPr>
        <p:spPr bwMode="auto">
          <a:xfrm>
            <a:off x="2443163" y="394652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4" name="Oval 12"/>
          <p:cNvSpPr>
            <a:spLocks noChangeArrowheads="1"/>
          </p:cNvSpPr>
          <p:nvPr/>
        </p:nvSpPr>
        <p:spPr bwMode="auto">
          <a:xfrm>
            <a:off x="4167188" y="277018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Distance Vector: Bellman-Ford Alg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.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Define distances at each node 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x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 err="1"/>
              <a:t>(y</a:t>
            </a:r>
            <a:r>
              <a:rPr lang="en-US" dirty="0"/>
              <a:t>) = cost of least-cost path from </a:t>
            </a:r>
            <a:r>
              <a:rPr lang="en-US" dirty="0" err="1"/>
              <a:t>x</a:t>
            </a:r>
            <a:r>
              <a:rPr lang="en-US" dirty="0"/>
              <a:t> to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Update distances based on neighbors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 err="1"/>
              <a:t>(y</a:t>
            </a:r>
            <a:r>
              <a:rPr lang="en-US" dirty="0"/>
              <a:t>) = min {</a:t>
            </a:r>
            <a:r>
              <a:rPr lang="en-US" dirty="0" err="1"/>
              <a:t>c(x,v</a:t>
            </a:r>
            <a:r>
              <a:rPr lang="en-US" dirty="0"/>
              <a:t>) +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 err="1"/>
              <a:t>(y</a:t>
            </a:r>
            <a:r>
              <a:rPr lang="en-US" dirty="0"/>
              <a:t>)} over all neighbors </a:t>
            </a:r>
            <a:r>
              <a:rPr lang="en-US" dirty="0" err="1"/>
              <a:t>v</a:t>
            </a:r>
            <a:endParaRPr lang="en-US" dirty="0"/>
          </a:p>
        </p:txBody>
      </p:sp>
      <p:sp>
        <p:nvSpPr>
          <p:cNvPr id="49156" name="Oval 77"/>
          <p:cNvSpPr>
            <a:spLocks noChangeArrowheads="1"/>
          </p:cNvSpPr>
          <p:nvPr/>
        </p:nvSpPr>
        <p:spPr bwMode="auto">
          <a:xfrm>
            <a:off x="623888" y="4765675"/>
            <a:ext cx="287337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78"/>
          <p:cNvSpPr>
            <a:spLocks noChangeArrowheads="1"/>
          </p:cNvSpPr>
          <p:nvPr/>
        </p:nvSpPr>
        <p:spPr bwMode="auto">
          <a:xfrm>
            <a:off x="1485900" y="5437188"/>
            <a:ext cx="287338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79"/>
          <p:cNvSpPr>
            <a:spLocks noChangeArrowheads="1"/>
          </p:cNvSpPr>
          <p:nvPr/>
        </p:nvSpPr>
        <p:spPr bwMode="auto">
          <a:xfrm>
            <a:off x="1581150" y="4178300"/>
            <a:ext cx="287338" cy="250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80"/>
          <p:cNvSpPr>
            <a:spLocks noChangeArrowheads="1"/>
          </p:cNvSpPr>
          <p:nvPr/>
        </p:nvSpPr>
        <p:spPr bwMode="auto">
          <a:xfrm>
            <a:off x="2347913" y="4849813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1"/>
          <p:cNvSpPr>
            <a:spLocks noChangeArrowheads="1"/>
          </p:cNvSpPr>
          <p:nvPr/>
        </p:nvSpPr>
        <p:spPr bwMode="auto">
          <a:xfrm>
            <a:off x="3209925" y="5437188"/>
            <a:ext cx="287338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82"/>
          <p:cNvSpPr>
            <a:spLocks noChangeArrowheads="1"/>
          </p:cNvSpPr>
          <p:nvPr/>
        </p:nvSpPr>
        <p:spPr bwMode="auto">
          <a:xfrm>
            <a:off x="3209925" y="4178300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83"/>
          <p:cNvSpPr>
            <a:spLocks noChangeArrowheads="1"/>
          </p:cNvSpPr>
          <p:nvPr/>
        </p:nvSpPr>
        <p:spPr bwMode="auto">
          <a:xfrm>
            <a:off x="2443163" y="5942013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84"/>
          <p:cNvSpPr>
            <a:spLocks noChangeArrowheads="1"/>
          </p:cNvSpPr>
          <p:nvPr/>
        </p:nvSpPr>
        <p:spPr bwMode="auto">
          <a:xfrm>
            <a:off x="4167188" y="476567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Line 85"/>
          <p:cNvSpPr>
            <a:spLocks noChangeShapeType="1"/>
          </p:cNvSpPr>
          <p:nvPr/>
        </p:nvSpPr>
        <p:spPr bwMode="auto">
          <a:xfrm flipV="1">
            <a:off x="911225" y="4344988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Line 86"/>
          <p:cNvSpPr>
            <a:spLocks noChangeShapeType="1"/>
          </p:cNvSpPr>
          <p:nvPr/>
        </p:nvSpPr>
        <p:spPr bwMode="auto">
          <a:xfrm>
            <a:off x="855663" y="5005388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Line 87"/>
          <p:cNvSpPr>
            <a:spLocks noChangeShapeType="1"/>
          </p:cNvSpPr>
          <p:nvPr/>
        </p:nvSpPr>
        <p:spPr bwMode="auto">
          <a:xfrm>
            <a:off x="1820863" y="4359275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Line 88"/>
          <p:cNvSpPr>
            <a:spLocks noChangeShapeType="1"/>
          </p:cNvSpPr>
          <p:nvPr/>
        </p:nvSpPr>
        <p:spPr bwMode="auto">
          <a:xfrm>
            <a:off x="1725613" y="5605463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Line 89"/>
          <p:cNvSpPr>
            <a:spLocks noChangeShapeType="1"/>
          </p:cNvSpPr>
          <p:nvPr/>
        </p:nvSpPr>
        <p:spPr bwMode="auto">
          <a:xfrm flipV="1">
            <a:off x="1757363" y="5059363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Line 90"/>
          <p:cNvSpPr>
            <a:spLocks noChangeShapeType="1"/>
          </p:cNvSpPr>
          <p:nvPr/>
        </p:nvSpPr>
        <p:spPr bwMode="auto">
          <a:xfrm>
            <a:off x="2587625" y="5073650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0" name="Line 91"/>
          <p:cNvSpPr>
            <a:spLocks noChangeShapeType="1"/>
          </p:cNvSpPr>
          <p:nvPr/>
        </p:nvSpPr>
        <p:spPr bwMode="auto">
          <a:xfrm flipV="1">
            <a:off x="2682875" y="5648325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1" name="Line 92"/>
          <p:cNvSpPr>
            <a:spLocks noChangeShapeType="1"/>
          </p:cNvSpPr>
          <p:nvPr/>
        </p:nvSpPr>
        <p:spPr bwMode="auto">
          <a:xfrm flipV="1">
            <a:off x="2635250" y="4891088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2" name="Line 93"/>
          <p:cNvSpPr>
            <a:spLocks noChangeShapeType="1"/>
          </p:cNvSpPr>
          <p:nvPr/>
        </p:nvSpPr>
        <p:spPr bwMode="auto">
          <a:xfrm>
            <a:off x="1836738" y="4289425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3" name="Line 94"/>
          <p:cNvSpPr>
            <a:spLocks noChangeShapeType="1"/>
          </p:cNvSpPr>
          <p:nvPr/>
        </p:nvSpPr>
        <p:spPr bwMode="auto">
          <a:xfrm>
            <a:off x="3481388" y="4387850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4" name="Text Box 95"/>
          <p:cNvSpPr txBox="1">
            <a:spLocks noChangeArrowheads="1"/>
          </p:cNvSpPr>
          <p:nvPr/>
        </p:nvSpPr>
        <p:spPr bwMode="auto">
          <a:xfrm>
            <a:off x="954088" y="4124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9175" name="Text Box 96"/>
          <p:cNvSpPr txBox="1">
            <a:spLocks noChangeArrowheads="1"/>
          </p:cNvSpPr>
          <p:nvPr/>
        </p:nvSpPr>
        <p:spPr bwMode="auto">
          <a:xfrm>
            <a:off x="2311400" y="3775075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9176" name="Text Box 97"/>
          <p:cNvSpPr txBox="1">
            <a:spLocks noChangeArrowheads="1"/>
          </p:cNvSpPr>
          <p:nvPr/>
        </p:nvSpPr>
        <p:spPr bwMode="auto">
          <a:xfrm>
            <a:off x="1066800" y="4797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9177" name="Text Box 98"/>
          <p:cNvSpPr txBox="1">
            <a:spLocks noChangeArrowheads="1"/>
          </p:cNvSpPr>
          <p:nvPr/>
        </p:nvSpPr>
        <p:spPr bwMode="auto">
          <a:xfrm>
            <a:off x="2071688" y="4222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78" name="Text Box 99"/>
          <p:cNvSpPr txBox="1">
            <a:spLocks noChangeArrowheads="1"/>
          </p:cNvSpPr>
          <p:nvPr/>
        </p:nvSpPr>
        <p:spPr bwMode="auto">
          <a:xfrm>
            <a:off x="1768475" y="4867275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79" name="Text Box 100"/>
          <p:cNvSpPr txBox="1">
            <a:spLocks noChangeArrowheads="1"/>
          </p:cNvSpPr>
          <p:nvPr/>
        </p:nvSpPr>
        <p:spPr bwMode="auto">
          <a:xfrm>
            <a:off x="3046413" y="4460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9180" name="Text Box 101"/>
          <p:cNvSpPr txBox="1">
            <a:spLocks noChangeArrowheads="1"/>
          </p:cNvSpPr>
          <p:nvPr/>
        </p:nvSpPr>
        <p:spPr bwMode="auto">
          <a:xfrm>
            <a:off x="3748088" y="405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81" name="Text Box 102"/>
          <p:cNvSpPr txBox="1">
            <a:spLocks noChangeArrowheads="1"/>
          </p:cNvSpPr>
          <p:nvPr/>
        </p:nvSpPr>
        <p:spPr bwMode="auto">
          <a:xfrm>
            <a:off x="1720850" y="5680075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9182" name="Text Box 103"/>
          <p:cNvSpPr txBox="1">
            <a:spLocks noChangeArrowheads="1"/>
          </p:cNvSpPr>
          <p:nvPr/>
        </p:nvSpPr>
        <p:spPr bwMode="auto">
          <a:xfrm>
            <a:off x="2570163" y="5140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49183" name="Text Box 104"/>
          <p:cNvSpPr txBox="1">
            <a:spLocks noChangeArrowheads="1"/>
          </p:cNvSpPr>
          <p:nvPr/>
        </p:nvSpPr>
        <p:spPr bwMode="auto">
          <a:xfrm>
            <a:off x="2967038" y="5707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9184" name="Text Box 105"/>
          <p:cNvSpPr txBox="1">
            <a:spLocks noChangeArrowheads="1"/>
          </p:cNvSpPr>
          <p:nvPr/>
        </p:nvSpPr>
        <p:spPr bwMode="auto">
          <a:xfrm>
            <a:off x="228600" y="4659313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9185" name="Text Box 106"/>
          <p:cNvSpPr txBox="1">
            <a:spLocks noChangeArrowheads="1"/>
          </p:cNvSpPr>
          <p:nvPr/>
        </p:nvSpPr>
        <p:spPr bwMode="auto">
          <a:xfrm>
            <a:off x="1501775" y="3789363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9186" name="Text Box 107"/>
          <p:cNvSpPr txBox="1">
            <a:spLocks noChangeArrowheads="1"/>
          </p:cNvSpPr>
          <p:nvPr/>
        </p:nvSpPr>
        <p:spPr bwMode="auto">
          <a:xfrm>
            <a:off x="1425575" y="5657850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9187" name="Text Box 108"/>
          <p:cNvSpPr txBox="1">
            <a:spLocks noChangeArrowheads="1"/>
          </p:cNvSpPr>
          <p:nvPr/>
        </p:nvSpPr>
        <p:spPr bwMode="auto">
          <a:xfrm>
            <a:off x="2400300" y="4492625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9188" name="Text Box 109"/>
          <p:cNvSpPr txBox="1">
            <a:spLocks noChangeArrowheads="1"/>
          </p:cNvSpPr>
          <p:nvPr/>
        </p:nvSpPr>
        <p:spPr bwMode="auto">
          <a:xfrm>
            <a:off x="3208338" y="3800475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9189" name="Text Box 110"/>
          <p:cNvSpPr txBox="1">
            <a:spLocks noChangeArrowheads="1"/>
          </p:cNvSpPr>
          <p:nvPr/>
        </p:nvSpPr>
        <p:spPr bwMode="auto">
          <a:xfrm>
            <a:off x="4483100" y="46466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9190" name="Text Box 111"/>
          <p:cNvSpPr txBox="1">
            <a:spLocks noChangeArrowheads="1"/>
          </p:cNvSpPr>
          <p:nvPr/>
        </p:nvSpPr>
        <p:spPr bwMode="auto">
          <a:xfrm>
            <a:off x="2649538" y="6003925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9191" name="Text Box 112"/>
          <p:cNvSpPr txBox="1">
            <a:spLocks noChangeArrowheads="1"/>
          </p:cNvSpPr>
          <p:nvPr/>
        </p:nvSpPr>
        <p:spPr bwMode="auto">
          <a:xfrm>
            <a:off x="3543300" y="5337175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9192" name="Text Box 113"/>
          <p:cNvSpPr txBox="1">
            <a:spLocks noChangeArrowheads="1"/>
          </p:cNvSpPr>
          <p:nvPr/>
        </p:nvSpPr>
        <p:spPr bwMode="auto">
          <a:xfrm>
            <a:off x="4565650" y="3810000"/>
            <a:ext cx="4349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tabLst>
                <a:tab pos="1825625" algn="l"/>
              </a:tabLst>
            </a:pP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u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min{	c(u,v) + 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v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(z), </a:t>
            </a:r>
          </a:p>
          <a:p>
            <a:pPr algn="l" eaLnBrk="0" hangingPunct="0">
              <a:tabLst>
                <a:tab pos="1825625" algn="l"/>
              </a:tabLst>
            </a:pP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                    	 c(u,w) + 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w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(z)}</a:t>
            </a:r>
          </a:p>
        </p:txBody>
      </p:sp>
      <p:sp>
        <p:nvSpPr>
          <p:cNvPr id="49193" name="TextBox 41"/>
          <p:cNvSpPr txBox="1">
            <a:spLocks noChangeArrowheads="1"/>
          </p:cNvSpPr>
          <p:nvPr/>
        </p:nvSpPr>
        <p:spPr bwMode="auto">
          <a:xfrm>
            <a:off x="4864100" y="5267325"/>
            <a:ext cx="3484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Used in RIP and EIGRP</a:t>
            </a:r>
          </a:p>
        </p:txBody>
      </p:sp>
      <p:sp>
        <p:nvSpPr>
          <p:cNvPr id="4919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2D8CB87-F032-1342-9B4A-8E288D4E9A8A}" type="slidenum">
              <a:rPr lang="en-US" sz="1200">
                <a:solidFill>
                  <a:srgbClr val="898989"/>
                </a:solidFill>
              </a:rPr>
              <a:pPr algn="r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1D31D0-F9D9-724D-A9DE-584895C8708C}" type="slidenum">
              <a:rPr lang="en-US" smtClean="0">
                <a:latin typeface="Courier New" pitchFamily="-1" charset="0"/>
              </a:rPr>
              <a:pPr/>
              <a:t>23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51204" name="Oval 77"/>
          <p:cNvSpPr>
            <a:spLocks noChangeArrowheads="1"/>
          </p:cNvSpPr>
          <p:nvPr/>
        </p:nvSpPr>
        <p:spPr bwMode="auto">
          <a:xfrm>
            <a:off x="312738" y="2514600"/>
            <a:ext cx="287337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5" name="Oval 78"/>
          <p:cNvSpPr>
            <a:spLocks noChangeArrowheads="1"/>
          </p:cNvSpPr>
          <p:nvPr/>
        </p:nvSpPr>
        <p:spPr bwMode="auto">
          <a:xfrm>
            <a:off x="1174750" y="3186113"/>
            <a:ext cx="287338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Oval 79"/>
          <p:cNvSpPr>
            <a:spLocks noChangeArrowheads="1"/>
          </p:cNvSpPr>
          <p:nvPr/>
        </p:nvSpPr>
        <p:spPr bwMode="auto">
          <a:xfrm>
            <a:off x="1270000" y="1927225"/>
            <a:ext cx="287338" cy="250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Oval 80"/>
          <p:cNvSpPr>
            <a:spLocks noChangeArrowheads="1"/>
          </p:cNvSpPr>
          <p:nvPr/>
        </p:nvSpPr>
        <p:spPr bwMode="auto">
          <a:xfrm>
            <a:off x="2036763" y="259873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Oval 81"/>
          <p:cNvSpPr>
            <a:spLocks noChangeArrowheads="1"/>
          </p:cNvSpPr>
          <p:nvPr/>
        </p:nvSpPr>
        <p:spPr bwMode="auto">
          <a:xfrm>
            <a:off x="2898775" y="3186113"/>
            <a:ext cx="287338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Oval 82"/>
          <p:cNvSpPr>
            <a:spLocks noChangeArrowheads="1"/>
          </p:cNvSpPr>
          <p:nvPr/>
        </p:nvSpPr>
        <p:spPr bwMode="auto">
          <a:xfrm>
            <a:off x="2898775" y="1927225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Oval 83"/>
          <p:cNvSpPr>
            <a:spLocks noChangeArrowheads="1"/>
          </p:cNvSpPr>
          <p:nvPr/>
        </p:nvSpPr>
        <p:spPr bwMode="auto">
          <a:xfrm>
            <a:off x="2132013" y="369093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Oval 84"/>
          <p:cNvSpPr>
            <a:spLocks noChangeArrowheads="1"/>
          </p:cNvSpPr>
          <p:nvPr/>
        </p:nvSpPr>
        <p:spPr bwMode="auto">
          <a:xfrm>
            <a:off x="3856038" y="2514600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Line 85"/>
          <p:cNvSpPr>
            <a:spLocks noChangeShapeType="1"/>
          </p:cNvSpPr>
          <p:nvPr/>
        </p:nvSpPr>
        <p:spPr bwMode="auto">
          <a:xfrm flipV="1">
            <a:off x="600075" y="2093913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86"/>
          <p:cNvSpPr>
            <a:spLocks noChangeShapeType="1"/>
          </p:cNvSpPr>
          <p:nvPr/>
        </p:nvSpPr>
        <p:spPr bwMode="auto">
          <a:xfrm>
            <a:off x="544513" y="2754313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87"/>
          <p:cNvSpPr>
            <a:spLocks noChangeShapeType="1"/>
          </p:cNvSpPr>
          <p:nvPr/>
        </p:nvSpPr>
        <p:spPr bwMode="auto">
          <a:xfrm>
            <a:off x="1509713" y="2108200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88"/>
          <p:cNvSpPr>
            <a:spLocks noChangeShapeType="1"/>
          </p:cNvSpPr>
          <p:nvPr/>
        </p:nvSpPr>
        <p:spPr bwMode="auto">
          <a:xfrm>
            <a:off x="1414463" y="3354388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89"/>
          <p:cNvSpPr>
            <a:spLocks noChangeShapeType="1"/>
          </p:cNvSpPr>
          <p:nvPr/>
        </p:nvSpPr>
        <p:spPr bwMode="auto">
          <a:xfrm flipV="1">
            <a:off x="1446213" y="2808288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90"/>
          <p:cNvSpPr>
            <a:spLocks noChangeShapeType="1"/>
          </p:cNvSpPr>
          <p:nvPr/>
        </p:nvSpPr>
        <p:spPr bwMode="auto">
          <a:xfrm>
            <a:off x="2276475" y="2822575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91"/>
          <p:cNvSpPr>
            <a:spLocks noChangeShapeType="1"/>
          </p:cNvSpPr>
          <p:nvPr/>
        </p:nvSpPr>
        <p:spPr bwMode="auto">
          <a:xfrm flipV="1">
            <a:off x="2371725" y="3397250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92"/>
          <p:cNvSpPr>
            <a:spLocks noChangeShapeType="1"/>
          </p:cNvSpPr>
          <p:nvPr/>
        </p:nvSpPr>
        <p:spPr bwMode="auto">
          <a:xfrm flipV="1">
            <a:off x="2324100" y="2640013"/>
            <a:ext cx="1531938" cy="98425"/>
          </a:xfrm>
          <a:prstGeom prst="line">
            <a:avLst/>
          </a:prstGeom>
          <a:noFill/>
          <a:ln w="50800">
            <a:solidFill>
              <a:srgbClr val="3C82C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93"/>
          <p:cNvSpPr>
            <a:spLocks noChangeShapeType="1"/>
          </p:cNvSpPr>
          <p:nvPr/>
        </p:nvSpPr>
        <p:spPr bwMode="auto">
          <a:xfrm>
            <a:off x="1525588" y="2038350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94"/>
          <p:cNvSpPr>
            <a:spLocks noChangeShapeType="1"/>
          </p:cNvSpPr>
          <p:nvPr/>
        </p:nvSpPr>
        <p:spPr bwMode="auto">
          <a:xfrm>
            <a:off x="3170238" y="2136775"/>
            <a:ext cx="766762" cy="419100"/>
          </a:xfrm>
          <a:prstGeom prst="line">
            <a:avLst/>
          </a:prstGeom>
          <a:noFill/>
          <a:ln w="53975">
            <a:solidFill>
              <a:srgbClr val="3C82C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2" name="Text Box 95"/>
          <p:cNvSpPr txBox="1">
            <a:spLocks noChangeArrowheads="1"/>
          </p:cNvSpPr>
          <p:nvPr/>
        </p:nvSpPr>
        <p:spPr bwMode="auto">
          <a:xfrm>
            <a:off x="642938" y="1873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51223" name="Text Box 96"/>
          <p:cNvSpPr txBox="1">
            <a:spLocks noChangeArrowheads="1"/>
          </p:cNvSpPr>
          <p:nvPr/>
        </p:nvSpPr>
        <p:spPr bwMode="auto">
          <a:xfrm>
            <a:off x="2000250" y="15240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51224" name="Text Box 97"/>
          <p:cNvSpPr txBox="1">
            <a:spLocks noChangeArrowheads="1"/>
          </p:cNvSpPr>
          <p:nvPr/>
        </p:nvSpPr>
        <p:spPr bwMode="auto">
          <a:xfrm>
            <a:off x="755650" y="2546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51225" name="Text Box 98"/>
          <p:cNvSpPr txBox="1">
            <a:spLocks noChangeArrowheads="1"/>
          </p:cNvSpPr>
          <p:nvPr/>
        </p:nvSpPr>
        <p:spPr bwMode="auto">
          <a:xfrm>
            <a:off x="1760538" y="197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6" name="Text Box 99"/>
          <p:cNvSpPr txBox="1">
            <a:spLocks noChangeArrowheads="1"/>
          </p:cNvSpPr>
          <p:nvPr/>
        </p:nvSpPr>
        <p:spPr bwMode="auto">
          <a:xfrm>
            <a:off x="1457325" y="2616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7" name="Text Box 100"/>
          <p:cNvSpPr txBox="1">
            <a:spLocks noChangeArrowheads="1"/>
          </p:cNvSpPr>
          <p:nvPr/>
        </p:nvSpPr>
        <p:spPr bwMode="auto">
          <a:xfrm>
            <a:off x="2735263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51228" name="Text Box 101"/>
          <p:cNvSpPr txBox="1">
            <a:spLocks noChangeArrowheads="1"/>
          </p:cNvSpPr>
          <p:nvPr/>
        </p:nvSpPr>
        <p:spPr bwMode="auto">
          <a:xfrm>
            <a:off x="3436938" y="180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9" name="Text Box 102"/>
          <p:cNvSpPr txBox="1">
            <a:spLocks noChangeArrowheads="1"/>
          </p:cNvSpPr>
          <p:nvPr/>
        </p:nvSpPr>
        <p:spPr bwMode="auto">
          <a:xfrm>
            <a:off x="1409700" y="34290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51230" name="Text Box 103"/>
          <p:cNvSpPr txBox="1">
            <a:spLocks noChangeArrowheads="1"/>
          </p:cNvSpPr>
          <p:nvPr/>
        </p:nvSpPr>
        <p:spPr bwMode="auto">
          <a:xfrm>
            <a:off x="2259013" y="2889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51231" name="Text Box 104"/>
          <p:cNvSpPr txBox="1">
            <a:spLocks noChangeArrowheads="1"/>
          </p:cNvSpPr>
          <p:nvPr/>
        </p:nvSpPr>
        <p:spPr bwMode="auto">
          <a:xfrm>
            <a:off x="2655888" y="3455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51232" name="Text Box 105"/>
          <p:cNvSpPr txBox="1">
            <a:spLocks noChangeArrowheads="1"/>
          </p:cNvSpPr>
          <p:nvPr/>
        </p:nvSpPr>
        <p:spPr bwMode="auto">
          <a:xfrm>
            <a:off x="263525" y="2667000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1233" name="Text Box 106"/>
          <p:cNvSpPr txBox="1">
            <a:spLocks noChangeArrowheads="1"/>
          </p:cNvSpPr>
          <p:nvPr/>
        </p:nvSpPr>
        <p:spPr bwMode="auto">
          <a:xfrm>
            <a:off x="1190625" y="1538288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1234" name="Text Box 107"/>
          <p:cNvSpPr txBox="1">
            <a:spLocks noChangeArrowheads="1"/>
          </p:cNvSpPr>
          <p:nvPr/>
        </p:nvSpPr>
        <p:spPr bwMode="auto">
          <a:xfrm>
            <a:off x="1114425" y="3406775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51235" name="Text Box 108"/>
          <p:cNvSpPr txBox="1">
            <a:spLocks noChangeArrowheads="1"/>
          </p:cNvSpPr>
          <p:nvPr/>
        </p:nvSpPr>
        <p:spPr bwMode="auto">
          <a:xfrm>
            <a:off x="2089150" y="22415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1236" name="Text Box 109"/>
          <p:cNvSpPr txBox="1">
            <a:spLocks noChangeArrowheads="1"/>
          </p:cNvSpPr>
          <p:nvPr/>
        </p:nvSpPr>
        <p:spPr bwMode="auto">
          <a:xfrm>
            <a:off x="2897188" y="1549400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51237" name="Text Box 110"/>
          <p:cNvSpPr txBox="1">
            <a:spLocks noChangeArrowheads="1"/>
          </p:cNvSpPr>
          <p:nvPr/>
        </p:nvSpPr>
        <p:spPr bwMode="auto">
          <a:xfrm>
            <a:off x="3879850" y="26670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51238" name="Text Box 111"/>
          <p:cNvSpPr txBox="1">
            <a:spLocks noChangeArrowheads="1"/>
          </p:cNvSpPr>
          <p:nvPr/>
        </p:nvSpPr>
        <p:spPr bwMode="auto">
          <a:xfrm>
            <a:off x="2317750" y="37528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51239" name="Text Box 112"/>
          <p:cNvSpPr txBox="1">
            <a:spLocks noChangeArrowheads="1"/>
          </p:cNvSpPr>
          <p:nvPr/>
        </p:nvSpPr>
        <p:spPr bwMode="auto">
          <a:xfrm>
            <a:off x="3232150" y="308610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51240" name="Rectangle 41"/>
          <p:cNvSpPr>
            <a:spLocks noChangeArrowheads="1"/>
          </p:cNvSpPr>
          <p:nvPr/>
        </p:nvSpPr>
        <p:spPr bwMode="auto">
          <a:xfrm>
            <a:off x="1430338" y="4445000"/>
            <a:ext cx="1379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y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1</a:t>
            </a:r>
          </a:p>
        </p:txBody>
      </p:sp>
      <p:sp>
        <p:nvSpPr>
          <p:cNvPr id="51241" name="Rectangle 43"/>
          <p:cNvSpPr>
            <a:spLocks noChangeArrowheads="1"/>
          </p:cNvSpPr>
          <p:nvPr/>
        </p:nvSpPr>
        <p:spPr bwMode="auto">
          <a:xfrm>
            <a:off x="1431925" y="5130800"/>
            <a:ext cx="13763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x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4</a:t>
            </a:r>
          </a:p>
        </p:txBody>
      </p:sp>
      <p:grpSp>
        <p:nvGrpSpPr>
          <p:cNvPr id="2" name="Group 189"/>
          <p:cNvGrpSpPr>
            <a:grpSpLocks/>
          </p:cNvGrpSpPr>
          <p:nvPr/>
        </p:nvGrpSpPr>
        <p:grpSpPr bwMode="auto">
          <a:xfrm>
            <a:off x="4800600" y="1524000"/>
            <a:ext cx="4156075" cy="4572000"/>
            <a:chOff x="4835525" y="1600200"/>
            <a:chExt cx="4156075" cy="4572000"/>
          </a:xfrm>
        </p:grpSpPr>
        <p:sp>
          <p:nvSpPr>
            <p:cNvPr id="51243" name="Oval 77"/>
            <p:cNvSpPr>
              <a:spLocks noChangeArrowheads="1"/>
            </p:cNvSpPr>
            <p:nvPr/>
          </p:nvSpPr>
          <p:spPr bwMode="auto">
            <a:xfrm>
              <a:off x="4884738" y="25908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4" name="Oval 78"/>
            <p:cNvSpPr>
              <a:spLocks noChangeArrowheads="1"/>
            </p:cNvSpPr>
            <p:nvPr/>
          </p:nvSpPr>
          <p:spPr bwMode="auto">
            <a:xfrm>
              <a:off x="5746750" y="32623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5" name="Oval 79"/>
            <p:cNvSpPr>
              <a:spLocks noChangeArrowheads="1"/>
            </p:cNvSpPr>
            <p:nvPr/>
          </p:nvSpPr>
          <p:spPr bwMode="auto">
            <a:xfrm>
              <a:off x="5842000" y="20034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6" name="Oval 80"/>
            <p:cNvSpPr>
              <a:spLocks noChangeArrowheads="1"/>
            </p:cNvSpPr>
            <p:nvPr/>
          </p:nvSpPr>
          <p:spPr bwMode="auto">
            <a:xfrm>
              <a:off x="6608763" y="2674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7" name="Oval 81"/>
            <p:cNvSpPr>
              <a:spLocks noChangeArrowheads="1"/>
            </p:cNvSpPr>
            <p:nvPr/>
          </p:nvSpPr>
          <p:spPr bwMode="auto">
            <a:xfrm>
              <a:off x="7470775" y="32623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8" name="Oval 82"/>
            <p:cNvSpPr>
              <a:spLocks noChangeArrowheads="1"/>
            </p:cNvSpPr>
            <p:nvPr/>
          </p:nvSpPr>
          <p:spPr bwMode="auto">
            <a:xfrm>
              <a:off x="7470775" y="20034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9" name="Oval 83"/>
            <p:cNvSpPr>
              <a:spLocks noChangeArrowheads="1"/>
            </p:cNvSpPr>
            <p:nvPr/>
          </p:nvSpPr>
          <p:spPr bwMode="auto">
            <a:xfrm>
              <a:off x="6704013" y="37671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0" name="Oval 84"/>
            <p:cNvSpPr>
              <a:spLocks noChangeArrowheads="1"/>
            </p:cNvSpPr>
            <p:nvPr/>
          </p:nvSpPr>
          <p:spPr bwMode="auto">
            <a:xfrm>
              <a:off x="8428038" y="25908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1" name="Line 85"/>
            <p:cNvSpPr>
              <a:spLocks noChangeShapeType="1"/>
            </p:cNvSpPr>
            <p:nvPr/>
          </p:nvSpPr>
          <p:spPr bwMode="auto">
            <a:xfrm flipV="1">
              <a:off x="5172075" y="21701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2" name="Line 86"/>
            <p:cNvSpPr>
              <a:spLocks noChangeShapeType="1"/>
            </p:cNvSpPr>
            <p:nvPr/>
          </p:nvSpPr>
          <p:spPr bwMode="auto">
            <a:xfrm>
              <a:off x="5116513" y="28305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3" name="Line 87"/>
            <p:cNvSpPr>
              <a:spLocks noChangeShapeType="1"/>
            </p:cNvSpPr>
            <p:nvPr/>
          </p:nvSpPr>
          <p:spPr bwMode="auto">
            <a:xfrm>
              <a:off x="6081713" y="21844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4" name="Line 88"/>
            <p:cNvSpPr>
              <a:spLocks noChangeShapeType="1"/>
            </p:cNvSpPr>
            <p:nvPr/>
          </p:nvSpPr>
          <p:spPr bwMode="auto">
            <a:xfrm>
              <a:off x="5986463" y="34305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5" name="Line 89"/>
            <p:cNvSpPr>
              <a:spLocks noChangeShapeType="1"/>
            </p:cNvSpPr>
            <p:nvPr/>
          </p:nvSpPr>
          <p:spPr bwMode="auto">
            <a:xfrm flipV="1">
              <a:off x="6018213" y="2884488"/>
              <a:ext cx="638175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6" name="Line 90"/>
            <p:cNvSpPr>
              <a:spLocks noChangeShapeType="1"/>
            </p:cNvSpPr>
            <p:nvPr/>
          </p:nvSpPr>
          <p:spPr bwMode="auto">
            <a:xfrm>
              <a:off x="6848475" y="28987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7" name="Line 91"/>
            <p:cNvSpPr>
              <a:spLocks noChangeShapeType="1"/>
            </p:cNvSpPr>
            <p:nvPr/>
          </p:nvSpPr>
          <p:spPr bwMode="auto">
            <a:xfrm flipV="1">
              <a:off x="6943725" y="34734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8" name="Line 92"/>
            <p:cNvSpPr>
              <a:spLocks noChangeShapeType="1"/>
            </p:cNvSpPr>
            <p:nvPr/>
          </p:nvSpPr>
          <p:spPr bwMode="auto">
            <a:xfrm flipV="1">
              <a:off x="6896100" y="27162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9" name="Line 93"/>
            <p:cNvSpPr>
              <a:spLocks noChangeShapeType="1"/>
            </p:cNvSpPr>
            <p:nvPr/>
          </p:nvSpPr>
          <p:spPr bwMode="auto">
            <a:xfrm>
              <a:off x="6097588" y="21145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0" name="Line 94"/>
            <p:cNvSpPr>
              <a:spLocks noChangeShapeType="1"/>
            </p:cNvSpPr>
            <p:nvPr/>
          </p:nvSpPr>
          <p:spPr bwMode="auto">
            <a:xfrm>
              <a:off x="7742238" y="22129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1" name="Text Box 95"/>
            <p:cNvSpPr txBox="1">
              <a:spLocks noChangeArrowheads="1"/>
            </p:cNvSpPr>
            <p:nvPr/>
          </p:nvSpPr>
          <p:spPr bwMode="auto">
            <a:xfrm>
              <a:off x="5214938" y="19494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1262" name="Text Box 96"/>
            <p:cNvSpPr txBox="1">
              <a:spLocks noChangeArrowheads="1"/>
            </p:cNvSpPr>
            <p:nvPr/>
          </p:nvSpPr>
          <p:spPr bwMode="auto">
            <a:xfrm>
              <a:off x="6572250" y="1600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1263" name="Text Box 97"/>
            <p:cNvSpPr txBox="1">
              <a:spLocks noChangeArrowheads="1"/>
            </p:cNvSpPr>
            <p:nvPr/>
          </p:nvSpPr>
          <p:spPr bwMode="auto">
            <a:xfrm>
              <a:off x="5327650" y="26225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1264" name="Text Box 98"/>
            <p:cNvSpPr txBox="1">
              <a:spLocks noChangeArrowheads="1"/>
            </p:cNvSpPr>
            <p:nvPr/>
          </p:nvSpPr>
          <p:spPr bwMode="auto">
            <a:xfrm>
              <a:off x="6332538" y="20478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5" name="Text Box 99"/>
            <p:cNvSpPr txBox="1">
              <a:spLocks noChangeArrowheads="1"/>
            </p:cNvSpPr>
            <p:nvPr/>
          </p:nvSpPr>
          <p:spPr bwMode="auto">
            <a:xfrm>
              <a:off x="6029325" y="26924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6" name="Text Box 100"/>
            <p:cNvSpPr txBox="1">
              <a:spLocks noChangeArrowheads="1"/>
            </p:cNvSpPr>
            <p:nvPr/>
          </p:nvSpPr>
          <p:spPr bwMode="auto">
            <a:xfrm>
              <a:off x="7307263" y="2286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1267" name="Text Box 101"/>
            <p:cNvSpPr txBox="1">
              <a:spLocks noChangeArrowheads="1"/>
            </p:cNvSpPr>
            <p:nvPr/>
          </p:nvSpPr>
          <p:spPr bwMode="auto">
            <a:xfrm>
              <a:off x="8008938" y="1879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8" name="Text Box 102"/>
            <p:cNvSpPr txBox="1">
              <a:spLocks noChangeArrowheads="1"/>
            </p:cNvSpPr>
            <p:nvPr/>
          </p:nvSpPr>
          <p:spPr bwMode="auto">
            <a:xfrm>
              <a:off x="5981700" y="35052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1269" name="Text Box 103"/>
            <p:cNvSpPr txBox="1">
              <a:spLocks noChangeArrowheads="1"/>
            </p:cNvSpPr>
            <p:nvPr/>
          </p:nvSpPr>
          <p:spPr bwMode="auto">
            <a:xfrm>
              <a:off x="6831013" y="29654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1270" name="Text Box 104"/>
            <p:cNvSpPr txBox="1">
              <a:spLocks noChangeArrowheads="1"/>
            </p:cNvSpPr>
            <p:nvPr/>
          </p:nvSpPr>
          <p:spPr bwMode="auto">
            <a:xfrm>
              <a:off x="7227888" y="35321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1271" name="Text Box 105"/>
            <p:cNvSpPr txBox="1">
              <a:spLocks noChangeArrowheads="1"/>
            </p:cNvSpPr>
            <p:nvPr/>
          </p:nvSpPr>
          <p:spPr bwMode="auto">
            <a:xfrm>
              <a:off x="4835525" y="27432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1272" name="Text Box 106"/>
            <p:cNvSpPr txBox="1">
              <a:spLocks noChangeArrowheads="1"/>
            </p:cNvSpPr>
            <p:nvPr/>
          </p:nvSpPr>
          <p:spPr bwMode="auto">
            <a:xfrm>
              <a:off x="5762625" y="16144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1273" name="Text Box 107"/>
            <p:cNvSpPr txBox="1">
              <a:spLocks noChangeArrowheads="1"/>
            </p:cNvSpPr>
            <p:nvPr/>
          </p:nvSpPr>
          <p:spPr bwMode="auto">
            <a:xfrm>
              <a:off x="5686425" y="34829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1274" name="Text Box 108"/>
            <p:cNvSpPr txBox="1">
              <a:spLocks noChangeArrowheads="1"/>
            </p:cNvSpPr>
            <p:nvPr/>
          </p:nvSpPr>
          <p:spPr bwMode="auto">
            <a:xfrm>
              <a:off x="6661150" y="23177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1275" name="Text Box 109"/>
            <p:cNvSpPr txBox="1">
              <a:spLocks noChangeArrowheads="1"/>
            </p:cNvSpPr>
            <p:nvPr/>
          </p:nvSpPr>
          <p:spPr bwMode="auto">
            <a:xfrm>
              <a:off x="7469188" y="16256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1276" name="Text Box 110"/>
            <p:cNvSpPr txBox="1">
              <a:spLocks noChangeArrowheads="1"/>
            </p:cNvSpPr>
            <p:nvPr/>
          </p:nvSpPr>
          <p:spPr bwMode="auto">
            <a:xfrm>
              <a:off x="8451850" y="27432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1277" name="Text Box 111"/>
            <p:cNvSpPr txBox="1">
              <a:spLocks noChangeArrowheads="1"/>
            </p:cNvSpPr>
            <p:nvPr/>
          </p:nvSpPr>
          <p:spPr bwMode="auto">
            <a:xfrm>
              <a:off x="6910388" y="38290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1278" name="Text Box 112"/>
            <p:cNvSpPr txBox="1">
              <a:spLocks noChangeArrowheads="1"/>
            </p:cNvSpPr>
            <p:nvPr/>
          </p:nvSpPr>
          <p:spPr bwMode="auto">
            <a:xfrm>
              <a:off x="7804150" y="31623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1279" name="Rectangle 188"/>
            <p:cNvSpPr>
              <a:spLocks noChangeArrowheads="1"/>
            </p:cNvSpPr>
            <p:nvPr/>
          </p:nvSpPr>
          <p:spPr bwMode="auto">
            <a:xfrm>
              <a:off x="4856492" y="4356318"/>
              <a:ext cx="4135108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tabLst>
                  <a:tab pos="857250" algn="l"/>
                  <a:tab pos="2000250" algn="l"/>
                </a:tabLst>
              </a:pP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	= min{	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y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1+d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>
                <a:tabLst>
                  <a:tab pos="857250" algn="l"/>
                  <a:tab pos="2000250" algn="l"/>
                </a:tabLst>
              </a:pP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3</a:t>
              </a:r>
            </a:p>
            <a:p>
              <a:pPr>
                <a:tabLst>
                  <a:tab pos="857250" algn="l"/>
                  <a:tab pos="2000250" algn="l"/>
                </a:tabLst>
              </a:pPr>
              <a:endParaRPr lang="en-US" sz="2800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 (Cont.)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294CF-18C1-3D4E-802E-9E8ED5BBFE63}" type="slidenum">
              <a:rPr lang="en-US" smtClean="0">
                <a:latin typeface="Courier New" pitchFamily="-1" charset="0"/>
              </a:rPr>
              <a:pPr/>
              <a:t>24</a:t>
            </a:fld>
            <a:endParaRPr lang="en-US" smtClean="0">
              <a:latin typeface="Courier New" pitchFamily="-1" charset="0"/>
            </a:endParaRPr>
          </a:p>
        </p:txBody>
      </p: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273050" y="1520825"/>
            <a:ext cx="4156075" cy="5002213"/>
            <a:chOff x="273050" y="1520825"/>
            <a:chExt cx="4156075" cy="5002887"/>
          </a:xfrm>
        </p:grpSpPr>
        <p:sp>
          <p:nvSpPr>
            <p:cNvPr id="52267" name="Oval 77"/>
            <p:cNvSpPr>
              <a:spLocks noChangeArrowheads="1"/>
            </p:cNvSpPr>
            <p:nvPr/>
          </p:nvSpPr>
          <p:spPr bwMode="auto">
            <a:xfrm>
              <a:off x="3222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8" name="Oval 78"/>
            <p:cNvSpPr>
              <a:spLocks noChangeArrowheads="1"/>
            </p:cNvSpPr>
            <p:nvPr/>
          </p:nvSpPr>
          <p:spPr bwMode="auto">
            <a:xfrm>
              <a:off x="1184275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9" name="Oval 79"/>
            <p:cNvSpPr>
              <a:spLocks noChangeArrowheads="1"/>
            </p:cNvSpPr>
            <p:nvPr/>
          </p:nvSpPr>
          <p:spPr bwMode="auto">
            <a:xfrm>
              <a:off x="1279525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0" name="Oval 80"/>
            <p:cNvSpPr>
              <a:spLocks noChangeArrowheads="1"/>
            </p:cNvSpPr>
            <p:nvPr/>
          </p:nvSpPr>
          <p:spPr bwMode="auto">
            <a:xfrm>
              <a:off x="2046288" y="25955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1" name="Oval 81"/>
            <p:cNvSpPr>
              <a:spLocks noChangeArrowheads="1"/>
            </p:cNvSpPr>
            <p:nvPr/>
          </p:nvSpPr>
          <p:spPr bwMode="auto">
            <a:xfrm>
              <a:off x="2908300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2" name="Oval 82"/>
            <p:cNvSpPr>
              <a:spLocks noChangeArrowheads="1"/>
            </p:cNvSpPr>
            <p:nvPr/>
          </p:nvSpPr>
          <p:spPr bwMode="auto">
            <a:xfrm>
              <a:off x="2908300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3" name="Oval 83"/>
            <p:cNvSpPr>
              <a:spLocks noChangeArrowheads="1"/>
            </p:cNvSpPr>
            <p:nvPr/>
          </p:nvSpPr>
          <p:spPr bwMode="auto">
            <a:xfrm>
              <a:off x="2141538" y="36877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4" name="Oval 84"/>
            <p:cNvSpPr>
              <a:spLocks noChangeArrowheads="1"/>
            </p:cNvSpPr>
            <p:nvPr/>
          </p:nvSpPr>
          <p:spPr bwMode="auto">
            <a:xfrm>
              <a:off x="38655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Line 85"/>
            <p:cNvSpPr>
              <a:spLocks noChangeShapeType="1"/>
            </p:cNvSpPr>
            <p:nvPr/>
          </p:nvSpPr>
          <p:spPr bwMode="auto">
            <a:xfrm flipV="1">
              <a:off x="609600" y="2090738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Line 86"/>
            <p:cNvSpPr>
              <a:spLocks noChangeShapeType="1"/>
            </p:cNvSpPr>
            <p:nvPr/>
          </p:nvSpPr>
          <p:spPr bwMode="auto">
            <a:xfrm>
              <a:off x="554038" y="2751138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87"/>
            <p:cNvSpPr>
              <a:spLocks noChangeShapeType="1"/>
            </p:cNvSpPr>
            <p:nvPr/>
          </p:nvSpPr>
          <p:spPr bwMode="auto">
            <a:xfrm>
              <a:off x="1519238" y="2105025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88"/>
            <p:cNvSpPr>
              <a:spLocks noChangeShapeType="1"/>
            </p:cNvSpPr>
            <p:nvPr/>
          </p:nvSpPr>
          <p:spPr bwMode="auto">
            <a:xfrm>
              <a:off x="1423988" y="3351213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9" name="Line 89"/>
            <p:cNvSpPr>
              <a:spLocks noChangeShapeType="1"/>
            </p:cNvSpPr>
            <p:nvPr/>
          </p:nvSpPr>
          <p:spPr bwMode="auto">
            <a:xfrm flipV="1">
              <a:off x="1455738" y="2805113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Line 90"/>
            <p:cNvSpPr>
              <a:spLocks noChangeShapeType="1"/>
            </p:cNvSpPr>
            <p:nvPr/>
          </p:nvSpPr>
          <p:spPr bwMode="auto">
            <a:xfrm>
              <a:off x="2286000" y="2819400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Line 91"/>
            <p:cNvSpPr>
              <a:spLocks noChangeShapeType="1"/>
            </p:cNvSpPr>
            <p:nvPr/>
          </p:nvSpPr>
          <p:spPr bwMode="auto">
            <a:xfrm flipV="1">
              <a:off x="2381250" y="3394075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Line 92"/>
            <p:cNvSpPr>
              <a:spLocks noChangeShapeType="1"/>
            </p:cNvSpPr>
            <p:nvPr/>
          </p:nvSpPr>
          <p:spPr bwMode="auto">
            <a:xfrm flipV="1">
              <a:off x="2333625" y="2636838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Line 93"/>
            <p:cNvSpPr>
              <a:spLocks noChangeShapeType="1"/>
            </p:cNvSpPr>
            <p:nvPr/>
          </p:nvSpPr>
          <p:spPr bwMode="auto">
            <a:xfrm>
              <a:off x="1535113" y="2035175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4" name="Line 94"/>
            <p:cNvSpPr>
              <a:spLocks noChangeShapeType="1"/>
            </p:cNvSpPr>
            <p:nvPr/>
          </p:nvSpPr>
          <p:spPr bwMode="auto">
            <a:xfrm>
              <a:off x="3179763" y="2133600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Text Box 95"/>
            <p:cNvSpPr txBox="1">
              <a:spLocks noChangeArrowheads="1"/>
            </p:cNvSpPr>
            <p:nvPr/>
          </p:nvSpPr>
          <p:spPr bwMode="auto">
            <a:xfrm>
              <a:off x="652463" y="1870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86" name="Text Box 96"/>
            <p:cNvSpPr txBox="1">
              <a:spLocks noChangeArrowheads="1"/>
            </p:cNvSpPr>
            <p:nvPr/>
          </p:nvSpPr>
          <p:spPr bwMode="auto">
            <a:xfrm>
              <a:off x="2009775" y="15208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87" name="Text Box 97"/>
            <p:cNvSpPr txBox="1">
              <a:spLocks noChangeArrowheads="1"/>
            </p:cNvSpPr>
            <p:nvPr/>
          </p:nvSpPr>
          <p:spPr bwMode="auto">
            <a:xfrm>
              <a:off x="765175" y="25431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88" name="Text Box 98"/>
            <p:cNvSpPr txBox="1">
              <a:spLocks noChangeArrowheads="1"/>
            </p:cNvSpPr>
            <p:nvPr/>
          </p:nvSpPr>
          <p:spPr bwMode="auto">
            <a:xfrm>
              <a:off x="1770063" y="19685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89" name="Text Box 99"/>
            <p:cNvSpPr txBox="1">
              <a:spLocks noChangeArrowheads="1"/>
            </p:cNvSpPr>
            <p:nvPr/>
          </p:nvSpPr>
          <p:spPr bwMode="auto">
            <a:xfrm>
              <a:off x="1466850" y="26130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90" name="Text Box 100"/>
            <p:cNvSpPr txBox="1">
              <a:spLocks noChangeArrowheads="1"/>
            </p:cNvSpPr>
            <p:nvPr/>
          </p:nvSpPr>
          <p:spPr bwMode="auto">
            <a:xfrm>
              <a:off x="2744788" y="22066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91" name="Text Box 101"/>
            <p:cNvSpPr txBox="1">
              <a:spLocks noChangeArrowheads="1"/>
            </p:cNvSpPr>
            <p:nvPr/>
          </p:nvSpPr>
          <p:spPr bwMode="auto">
            <a:xfrm>
              <a:off x="3446463" y="18002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92" name="Text Box 102"/>
            <p:cNvSpPr txBox="1">
              <a:spLocks noChangeArrowheads="1"/>
            </p:cNvSpPr>
            <p:nvPr/>
          </p:nvSpPr>
          <p:spPr bwMode="auto">
            <a:xfrm>
              <a:off x="1419225" y="3425825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93" name="Text Box 103"/>
            <p:cNvSpPr txBox="1">
              <a:spLocks noChangeArrowheads="1"/>
            </p:cNvSpPr>
            <p:nvPr/>
          </p:nvSpPr>
          <p:spPr bwMode="auto">
            <a:xfrm>
              <a:off x="2268538" y="2886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2294" name="Text Box 104"/>
            <p:cNvSpPr txBox="1">
              <a:spLocks noChangeArrowheads="1"/>
            </p:cNvSpPr>
            <p:nvPr/>
          </p:nvSpPr>
          <p:spPr bwMode="auto">
            <a:xfrm>
              <a:off x="2665413" y="3452813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95" name="Text Box 105"/>
            <p:cNvSpPr txBox="1">
              <a:spLocks noChangeArrowheads="1"/>
            </p:cNvSpPr>
            <p:nvPr/>
          </p:nvSpPr>
          <p:spPr bwMode="auto">
            <a:xfrm>
              <a:off x="273050" y="2663825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2296" name="Text Box 106"/>
            <p:cNvSpPr txBox="1">
              <a:spLocks noChangeArrowheads="1"/>
            </p:cNvSpPr>
            <p:nvPr/>
          </p:nvSpPr>
          <p:spPr bwMode="auto">
            <a:xfrm>
              <a:off x="1200150" y="1535113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2297" name="Text Box 107"/>
            <p:cNvSpPr txBox="1">
              <a:spLocks noChangeArrowheads="1"/>
            </p:cNvSpPr>
            <p:nvPr/>
          </p:nvSpPr>
          <p:spPr bwMode="auto">
            <a:xfrm>
              <a:off x="1123950" y="3403600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2298" name="Text Box 108"/>
            <p:cNvSpPr txBox="1">
              <a:spLocks noChangeArrowheads="1"/>
            </p:cNvSpPr>
            <p:nvPr/>
          </p:nvSpPr>
          <p:spPr bwMode="auto">
            <a:xfrm>
              <a:off x="2098675" y="2238375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2299" name="Text Box 109"/>
            <p:cNvSpPr txBox="1">
              <a:spLocks noChangeArrowheads="1"/>
            </p:cNvSpPr>
            <p:nvPr/>
          </p:nvSpPr>
          <p:spPr bwMode="auto">
            <a:xfrm>
              <a:off x="2906713" y="1546225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2300" name="Text Box 110"/>
            <p:cNvSpPr txBox="1">
              <a:spLocks noChangeArrowheads="1"/>
            </p:cNvSpPr>
            <p:nvPr/>
          </p:nvSpPr>
          <p:spPr bwMode="auto">
            <a:xfrm>
              <a:off x="3889375" y="2663825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2301" name="Text Box 111"/>
            <p:cNvSpPr txBox="1">
              <a:spLocks noChangeArrowheads="1"/>
            </p:cNvSpPr>
            <p:nvPr/>
          </p:nvSpPr>
          <p:spPr bwMode="auto">
            <a:xfrm>
              <a:off x="2347913" y="37496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2302" name="Text Box 112"/>
            <p:cNvSpPr txBox="1">
              <a:spLocks noChangeArrowheads="1"/>
            </p:cNvSpPr>
            <p:nvPr/>
          </p:nvSpPr>
          <p:spPr bwMode="auto">
            <a:xfrm>
              <a:off x="3241675" y="3082925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303" name="Rectangle 39"/>
            <p:cNvSpPr>
              <a:spLocks noChangeArrowheads="1"/>
            </p:cNvSpPr>
            <p:nvPr/>
          </p:nvSpPr>
          <p:spPr bwMode="auto">
            <a:xfrm>
              <a:off x="294017" y="4276943"/>
              <a:ext cx="4135108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(z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) = min{  1+d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4+d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5</a:t>
              </a:r>
            </a:p>
            <a:p>
              <a:endParaRPr lang="en-US" sz="2800" dirty="0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800600" y="1524000"/>
            <a:ext cx="4156075" cy="4141788"/>
            <a:chOff x="4800600" y="1524000"/>
            <a:chExt cx="4156075" cy="4141113"/>
          </a:xfrm>
        </p:grpSpPr>
        <p:sp>
          <p:nvSpPr>
            <p:cNvPr id="52230" name="Oval 77"/>
            <p:cNvSpPr>
              <a:spLocks noChangeArrowheads="1"/>
            </p:cNvSpPr>
            <p:nvPr/>
          </p:nvSpPr>
          <p:spPr bwMode="auto">
            <a:xfrm>
              <a:off x="48498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1" name="Oval 78"/>
            <p:cNvSpPr>
              <a:spLocks noChangeArrowheads="1"/>
            </p:cNvSpPr>
            <p:nvPr/>
          </p:nvSpPr>
          <p:spPr bwMode="auto">
            <a:xfrm>
              <a:off x="5711825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Oval 79"/>
            <p:cNvSpPr>
              <a:spLocks noChangeArrowheads="1"/>
            </p:cNvSpPr>
            <p:nvPr/>
          </p:nvSpPr>
          <p:spPr bwMode="auto">
            <a:xfrm>
              <a:off x="5807075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3" name="Oval 80"/>
            <p:cNvSpPr>
              <a:spLocks noChangeArrowheads="1"/>
            </p:cNvSpPr>
            <p:nvPr/>
          </p:nvSpPr>
          <p:spPr bwMode="auto">
            <a:xfrm>
              <a:off x="6573838" y="25987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4" name="Oval 81"/>
            <p:cNvSpPr>
              <a:spLocks noChangeArrowheads="1"/>
            </p:cNvSpPr>
            <p:nvPr/>
          </p:nvSpPr>
          <p:spPr bwMode="auto">
            <a:xfrm>
              <a:off x="7435850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5" name="Oval 82"/>
            <p:cNvSpPr>
              <a:spLocks noChangeArrowheads="1"/>
            </p:cNvSpPr>
            <p:nvPr/>
          </p:nvSpPr>
          <p:spPr bwMode="auto">
            <a:xfrm>
              <a:off x="7435850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6" name="Oval 83"/>
            <p:cNvSpPr>
              <a:spLocks noChangeArrowheads="1"/>
            </p:cNvSpPr>
            <p:nvPr/>
          </p:nvSpPr>
          <p:spPr bwMode="auto">
            <a:xfrm>
              <a:off x="6669088" y="3690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7" name="Oval 84"/>
            <p:cNvSpPr>
              <a:spLocks noChangeArrowheads="1"/>
            </p:cNvSpPr>
            <p:nvPr/>
          </p:nvSpPr>
          <p:spPr bwMode="auto">
            <a:xfrm>
              <a:off x="83931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8" name="Line 85"/>
            <p:cNvSpPr>
              <a:spLocks noChangeShapeType="1"/>
            </p:cNvSpPr>
            <p:nvPr/>
          </p:nvSpPr>
          <p:spPr bwMode="auto">
            <a:xfrm flipV="1">
              <a:off x="5137150" y="20939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9" name="Line 86"/>
            <p:cNvSpPr>
              <a:spLocks noChangeShapeType="1"/>
            </p:cNvSpPr>
            <p:nvPr/>
          </p:nvSpPr>
          <p:spPr bwMode="auto">
            <a:xfrm>
              <a:off x="5081588" y="27543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0" name="Line 87"/>
            <p:cNvSpPr>
              <a:spLocks noChangeShapeType="1"/>
            </p:cNvSpPr>
            <p:nvPr/>
          </p:nvSpPr>
          <p:spPr bwMode="auto">
            <a:xfrm>
              <a:off x="6046788" y="2108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1" name="Line 88"/>
            <p:cNvSpPr>
              <a:spLocks noChangeShapeType="1"/>
            </p:cNvSpPr>
            <p:nvPr/>
          </p:nvSpPr>
          <p:spPr bwMode="auto">
            <a:xfrm>
              <a:off x="5951538" y="33543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2" name="Line 89"/>
            <p:cNvSpPr>
              <a:spLocks noChangeShapeType="1"/>
            </p:cNvSpPr>
            <p:nvPr/>
          </p:nvSpPr>
          <p:spPr bwMode="auto">
            <a:xfrm flipV="1">
              <a:off x="5983288" y="2808288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3" name="Line 90"/>
            <p:cNvSpPr>
              <a:spLocks noChangeShapeType="1"/>
            </p:cNvSpPr>
            <p:nvPr/>
          </p:nvSpPr>
          <p:spPr bwMode="auto">
            <a:xfrm>
              <a:off x="6813550" y="28225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4" name="Line 91"/>
            <p:cNvSpPr>
              <a:spLocks noChangeShapeType="1"/>
            </p:cNvSpPr>
            <p:nvPr/>
          </p:nvSpPr>
          <p:spPr bwMode="auto">
            <a:xfrm flipV="1">
              <a:off x="6908800" y="33972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5" name="Line 92"/>
            <p:cNvSpPr>
              <a:spLocks noChangeShapeType="1"/>
            </p:cNvSpPr>
            <p:nvPr/>
          </p:nvSpPr>
          <p:spPr bwMode="auto">
            <a:xfrm flipV="1">
              <a:off x="6861175" y="26400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6" name="Line 93"/>
            <p:cNvSpPr>
              <a:spLocks noChangeShapeType="1"/>
            </p:cNvSpPr>
            <p:nvPr/>
          </p:nvSpPr>
          <p:spPr bwMode="auto">
            <a:xfrm>
              <a:off x="6062663" y="20383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7" name="Line 94"/>
            <p:cNvSpPr>
              <a:spLocks noChangeShapeType="1"/>
            </p:cNvSpPr>
            <p:nvPr/>
          </p:nvSpPr>
          <p:spPr bwMode="auto">
            <a:xfrm>
              <a:off x="7707313" y="21367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8" name="Text Box 95"/>
            <p:cNvSpPr txBox="1">
              <a:spLocks noChangeArrowheads="1"/>
            </p:cNvSpPr>
            <p:nvPr/>
          </p:nvSpPr>
          <p:spPr bwMode="auto">
            <a:xfrm>
              <a:off x="5180013" y="1873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49" name="Text Box 96"/>
            <p:cNvSpPr txBox="1">
              <a:spLocks noChangeArrowheads="1"/>
            </p:cNvSpPr>
            <p:nvPr/>
          </p:nvSpPr>
          <p:spPr bwMode="auto">
            <a:xfrm>
              <a:off x="6537325" y="15240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50" name="Text Box 97"/>
            <p:cNvSpPr txBox="1">
              <a:spLocks noChangeArrowheads="1"/>
            </p:cNvSpPr>
            <p:nvPr/>
          </p:nvSpPr>
          <p:spPr bwMode="auto">
            <a:xfrm>
              <a:off x="5292725" y="25463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51" name="Text Box 98"/>
            <p:cNvSpPr txBox="1">
              <a:spLocks noChangeArrowheads="1"/>
            </p:cNvSpPr>
            <p:nvPr/>
          </p:nvSpPr>
          <p:spPr bwMode="auto">
            <a:xfrm>
              <a:off x="6297613" y="19716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2" name="Text Box 99"/>
            <p:cNvSpPr txBox="1">
              <a:spLocks noChangeArrowheads="1"/>
            </p:cNvSpPr>
            <p:nvPr/>
          </p:nvSpPr>
          <p:spPr bwMode="auto">
            <a:xfrm>
              <a:off x="5994400" y="2616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3" name="Text Box 100"/>
            <p:cNvSpPr txBox="1">
              <a:spLocks noChangeArrowheads="1"/>
            </p:cNvSpPr>
            <p:nvPr/>
          </p:nvSpPr>
          <p:spPr bwMode="auto">
            <a:xfrm>
              <a:off x="7272338" y="2209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54" name="Text Box 101"/>
            <p:cNvSpPr txBox="1">
              <a:spLocks noChangeArrowheads="1"/>
            </p:cNvSpPr>
            <p:nvPr/>
          </p:nvSpPr>
          <p:spPr bwMode="auto">
            <a:xfrm>
              <a:off x="7974013" y="1803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5" name="Text Box 102"/>
            <p:cNvSpPr txBox="1">
              <a:spLocks noChangeArrowheads="1"/>
            </p:cNvSpPr>
            <p:nvPr/>
          </p:nvSpPr>
          <p:spPr bwMode="auto">
            <a:xfrm>
              <a:off x="5946775" y="34290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56" name="Text Box 103"/>
            <p:cNvSpPr txBox="1">
              <a:spLocks noChangeArrowheads="1"/>
            </p:cNvSpPr>
            <p:nvPr/>
          </p:nvSpPr>
          <p:spPr bwMode="auto">
            <a:xfrm>
              <a:off x="6796088" y="2889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2257" name="Text Box 104"/>
            <p:cNvSpPr txBox="1">
              <a:spLocks noChangeArrowheads="1"/>
            </p:cNvSpPr>
            <p:nvPr/>
          </p:nvSpPr>
          <p:spPr bwMode="auto">
            <a:xfrm>
              <a:off x="7192963" y="34559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58" name="Text Box 105"/>
            <p:cNvSpPr txBox="1">
              <a:spLocks noChangeArrowheads="1"/>
            </p:cNvSpPr>
            <p:nvPr/>
          </p:nvSpPr>
          <p:spPr bwMode="auto">
            <a:xfrm>
              <a:off x="4800600" y="26670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2259" name="Text Box 106"/>
            <p:cNvSpPr txBox="1">
              <a:spLocks noChangeArrowheads="1"/>
            </p:cNvSpPr>
            <p:nvPr/>
          </p:nvSpPr>
          <p:spPr bwMode="auto">
            <a:xfrm>
              <a:off x="5727700" y="15382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2260" name="Text Box 107"/>
            <p:cNvSpPr txBox="1">
              <a:spLocks noChangeArrowheads="1"/>
            </p:cNvSpPr>
            <p:nvPr/>
          </p:nvSpPr>
          <p:spPr bwMode="auto">
            <a:xfrm>
              <a:off x="5651500" y="34067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2261" name="Text Box 108"/>
            <p:cNvSpPr txBox="1">
              <a:spLocks noChangeArrowheads="1"/>
            </p:cNvSpPr>
            <p:nvPr/>
          </p:nvSpPr>
          <p:spPr bwMode="auto">
            <a:xfrm>
              <a:off x="6626225" y="22415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2262" name="Text Box 109"/>
            <p:cNvSpPr txBox="1">
              <a:spLocks noChangeArrowheads="1"/>
            </p:cNvSpPr>
            <p:nvPr/>
          </p:nvSpPr>
          <p:spPr bwMode="auto">
            <a:xfrm>
              <a:off x="7434263" y="15494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2263" name="Text Box 110"/>
            <p:cNvSpPr txBox="1">
              <a:spLocks noChangeArrowheads="1"/>
            </p:cNvSpPr>
            <p:nvPr/>
          </p:nvSpPr>
          <p:spPr bwMode="auto">
            <a:xfrm>
              <a:off x="8416925" y="26670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2264" name="Text Box 111"/>
            <p:cNvSpPr txBox="1">
              <a:spLocks noChangeArrowheads="1"/>
            </p:cNvSpPr>
            <p:nvPr/>
          </p:nvSpPr>
          <p:spPr bwMode="auto">
            <a:xfrm>
              <a:off x="6875463" y="37528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2265" name="Text Box 112"/>
            <p:cNvSpPr txBox="1">
              <a:spLocks noChangeArrowheads="1"/>
            </p:cNvSpPr>
            <p:nvPr/>
          </p:nvSpPr>
          <p:spPr bwMode="auto">
            <a:xfrm>
              <a:off x="7769225" y="30861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66" name="Rectangle 76"/>
            <p:cNvSpPr>
              <a:spLocks noChangeArrowheads="1"/>
            </p:cNvSpPr>
            <p:nvPr/>
          </p:nvSpPr>
          <p:spPr bwMode="auto">
            <a:xfrm>
              <a:off x="4821567" y="4280118"/>
              <a:ext cx="4135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(z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)  	=</a:t>
              </a:r>
            </a:p>
            <a:p>
              <a:pPr algn="l"/>
              <a:endParaRPr lang="en-US" sz="2800" dirty="0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(A) 5   (B) 6   (C)</a:t>
              </a:r>
              <a:r>
                <a:rPr lang="en-US" sz="2800" dirty="0" smtClean="0">
                  <a:latin typeface="Calibri" pitchFamily="-1" charset="0"/>
                  <a:ea typeface="Calibri" pitchFamily="-1" charset="0"/>
                  <a:cs typeface="Calibri" pitchFamily="-1" charset="0"/>
                </a:rPr>
                <a:t> 7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 (Cont.)</a:t>
            </a: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7B9A-1024-994A-896D-910103D5CDD0}" type="slidenum">
              <a:rPr lang="en-US" smtClean="0">
                <a:latin typeface="Courier New" pitchFamily="-1" charset="0"/>
              </a:rPr>
              <a:pPr/>
              <a:t>25</a:t>
            </a:fld>
            <a:endParaRPr lang="en-US" smtClean="0">
              <a:latin typeface="Courier New" pitchFamily="-1" charset="0"/>
            </a:endParaRPr>
          </a:p>
        </p:txBody>
      </p: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273050" y="1520825"/>
            <a:ext cx="4156075" cy="5002213"/>
            <a:chOff x="273050" y="1520825"/>
            <a:chExt cx="4156075" cy="5002887"/>
          </a:xfrm>
        </p:grpSpPr>
        <p:sp>
          <p:nvSpPr>
            <p:cNvPr id="53291" name="Oval 77"/>
            <p:cNvSpPr>
              <a:spLocks noChangeArrowheads="1"/>
            </p:cNvSpPr>
            <p:nvPr/>
          </p:nvSpPr>
          <p:spPr bwMode="auto">
            <a:xfrm>
              <a:off x="3222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2" name="Oval 78"/>
            <p:cNvSpPr>
              <a:spLocks noChangeArrowheads="1"/>
            </p:cNvSpPr>
            <p:nvPr/>
          </p:nvSpPr>
          <p:spPr bwMode="auto">
            <a:xfrm>
              <a:off x="1184275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3" name="Oval 79"/>
            <p:cNvSpPr>
              <a:spLocks noChangeArrowheads="1"/>
            </p:cNvSpPr>
            <p:nvPr/>
          </p:nvSpPr>
          <p:spPr bwMode="auto">
            <a:xfrm>
              <a:off x="1279525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4" name="Oval 80"/>
            <p:cNvSpPr>
              <a:spLocks noChangeArrowheads="1"/>
            </p:cNvSpPr>
            <p:nvPr/>
          </p:nvSpPr>
          <p:spPr bwMode="auto">
            <a:xfrm>
              <a:off x="2046288" y="25955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5" name="Oval 81"/>
            <p:cNvSpPr>
              <a:spLocks noChangeArrowheads="1"/>
            </p:cNvSpPr>
            <p:nvPr/>
          </p:nvSpPr>
          <p:spPr bwMode="auto">
            <a:xfrm>
              <a:off x="2908300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6" name="Oval 82"/>
            <p:cNvSpPr>
              <a:spLocks noChangeArrowheads="1"/>
            </p:cNvSpPr>
            <p:nvPr/>
          </p:nvSpPr>
          <p:spPr bwMode="auto">
            <a:xfrm>
              <a:off x="2908300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7" name="Oval 83"/>
            <p:cNvSpPr>
              <a:spLocks noChangeArrowheads="1"/>
            </p:cNvSpPr>
            <p:nvPr/>
          </p:nvSpPr>
          <p:spPr bwMode="auto">
            <a:xfrm>
              <a:off x="2141538" y="36877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8" name="Oval 84"/>
            <p:cNvSpPr>
              <a:spLocks noChangeArrowheads="1"/>
            </p:cNvSpPr>
            <p:nvPr/>
          </p:nvSpPr>
          <p:spPr bwMode="auto">
            <a:xfrm>
              <a:off x="38655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9" name="Line 85"/>
            <p:cNvSpPr>
              <a:spLocks noChangeShapeType="1"/>
            </p:cNvSpPr>
            <p:nvPr/>
          </p:nvSpPr>
          <p:spPr bwMode="auto">
            <a:xfrm flipV="1">
              <a:off x="609600" y="2090738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0" name="Line 86"/>
            <p:cNvSpPr>
              <a:spLocks noChangeShapeType="1"/>
            </p:cNvSpPr>
            <p:nvPr/>
          </p:nvSpPr>
          <p:spPr bwMode="auto">
            <a:xfrm>
              <a:off x="554038" y="2751138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1" name="Line 87"/>
            <p:cNvSpPr>
              <a:spLocks noChangeShapeType="1"/>
            </p:cNvSpPr>
            <p:nvPr/>
          </p:nvSpPr>
          <p:spPr bwMode="auto">
            <a:xfrm>
              <a:off x="1519238" y="2105025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2" name="Line 88"/>
            <p:cNvSpPr>
              <a:spLocks noChangeShapeType="1"/>
            </p:cNvSpPr>
            <p:nvPr/>
          </p:nvSpPr>
          <p:spPr bwMode="auto">
            <a:xfrm>
              <a:off x="1423988" y="3351213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3" name="Line 89"/>
            <p:cNvSpPr>
              <a:spLocks noChangeShapeType="1"/>
            </p:cNvSpPr>
            <p:nvPr/>
          </p:nvSpPr>
          <p:spPr bwMode="auto">
            <a:xfrm flipV="1">
              <a:off x="1455738" y="2805113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4" name="Line 90"/>
            <p:cNvSpPr>
              <a:spLocks noChangeShapeType="1"/>
            </p:cNvSpPr>
            <p:nvPr/>
          </p:nvSpPr>
          <p:spPr bwMode="auto">
            <a:xfrm>
              <a:off x="2286000" y="2819400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5" name="Line 91"/>
            <p:cNvSpPr>
              <a:spLocks noChangeShapeType="1"/>
            </p:cNvSpPr>
            <p:nvPr/>
          </p:nvSpPr>
          <p:spPr bwMode="auto">
            <a:xfrm flipV="1">
              <a:off x="2381250" y="3394075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6" name="Line 92"/>
            <p:cNvSpPr>
              <a:spLocks noChangeShapeType="1"/>
            </p:cNvSpPr>
            <p:nvPr/>
          </p:nvSpPr>
          <p:spPr bwMode="auto">
            <a:xfrm flipV="1">
              <a:off x="2333625" y="2636838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7" name="Line 93"/>
            <p:cNvSpPr>
              <a:spLocks noChangeShapeType="1"/>
            </p:cNvSpPr>
            <p:nvPr/>
          </p:nvSpPr>
          <p:spPr bwMode="auto">
            <a:xfrm>
              <a:off x="1535113" y="2035175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8" name="Line 94"/>
            <p:cNvSpPr>
              <a:spLocks noChangeShapeType="1"/>
            </p:cNvSpPr>
            <p:nvPr/>
          </p:nvSpPr>
          <p:spPr bwMode="auto">
            <a:xfrm>
              <a:off x="3179763" y="2133600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9" name="Text Box 95"/>
            <p:cNvSpPr txBox="1">
              <a:spLocks noChangeArrowheads="1"/>
            </p:cNvSpPr>
            <p:nvPr/>
          </p:nvSpPr>
          <p:spPr bwMode="auto">
            <a:xfrm>
              <a:off x="652463" y="1870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310" name="Text Box 96"/>
            <p:cNvSpPr txBox="1">
              <a:spLocks noChangeArrowheads="1"/>
            </p:cNvSpPr>
            <p:nvPr/>
          </p:nvSpPr>
          <p:spPr bwMode="auto">
            <a:xfrm>
              <a:off x="2009775" y="15208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311" name="Text Box 97"/>
            <p:cNvSpPr txBox="1">
              <a:spLocks noChangeArrowheads="1"/>
            </p:cNvSpPr>
            <p:nvPr/>
          </p:nvSpPr>
          <p:spPr bwMode="auto">
            <a:xfrm>
              <a:off x="765175" y="25431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312" name="Text Box 98"/>
            <p:cNvSpPr txBox="1">
              <a:spLocks noChangeArrowheads="1"/>
            </p:cNvSpPr>
            <p:nvPr/>
          </p:nvSpPr>
          <p:spPr bwMode="auto">
            <a:xfrm>
              <a:off x="1770063" y="19685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3" name="Text Box 99"/>
            <p:cNvSpPr txBox="1">
              <a:spLocks noChangeArrowheads="1"/>
            </p:cNvSpPr>
            <p:nvPr/>
          </p:nvSpPr>
          <p:spPr bwMode="auto">
            <a:xfrm>
              <a:off x="1466850" y="26130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4" name="Text Box 100"/>
            <p:cNvSpPr txBox="1">
              <a:spLocks noChangeArrowheads="1"/>
            </p:cNvSpPr>
            <p:nvPr/>
          </p:nvSpPr>
          <p:spPr bwMode="auto">
            <a:xfrm>
              <a:off x="2744788" y="22066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315" name="Text Box 101"/>
            <p:cNvSpPr txBox="1">
              <a:spLocks noChangeArrowheads="1"/>
            </p:cNvSpPr>
            <p:nvPr/>
          </p:nvSpPr>
          <p:spPr bwMode="auto">
            <a:xfrm>
              <a:off x="3446463" y="18002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6" name="Text Box 102"/>
            <p:cNvSpPr txBox="1">
              <a:spLocks noChangeArrowheads="1"/>
            </p:cNvSpPr>
            <p:nvPr/>
          </p:nvSpPr>
          <p:spPr bwMode="auto">
            <a:xfrm>
              <a:off x="1419225" y="3425825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317" name="Text Box 103"/>
            <p:cNvSpPr txBox="1">
              <a:spLocks noChangeArrowheads="1"/>
            </p:cNvSpPr>
            <p:nvPr/>
          </p:nvSpPr>
          <p:spPr bwMode="auto">
            <a:xfrm>
              <a:off x="2268538" y="2886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3318" name="Text Box 104"/>
            <p:cNvSpPr txBox="1">
              <a:spLocks noChangeArrowheads="1"/>
            </p:cNvSpPr>
            <p:nvPr/>
          </p:nvSpPr>
          <p:spPr bwMode="auto">
            <a:xfrm>
              <a:off x="2665413" y="3452813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319" name="Text Box 105"/>
            <p:cNvSpPr txBox="1">
              <a:spLocks noChangeArrowheads="1"/>
            </p:cNvSpPr>
            <p:nvPr/>
          </p:nvSpPr>
          <p:spPr bwMode="auto">
            <a:xfrm>
              <a:off x="273050" y="2663825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3320" name="Text Box 106"/>
            <p:cNvSpPr txBox="1">
              <a:spLocks noChangeArrowheads="1"/>
            </p:cNvSpPr>
            <p:nvPr/>
          </p:nvSpPr>
          <p:spPr bwMode="auto">
            <a:xfrm>
              <a:off x="1200150" y="1535113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3321" name="Text Box 107"/>
            <p:cNvSpPr txBox="1">
              <a:spLocks noChangeArrowheads="1"/>
            </p:cNvSpPr>
            <p:nvPr/>
          </p:nvSpPr>
          <p:spPr bwMode="auto">
            <a:xfrm>
              <a:off x="1123950" y="3403600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3322" name="Text Box 108"/>
            <p:cNvSpPr txBox="1">
              <a:spLocks noChangeArrowheads="1"/>
            </p:cNvSpPr>
            <p:nvPr/>
          </p:nvSpPr>
          <p:spPr bwMode="auto">
            <a:xfrm>
              <a:off x="2098675" y="2238375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3323" name="Text Box 109"/>
            <p:cNvSpPr txBox="1">
              <a:spLocks noChangeArrowheads="1"/>
            </p:cNvSpPr>
            <p:nvPr/>
          </p:nvSpPr>
          <p:spPr bwMode="auto">
            <a:xfrm>
              <a:off x="2906713" y="1546225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3324" name="Text Box 110"/>
            <p:cNvSpPr txBox="1">
              <a:spLocks noChangeArrowheads="1"/>
            </p:cNvSpPr>
            <p:nvPr/>
          </p:nvSpPr>
          <p:spPr bwMode="auto">
            <a:xfrm>
              <a:off x="3889375" y="2663825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3325" name="Text Box 111"/>
            <p:cNvSpPr txBox="1">
              <a:spLocks noChangeArrowheads="1"/>
            </p:cNvSpPr>
            <p:nvPr/>
          </p:nvSpPr>
          <p:spPr bwMode="auto">
            <a:xfrm>
              <a:off x="2347913" y="37496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3326" name="Text Box 112"/>
            <p:cNvSpPr txBox="1">
              <a:spLocks noChangeArrowheads="1"/>
            </p:cNvSpPr>
            <p:nvPr/>
          </p:nvSpPr>
          <p:spPr bwMode="auto">
            <a:xfrm>
              <a:off x="3241675" y="3082925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3327" name="Rectangle 39"/>
            <p:cNvSpPr>
              <a:spLocks noChangeArrowheads="1"/>
            </p:cNvSpPr>
            <p:nvPr/>
          </p:nvSpPr>
          <p:spPr bwMode="auto">
            <a:xfrm>
              <a:off x="294017" y="4276943"/>
              <a:ext cx="4135108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= min{  1+d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4+d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5</a:t>
              </a:r>
            </a:p>
            <a:p>
              <a:endParaRPr lang="en-US" sz="2800"/>
            </a:p>
          </p:txBody>
        </p:sp>
      </p:grpSp>
      <p:grpSp>
        <p:nvGrpSpPr>
          <p:cNvPr id="53253" name="Group 78"/>
          <p:cNvGrpSpPr>
            <a:grpSpLocks/>
          </p:cNvGrpSpPr>
          <p:nvPr/>
        </p:nvGrpSpPr>
        <p:grpSpPr bwMode="auto">
          <a:xfrm>
            <a:off x="4800600" y="1524000"/>
            <a:ext cx="4156075" cy="4572000"/>
            <a:chOff x="4800600" y="1524000"/>
            <a:chExt cx="4156075" cy="4572000"/>
          </a:xfrm>
        </p:grpSpPr>
        <p:sp>
          <p:nvSpPr>
            <p:cNvPr id="53254" name="Oval 77"/>
            <p:cNvSpPr>
              <a:spLocks noChangeArrowheads="1"/>
            </p:cNvSpPr>
            <p:nvPr/>
          </p:nvSpPr>
          <p:spPr bwMode="auto">
            <a:xfrm>
              <a:off x="48498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5" name="Oval 78"/>
            <p:cNvSpPr>
              <a:spLocks noChangeArrowheads="1"/>
            </p:cNvSpPr>
            <p:nvPr/>
          </p:nvSpPr>
          <p:spPr bwMode="auto">
            <a:xfrm>
              <a:off x="5711825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6" name="Oval 79"/>
            <p:cNvSpPr>
              <a:spLocks noChangeArrowheads="1"/>
            </p:cNvSpPr>
            <p:nvPr/>
          </p:nvSpPr>
          <p:spPr bwMode="auto">
            <a:xfrm>
              <a:off x="5807075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7" name="Oval 80"/>
            <p:cNvSpPr>
              <a:spLocks noChangeArrowheads="1"/>
            </p:cNvSpPr>
            <p:nvPr/>
          </p:nvSpPr>
          <p:spPr bwMode="auto">
            <a:xfrm>
              <a:off x="6573838" y="25987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8" name="Oval 81"/>
            <p:cNvSpPr>
              <a:spLocks noChangeArrowheads="1"/>
            </p:cNvSpPr>
            <p:nvPr/>
          </p:nvSpPr>
          <p:spPr bwMode="auto">
            <a:xfrm>
              <a:off x="7435850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9" name="Oval 82"/>
            <p:cNvSpPr>
              <a:spLocks noChangeArrowheads="1"/>
            </p:cNvSpPr>
            <p:nvPr/>
          </p:nvSpPr>
          <p:spPr bwMode="auto">
            <a:xfrm>
              <a:off x="7435850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0" name="Oval 83"/>
            <p:cNvSpPr>
              <a:spLocks noChangeArrowheads="1"/>
            </p:cNvSpPr>
            <p:nvPr/>
          </p:nvSpPr>
          <p:spPr bwMode="auto">
            <a:xfrm>
              <a:off x="6669088" y="3690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1" name="Oval 84"/>
            <p:cNvSpPr>
              <a:spLocks noChangeArrowheads="1"/>
            </p:cNvSpPr>
            <p:nvPr/>
          </p:nvSpPr>
          <p:spPr bwMode="auto">
            <a:xfrm>
              <a:off x="83931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2" name="Line 85"/>
            <p:cNvSpPr>
              <a:spLocks noChangeShapeType="1"/>
            </p:cNvSpPr>
            <p:nvPr/>
          </p:nvSpPr>
          <p:spPr bwMode="auto">
            <a:xfrm flipV="1">
              <a:off x="5137150" y="2093913"/>
              <a:ext cx="669925" cy="5048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3" name="Line 86"/>
            <p:cNvSpPr>
              <a:spLocks noChangeShapeType="1"/>
            </p:cNvSpPr>
            <p:nvPr/>
          </p:nvSpPr>
          <p:spPr bwMode="auto">
            <a:xfrm>
              <a:off x="5081588" y="27543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4" name="Line 87"/>
            <p:cNvSpPr>
              <a:spLocks noChangeShapeType="1"/>
            </p:cNvSpPr>
            <p:nvPr/>
          </p:nvSpPr>
          <p:spPr bwMode="auto">
            <a:xfrm>
              <a:off x="6046788" y="2108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5" name="Line 88"/>
            <p:cNvSpPr>
              <a:spLocks noChangeShapeType="1"/>
            </p:cNvSpPr>
            <p:nvPr/>
          </p:nvSpPr>
          <p:spPr bwMode="auto">
            <a:xfrm>
              <a:off x="5951538" y="33543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6" name="Line 89"/>
            <p:cNvSpPr>
              <a:spLocks noChangeShapeType="1"/>
            </p:cNvSpPr>
            <p:nvPr/>
          </p:nvSpPr>
          <p:spPr bwMode="auto">
            <a:xfrm flipV="1">
              <a:off x="5983288" y="2808288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7" name="Line 90"/>
            <p:cNvSpPr>
              <a:spLocks noChangeShapeType="1"/>
            </p:cNvSpPr>
            <p:nvPr/>
          </p:nvSpPr>
          <p:spPr bwMode="auto">
            <a:xfrm>
              <a:off x="6813550" y="28225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8" name="Line 91"/>
            <p:cNvSpPr>
              <a:spLocks noChangeShapeType="1"/>
            </p:cNvSpPr>
            <p:nvPr/>
          </p:nvSpPr>
          <p:spPr bwMode="auto">
            <a:xfrm flipV="1">
              <a:off x="6908800" y="33972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9" name="Line 92"/>
            <p:cNvSpPr>
              <a:spLocks noChangeShapeType="1"/>
            </p:cNvSpPr>
            <p:nvPr/>
          </p:nvSpPr>
          <p:spPr bwMode="auto">
            <a:xfrm flipV="1">
              <a:off x="6861175" y="26400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0" name="Line 93"/>
            <p:cNvSpPr>
              <a:spLocks noChangeShapeType="1"/>
            </p:cNvSpPr>
            <p:nvPr/>
          </p:nvSpPr>
          <p:spPr bwMode="auto">
            <a:xfrm>
              <a:off x="6062663" y="20383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1" name="Line 94"/>
            <p:cNvSpPr>
              <a:spLocks noChangeShapeType="1"/>
            </p:cNvSpPr>
            <p:nvPr/>
          </p:nvSpPr>
          <p:spPr bwMode="auto">
            <a:xfrm>
              <a:off x="7707313" y="21367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2" name="Text Box 95"/>
            <p:cNvSpPr txBox="1">
              <a:spLocks noChangeArrowheads="1"/>
            </p:cNvSpPr>
            <p:nvPr/>
          </p:nvSpPr>
          <p:spPr bwMode="auto">
            <a:xfrm>
              <a:off x="5180013" y="1873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273" name="Text Box 96"/>
            <p:cNvSpPr txBox="1">
              <a:spLocks noChangeArrowheads="1"/>
            </p:cNvSpPr>
            <p:nvPr/>
          </p:nvSpPr>
          <p:spPr bwMode="auto">
            <a:xfrm>
              <a:off x="6537325" y="15240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274" name="Text Box 97"/>
            <p:cNvSpPr txBox="1">
              <a:spLocks noChangeArrowheads="1"/>
            </p:cNvSpPr>
            <p:nvPr/>
          </p:nvSpPr>
          <p:spPr bwMode="auto">
            <a:xfrm>
              <a:off x="5292725" y="25463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275" name="Text Box 98"/>
            <p:cNvSpPr txBox="1">
              <a:spLocks noChangeArrowheads="1"/>
            </p:cNvSpPr>
            <p:nvPr/>
          </p:nvSpPr>
          <p:spPr bwMode="auto">
            <a:xfrm>
              <a:off x="6297613" y="19716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6" name="Text Box 99"/>
            <p:cNvSpPr txBox="1">
              <a:spLocks noChangeArrowheads="1"/>
            </p:cNvSpPr>
            <p:nvPr/>
          </p:nvSpPr>
          <p:spPr bwMode="auto">
            <a:xfrm>
              <a:off x="5994400" y="2616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7" name="Text Box 100"/>
            <p:cNvSpPr txBox="1">
              <a:spLocks noChangeArrowheads="1"/>
            </p:cNvSpPr>
            <p:nvPr/>
          </p:nvSpPr>
          <p:spPr bwMode="auto">
            <a:xfrm>
              <a:off x="7272338" y="2209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278" name="Text Box 101"/>
            <p:cNvSpPr txBox="1">
              <a:spLocks noChangeArrowheads="1"/>
            </p:cNvSpPr>
            <p:nvPr/>
          </p:nvSpPr>
          <p:spPr bwMode="auto">
            <a:xfrm>
              <a:off x="7974013" y="1803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9" name="Text Box 102"/>
            <p:cNvSpPr txBox="1">
              <a:spLocks noChangeArrowheads="1"/>
            </p:cNvSpPr>
            <p:nvPr/>
          </p:nvSpPr>
          <p:spPr bwMode="auto">
            <a:xfrm>
              <a:off x="5946775" y="34290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280" name="Text Box 103"/>
            <p:cNvSpPr txBox="1">
              <a:spLocks noChangeArrowheads="1"/>
            </p:cNvSpPr>
            <p:nvPr/>
          </p:nvSpPr>
          <p:spPr bwMode="auto">
            <a:xfrm>
              <a:off x="6796088" y="2889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3281" name="Text Box 104"/>
            <p:cNvSpPr txBox="1">
              <a:spLocks noChangeArrowheads="1"/>
            </p:cNvSpPr>
            <p:nvPr/>
          </p:nvSpPr>
          <p:spPr bwMode="auto">
            <a:xfrm>
              <a:off x="7192963" y="34559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282" name="Text Box 105"/>
            <p:cNvSpPr txBox="1">
              <a:spLocks noChangeArrowheads="1"/>
            </p:cNvSpPr>
            <p:nvPr/>
          </p:nvSpPr>
          <p:spPr bwMode="auto">
            <a:xfrm>
              <a:off x="4800600" y="26670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3283" name="Text Box 106"/>
            <p:cNvSpPr txBox="1">
              <a:spLocks noChangeArrowheads="1"/>
            </p:cNvSpPr>
            <p:nvPr/>
          </p:nvSpPr>
          <p:spPr bwMode="auto">
            <a:xfrm>
              <a:off x="5727700" y="15382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3284" name="Text Box 107"/>
            <p:cNvSpPr txBox="1">
              <a:spLocks noChangeArrowheads="1"/>
            </p:cNvSpPr>
            <p:nvPr/>
          </p:nvSpPr>
          <p:spPr bwMode="auto">
            <a:xfrm>
              <a:off x="5651500" y="34067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3285" name="Text Box 108"/>
            <p:cNvSpPr txBox="1">
              <a:spLocks noChangeArrowheads="1"/>
            </p:cNvSpPr>
            <p:nvPr/>
          </p:nvSpPr>
          <p:spPr bwMode="auto">
            <a:xfrm>
              <a:off x="6626225" y="22415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3286" name="Text Box 109"/>
            <p:cNvSpPr txBox="1">
              <a:spLocks noChangeArrowheads="1"/>
            </p:cNvSpPr>
            <p:nvPr/>
          </p:nvSpPr>
          <p:spPr bwMode="auto">
            <a:xfrm>
              <a:off x="7434263" y="15494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3287" name="Text Box 110"/>
            <p:cNvSpPr txBox="1">
              <a:spLocks noChangeArrowheads="1"/>
            </p:cNvSpPr>
            <p:nvPr/>
          </p:nvSpPr>
          <p:spPr bwMode="auto">
            <a:xfrm>
              <a:off x="8416925" y="26670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3288" name="Text Box 111"/>
            <p:cNvSpPr txBox="1">
              <a:spLocks noChangeArrowheads="1"/>
            </p:cNvSpPr>
            <p:nvPr/>
          </p:nvSpPr>
          <p:spPr bwMode="auto">
            <a:xfrm>
              <a:off x="6875463" y="37528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3289" name="Text Box 112"/>
            <p:cNvSpPr txBox="1">
              <a:spLocks noChangeArrowheads="1"/>
            </p:cNvSpPr>
            <p:nvPr/>
          </p:nvSpPr>
          <p:spPr bwMode="auto">
            <a:xfrm>
              <a:off x="7769225" y="30861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3290" name="Rectangle 76"/>
            <p:cNvSpPr>
              <a:spLocks noChangeArrowheads="1"/>
            </p:cNvSpPr>
            <p:nvPr/>
          </p:nvSpPr>
          <p:spPr bwMode="auto">
            <a:xfrm>
              <a:off x="4821567" y="4280118"/>
              <a:ext cx="4135108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 	= min{ 3+d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6</a:t>
              </a:r>
            </a:p>
            <a:p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Intra-AS Routing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Also known as </a:t>
            </a:r>
            <a:r>
              <a:rPr lang="en-US" altLang="en-US" dirty="0" smtClean="0">
                <a:solidFill>
                  <a:srgbClr val="FF0000"/>
                </a:solidFill>
              </a:rPr>
              <a:t>Interior Gateway Protocols (IGP)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r>
              <a:rPr lang="en-US" altLang="en-US" dirty="0" smtClean="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altLang="en-US" sz="2400" dirty="0" smtClean="0"/>
          </a:p>
          <a:p>
            <a:pPr lvl="1"/>
            <a:r>
              <a:rPr lang="en-US" altLang="en-US" dirty="0" smtClean="0"/>
              <a:t>RIP: Routing Information Protocol</a:t>
            </a:r>
            <a:endParaRPr lang="en-US" altLang="en-US" sz="2000" dirty="0" smtClean="0"/>
          </a:p>
          <a:p>
            <a:pPr lvl="1">
              <a:lnSpc>
                <a:spcPct val="20000"/>
              </a:lnSpc>
            </a:pPr>
            <a:endParaRPr lang="en-US" altLang="en-US" sz="2000" dirty="0" smtClean="0"/>
          </a:p>
          <a:p>
            <a:pPr lvl="1"/>
            <a:r>
              <a:rPr lang="en-US" altLang="en-US" dirty="0" smtClean="0"/>
              <a:t>OSPF: Open Shortest Path First</a:t>
            </a:r>
            <a:endParaRPr lang="en-US" altLang="en-US" sz="2000" dirty="0" smtClean="0"/>
          </a:p>
          <a:p>
            <a:pPr lvl="1">
              <a:lnSpc>
                <a:spcPct val="4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19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Interior Routing Protocols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4260" y="1309688"/>
            <a:ext cx="8295480" cy="519171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/>
              <a:t>RIP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Uses distance vector (distributed Bellman-Ford algorithm).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Updates sent every 30 seconds. Each update/advertisement list of up to 25 destination nets </a:t>
            </a:r>
            <a:r>
              <a:rPr lang="en-US" altLang="en-US" sz="2000" dirty="0" smtClean="0">
                <a:solidFill>
                  <a:schemeClr val="accent2"/>
                </a:solidFill>
              </a:rPr>
              <a:t>within</a:t>
            </a:r>
            <a:r>
              <a:rPr lang="en-US" altLang="en-US" sz="2000" dirty="0" smtClean="0"/>
              <a:t> AS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No authentication.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Originally in BSD UNIX.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Widely used for many years; not used much anymore.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en-US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/>
              <a:t>OSPF</a:t>
            </a:r>
            <a:endParaRPr lang="en-US" altLang="en-US" sz="25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Link-state updates sent (using flooding) as and when required.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Every router runs Dijkstra’s algorithm.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Authenticated updates.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Autonomous system may be partitioned into “areas”.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Widely used.</a:t>
            </a:r>
          </a:p>
        </p:txBody>
      </p:sp>
    </p:spTree>
    <p:extLst>
      <p:ext uri="{BB962C8B-B14F-4D97-AF65-F5344CB8AC3E}">
        <p14:creationId xmlns:p14="http://schemas.microsoft.com/office/powerpoint/2010/main" val="1653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85" y="2545685"/>
            <a:ext cx="8229600" cy="1143000"/>
          </a:xfrm>
        </p:spPr>
        <p:txBody>
          <a:bodyPr/>
          <a:lstStyle/>
          <a:p>
            <a:r>
              <a:rPr lang="en-US" dirty="0" smtClean="0"/>
              <a:t>Inter-AS Routing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764DC-26FB-E145-9F4D-E61E85F368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Path-Vector Routing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Extension of distance-vector routing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Support flexible routing policies</a:t>
            </a:r>
          </a:p>
          <a:p>
            <a:pPr>
              <a:lnSpc>
                <a:spcPct val="7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Key idea: advertise the entire path</a:t>
            </a:r>
          </a:p>
          <a:p>
            <a:pPr lvl="1"/>
            <a:r>
              <a:rPr lang="en-US" dirty="0"/>
              <a:t>Distance vector: send </a:t>
            </a:r>
            <a:r>
              <a:rPr lang="en-US" i="1" dirty="0"/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Path vector: send the </a:t>
            </a:r>
            <a:r>
              <a:rPr lang="en-US" i="1" dirty="0"/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i="1" dirty="0"/>
              <a:t>d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20688" y="3971925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971925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557338" y="4729163"/>
            <a:ext cx="341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18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 flipH="1" flipV="1">
            <a:off x="6084888" y="5248275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281" name="Group 7"/>
          <p:cNvGrpSpPr>
            <a:grpSpLocks/>
          </p:cNvGrpSpPr>
          <p:nvPr/>
        </p:nvGrpSpPr>
        <p:grpSpPr bwMode="auto">
          <a:xfrm>
            <a:off x="4867275" y="4600575"/>
            <a:ext cx="1290638" cy="1098550"/>
            <a:chOff x="2193" y="3325"/>
            <a:chExt cx="813" cy="692"/>
          </a:xfrm>
        </p:grpSpPr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9" name="Photo Editor Photo" r:id="rId6" imgW="1905266" imgH="1390844" progId="">
                    <p:embed/>
                  </p:oleObj>
                </mc:Choice>
                <mc:Fallback>
                  <p:oleObj name="Photo Editor Photo" r:id="rId6" imgW="1905266" imgH="1390844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Calibri" pitchFamily="-1" charset="0"/>
                  <a:ea typeface="Calibri" pitchFamily="-1" charset="0"/>
                  <a:cs typeface="Calibri" pitchFamily="-1" charset="0"/>
                </a:rPr>
                <a:t>2</a:t>
              </a:r>
            </a:p>
          </p:txBody>
        </p:sp>
      </p:grp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2852738" y="5227638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040688" y="4749800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749800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Line 12"/>
          <p:cNvSpPr>
            <a:spLocks noChangeShapeType="1"/>
          </p:cNvSpPr>
          <p:nvPr/>
        </p:nvSpPr>
        <p:spPr bwMode="auto">
          <a:xfrm flipH="1" flipV="1">
            <a:off x="8435975" y="5359400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Text Box 13"/>
          <p:cNvSpPr txBox="1">
            <a:spLocks noChangeArrowheads="1"/>
          </p:cNvSpPr>
          <p:nvPr/>
        </p:nvSpPr>
        <p:spPr bwMode="auto">
          <a:xfrm>
            <a:off x="8315325" y="48768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  <a:endParaRPr lang="en-US" sz="18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8281988" y="56530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</a:p>
        </p:txBody>
      </p:sp>
      <p:sp>
        <p:nvSpPr>
          <p:cNvPr id="54286" name="Text Box 15"/>
          <p:cNvSpPr txBox="1">
            <a:spLocks noChangeArrowheads="1"/>
          </p:cNvSpPr>
          <p:nvPr/>
        </p:nvSpPr>
        <p:spPr bwMode="auto">
          <a:xfrm>
            <a:off x="3106738" y="4433888"/>
            <a:ext cx="1998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“d: path (2,1)”</a:t>
            </a:r>
            <a:endParaRPr lang="en-US" sz="2400" b="0">
              <a:solidFill>
                <a:srgbClr val="FF0000"/>
              </a:solidFill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 flipH="1">
            <a:off x="2928938" y="4919663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6313488" y="4433888"/>
            <a:ext cx="1763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“d: path (1)”</a:t>
            </a: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 flipH="1">
            <a:off x="6051550" y="4922838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3048000" y="5272088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rgbClr val="3333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traffic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6286500" y="5272088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rgbClr val="3333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traffic</a:t>
            </a:r>
          </a:p>
        </p:txBody>
      </p:sp>
      <p:sp>
        <p:nvSpPr>
          <p:cNvPr id="54292" name="TextBox 21"/>
          <p:cNvSpPr txBox="1">
            <a:spLocks noChangeArrowheads="1"/>
          </p:cNvSpPr>
          <p:nvPr/>
        </p:nvSpPr>
        <p:spPr bwMode="auto">
          <a:xfrm>
            <a:off x="4171950" y="5876925"/>
            <a:ext cx="200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Used in BGP</a:t>
            </a:r>
          </a:p>
        </p:txBody>
      </p:sp>
      <p:sp>
        <p:nvSpPr>
          <p:cNvPr id="5429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085220C-DBD8-5F4A-9856-5082C5B83BD1}" type="slidenum">
              <a:rPr lang="en-US" sz="1200">
                <a:solidFill>
                  <a:srgbClr val="898989"/>
                </a:solidFill>
              </a:rPr>
              <a:pPr algn="r"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Data and Control Planes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93CBEA-B1EC-044F-A04C-85FA64A3E1F4}" type="slidenum">
              <a:rPr lang="en-US">
                <a:latin typeface="Times New Roman" pitchFamily="-1" charset="0"/>
              </a:rPr>
              <a:pPr/>
              <a:t>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Switching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41713" y="161448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Processor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1770063" y="3571875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779588" y="4552950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789113" y="5548313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 flipH="1">
            <a:off x="6143625" y="3595688"/>
            <a:ext cx="113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 flipH="1">
            <a:off x="6176963" y="4562475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 flipH="1">
            <a:off x="6167438" y="5557838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2209800" y="2622550"/>
            <a:ext cx="577850" cy="730250"/>
          </a:xfrm>
          <a:custGeom>
            <a:avLst/>
            <a:gdLst>
              <a:gd name="T0" fmla="*/ 0 w 508"/>
              <a:gd name="T1" fmla="*/ 0 h 460"/>
              <a:gd name="T2" fmla="*/ 2147483647 w 508"/>
              <a:gd name="T3" fmla="*/ 2147483647 h 460"/>
              <a:gd name="T4" fmla="*/ 2147483647 w 508"/>
              <a:gd name="T5" fmla="*/ 2147483647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1285875" y="2066925"/>
            <a:ext cx="176212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plane</a:t>
            </a:r>
          </a:p>
        </p:txBody>
      </p:sp>
      <p:sp>
        <p:nvSpPr>
          <p:cNvPr id="21538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2147483647 w 411"/>
              <a:gd name="T1" fmla="*/ 0 h 201"/>
              <a:gd name="T2" fmla="*/ 2147483647 w 411"/>
              <a:gd name="T3" fmla="*/ 2147483647 h 201"/>
              <a:gd name="T4" fmla="*/ 0 w 411"/>
              <a:gd name="T5" fmla="*/ 2147483647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5767388" y="1685925"/>
            <a:ext cx="2157412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control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Path-Vector: Flexible Policies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18288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Each node can apply local policies</a:t>
            </a:r>
          </a:p>
          <a:p>
            <a:pPr lvl="1"/>
            <a:r>
              <a:rPr lang="en-US"/>
              <a:t>Path selection: Which path to use?</a:t>
            </a:r>
          </a:p>
          <a:p>
            <a:pPr lvl="1"/>
            <a:r>
              <a:rPr lang="en-US"/>
              <a:t>Path export: Which paths to advertise?</a:t>
            </a:r>
          </a:p>
        </p:txBody>
      </p:sp>
      <p:grpSp>
        <p:nvGrpSpPr>
          <p:cNvPr id="56330" name="Group 4"/>
          <p:cNvGrpSpPr>
            <a:grpSpLocks/>
          </p:cNvGrpSpPr>
          <p:nvPr/>
        </p:nvGrpSpPr>
        <p:grpSpPr bwMode="auto">
          <a:xfrm>
            <a:off x="533400" y="3962400"/>
            <a:ext cx="3379788" cy="2189163"/>
            <a:chOff x="1728" y="2484"/>
            <a:chExt cx="2410" cy="1732"/>
          </a:xfrm>
        </p:grpSpPr>
        <p:grpSp>
          <p:nvGrpSpPr>
            <p:cNvPr id="56348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632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0" name="Photo Editor Photo" r:id="rId4" imgW="1905266" imgH="1390844" progId="">
                      <p:embed/>
                    </p:oleObj>
                  </mc:Choice>
                  <mc:Fallback>
                    <p:oleObj name="Photo Editor Photo" r:id="rId4" imgW="1905266" imgH="1390844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2</a:t>
                </a:r>
              </a:p>
            </p:txBody>
          </p:sp>
        </p:grpSp>
        <p:grpSp>
          <p:nvGrpSpPr>
            <p:cNvPr id="56349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632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1" name="Photo Editor Photo" r:id="rId6" imgW="1905266" imgH="1390844" progId="">
                      <p:embed/>
                    </p:oleObj>
                  </mc:Choice>
                  <mc:Fallback>
                    <p:oleObj name="Photo Editor Photo" r:id="rId6" imgW="1905266" imgH="1390844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5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3</a:t>
                </a:r>
              </a:p>
            </p:txBody>
          </p:sp>
        </p:grpSp>
        <p:grpSp>
          <p:nvGrpSpPr>
            <p:cNvPr id="56350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632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2" name="Photo Editor Photo" r:id="rId7" imgW="1905266" imgH="1390844" progId="">
                      <p:embed/>
                    </p:oleObj>
                  </mc:Choice>
                  <mc:Fallback>
                    <p:oleObj name="Photo Editor Photo" r:id="rId7" imgW="1905266" imgH="1390844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4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1</a:t>
                </a:r>
              </a:p>
            </p:txBody>
          </p:sp>
        </p:grpSp>
        <p:sp>
          <p:nvSpPr>
            <p:cNvPr id="56351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2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154613" y="4000500"/>
            <a:ext cx="3379787" cy="2189163"/>
            <a:chOff x="1728" y="2484"/>
            <a:chExt cx="2410" cy="1732"/>
          </a:xfrm>
        </p:grpSpPr>
        <p:grpSp>
          <p:nvGrpSpPr>
            <p:cNvPr id="56339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632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3" name="Photo Editor Photo" r:id="rId8" imgW="1905266" imgH="1390844" progId="">
                      <p:embed/>
                    </p:oleObj>
                  </mc:Choice>
                  <mc:Fallback>
                    <p:oleObj name="Photo Editor Photo" r:id="rId8" imgW="1905266" imgH="1390844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7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2</a:t>
                </a:r>
              </a:p>
            </p:txBody>
          </p:sp>
        </p:grpSp>
        <p:grpSp>
          <p:nvGrpSpPr>
            <p:cNvPr id="56340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632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4" name="Photo Editor Photo" r:id="rId9" imgW="1905266" imgH="1390844" progId="">
                      <p:embed/>
                    </p:oleObj>
                  </mc:Choice>
                  <mc:Fallback>
                    <p:oleObj name="Photo Editor Photo" r:id="rId9" imgW="1905266" imgH="1390844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6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3</a:t>
                </a:r>
              </a:p>
            </p:txBody>
          </p:sp>
        </p:grpSp>
        <p:grpSp>
          <p:nvGrpSpPr>
            <p:cNvPr id="56341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632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5" name="Photo Editor Photo" r:id="rId10" imgW="1905266" imgH="1390844" progId="">
                      <p:embed/>
                    </p:oleObj>
                  </mc:Choice>
                  <mc:Fallback>
                    <p:oleObj name="Photo Editor Photo" r:id="rId10" imgW="1905266" imgH="1390844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5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1</a:t>
                </a:r>
              </a:p>
            </p:txBody>
          </p:sp>
        </p:grpSp>
        <p:sp>
          <p:nvSpPr>
            <p:cNvPr id="56342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3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4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32" name="Freeform 30"/>
          <p:cNvSpPr>
            <a:spLocks/>
          </p:cNvSpPr>
          <p:nvPr/>
        </p:nvSpPr>
        <p:spPr bwMode="auto">
          <a:xfrm>
            <a:off x="1755775" y="44624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6333" name="Line 31"/>
          <p:cNvSpPr>
            <a:spLocks noChangeShapeType="1"/>
          </p:cNvSpPr>
          <p:nvPr/>
        </p:nvSpPr>
        <p:spPr bwMode="auto">
          <a:xfrm>
            <a:off x="1149350" y="48466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Freeform 32"/>
          <p:cNvSpPr>
            <a:spLocks/>
          </p:cNvSpPr>
          <p:nvPr/>
        </p:nvSpPr>
        <p:spPr bwMode="auto">
          <a:xfrm>
            <a:off x="6229350" y="4730750"/>
            <a:ext cx="1190625" cy="512763"/>
          </a:xfrm>
          <a:custGeom>
            <a:avLst/>
            <a:gdLst>
              <a:gd name="T0" fmla="*/ 2147483647 w 750"/>
              <a:gd name="T1" fmla="*/ 2147483647 h 323"/>
              <a:gd name="T2" fmla="*/ 2147483647 w 750"/>
              <a:gd name="T3" fmla="*/ 2147483647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6335" name="TextBox 34"/>
          <p:cNvSpPr txBox="1">
            <a:spLocks noChangeArrowheads="1"/>
          </p:cNvSpPr>
          <p:nvPr/>
        </p:nvSpPr>
        <p:spPr bwMode="auto">
          <a:xfrm>
            <a:off x="-1676400" y="34290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6" name="TextBox 35"/>
          <p:cNvSpPr txBox="1">
            <a:spLocks noChangeArrowheads="1"/>
          </p:cNvSpPr>
          <p:nvPr/>
        </p:nvSpPr>
        <p:spPr bwMode="auto">
          <a:xfrm>
            <a:off x="685800" y="2971800"/>
            <a:ext cx="320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Node 2 prefers      “2, 3, 1” over “2, 1”</a:t>
            </a:r>
          </a:p>
        </p:txBody>
      </p:sp>
      <p:sp>
        <p:nvSpPr>
          <p:cNvPr id="56337" name="TextBox 36"/>
          <p:cNvSpPr txBox="1">
            <a:spLocks noChangeArrowheads="1"/>
          </p:cNvSpPr>
          <p:nvPr/>
        </p:nvSpPr>
        <p:spPr bwMode="auto">
          <a:xfrm>
            <a:off x="5029200" y="3008313"/>
            <a:ext cx="3810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Node 1 doesn’t let 3 hear the path “1, 2”</a:t>
            </a:r>
          </a:p>
        </p:txBody>
      </p:sp>
      <p:sp>
        <p:nvSpPr>
          <p:cNvPr id="5633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D0EB053C-2B7A-9340-8B61-B85F88A70B59}" type="slidenum">
              <a:rPr lang="en-US" sz="1200">
                <a:solidFill>
                  <a:srgbClr val="898989"/>
                </a:solidFill>
              </a:rPr>
              <a:pPr algn="r"/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4" grpId="0" animBg="1"/>
      <p:bldP spid="56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800"/>
            <a:ext cx="8458200" cy="1143000"/>
          </a:xfrm>
        </p:spPr>
        <p:txBody>
          <a:bodyPr/>
          <a:lstStyle/>
          <a:p>
            <a:r>
              <a:rPr lang="en-US" altLang="en-US" smtClean="0"/>
              <a:t>Exterior Routing Protocols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3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Problems: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Topology</a:t>
            </a:r>
            <a:r>
              <a:rPr lang="en-US" altLang="en-US" sz="2400" dirty="0" smtClean="0"/>
              <a:t>: The Internet is a complex mesh of different AS’s with very little structure.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Autonomy</a:t>
            </a:r>
            <a:r>
              <a:rPr lang="en-US" altLang="en-US" sz="2400" dirty="0" smtClean="0"/>
              <a:t> of AS’s: Each AS defines link costs in different ways, so not possible to find lowest cost paths.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Trust</a:t>
            </a:r>
            <a:r>
              <a:rPr lang="en-US" altLang="en-US" sz="2400" dirty="0" smtClean="0"/>
              <a:t>: Some AS’s can’t trust others to advertise good routes (e.g. two competing backbone providers), or to protect the privacy of their traffic (e.g. two warring nations).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Policies</a:t>
            </a:r>
            <a:r>
              <a:rPr lang="en-US" altLang="en-US" sz="2400" dirty="0" smtClean="0"/>
              <a:t>: Different AS’s have different objectives (e.g. route over fewest hops; use one provider rather than another).</a:t>
            </a:r>
          </a:p>
        </p:txBody>
      </p:sp>
    </p:spTree>
    <p:extLst>
      <p:ext uri="{BB962C8B-B14F-4D97-AF65-F5344CB8AC3E}">
        <p14:creationId xmlns:p14="http://schemas.microsoft.com/office/powerpoint/2010/main" val="3024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/>
          <a:lstStyle/>
          <a:p>
            <a:r>
              <a:rPr lang="en-US" altLang="en-US" smtClean="0"/>
              <a:t>Border Gateway Protocol (BGP-4)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199"/>
            <a:ext cx="8378365" cy="51700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BGP is not a </a:t>
            </a:r>
            <a:r>
              <a:rPr lang="en-US" altLang="en-US" sz="2800" i="1" dirty="0" smtClean="0"/>
              <a:t>link-state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/>
              <a:t>distance-vector</a:t>
            </a:r>
            <a:r>
              <a:rPr lang="en-US" altLang="en-US" sz="2800" dirty="0" smtClean="0"/>
              <a:t> routing protocol.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Instead, BGP uses “</a:t>
            </a:r>
            <a:r>
              <a:rPr lang="en-US" altLang="en-US" sz="2400" dirty="0" smtClean="0">
                <a:solidFill>
                  <a:schemeClr val="accent1"/>
                </a:solidFill>
              </a:rPr>
              <a:t>Path vector</a:t>
            </a:r>
            <a:r>
              <a:rPr lang="en-US" altLang="en-US" sz="2400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BGP advertises complete paths (a list of AS’s).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Also called AS_PATH (this is the path vector)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Example of path advertisement: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“The network 171.64/16 can be reached via the path {AS1, AS5, AS13}”.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Paths with loops are detected locally and ignored.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Local policies pick the preferred path among options.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When a link/router fails, the path is “withdrawn”.</a:t>
            </a:r>
          </a:p>
        </p:txBody>
      </p:sp>
    </p:spTree>
    <p:extLst>
      <p:ext uri="{BB962C8B-B14F-4D97-AF65-F5344CB8AC3E}">
        <p14:creationId xmlns:p14="http://schemas.microsoft.com/office/powerpoint/2010/main" val="13736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BGP-4</a:t>
            </a:r>
            <a:endParaRPr lang="en-US" altLang="en-US" sz="28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 smtClean="0"/>
              <a:t>BGP provides each AS a means to: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Obtain subnet </a:t>
            </a:r>
            <a:r>
              <a:rPr lang="en-US" altLang="en-US" i="1" dirty="0" smtClean="0">
                <a:solidFill>
                  <a:srgbClr val="FF0000"/>
                </a:solidFill>
              </a:rPr>
              <a:t>reachability</a:t>
            </a:r>
            <a:r>
              <a:rPr lang="en-US" altLang="en-US" dirty="0" smtClean="0"/>
              <a:t> information from neighboring ASs.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Propagate the reachability information to all routers internal to the AS.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Determine “good” routes to subnets based on reachability information and policy.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 smtClean="0"/>
              <a:t>Allows  a subnet to advertise its existence to rest of the Internet: </a:t>
            </a:r>
            <a:r>
              <a:rPr lang="en-US" altLang="en-US" i="1" dirty="0" smtClean="0">
                <a:solidFill>
                  <a:schemeClr val="accent2"/>
                </a:solidFill>
              </a:rPr>
              <a:t>“I am here”</a:t>
            </a:r>
          </a:p>
        </p:txBody>
      </p:sp>
    </p:spTree>
    <p:extLst>
      <p:ext uri="{BB962C8B-B14F-4D97-AF65-F5344CB8AC3E}">
        <p14:creationId xmlns:p14="http://schemas.microsoft.com/office/powerpoint/2010/main" val="2248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BGP basics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995363"/>
            <a:ext cx="7902575" cy="2316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Pairs of routers (BGP peers) exchange routing info over semi-permanent TCP connections: </a:t>
            </a:r>
            <a:r>
              <a:rPr lang="en-US" altLang="en-US" sz="2400" dirty="0" smtClean="0">
                <a:solidFill>
                  <a:srgbClr val="FF0000"/>
                </a:solidFill>
              </a:rPr>
              <a:t>BGP sessions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 that BGP sessions do not correspond to physical links.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When AS2 advertises a prefix to AS1, AS2 is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promising</a:t>
            </a:r>
            <a:r>
              <a:rPr lang="en-US" altLang="en-US" sz="2400" dirty="0" smtClean="0"/>
              <a:t> it will forward any datagrams destined to that prefix towards the prefix.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AS2 can aggregate prefixes in its advertisement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923525" y="3641945"/>
            <a:ext cx="6829425" cy="3013075"/>
            <a:chOff x="0" y="878"/>
            <a:chExt cx="4302" cy="1898"/>
          </a:xfrm>
        </p:grpSpPr>
        <p:sp>
          <p:nvSpPr>
            <p:cNvPr id="53254" name="Freeform 5"/>
            <p:cNvSpPr>
              <a:spLocks/>
            </p:cNvSpPr>
            <p:nvPr/>
          </p:nvSpPr>
          <p:spPr bwMode="auto">
            <a:xfrm>
              <a:off x="2691" y="1091"/>
              <a:ext cx="1611" cy="1025"/>
            </a:xfrm>
            <a:custGeom>
              <a:avLst/>
              <a:gdLst>
                <a:gd name="T0" fmla="*/ 399 w 1162"/>
                <a:gd name="T1" fmla="*/ 7337 h 543"/>
                <a:gd name="T2" fmla="*/ 2612 w 1162"/>
                <a:gd name="T3" fmla="*/ 619 h 543"/>
                <a:gd name="T4" fmla="*/ 6674 w 1162"/>
                <a:gd name="T5" fmla="*/ 3564 h 543"/>
                <a:gd name="T6" fmla="*/ 8124 w 1162"/>
                <a:gd name="T7" fmla="*/ 10803 h 543"/>
                <a:gd name="T8" fmla="*/ 7441 w 1162"/>
                <a:gd name="T9" fmla="*/ 20392 h 543"/>
                <a:gd name="T10" fmla="*/ 4159 w 1162"/>
                <a:gd name="T11" fmla="*/ 24470 h 543"/>
                <a:gd name="T12" fmla="*/ 622 w 1162"/>
                <a:gd name="T13" fmla="*/ 19870 h 543"/>
                <a:gd name="T14" fmla="*/ 399 w 1162"/>
                <a:gd name="T15" fmla="*/ 733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Freeform 6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16 w 1198"/>
                <a:gd name="T1" fmla="*/ 23665 h 451"/>
                <a:gd name="T2" fmla="*/ 238 w 1198"/>
                <a:gd name="T3" fmla="*/ 11618 h 451"/>
                <a:gd name="T4" fmla="*/ 591 w 1198"/>
                <a:gd name="T5" fmla="*/ 6389 h 451"/>
                <a:gd name="T6" fmla="*/ 1306 w 1198"/>
                <a:gd name="T7" fmla="*/ 3248 h 451"/>
                <a:gd name="T8" fmla="*/ 1562 w 1198"/>
                <a:gd name="T9" fmla="*/ 25756 h 451"/>
                <a:gd name="T10" fmla="*/ 1174 w 1198"/>
                <a:gd name="T11" fmla="*/ 53963 h 451"/>
                <a:gd name="T12" fmla="*/ 406 w 1198"/>
                <a:gd name="T13" fmla="*/ 55531 h 451"/>
                <a:gd name="T14" fmla="*/ 48 w 1198"/>
                <a:gd name="T15" fmla="*/ 44042 h 451"/>
                <a:gd name="T16" fmla="*/ 116 w 1198"/>
                <a:gd name="T17" fmla="*/ 23665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Freeform 7"/>
            <p:cNvSpPr>
              <a:spLocks/>
            </p:cNvSpPr>
            <p:nvPr/>
          </p:nvSpPr>
          <p:spPr bwMode="auto">
            <a:xfrm>
              <a:off x="810" y="1696"/>
              <a:ext cx="1676" cy="707"/>
            </a:xfrm>
            <a:custGeom>
              <a:avLst/>
              <a:gdLst>
                <a:gd name="T0" fmla="*/ 218 w 1583"/>
                <a:gd name="T1" fmla="*/ 278 h 682"/>
                <a:gd name="T2" fmla="*/ 573 w 1583"/>
                <a:gd name="T3" fmla="*/ 92 h 682"/>
                <a:gd name="T4" fmla="*/ 1106 w 1583"/>
                <a:gd name="T5" fmla="*/ 26 h 682"/>
                <a:gd name="T6" fmla="*/ 1629 w 1583"/>
                <a:gd name="T7" fmla="*/ 241 h 682"/>
                <a:gd name="T8" fmla="*/ 2202 w 1583"/>
                <a:gd name="T9" fmla="*/ 531 h 682"/>
                <a:gd name="T10" fmla="*/ 1792 w 1583"/>
                <a:gd name="T11" fmla="*/ 798 h 682"/>
                <a:gd name="T12" fmla="*/ 972 w 1583"/>
                <a:gd name="T13" fmla="*/ 815 h 682"/>
                <a:gd name="T14" fmla="*/ 126 w 1583"/>
                <a:gd name="T15" fmla="*/ 739 h 682"/>
                <a:gd name="T16" fmla="*/ 218 w 1583"/>
                <a:gd name="T17" fmla="*/ 27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Rectangle 11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1" name="Oval 12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2" name="Rectangle 13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65" y="1496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4" name="Oval 15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5" name="Line 16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7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Rectangle 18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8" name="Oval 19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269" name="Group 20"/>
            <p:cNvGrpSpPr>
              <a:grpSpLocks/>
            </p:cNvGrpSpPr>
            <p:nvPr/>
          </p:nvGrpSpPr>
          <p:grpSpPr bwMode="auto">
            <a:xfrm>
              <a:off x="1497" y="2096"/>
              <a:ext cx="282" cy="250"/>
              <a:chOff x="2916" y="2429"/>
              <a:chExt cx="284" cy="250"/>
            </a:xfrm>
          </p:grpSpPr>
          <p:sp>
            <p:nvSpPr>
              <p:cNvPr id="53354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5" name="Text Box 2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1" name="Line 24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5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6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74" name="Oval 27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5" name="Rectangle 28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6" name="Text Box 29"/>
            <p:cNvSpPr txBox="1">
              <a:spLocks noChangeArrowheads="1"/>
            </p:cNvSpPr>
            <p:nvPr/>
          </p:nvSpPr>
          <p:spPr bwMode="auto">
            <a:xfrm>
              <a:off x="832" y="136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77" name="Oval 30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81" name="Oval 34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282" name="Group 35"/>
            <p:cNvGrpSpPr>
              <a:grpSpLocks/>
            </p:cNvGrpSpPr>
            <p:nvPr/>
          </p:nvGrpSpPr>
          <p:grpSpPr bwMode="auto">
            <a:xfrm>
              <a:off x="1464" y="1700"/>
              <a:ext cx="270" cy="250"/>
              <a:chOff x="2919" y="2429"/>
              <a:chExt cx="277" cy="250"/>
            </a:xfrm>
          </p:grpSpPr>
          <p:sp>
            <p:nvSpPr>
              <p:cNvPr id="53352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3" name="Text Box 37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  <p:sp>
          <p:nvSpPr>
            <p:cNvPr id="53283" name="Line 38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Freeform 39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Freeform 40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Freeform 41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42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88" name="Line 43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44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45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91" name="Oval 46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2" name="Rectangle 47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3" name="Text Box 48"/>
            <p:cNvSpPr txBox="1">
              <a:spLocks noChangeArrowheads="1"/>
            </p:cNvSpPr>
            <p:nvPr/>
          </p:nvSpPr>
          <p:spPr bwMode="auto">
            <a:xfrm>
              <a:off x="2935" y="1502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94" name="Text Box 49"/>
            <p:cNvSpPr txBox="1">
              <a:spLocks noChangeArrowheads="1"/>
            </p:cNvSpPr>
            <p:nvPr/>
          </p:nvSpPr>
          <p:spPr bwMode="auto">
            <a:xfrm>
              <a:off x="597" y="159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AS3</a:t>
              </a:r>
              <a:endParaRPr lang="en-US" altLang="en-US"/>
            </a:p>
          </p:txBody>
        </p:sp>
        <p:sp>
          <p:nvSpPr>
            <p:cNvPr id="53295" name="Text Box 50"/>
            <p:cNvSpPr txBox="1">
              <a:spLocks noChangeArrowheads="1"/>
            </p:cNvSpPr>
            <p:nvPr/>
          </p:nvSpPr>
          <p:spPr bwMode="auto">
            <a:xfrm>
              <a:off x="957" y="213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dirty="0"/>
                <a:t>AS1</a:t>
              </a:r>
              <a:endParaRPr lang="en-US" altLang="en-US" dirty="0"/>
            </a:p>
          </p:txBody>
        </p:sp>
        <p:sp>
          <p:nvSpPr>
            <p:cNvPr id="53296" name="Text Box 51"/>
            <p:cNvSpPr txBox="1">
              <a:spLocks noChangeArrowheads="1"/>
            </p:cNvSpPr>
            <p:nvPr/>
          </p:nvSpPr>
          <p:spPr bwMode="auto">
            <a:xfrm>
              <a:off x="3207" y="1790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AS2</a:t>
              </a:r>
            </a:p>
          </p:txBody>
        </p:sp>
        <p:sp>
          <p:nvSpPr>
            <p:cNvPr id="53297" name="Oval 52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Line 54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Rectangle 55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301" name="Oval 56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02" name="Rectangle 57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03" name="Text Box 58"/>
            <p:cNvSpPr txBox="1">
              <a:spLocks noChangeArrowheads="1"/>
            </p:cNvSpPr>
            <p:nvPr/>
          </p:nvSpPr>
          <p:spPr bwMode="auto">
            <a:xfrm>
              <a:off x="1162" y="1914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3304" name="Group 59"/>
            <p:cNvGrpSpPr>
              <a:grpSpLocks/>
            </p:cNvGrpSpPr>
            <p:nvPr/>
          </p:nvGrpSpPr>
          <p:grpSpPr bwMode="auto">
            <a:xfrm>
              <a:off x="3380" y="1320"/>
              <a:ext cx="316" cy="250"/>
              <a:chOff x="4320" y="1940"/>
              <a:chExt cx="316" cy="250"/>
            </a:xfrm>
          </p:grpSpPr>
          <p:sp>
            <p:nvSpPr>
              <p:cNvPr id="53345" name="Oval 60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6" name="Line 61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7" name="Line 62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8" name="Rectangle 63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49" name="Oval 64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0" name="Rectangle 65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1" name="Text Box 66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2c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3305" name="Group 67"/>
            <p:cNvGrpSpPr>
              <a:grpSpLocks/>
            </p:cNvGrpSpPr>
            <p:nvPr/>
          </p:nvGrpSpPr>
          <p:grpSpPr bwMode="auto">
            <a:xfrm>
              <a:off x="3546" y="1610"/>
              <a:ext cx="316" cy="250"/>
              <a:chOff x="4596" y="2162"/>
              <a:chExt cx="316" cy="250"/>
            </a:xfrm>
          </p:grpSpPr>
          <p:sp>
            <p:nvSpPr>
              <p:cNvPr id="53338" name="Oval 68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39" name="Line 69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0" name="Line 70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Rectangle 71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42" name="Oval 72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3" name="Rectangle 73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4" name="Text Box 74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2b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3306" name="Group 75"/>
            <p:cNvGrpSpPr>
              <a:grpSpLocks/>
            </p:cNvGrpSpPr>
            <p:nvPr/>
          </p:nvGrpSpPr>
          <p:grpSpPr bwMode="auto">
            <a:xfrm>
              <a:off x="2016" y="1980"/>
              <a:ext cx="316" cy="250"/>
              <a:chOff x="2016" y="1980"/>
              <a:chExt cx="316" cy="250"/>
            </a:xfrm>
          </p:grpSpPr>
          <p:sp>
            <p:nvSpPr>
              <p:cNvPr id="5333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3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3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333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5333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33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3307" name="Group 84"/>
            <p:cNvGrpSpPr>
              <a:grpSpLocks/>
            </p:cNvGrpSpPr>
            <p:nvPr/>
          </p:nvGrpSpPr>
          <p:grpSpPr bwMode="auto">
            <a:xfrm>
              <a:off x="428" y="1133"/>
              <a:ext cx="316" cy="250"/>
              <a:chOff x="2016" y="1980"/>
              <a:chExt cx="316" cy="250"/>
            </a:xfrm>
          </p:grpSpPr>
          <p:sp>
            <p:nvSpPr>
              <p:cNvPr id="53322" name="Oval 8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23" name="Line 8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4" name="Line 8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Rectangle 8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26" name="Oval 8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3327" name="Group 90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53328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3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3c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3308" name="Line 93"/>
            <p:cNvSpPr>
              <a:spLocks noChangeShapeType="1"/>
            </p:cNvSpPr>
            <p:nvPr/>
          </p:nvSpPr>
          <p:spPr bwMode="auto">
            <a:xfrm flipH="1">
              <a:off x="1372" y="1872"/>
              <a:ext cx="93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94"/>
            <p:cNvSpPr>
              <a:spLocks noChangeShapeType="1"/>
            </p:cNvSpPr>
            <p:nvPr/>
          </p:nvSpPr>
          <p:spPr bwMode="auto">
            <a:xfrm>
              <a:off x="1626" y="189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95"/>
            <p:cNvSpPr>
              <a:spLocks noChangeShapeType="1"/>
            </p:cNvSpPr>
            <p:nvPr/>
          </p:nvSpPr>
          <p:spPr bwMode="auto">
            <a:xfrm>
              <a:off x="1728" y="1864"/>
              <a:ext cx="313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96"/>
            <p:cNvSpPr>
              <a:spLocks noChangeShapeType="1"/>
            </p:cNvSpPr>
            <p:nvPr/>
          </p:nvSpPr>
          <p:spPr bwMode="auto">
            <a:xfrm flipH="1">
              <a:off x="1804" y="2152"/>
              <a:ext cx="237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97"/>
            <p:cNvSpPr>
              <a:spLocks noChangeShapeType="1"/>
            </p:cNvSpPr>
            <p:nvPr/>
          </p:nvSpPr>
          <p:spPr bwMode="auto">
            <a:xfrm flipH="1" flipV="1">
              <a:off x="1440" y="2041"/>
              <a:ext cx="568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98"/>
            <p:cNvSpPr>
              <a:spLocks noChangeShapeType="1"/>
            </p:cNvSpPr>
            <p:nvPr/>
          </p:nvSpPr>
          <p:spPr bwMode="auto">
            <a:xfrm flipV="1">
              <a:off x="3185" y="1465"/>
              <a:ext cx="220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99"/>
            <p:cNvSpPr>
              <a:spLocks noChangeShapeType="1"/>
            </p:cNvSpPr>
            <p:nvPr/>
          </p:nvSpPr>
          <p:spPr bwMode="auto">
            <a:xfrm>
              <a:off x="2948" y="2499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100"/>
            <p:cNvSpPr>
              <a:spLocks noChangeShapeType="1"/>
            </p:cNvSpPr>
            <p:nvPr/>
          </p:nvSpPr>
          <p:spPr bwMode="auto">
            <a:xfrm>
              <a:off x="2960" y="2697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Text Box 101"/>
            <p:cNvSpPr txBox="1">
              <a:spLocks noChangeArrowheads="1"/>
            </p:cNvSpPr>
            <p:nvPr/>
          </p:nvSpPr>
          <p:spPr bwMode="auto">
            <a:xfrm>
              <a:off x="3483" y="2364"/>
              <a:ext cx="7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eBGP session</a:t>
              </a:r>
            </a:p>
          </p:txBody>
        </p:sp>
        <p:sp>
          <p:nvSpPr>
            <p:cNvPr id="53317" name="Text Box 102"/>
            <p:cNvSpPr txBox="1">
              <a:spLocks noChangeArrowheads="1"/>
            </p:cNvSpPr>
            <p:nvPr/>
          </p:nvSpPr>
          <p:spPr bwMode="auto">
            <a:xfrm>
              <a:off x="3500" y="2584"/>
              <a:ext cx="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iBGP session</a:t>
              </a:r>
            </a:p>
          </p:txBody>
        </p:sp>
        <p:sp>
          <p:nvSpPr>
            <p:cNvPr id="53318" name="Line 103"/>
            <p:cNvSpPr>
              <a:spLocks noChangeShapeType="1"/>
            </p:cNvSpPr>
            <p:nvPr/>
          </p:nvSpPr>
          <p:spPr bwMode="auto">
            <a:xfrm flipH="1" flipV="1">
              <a:off x="695" y="1313"/>
              <a:ext cx="152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104"/>
            <p:cNvSpPr>
              <a:spLocks noChangeShapeType="1"/>
            </p:cNvSpPr>
            <p:nvPr/>
          </p:nvSpPr>
          <p:spPr bwMode="auto">
            <a:xfrm flipH="1">
              <a:off x="424" y="1330"/>
              <a:ext cx="93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Line 105"/>
            <p:cNvSpPr>
              <a:spLocks noChangeShapeType="1"/>
            </p:cNvSpPr>
            <p:nvPr/>
          </p:nvSpPr>
          <p:spPr bwMode="auto">
            <a:xfrm>
              <a:off x="3625" y="1508"/>
              <a:ext cx="43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106"/>
            <p:cNvSpPr>
              <a:spLocks noChangeShapeType="1"/>
            </p:cNvSpPr>
            <p:nvPr/>
          </p:nvSpPr>
          <p:spPr bwMode="auto">
            <a:xfrm>
              <a:off x="1381" y="2092"/>
              <a:ext cx="127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39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Customers and Providers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143000" y="5402263"/>
            <a:ext cx="622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/>
              <a:t>Customer pays provider for access to the Internet</a:t>
            </a:r>
          </a:p>
          <a:p>
            <a:pPr eaLnBrk="1" hangingPunct="1"/>
            <a:r>
              <a:rPr lang="en-US" altLang="en-US" sz="2000"/>
              <a:t>Customer may not always need BGP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H="1">
            <a:off x="4495800" y="3505200"/>
            <a:ext cx="0" cy="762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7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0292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10000" y="235902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/>
              <a:t>provider</a:t>
            </a:r>
          </a:p>
        </p:txBody>
      </p:sp>
      <p:pic>
        <p:nvPicPr>
          <p:cNvPr id="542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435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810000" y="4724400"/>
            <a:ext cx="1176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customer</a:t>
            </a:r>
          </a:p>
        </p:txBody>
      </p:sp>
      <p:sp>
        <p:nvSpPr>
          <p:cNvPr id="54281" name="Freeform 9"/>
          <p:cNvSpPr>
            <a:spLocks/>
          </p:cNvSpPr>
          <p:nvPr/>
        </p:nvSpPr>
        <p:spPr bwMode="auto">
          <a:xfrm>
            <a:off x="2209800" y="2362200"/>
            <a:ext cx="2159000" cy="2298700"/>
          </a:xfrm>
          <a:custGeom>
            <a:avLst/>
            <a:gdLst>
              <a:gd name="T0" fmla="*/ 2147483647 w 1360"/>
              <a:gd name="T1" fmla="*/ 2147483647 h 1448"/>
              <a:gd name="T2" fmla="*/ 2147483647 w 1360"/>
              <a:gd name="T3" fmla="*/ 2147483647 h 1448"/>
              <a:gd name="T4" fmla="*/ 2147483647 w 1360"/>
              <a:gd name="T5" fmla="*/ 1209674989 h 1448"/>
              <a:gd name="T6" fmla="*/ 1572577332 w 1360"/>
              <a:gd name="T7" fmla="*/ 846772611 h 1448"/>
              <a:gd name="T8" fmla="*/ 0 w 1360"/>
              <a:gd name="T9" fmla="*/ 0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1448"/>
              <a:gd name="T17" fmla="*/ 1360 w 1360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1448">
                <a:moveTo>
                  <a:pt x="1296" y="1392"/>
                </a:moveTo>
                <a:cubicBezTo>
                  <a:pt x="1300" y="1420"/>
                  <a:pt x="1304" y="1448"/>
                  <a:pt x="1296" y="1296"/>
                </a:cubicBezTo>
                <a:cubicBezTo>
                  <a:pt x="1288" y="1144"/>
                  <a:pt x="1360" y="640"/>
                  <a:pt x="1248" y="480"/>
                </a:cubicBezTo>
                <a:cubicBezTo>
                  <a:pt x="1136" y="320"/>
                  <a:pt x="832" y="416"/>
                  <a:pt x="624" y="336"/>
                </a:cubicBezTo>
                <a:cubicBezTo>
                  <a:pt x="416" y="256"/>
                  <a:pt x="208" y="128"/>
                  <a:pt x="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Freeform 10"/>
          <p:cNvSpPr>
            <a:spLocks/>
          </p:cNvSpPr>
          <p:nvPr/>
        </p:nvSpPr>
        <p:spPr bwMode="auto">
          <a:xfrm>
            <a:off x="4686300" y="2209800"/>
            <a:ext cx="2857500" cy="2209800"/>
          </a:xfrm>
          <a:custGeom>
            <a:avLst/>
            <a:gdLst>
              <a:gd name="T0" fmla="*/ 181451250 w 1800"/>
              <a:gd name="T1" fmla="*/ 2147483647 h 1392"/>
              <a:gd name="T2" fmla="*/ 181451250 w 1800"/>
              <a:gd name="T3" fmla="*/ 1451609888 h 1392"/>
              <a:gd name="T4" fmla="*/ 1270158802 w 1800"/>
              <a:gd name="T5" fmla="*/ 1572577345 h 1392"/>
              <a:gd name="T6" fmla="*/ 1633061204 w 1800"/>
              <a:gd name="T7" fmla="*/ 725804944 h 1392"/>
              <a:gd name="T8" fmla="*/ 2147483647 w 1800"/>
              <a:gd name="T9" fmla="*/ 725804944 h 1392"/>
              <a:gd name="T10" fmla="*/ 2147483647 w 1800"/>
              <a:gd name="T11" fmla="*/ 0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0"/>
              <a:gd name="T19" fmla="*/ 0 h 1392"/>
              <a:gd name="T20" fmla="*/ 1800 w 1800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0" h="1392">
                <a:moveTo>
                  <a:pt x="72" y="1392"/>
                </a:moveTo>
                <a:cubicBezTo>
                  <a:pt x="36" y="1048"/>
                  <a:pt x="0" y="704"/>
                  <a:pt x="72" y="576"/>
                </a:cubicBezTo>
                <a:cubicBezTo>
                  <a:pt x="144" y="448"/>
                  <a:pt x="408" y="672"/>
                  <a:pt x="504" y="624"/>
                </a:cubicBezTo>
                <a:cubicBezTo>
                  <a:pt x="600" y="576"/>
                  <a:pt x="560" y="344"/>
                  <a:pt x="648" y="288"/>
                </a:cubicBezTo>
                <a:cubicBezTo>
                  <a:pt x="736" y="232"/>
                  <a:pt x="840" y="336"/>
                  <a:pt x="1032" y="288"/>
                </a:cubicBezTo>
                <a:cubicBezTo>
                  <a:pt x="1224" y="240"/>
                  <a:pt x="1512" y="120"/>
                  <a:pt x="180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5910263" y="3733800"/>
            <a:ext cx="3200400" cy="762000"/>
            <a:chOff x="3264" y="3456"/>
            <a:chExt cx="2016" cy="480"/>
          </a:xfrm>
        </p:grpSpPr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 flipH="1">
              <a:off x="3504" y="3696"/>
              <a:ext cx="8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Rectangle 13"/>
            <p:cNvSpPr>
              <a:spLocks noChangeArrowheads="1"/>
            </p:cNvSpPr>
            <p:nvPr/>
          </p:nvSpPr>
          <p:spPr bwMode="auto">
            <a:xfrm>
              <a:off x="4414" y="3566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IP traffic</a:t>
              </a:r>
            </a:p>
          </p:txBody>
        </p:sp>
        <p:sp>
          <p:nvSpPr>
            <p:cNvPr id="54292" name="Rectangle 14"/>
            <p:cNvSpPr>
              <a:spLocks noChangeArrowheads="1"/>
            </p:cNvSpPr>
            <p:nvPr/>
          </p:nvSpPr>
          <p:spPr bwMode="auto">
            <a:xfrm>
              <a:off x="3264" y="3456"/>
              <a:ext cx="20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4284" name="Group 15"/>
          <p:cNvGrpSpPr>
            <a:grpSpLocks/>
          </p:cNvGrpSpPr>
          <p:nvPr/>
        </p:nvGrpSpPr>
        <p:grpSpPr bwMode="auto">
          <a:xfrm>
            <a:off x="228600" y="3733800"/>
            <a:ext cx="2971800" cy="533400"/>
            <a:chOff x="144" y="3264"/>
            <a:chExt cx="1872" cy="336"/>
          </a:xfrm>
        </p:grpSpPr>
        <p:sp>
          <p:nvSpPr>
            <p:cNvPr id="54286" name="Text Box 16"/>
            <p:cNvSpPr txBox="1">
              <a:spLocks noChangeArrowheads="1"/>
            </p:cNvSpPr>
            <p:nvPr/>
          </p:nvSpPr>
          <p:spPr bwMode="auto">
            <a:xfrm>
              <a:off x="192" y="3338"/>
              <a:ext cx="5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provider</a:t>
              </a:r>
            </a:p>
          </p:txBody>
        </p:sp>
        <p:sp>
          <p:nvSpPr>
            <p:cNvPr id="54287" name="Rectangle 17"/>
            <p:cNvSpPr>
              <a:spLocks noChangeArrowheads="1"/>
            </p:cNvSpPr>
            <p:nvPr/>
          </p:nvSpPr>
          <p:spPr bwMode="auto">
            <a:xfrm>
              <a:off x="1344" y="3360"/>
              <a:ext cx="6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1400"/>
                <a:t>customer</a:t>
              </a:r>
            </a:p>
          </p:txBody>
        </p:sp>
        <p:sp>
          <p:nvSpPr>
            <p:cNvPr id="54288" name="Line 18"/>
            <p:cNvSpPr>
              <a:spLocks noChangeShapeType="1"/>
            </p:cNvSpPr>
            <p:nvPr/>
          </p:nvSpPr>
          <p:spPr bwMode="auto">
            <a:xfrm>
              <a:off x="816" y="3456"/>
              <a:ext cx="480" cy="0"/>
            </a:xfrm>
            <a:prstGeom prst="line">
              <a:avLst/>
            </a:prstGeom>
            <a:noFill/>
            <a:ln w="57150" cmpd="thinThick">
              <a:solidFill>
                <a:srgbClr val="FF0033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Rectangle 19"/>
            <p:cNvSpPr>
              <a:spLocks noChangeArrowheads="1"/>
            </p:cNvSpPr>
            <p:nvPr/>
          </p:nvSpPr>
          <p:spPr bwMode="auto">
            <a:xfrm>
              <a:off x="144" y="3264"/>
              <a:ext cx="18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mtClean="0"/>
              <a:t>Customer-Provider Hierarchy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6096000" y="5659438"/>
            <a:ext cx="1397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540625" y="545306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IP traffic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715000" y="5278438"/>
            <a:ext cx="3200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57200" y="5472113"/>
            <a:ext cx="881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/>
              <a:t>provider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286000" y="5507038"/>
            <a:ext cx="954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/>
              <a:t>customer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447800" y="5659438"/>
            <a:ext cx="7620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81000" y="5376863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5306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168650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4435475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4502150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4502150"/>
            <a:ext cx="1320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235325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4502150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68525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1168400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696075" y="3702050"/>
            <a:ext cx="139700" cy="8001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913188" y="3702050"/>
            <a:ext cx="765175" cy="93345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2243138" y="3702050"/>
            <a:ext cx="627062" cy="8001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635375" y="2701925"/>
            <a:ext cx="138113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4678363" y="1568450"/>
            <a:ext cx="695325" cy="6667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H="1">
            <a:off x="5373688" y="3702050"/>
            <a:ext cx="487362" cy="866775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425825" y="3702050"/>
            <a:ext cx="209550" cy="8001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2103438" y="1212850"/>
            <a:ext cx="5010150" cy="3556000"/>
          </a:xfrm>
          <a:custGeom>
            <a:avLst/>
            <a:gdLst>
              <a:gd name="T0" fmla="*/ 2147483647 w 3456"/>
              <a:gd name="T1" fmla="*/ 2147483647 h 2560"/>
              <a:gd name="T2" fmla="*/ 2147483647 w 3456"/>
              <a:gd name="T3" fmla="*/ 2147483647 h 2560"/>
              <a:gd name="T4" fmla="*/ 2147483647 w 3456"/>
              <a:gd name="T5" fmla="*/ 2147483647 h 2560"/>
              <a:gd name="T6" fmla="*/ 2147483647 w 3456"/>
              <a:gd name="T7" fmla="*/ 2147483647 h 2560"/>
              <a:gd name="T8" fmla="*/ 2147483647 w 3456"/>
              <a:gd name="T9" fmla="*/ 401334903 h 2560"/>
              <a:gd name="T10" fmla="*/ 2147483647 w 3456"/>
              <a:gd name="T11" fmla="*/ 493950610 h 2560"/>
              <a:gd name="T12" fmla="*/ 2147483647 w 3456"/>
              <a:gd name="T13" fmla="*/ 1697955320 h 2560"/>
              <a:gd name="T14" fmla="*/ 2118432457 w 3456"/>
              <a:gd name="T15" fmla="*/ 1790571027 h 2560"/>
              <a:gd name="T16" fmla="*/ 1714921236 w 3456"/>
              <a:gd name="T17" fmla="*/ 2147483647 h 2560"/>
              <a:gd name="T18" fmla="*/ 605267012 w 3456"/>
              <a:gd name="T19" fmla="*/ 2147483647 h 2560"/>
              <a:gd name="T20" fmla="*/ 0 w 3456"/>
              <a:gd name="T21" fmla="*/ 2147483647 h 25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2560"/>
              <a:gd name="T35" fmla="*/ 3456 w 3456"/>
              <a:gd name="T36" fmla="*/ 2560 h 25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2560">
                <a:moveTo>
                  <a:pt x="3456" y="2512"/>
                </a:moveTo>
                <a:cubicBezTo>
                  <a:pt x="3452" y="2536"/>
                  <a:pt x="3448" y="2560"/>
                  <a:pt x="3408" y="2416"/>
                </a:cubicBezTo>
                <a:cubicBezTo>
                  <a:pt x="3368" y="2272"/>
                  <a:pt x="3288" y="1800"/>
                  <a:pt x="3216" y="1648"/>
                </a:cubicBezTo>
                <a:cubicBezTo>
                  <a:pt x="3144" y="1496"/>
                  <a:pt x="3016" y="1744"/>
                  <a:pt x="2976" y="1504"/>
                </a:cubicBezTo>
                <a:cubicBezTo>
                  <a:pt x="2936" y="1264"/>
                  <a:pt x="3072" y="416"/>
                  <a:pt x="2976" y="208"/>
                </a:cubicBezTo>
                <a:cubicBezTo>
                  <a:pt x="2880" y="0"/>
                  <a:pt x="2608" y="144"/>
                  <a:pt x="2400" y="256"/>
                </a:cubicBezTo>
                <a:cubicBezTo>
                  <a:pt x="2192" y="368"/>
                  <a:pt x="1960" y="768"/>
                  <a:pt x="1728" y="880"/>
                </a:cubicBezTo>
                <a:cubicBezTo>
                  <a:pt x="1496" y="992"/>
                  <a:pt x="1160" y="808"/>
                  <a:pt x="1008" y="928"/>
                </a:cubicBezTo>
                <a:cubicBezTo>
                  <a:pt x="856" y="1048"/>
                  <a:pt x="936" y="1488"/>
                  <a:pt x="816" y="1600"/>
                </a:cubicBezTo>
                <a:cubicBezTo>
                  <a:pt x="696" y="1712"/>
                  <a:pt x="424" y="1456"/>
                  <a:pt x="288" y="1600"/>
                </a:cubicBezTo>
                <a:cubicBezTo>
                  <a:pt x="152" y="1744"/>
                  <a:pt x="76" y="2104"/>
                  <a:pt x="0" y="24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6"/>
          <p:cNvSpPr>
            <a:spLocks/>
          </p:cNvSpPr>
          <p:nvPr/>
        </p:nvSpPr>
        <p:spPr bwMode="auto">
          <a:xfrm>
            <a:off x="5026025" y="3390900"/>
            <a:ext cx="1716088" cy="1311275"/>
          </a:xfrm>
          <a:custGeom>
            <a:avLst/>
            <a:gdLst>
              <a:gd name="T0" fmla="*/ 2147483647 w 1184"/>
              <a:gd name="T1" fmla="*/ 1821443153 h 944"/>
              <a:gd name="T2" fmla="*/ 2147483647 w 1184"/>
              <a:gd name="T3" fmla="*/ 1450979933 h 944"/>
              <a:gd name="T4" fmla="*/ 2016725060 w 1184"/>
              <a:gd name="T5" fmla="*/ 339591054 h 944"/>
              <a:gd name="T6" fmla="*/ 907526458 w 1184"/>
              <a:gd name="T7" fmla="*/ 246975335 h 944"/>
              <a:gd name="T8" fmla="*/ 0 w 1184"/>
              <a:gd name="T9" fmla="*/ 1821443153 h 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944"/>
              <a:gd name="T17" fmla="*/ 1184 w 1184"/>
              <a:gd name="T18" fmla="*/ 944 h 9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944">
                <a:moveTo>
                  <a:pt x="1152" y="944"/>
                </a:moveTo>
                <a:cubicBezTo>
                  <a:pt x="1168" y="912"/>
                  <a:pt x="1184" y="880"/>
                  <a:pt x="1152" y="752"/>
                </a:cubicBezTo>
                <a:cubicBezTo>
                  <a:pt x="1120" y="624"/>
                  <a:pt x="1080" y="280"/>
                  <a:pt x="960" y="176"/>
                </a:cubicBezTo>
                <a:cubicBezTo>
                  <a:pt x="840" y="72"/>
                  <a:pt x="592" y="0"/>
                  <a:pt x="432" y="128"/>
                </a:cubicBezTo>
                <a:cubicBezTo>
                  <a:pt x="272" y="256"/>
                  <a:pt x="136" y="600"/>
                  <a:pt x="0" y="94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6278563" y="1701800"/>
            <a:ext cx="1587" cy="1533525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mtClean="0"/>
              <a:t>The Peering Relationship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377825" y="4232275"/>
            <a:ext cx="2667000" cy="762000"/>
            <a:chOff x="96" y="3744"/>
            <a:chExt cx="1680" cy="480"/>
          </a:xfrm>
        </p:grpSpPr>
        <p:sp>
          <p:nvSpPr>
            <p:cNvPr id="56344" name="Line 4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Text Box 5"/>
            <p:cNvSpPr txBox="1">
              <a:spLocks noChangeArrowheads="1"/>
            </p:cNvSpPr>
            <p:nvPr/>
          </p:nvSpPr>
          <p:spPr bwMode="auto">
            <a:xfrm>
              <a:off x="288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56346" name="Text Box 6"/>
            <p:cNvSpPr txBox="1">
              <a:spLocks noChangeArrowheads="1"/>
            </p:cNvSpPr>
            <p:nvPr/>
          </p:nvSpPr>
          <p:spPr bwMode="auto">
            <a:xfrm>
              <a:off x="1200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56347" name="Line 7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Text Box 8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customer</a:t>
              </a:r>
            </a:p>
          </p:txBody>
        </p:sp>
        <p:sp>
          <p:nvSpPr>
            <p:cNvPr id="56349" name="Text Box 9"/>
            <p:cNvSpPr txBox="1">
              <a:spLocks noChangeArrowheads="1"/>
            </p:cNvSpPr>
            <p:nvPr/>
          </p:nvSpPr>
          <p:spPr bwMode="auto">
            <a:xfrm>
              <a:off x="96" y="3983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provider</a:t>
              </a:r>
            </a:p>
          </p:txBody>
        </p:sp>
        <p:sp>
          <p:nvSpPr>
            <p:cNvPr id="56350" name="Rectangle 10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6324" name="Text Box 11"/>
          <p:cNvSpPr txBox="1">
            <a:spLocks noChangeArrowheads="1"/>
          </p:cNvSpPr>
          <p:nvPr/>
        </p:nvSpPr>
        <p:spPr bwMode="auto">
          <a:xfrm>
            <a:off x="4114800" y="4264025"/>
            <a:ext cx="4648200" cy="1862048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Peers provide transit between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their respective customers</a:t>
            </a:r>
          </a:p>
          <a:p>
            <a:pPr eaLnBrk="1" hangingPunct="1"/>
            <a:endParaRPr lang="en-US" altLang="en-US" sz="7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chemeClr val="bg1"/>
                </a:solidFill>
              </a:rPr>
              <a:t>Peers do not provide transit </a:t>
            </a:r>
          </a:p>
          <a:p>
            <a:pPr eaLnBrk="1" hangingPunct="1"/>
            <a:r>
              <a:rPr lang="en-US" altLang="en-US" u="sng" dirty="0">
                <a:solidFill>
                  <a:schemeClr val="bg1"/>
                </a:solidFill>
              </a:rPr>
              <a:t>between peers</a:t>
            </a:r>
          </a:p>
          <a:p>
            <a:pPr eaLnBrk="1" hangingPunct="1"/>
            <a:endParaRPr lang="en-US" altLang="en-US" sz="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Peers (often) do not exchange $$$</a:t>
            </a:r>
          </a:p>
        </p:txBody>
      </p:sp>
      <p:pic>
        <p:nvPicPr>
          <p:cNvPr id="56325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290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1" name="Freeform 18"/>
          <p:cNvSpPr>
            <a:spLocks/>
          </p:cNvSpPr>
          <p:nvPr/>
        </p:nvSpPr>
        <p:spPr bwMode="auto">
          <a:xfrm>
            <a:off x="1676400" y="2209800"/>
            <a:ext cx="2692400" cy="1536700"/>
          </a:xfrm>
          <a:custGeom>
            <a:avLst/>
            <a:gdLst>
              <a:gd name="T0" fmla="*/ 624998768 w 1696"/>
              <a:gd name="T1" fmla="*/ 2147483647 h 968"/>
              <a:gd name="T2" fmla="*/ 624998768 w 1696"/>
              <a:gd name="T3" fmla="*/ 1955641551 h 968"/>
              <a:gd name="T4" fmla="*/ 504031303 w 1696"/>
              <a:gd name="T5" fmla="*/ 262096283 h 968"/>
              <a:gd name="T6" fmla="*/ 2147483647 w 1696"/>
              <a:gd name="T7" fmla="*/ 383063753 h 968"/>
              <a:gd name="T8" fmla="*/ 2147483647 w 1696"/>
              <a:gd name="T9" fmla="*/ 2147483647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6"/>
              <a:gd name="T16" fmla="*/ 0 h 968"/>
              <a:gd name="T17" fmla="*/ 1696 w 1696"/>
              <a:gd name="T18" fmla="*/ 968 h 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6" h="968">
                <a:moveTo>
                  <a:pt x="248" y="920"/>
                </a:moveTo>
                <a:cubicBezTo>
                  <a:pt x="252" y="916"/>
                  <a:pt x="256" y="912"/>
                  <a:pt x="248" y="776"/>
                </a:cubicBezTo>
                <a:cubicBezTo>
                  <a:pt x="240" y="640"/>
                  <a:pt x="0" y="208"/>
                  <a:pt x="200" y="104"/>
                </a:cubicBezTo>
                <a:cubicBezTo>
                  <a:pt x="400" y="0"/>
                  <a:pt x="1200" y="8"/>
                  <a:pt x="1448" y="152"/>
                </a:cubicBezTo>
                <a:cubicBezTo>
                  <a:pt x="1696" y="296"/>
                  <a:pt x="1692" y="632"/>
                  <a:pt x="1688" y="968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Freeform 19"/>
          <p:cNvSpPr>
            <a:spLocks/>
          </p:cNvSpPr>
          <p:nvPr/>
        </p:nvSpPr>
        <p:spPr bwMode="auto">
          <a:xfrm>
            <a:off x="4572000" y="1905000"/>
            <a:ext cx="2679700" cy="2044700"/>
          </a:xfrm>
          <a:custGeom>
            <a:avLst/>
            <a:gdLst>
              <a:gd name="T0" fmla="*/ 302418762 w 1688"/>
              <a:gd name="T1" fmla="*/ 2147483647 h 1288"/>
              <a:gd name="T2" fmla="*/ 60483757 w 1688"/>
              <a:gd name="T3" fmla="*/ 826611135 h 1288"/>
              <a:gd name="T4" fmla="*/ 665321256 w 1688"/>
              <a:gd name="T5" fmla="*/ 947578788 h 1288"/>
              <a:gd name="T6" fmla="*/ 1391126244 w 1688"/>
              <a:gd name="T7" fmla="*/ 342741219 h 1288"/>
              <a:gd name="T8" fmla="*/ 2147483647 w 1688"/>
              <a:gd name="T9" fmla="*/ 463708773 h 1288"/>
              <a:gd name="T10" fmla="*/ 2147483647 w 1688"/>
              <a:gd name="T11" fmla="*/ 2147483647 h 1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1288"/>
              <a:gd name="T20" fmla="*/ 1688 w 1688"/>
              <a:gd name="T21" fmla="*/ 1288 h 12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1288">
                <a:moveTo>
                  <a:pt x="120" y="1288"/>
                </a:moveTo>
                <a:cubicBezTo>
                  <a:pt x="60" y="884"/>
                  <a:pt x="0" y="480"/>
                  <a:pt x="24" y="328"/>
                </a:cubicBezTo>
                <a:cubicBezTo>
                  <a:pt x="48" y="176"/>
                  <a:pt x="176" y="408"/>
                  <a:pt x="264" y="376"/>
                </a:cubicBezTo>
                <a:cubicBezTo>
                  <a:pt x="352" y="344"/>
                  <a:pt x="344" y="168"/>
                  <a:pt x="552" y="136"/>
                </a:cubicBezTo>
                <a:cubicBezTo>
                  <a:pt x="760" y="104"/>
                  <a:pt x="1336" y="0"/>
                  <a:pt x="1512" y="184"/>
                </a:cubicBezTo>
                <a:cubicBezTo>
                  <a:pt x="1688" y="368"/>
                  <a:pt x="1648" y="804"/>
                  <a:pt x="1608" y="124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0"/>
          <p:cNvSpPr>
            <a:spLocks noChangeShapeType="1"/>
          </p:cNvSpPr>
          <p:nvPr/>
        </p:nvSpPr>
        <p:spPr bwMode="auto">
          <a:xfrm>
            <a:off x="1676400" y="2590800"/>
            <a:ext cx="0" cy="838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21"/>
          <p:cNvSpPr>
            <a:spLocks noChangeShapeType="1"/>
          </p:cNvSpPr>
          <p:nvPr/>
        </p:nvSpPr>
        <p:spPr bwMode="auto">
          <a:xfrm>
            <a:off x="4419600" y="2514600"/>
            <a:ext cx="76200" cy="990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22"/>
          <p:cNvSpPr>
            <a:spLocks noChangeShapeType="1"/>
          </p:cNvSpPr>
          <p:nvPr/>
        </p:nvSpPr>
        <p:spPr bwMode="auto">
          <a:xfrm>
            <a:off x="7467600" y="2514600"/>
            <a:ext cx="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23"/>
          <p:cNvSpPr>
            <a:spLocks noChangeShapeType="1"/>
          </p:cNvSpPr>
          <p:nvPr/>
        </p:nvSpPr>
        <p:spPr bwMode="auto">
          <a:xfrm>
            <a:off x="2514600" y="2133600"/>
            <a:ext cx="9906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24"/>
          <p:cNvSpPr>
            <a:spLocks noChangeShapeType="1"/>
          </p:cNvSpPr>
          <p:nvPr/>
        </p:nvSpPr>
        <p:spPr bwMode="auto">
          <a:xfrm>
            <a:off x="5486400" y="2209800"/>
            <a:ext cx="9906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Freeform 25"/>
          <p:cNvSpPr>
            <a:spLocks/>
          </p:cNvSpPr>
          <p:nvPr/>
        </p:nvSpPr>
        <p:spPr bwMode="auto">
          <a:xfrm>
            <a:off x="1219200" y="1600200"/>
            <a:ext cx="6667500" cy="2286000"/>
          </a:xfrm>
          <a:custGeom>
            <a:avLst/>
            <a:gdLst>
              <a:gd name="T0" fmla="*/ 2147483647 w 4200"/>
              <a:gd name="T1" fmla="*/ 2147483647 h 1440"/>
              <a:gd name="T2" fmla="*/ 2147483647 w 4200"/>
              <a:gd name="T3" fmla="*/ 2147483647 h 1440"/>
              <a:gd name="T4" fmla="*/ 2147483647 w 4200"/>
              <a:gd name="T5" fmla="*/ 483870034 h 1440"/>
              <a:gd name="T6" fmla="*/ 2147483647 w 4200"/>
              <a:gd name="T7" fmla="*/ 241935017 h 1440"/>
              <a:gd name="T8" fmla="*/ 2147483647 w 4200"/>
              <a:gd name="T9" fmla="*/ 362902476 h 1440"/>
              <a:gd name="T10" fmla="*/ 967739947 w 4200"/>
              <a:gd name="T11" fmla="*/ 483870034 h 1440"/>
              <a:gd name="T12" fmla="*/ 120967493 w 4200"/>
              <a:gd name="T13" fmla="*/ 1209674987 h 1440"/>
              <a:gd name="T14" fmla="*/ 241934987 w 4200"/>
              <a:gd name="T15" fmla="*/ 2147483647 h 1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00"/>
              <a:gd name="T25" fmla="*/ 0 h 1440"/>
              <a:gd name="T26" fmla="*/ 4200 w 4200"/>
              <a:gd name="T27" fmla="*/ 1440 h 1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00" h="1440">
                <a:moveTo>
                  <a:pt x="4080" y="1344"/>
                </a:moveTo>
                <a:cubicBezTo>
                  <a:pt x="4080" y="1392"/>
                  <a:pt x="4080" y="1440"/>
                  <a:pt x="4080" y="1248"/>
                </a:cubicBezTo>
                <a:cubicBezTo>
                  <a:pt x="4080" y="1056"/>
                  <a:pt x="4200" y="384"/>
                  <a:pt x="4080" y="192"/>
                </a:cubicBezTo>
                <a:cubicBezTo>
                  <a:pt x="3960" y="0"/>
                  <a:pt x="3704" y="104"/>
                  <a:pt x="3360" y="96"/>
                </a:cubicBezTo>
                <a:cubicBezTo>
                  <a:pt x="3016" y="88"/>
                  <a:pt x="2512" y="128"/>
                  <a:pt x="2016" y="144"/>
                </a:cubicBezTo>
                <a:cubicBezTo>
                  <a:pt x="1520" y="160"/>
                  <a:pt x="712" y="136"/>
                  <a:pt x="384" y="192"/>
                </a:cubicBezTo>
                <a:cubicBezTo>
                  <a:pt x="56" y="248"/>
                  <a:pt x="96" y="296"/>
                  <a:pt x="48" y="480"/>
                </a:cubicBezTo>
                <a:cubicBezTo>
                  <a:pt x="0" y="664"/>
                  <a:pt x="48" y="980"/>
                  <a:pt x="96" y="129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6"/>
          <p:cNvSpPr>
            <a:spLocks noChangeShapeType="1"/>
          </p:cNvSpPr>
          <p:nvPr/>
        </p:nvSpPr>
        <p:spPr bwMode="auto">
          <a:xfrm flipH="1">
            <a:off x="152400" y="5216525"/>
            <a:ext cx="1397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Rectangle 27"/>
          <p:cNvSpPr>
            <a:spLocks noChangeArrowheads="1"/>
          </p:cNvSpPr>
          <p:nvPr/>
        </p:nvSpPr>
        <p:spPr bwMode="auto">
          <a:xfrm>
            <a:off x="228600" y="5368925"/>
            <a:ext cx="963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traffic</a:t>
            </a:r>
          </a:p>
          <a:p>
            <a:r>
              <a:rPr lang="en-US" altLang="en-US"/>
              <a:t>allowed</a:t>
            </a:r>
          </a:p>
        </p:txBody>
      </p:sp>
      <p:sp>
        <p:nvSpPr>
          <p:cNvPr id="56341" name="Line 28"/>
          <p:cNvSpPr>
            <a:spLocks noChangeShapeType="1"/>
          </p:cNvSpPr>
          <p:nvPr/>
        </p:nvSpPr>
        <p:spPr bwMode="auto">
          <a:xfrm flipH="1">
            <a:off x="2133600" y="5216525"/>
            <a:ext cx="13970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Rectangle 29"/>
          <p:cNvSpPr>
            <a:spLocks noChangeArrowheads="1"/>
          </p:cNvSpPr>
          <p:nvPr/>
        </p:nvSpPr>
        <p:spPr bwMode="auto">
          <a:xfrm>
            <a:off x="2057400" y="5368925"/>
            <a:ext cx="1520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traffic NOT</a:t>
            </a:r>
          </a:p>
          <a:p>
            <a:r>
              <a:rPr lang="en-US" altLang="en-US"/>
              <a:t>allowed</a:t>
            </a:r>
          </a:p>
        </p:txBody>
      </p:sp>
    </p:spTree>
    <p:extLst>
      <p:ext uri="{BB962C8B-B14F-4D97-AF65-F5344CB8AC3E}">
        <p14:creationId xmlns:p14="http://schemas.microsoft.com/office/powerpoint/2010/main" val="16291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Distributing reachability info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2370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With </a:t>
            </a:r>
            <a:r>
              <a:rPr lang="en-US" altLang="en-US" sz="2000" dirty="0" err="1" smtClean="0"/>
              <a:t>eBGP</a:t>
            </a:r>
            <a:r>
              <a:rPr lang="en-US" altLang="en-US" sz="2000" dirty="0" smtClean="0"/>
              <a:t> session between 3a and 1c, AS3 sends prefix reachability info to AS1.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1c can then use </a:t>
            </a:r>
            <a:r>
              <a:rPr lang="en-US" altLang="en-US" sz="2000" dirty="0" err="1" smtClean="0"/>
              <a:t>iBGP</a:t>
            </a:r>
            <a:r>
              <a:rPr lang="en-US" altLang="en-US" sz="2000" dirty="0" smtClean="0"/>
              <a:t> do distribute this new prefix reach info to all routers in AS1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1b can then re-advertise the new reach info to AS2 over the 1b-to-2a </a:t>
            </a:r>
            <a:r>
              <a:rPr lang="en-US" altLang="en-US" sz="2000" dirty="0" err="1" smtClean="0"/>
              <a:t>eBGP</a:t>
            </a:r>
            <a:r>
              <a:rPr lang="en-US" altLang="en-US" sz="2000" dirty="0" smtClean="0"/>
              <a:t> session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When router learns about a new prefix, it creates an entry for the prefix in its forwarding table.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96875" y="3443288"/>
            <a:ext cx="6829425" cy="3013075"/>
            <a:chOff x="0" y="878"/>
            <a:chExt cx="4302" cy="1898"/>
          </a:xfrm>
        </p:grpSpPr>
        <p:sp>
          <p:nvSpPr>
            <p:cNvPr id="57350" name="Freeform 5"/>
            <p:cNvSpPr>
              <a:spLocks/>
            </p:cNvSpPr>
            <p:nvPr/>
          </p:nvSpPr>
          <p:spPr bwMode="auto">
            <a:xfrm>
              <a:off x="2691" y="1091"/>
              <a:ext cx="1611" cy="1025"/>
            </a:xfrm>
            <a:custGeom>
              <a:avLst/>
              <a:gdLst>
                <a:gd name="T0" fmla="*/ 399 w 1162"/>
                <a:gd name="T1" fmla="*/ 7337 h 543"/>
                <a:gd name="T2" fmla="*/ 2612 w 1162"/>
                <a:gd name="T3" fmla="*/ 619 h 543"/>
                <a:gd name="T4" fmla="*/ 6674 w 1162"/>
                <a:gd name="T5" fmla="*/ 3564 h 543"/>
                <a:gd name="T6" fmla="*/ 8124 w 1162"/>
                <a:gd name="T7" fmla="*/ 10803 h 543"/>
                <a:gd name="T8" fmla="*/ 7441 w 1162"/>
                <a:gd name="T9" fmla="*/ 20392 h 543"/>
                <a:gd name="T10" fmla="*/ 4159 w 1162"/>
                <a:gd name="T11" fmla="*/ 24470 h 543"/>
                <a:gd name="T12" fmla="*/ 622 w 1162"/>
                <a:gd name="T13" fmla="*/ 19870 h 543"/>
                <a:gd name="T14" fmla="*/ 399 w 1162"/>
                <a:gd name="T15" fmla="*/ 733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Freeform 6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16 w 1198"/>
                <a:gd name="T1" fmla="*/ 23665 h 451"/>
                <a:gd name="T2" fmla="*/ 238 w 1198"/>
                <a:gd name="T3" fmla="*/ 11618 h 451"/>
                <a:gd name="T4" fmla="*/ 591 w 1198"/>
                <a:gd name="T5" fmla="*/ 6389 h 451"/>
                <a:gd name="T6" fmla="*/ 1306 w 1198"/>
                <a:gd name="T7" fmla="*/ 3248 h 451"/>
                <a:gd name="T8" fmla="*/ 1562 w 1198"/>
                <a:gd name="T9" fmla="*/ 25756 h 451"/>
                <a:gd name="T10" fmla="*/ 1174 w 1198"/>
                <a:gd name="T11" fmla="*/ 53963 h 451"/>
                <a:gd name="T12" fmla="*/ 406 w 1198"/>
                <a:gd name="T13" fmla="*/ 55531 h 451"/>
                <a:gd name="T14" fmla="*/ 48 w 1198"/>
                <a:gd name="T15" fmla="*/ 44042 h 451"/>
                <a:gd name="T16" fmla="*/ 116 w 1198"/>
                <a:gd name="T17" fmla="*/ 23665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Freeform 7"/>
            <p:cNvSpPr>
              <a:spLocks/>
            </p:cNvSpPr>
            <p:nvPr/>
          </p:nvSpPr>
          <p:spPr bwMode="auto">
            <a:xfrm>
              <a:off x="810" y="1696"/>
              <a:ext cx="1676" cy="707"/>
            </a:xfrm>
            <a:custGeom>
              <a:avLst/>
              <a:gdLst>
                <a:gd name="T0" fmla="*/ 218 w 1583"/>
                <a:gd name="T1" fmla="*/ 278 h 682"/>
                <a:gd name="T2" fmla="*/ 573 w 1583"/>
                <a:gd name="T3" fmla="*/ 92 h 682"/>
                <a:gd name="T4" fmla="*/ 1106 w 1583"/>
                <a:gd name="T5" fmla="*/ 26 h 682"/>
                <a:gd name="T6" fmla="*/ 1629 w 1583"/>
                <a:gd name="T7" fmla="*/ 241 h 682"/>
                <a:gd name="T8" fmla="*/ 2202 w 1583"/>
                <a:gd name="T9" fmla="*/ 531 h 682"/>
                <a:gd name="T10" fmla="*/ 1792 w 1583"/>
                <a:gd name="T11" fmla="*/ 798 h 682"/>
                <a:gd name="T12" fmla="*/ 972 w 1583"/>
                <a:gd name="T13" fmla="*/ 815 h 682"/>
                <a:gd name="T14" fmla="*/ 126 w 1583"/>
                <a:gd name="T15" fmla="*/ 739 h 682"/>
                <a:gd name="T16" fmla="*/ 218 w 1583"/>
                <a:gd name="T17" fmla="*/ 27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Oval 8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4" name="Line 9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Rectangle 11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57" name="Oval 12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265" y="1496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60" name="Oval 15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61" name="Line 16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Rectangle 18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64" name="Oval 19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365" name="Group 20"/>
            <p:cNvGrpSpPr>
              <a:grpSpLocks/>
            </p:cNvGrpSpPr>
            <p:nvPr/>
          </p:nvGrpSpPr>
          <p:grpSpPr bwMode="auto">
            <a:xfrm>
              <a:off x="1497" y="2096"/>
              <a:ext cx="282" cy="250"/>
              <a:chOff x="2916" y="2429"/>
              <a:chExt cx="284" cy="250"/>
            </a:xfrm>
          </p:grpSpPr>
          <p:sp>
            <p:nvSpPr>
              <p:cNvPr id="57450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51" name="Text Box 2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  <p:sp>
          <p:nvSpPr>
            <p:cNvPr id="57366" name="Oval 23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67" name="Line 24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5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Rectangle 26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0" name="Oval 27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1" name="Rectangle 28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2" name="Text Box 29"/>
            <p:cNvSpPr txBox="1">
              <a:spLocks noChangeArrowheads="1"/>
            </p:cNvSpPr>
            <p:nvPr/>
          </p:nvSpPr>
          <p:spPr bwMode="auto">
            <a:xfrm>
              <a:off x="832" y="136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3" name="Oval 30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4" name="Line 31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32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Rectangle 33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7" name="Oval 34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378" name="Group 35"/>
            <p:cNvGrpSpPr>
              <a:grpSpLocks/>
            </p:cNvGrpSpPr>
            <p:nvPr/>
          </p:nvGrpSpPr>
          <p:grpSpPr bwMode="auto">
            <a:xfrm>
              <a:off x="1464" y="1700"/>
              <a:ext cx="270" cy="250"/>
              <a:chOff x="2919" y="2429"/>
              <a:chExt cx="277" cy="250"/>
            </a:xfrm>
          </p:grpSpPr>
          <p:sp>
            <p:nvSpPr>
              <p:cNvPr id="57448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9" name="Text Box 37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  <p:sp>
          <p:nvSpPr>
            <p:cNvPr id="57379" name="Line 38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Freeform 39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Freeform 40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Freeform 41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Oval 42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4" name="Line 43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Line 44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Rectangle 45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87" name="Oval 46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8" name="Rectangle 47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9" name="Text Box 48"/>
            <p:cNvSpPr txBox="1">
              <a:spLocks noChangeArrowheads="1"/>
            </p:cNvSpPr>
            <p:nvPr/>
          </p:nvSpPr>
          <p:spPr bwMode="auto">
            <a:xfrm>
              <a:off x="2935" y="1502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90" name="Text Box 49"/>
            <p:cNvSpPr txBox="1">
              <a:spLocks noChangeArrowheads="1"/>
            </p:cNvSpPr>
            <p:nvPr/>
          </p:nvSpPr>
          <p:spPr bwMode="auto">
            <a:xfrm>
              <a:off x="597" y="159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AS3</a:t>
              </a:r>
              <a:endParaRPr lang="en-US" altLang="en-US"/>
            </a:p>
          </p:txBody>
        </p:sp>
        <p:sp>
          <p:nvSpPr>
            <p:cNvPr id="57391" name="Text Box 50"/>
            <p:cNvSpPr txBox="1">
              <a:spLocks noChangeArrowheads="1"/>
            </p:cNvSpPr>
            <p:nvPr/>
          </p:nvSpPr>
          <p:spPr bwMode="auto">
            <a:xfrm>
              <a:off x="957" y="213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57392" name="Text Box 51"/>
            <p:cNvSpPr txBox="1">
              <a:spLocks noChangeArrowheads="1"/>
            </p:cNvSpPr>
            <p:nvPr/>
          </p:nvSpPr>
          <p:spPr bwMode="auto">
            <a:xfrm>
              <a:off x="3207" y="1790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AS2</a:t>
              </a:r>
            </a:p>
          </p:txBody>
        </p:sp>
        <p:sp>
          <p:nvSpPr>
            <p:cNvPr id="57393" name="Oval 52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4" name="Line 53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Line 54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Rectangle 55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97" name="Oval 56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8" name="Rectangle 57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9" name="Text Box 58"/>
            <p:cNvSpPr txBox="1">
              <a:spLocks noChangeArrowheads="1"/>
            </p:cNvSpPr>
            <p:nvPr/>
          </p:nvSpPr>
          <p:spPr bwMode="auto">
            <a:xfrm>
              <a:off x="1162" y="1914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7400" name="Group 59"/>
            <p:cNvGrpSpPr>
              <a:grpSpLocks/>
            </p:cNvGrpSpPr>
            <p:nvPr/>
          </p:nvGrpSpPr>
          <p:grpSpPr bwMode="auto">
            <a:xfrm>
              <a:off x="3380" y="1320"/>
              <a:ext cx="316" cy="250"/>
              <a:chOff x="4320" y="1940"/>
              <a:chExt cx="316" cy="250"/>
            </a:xfrm>
          </p:grpSpPr>
          <p:sp>
            <p:nvSpPr>
              <p:cNvPr id="57441" name="Oval 60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2" name="Line 61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3" name="Line 62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4" name="Rectangle 63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45" name="Oval 64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6" name="Rectangle 65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7" name="Text Box 66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2c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7401" name="Group 67"/>
            <p:cNvGrpSpPr>
              <a:grpSpLocks/>
            </p:cNvGrpSpPr>
            <p:nvPr/>
          </p:nvGrpSpPr>
          <p:grpSpPr bwMode="auto">
            <a:xfrm>
              <a:off x="3546" y="1610"/>
              <a:ext cx="316" cy="250"/>
              <a:chOff x="4596" y="2162"/>
              <a:chExt cx="316" cy="250"/>
            </a:xfrm>
          </p:grpSpPr>
          <p:sp>
            <p:nvSpPr>
              <p:cNvPr id="57434" name="Oval 68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35" name="Line 69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6" name="Line 70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Rectangle 71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38" name="Oval 72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39" name="Rectangle 73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0" name="Text Box 74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2b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7402" name="Group 75"/>
            <p:cNvGrpSpPr>
              <a:grpSpLocks/>
            </p:cNvGrpSpPr>
            <p:nvPr/>
          </p:nvGrpSpPr>
          <p:grpSpPr bwMode="auto">
            <a:xfrm>
              <a:off x="2016" y="1980"/>
              <a:ext cx="316" cy="250"/>
              <a:chOff x="2016" y="1980"/>
              <a:chExt cx="316" cy="250"/>
            </a:xfrm>
          </p:grpSpPr>
          <p:sp>
            <p:nvSpPr>
              <p:cNvPr id="5742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2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3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743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5743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743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7403" name="Group 84"/>
            <p:cNvGrpSpPr>
              <a:grpSpLocks/>
            </p:cNvGrpSpPr>
            <p:nvPr/>
          </p:nvGrpSpPr>
          <p:grpSpPr bwMode="auto">
            <a:xfrm>
              <a:off x="428" y="1133"/>
              <a:ext cx="316" cy="250"/>
              <a:chOff x="2016" y="1980"/>
              <a:chExt cx="316" cy="250"/>
            </a:xfrm>
          </p:grpSpPr>
          <p:sp>
            <p:nvSpPr>
              <p:cNvPr id="57418" name="Oval 8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19" name="Line 8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Line 8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1" name="Rectangle 8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22" name="Oval 8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7423" name="Group 90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57424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742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3c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404" name="Line 93"/>
            <p:cNvSpPr>
              <a:spLocks noChangeShapeType="1"/>
            </p:cNvSpPr>
            <p:nvPr/>
          </p:nvSpPr>
          <p:spPr bwMode="auto">
            <a:xfrm flipH="1">
              <a:off x="1372" y="1872"/>
              <a:ext cx="93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Line 94"/>
            <p:cNvSpPr>
              <a:spLocks noChangeShapeType="1"/>
            </p:cNvSpPr>
            <p:nvPr/>
          </p:nvSpPr>
          <p:spPr bwMode="auto">
            <a:xfrm>
              <a:off x="1626" y="189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6" name="Line 95"/>
            <p:cNvSpPr>
              <a:spLocks noChangeShapeType="1"/>
            </p:cNvSpPr>
            <p:nvPr/>
          </p:nvSpPr>
          <p:spPr bwMode="auto">
            <a:xfrm>
              <a:off x="1728" y="1864"/>
              <a:ext cx="313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7" name="Line 96"/>
            <p:cNvSpPr>
              <a:spLocks noChangeShapeType="1"/>
            </p:cNvSpPr>
            <p:nvPr/>
          </p:nvSpPr>
          <p:spPr bwMode="auto">
            <a:xfrm flipH="1">
              <a:off x="1804" y="2152"/>
              <a:ext cx="237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97"/>
            <p:cNvSpPr>
              <a:spLocks noChangeShapeType="1"/>
            </p:cNvSpPr>
            <p:nvPr/>
          </p:nvSpPr>
          <p:spPr bwMode="auto">
            <a:xfrm flipH="1" flipV="1">
              <a:off x="1440" y="2041"/>
              <a:ext cx="568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98"/>
            <p:cNvSpPr>
              <a:spLocks noChangeShapeType="1"/>
            </p:cNvSpPr>
            <p:nvPr/>
          </p:nvSpPr>
          <p:spPr bwMode="auto">
            <a:xfrm flipV="1">
              <a:off x="3185" y="1465"/>
              <a:ext cx="220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Line 99"/>
            <p:cNvSpPr>
              <a:spLocks noChangeShapeType="1"/>
            </p:cNvSpPr>
            <p:nvPr/>
          </p:nvSpPr>
          <p:spPr bwMode="auto">
            <a:xfrm>
              <a:off x="2948" y="2499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1" name="Line 100"/>
            <p:cNvSpPr>
              <a:spLocks noChangeShapeType="1"/>
            </p:cNvSpPr>
            <p:nvPr/>
          </p:nvSpPr>
          <p:spPr bwMode="auto">
            <a:xfrm>
              <a:off x="2960" y="2697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2" name="Text Box 101"/>
            <p:cNvSpPr txBox="1">
              <a:spLocks noChangeArrowheads="1"/>
            </p:cNvSpPr>
            <p:nvPr/>
          </p:nvSpPr>
          <p:spPr bwMode="auto">
            <a:xfrm>
              <a:off x="3483" y="2364"/>
              <a:ext cx="7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eBGP session</a:t>
              </a:r>
            </a:p>
          </p:txBody>
        </p:sp>
        <p:sp>
          <p:nvSpPr>
            <p:cNvPr id="57413" name="Text Box 102"/>
            <p:cNvSpPr txBox="1">
              <a:spLocks noChangeArrowheads="1"/>
            </p:cNvSpPr>
            <p:nvPr/>
          </p:nvSpPr>
          <p:spPr bwMode="auto">
            <a:xfrm>
              <a:off x="3500" y="2584"/>
              <a:ext cx="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iBGP session</a:t>
              </a:r>
            </a:p>
          </p:txBody>
        </p:sp>
        <p:sp>
          <p:nvSpPr>
            <p:cNvPr id="57414" name="Line 103"/>
            <p:cNvSpPr>
              <a:spLocks noChangeShapeType="1"/>
            </p:cNvSpPr>
            <p:nvPr/>
          </p:nvSpPr>
          <p:spPr bwMode="auto">
            <a:xfrm flipH="1" flipV="1">
              <a:off x="695" y="1313"/>
              <a:ext cx="152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Line 104"/>
            <p:cNvSpPr>
              <a:spLocks noChangeShapeType="1"/>
            </p:cNvSpPr>
            <p:nvPr/>
          </p:nvSpPr>
          <p:spPr bwMode="auto">
            <a:xfrm flipH="1">
              <a:off x="424" y="1330"/>
              <a:ext cx="93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6" name="Line 105"/>
            <p:cNvSpPr>
              <a:spLocks noChangeShapeType="1"/>
            </p:cNvSpPr>
            <p:nvPr/>
          </p:nvSpPr>
          <p:spPr bwMode="auto">
            <a:xfrm>
              <a:off x="3625" y="1508"/>
              <a:ext cx="43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106"/>
            <p:cNvSpPr>
              <a:spLocks noChangeShapeType="1"/>
            </p:cNvSpPr>
            <p:nvPr/>
          </p:nvSpPr>
          <p:spPr bwMode="auto">
            <a:xfrm>
              <a:off x="1381" y="2092"/>
              <a:ext cx="127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3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en-US" smtClean="0"/>
              <a:t>Path attributes &amp; BGP routes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31899"/>
            <a:ext cx="7917505" cy="5384715"/>
          </a:xfrm>
        </p:spPr>
        <p:txBody>
          <a:bodyPr/>
          <a:lstStyle/>
          <a:p>
            <a:r>
              <a:rPr lang="en-US" altLang="en-US" sz="2400" dirty="0" smtClean="0"/>
              <a:t>When advertising a prefix, </a:t>
            </a:r>
            <a:r>
              <a:rPr lang="en-US" altLang="en-US" sz="2400" dirty="0" err="1" smtClean="0"/>
              <a:t>advertment</a:t>
            </a:r>
            <a:r>
              <a:rPr lang="en-US" altLang="en-US" sz="2400" dirty="0" smtClean="0"/>
              <a:t> includes BGP attributes. </a:t>
            </a:r>
          </a:p>
          <a:p>
            <a:pPr lvl="1"/>
            <a:r>
              <a:rPr lang="en-US" altLang="en-US" sz="2000" dirty="0" smtClean="0"/>
              <a:t>prefix + attributes = “route” </a:t>
            </a:r>
            <a:r>
              <a:rPr lang="en-US" altLang="en-US" sz="2000" dirty="0" smtClean="0">
                <a:sym typeface="Wingdings" pitchFamily="2" charset="2"/>
              </a:rPr>
              <a:t> BGP announcement</a:t>
            </a:r>
            <a:endParaRPr lang="en-US" altLang="en-US" sz="2000" dirty="0" smtClean="0"/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Attributes include: Next hop, AS Path, local preference, Multi-exit discriminator, …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smtClean="0"/>
              <a:t>Used to select among multiple options for paths</a:t>
            </a:r>
            <a:endParaRPr lang="en-US" altLang="en-US" dirty="0" smtClean="0"/>
          </a:p>
          <a:p>
            <a:r>
              <a:rPr lang="en-US" altLang="en-US" sz="2400" dirty="0" smtClean="0"/>
              <a:t>Two important attributes: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AS-PATH:</a:t>
            </a:r>
            <a:r>
              <a:rPr lang="en-US" altLang="en-US" sz="2000" dirty="0" smtClean="0"/>
              <a:t> contains the </a:t>
            </a:r>
            <a:r>
              <a:rPr lang="en-US" altLang="en-US" sz="2000" dirty="0" err="1" smtClean="0"/>
              <a:t>ASes</a:t>
            </a:r>
            <a:r>
              <a:rPr lang="en-US" altLang="en-US" sz="2000" dirty="0" smtClean="0"/>
              <a:t> through which the </a:t>
            </a:r>
            <a:r>
              <a:rPr lang="en-US" altLang="en-US" sz="2000" dirty="0" smtClean="0"/>
              <a:t>advertisement </a:t>
            </a:r>
            <a:r>
              <a:rPr lang="en-US" altLang="en-US" sz="2000" dirty="0" smtClean="0"/>
              <a:t>for the prefix passed: {AS 67, AS 17} 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NEXT-HOP:</a:t>
            </a:r>
            <a:r>
              <a:rPr lang="en-US" altLang="en-US" sz="2000" dirty="0" smtClean="0"/>
              <a:t> Indicates the specific internal-AS router to next-hop AS. (There may be multiple links from current AS to next-hop-AS.) E.g., 3a in the example</a:t>
            </a:r>
          </a:p>
          <a:p>
            <a:r>
              <a:rPr lang="en-US" altLang="en-US" sz="2400" dirty="0" smtClean="0"/>
              <a:t>When gateway router receives route </a:t>
            </a:r>
            <a:r>
              <a:rPr lang="en-US" altLang="en-US" sz="2400" dirty="0" err="1" smtClean="0"/>
              <a:t>advertiment</a:t>
            </a:r>
            <a:r>
              <a:rPr lang="en-US" altLang="en-US" sz="2400" dirty="0" smtClean="0"/>
              <a:t>, uses </a:t>
            </a:r>
            <a:r>
              <a:rPr lang="en-US" altLang="en-US" sz="2400" dirty="0" smtClean="0">
                <a:solidFill>
                  <a:srgbClr val="FF0000"/>
                </a:solidFill>
              </a:rPr>
              <a:t>import policy</a:t>
            </a:r>
            <a:r>
              <a:rPr lang="en-US" altLang="en-US" sz="2400" dirty="0" smtClean="0"/>
              <a:t> to accept/decline.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77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Routing vs. Forwarding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ea typeface="ＭＳ Ｐゴシック" pitchFamily="-1" charset="-128"/>
                <a:cs typeface="ＭＳ Ｐゴシック" pitchFamily="-1" charset="-128"/>
              </a:rPr>
              <a:t>Routing: </a:t>
            </a:r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control plane</a:t>
            </a:r>
          </a:p>
          <a:p>
            <a:pPr lvl="1"/>
            <a:r>
              <a:rPr lang="en-US" sz="3200" dirty="0" smtClean="0"/>
              <a:t>Computing paths the packets will follow</a:t>
            </a:r>
          </a:p>
          <a:p>
            <a:pPr lvl="1"/>
            <a:r>
              <a:rPr lang="en-US" sz="3200" dirty="0" smtClean="0"/>
              <a:t>Routers talking amongst themselves</a:t>
            </a:r>
          </a:p>
          <a:p>
            <a:pPr lvl="1">
              <a:spcAft>
                <a:spcPts val="2400"/>
              </a:spcAft>
            </a:pPr>
            <a:r>
              <a:rPr lang="en-US" sz="3200" dirty="0" smtClean="0"/>
              <a:t>Creating the forwarding tables</a:t>
            </a:r>
          </a:p>
          <a:p>
            <a:r>
              <a:rPr lang="en-US" sz="3600" b="1" dirty="0" smtClean="0">
                <a:ea typeface="ＭＳ Ｐゴシック" pitchFamily="-1" charset="-128"/>
                <a:cs typeface="ＭＳ Ｐゴシック" pitchFamily="-1" charset="-128"/>
              </a:rPr>
              <a:t>Forwarding: </a:t>
            </a:r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data plane</a:t>
            </a:r>
          </a:p>
          <a:p>
            <a:pPr lvl="1"/>
            <a:r>
              <a:rPr lang="en-US" sz="3200" dirty="0" smtClean="0"/>
              <a:t>Directing a data packet to an outgoing link</a:t>
            </a:r>
          </a:p>
          <a:p>
            <a:pPr lvl="1"/>
            <a:r>
              <a:rPr lang="en-US" sz="3200" dirty="0" smtClean="0"/>
              <a:t>Using the forwarding tables</a:t>
            </a:r>
          </a:p>
        </p:txBody>
      </p:sp>
      <p:sp>
        <p:nvSpPr>
          <p:cNvPr id="2356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14086E1-4E53-AE4F-9828-9E8774D115E5}" type="slidenum">
              <a:rPr lang="en-US" sz="1200">
                <a:solidFill>
                  <a:srgbClr val="898989"/>
                </a:solidFill>
              </a:rPr>
              <a:pPr algn="r"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route selection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Router may learn about more than 1 route to some prefix. Router must select route.</a:t>
            </a:r>
          </a:p>
          <a:p>
            <a:pPr marL="533400" indent="-533400"/>
            <a:r>
              <a:rPr lang="en-US" altLang="en-US" smtClean="0"/>
              <a:t>Elimination rules: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Local preference value attribute: policy decision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Shortest AS-PATH 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Closest NEXT-HOP router: hot potato routing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Additional criteria </a:t>
            </a:r>
          </a:p>
        </p:txBody>
      </p:sp>
    </p:spTree>
    <p:extLst>
      <p:ext uri="{BB962C8B-B14F-4D97-AF65-F5344CB8AC3E}">
        <p14:creationId xmlns:p14="http://schemas.microsoft.com/office/powerpoint/2010/main" val="190395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295400" y="5105400"/>
            <a:ext cx="7162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295400" y="1676400"/>
            <a:ext cx="7162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95400" y="2781300"/>
            <a:ext cx="7162800" cy="2133600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382000" cy="1143000"/>
          </a:xfrm>
        </p:spPr>
        <p:txBody>
          <a:bodyPr/>
          <a:lstStyle/>
          <a:p>
            <a:r>
              <a:rPr lang="en-US" altLang="en-US" smtClean="0"/>
              <a:t>BGP Route Selection Summary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95400" y="1978025"/>
            <a:ext cx="328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Highest Local Preference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295400" y="28543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Shortest ASPATH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269170" y="3251200"/>
            <a:ext cx="4985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 dirty="0"/>
              <a:t>Lowest </a:t>
            </a:r>
            <a:r>
              <a:rPr lang="en-US" altLang="en-US" sz="2000" b="1" dirty="0" smtClean="0"/>
              <a:t>MED (</a:t>
            </a:r>
            <a:r>
              <a:rPr lang="en-US" dirty="0" smtClean="0"/>
              <a:t>Multi </a:t>
            </a:r>
            <a:r>
              <a:rPr lang="en-US" dirty="0"/>
              <a:t>Exit </a:t>
            </a:r>
            <a:r>
              <a:rPr lang="en-US" dirty="0" smtClean="0"/>
              <a:t>Discriminator)</a:t>
            </a:r>
            <a:endParaRPr lang="en-US" altLang="en-US" sz="2000" b="1" dirty="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95400" y="3768725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i-BGP &lt; e-BGP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295400" y="4225925"/>
            <a:ext cx="2295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Lowest IGP cost </a:t>
            </a:r>
          </a:p>
          <a:p>
            <a:pPr eaLnBrk="1" hangingPunct="1"/>
            <a:r>
              <a:rPr lang="en-US" altLang="en-US" sz="2000" b="1"/>
              <a:t>to BGP egress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295400" y="5330825"/>
            <a:ext cx="232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Lowest router ID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067300" y="3692525"/>
            <a:ext cx="2359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traffic engineering 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067300" y="1629697"/>
            <a:ext cx="34417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Enforce relationships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E.g. prefer customer routes </a:t>
            </a:r>
            <a:br>
              <a:rPr lang="en-US" altLang="en-US" b="1" dirty="0">
                <a:solidFill>
                  <a:schemeClr val="bg1"/>
                </a:solidFill>
              </a:rPr>
            </a:br>
            <a:r>
              <a:rPr lang="en-US" altLang="en-US" b="1" dirty="0">
                <a:solidFill>
                  <a:schemeClr val="bg1"/>
                </a:solidFill>
              </a:rPr>
              <a:t>over peer routes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067300" y="5254625"/>
            <a:ext cx="240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Throw up hands and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break ties</a:t>
            </a: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457200" y="1671638"/>
            <a:ext cx="609600" cy="4343400"/>
          </a:xfrm>
          <a:prstGeom prst="downArrow">
            <a:avLst>
              <a:gd name="adj1" fmla="val 50000"/>
              <a:gd name="adj2" fmla="val 178125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32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mtClean="0"/>
              <a:t>4-</a:t>
            </a:r>
            <a:fld id="{CD85C627-0C60-4CDA-9BC3-CB9D1590EB28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1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763000" cy="685800"/>
          </a:xfrm>
          <a:noFill/>
        </p:spPr>
        <p:txBody>
          <a:bodyPr lIns="92075" tIns="46038" rIns="92075" bIns="46038"/>
          <a:lstStyle/>
          <a:p>
            <a:r>
              <a:rPr lang="en-US" altLang="en-US" sz="3600" dirty="0" smtClean="0"/>
              <a:t>ASPATH Attribute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743200" y="3962400"/>
            <a:ext cx="2438400" cy="1511300"/>
            <a:chOff x="2547" y="3172"/>
            <a:chExt cx="1193" cy="712"/>
          </a:xfrm>
        </p:grpSpPr>
        <p:grpSp>
          <p:nvGrpSpPr>
            <p:cNvPr id="61628" name="Group 4"/>
            <p:cNvGrpSpPr>
              <a:grpSpLocks/>
            </p:cNvGrpSpPr>
            <p:nvPr/>
          </p:nvGrpSpPr>
          <p:grpSpPr bwMode="auto">
            <a:xfrm>
              <a:off x="2573" y="3172"/>
              <a:ext cx="1167" cy="712"/>
              <a:chOff x="2573" y="3172"/>
              <a:chExt cx="1167" cy="712"/>
            </a:xfrm>
          </p:grpSpPr>
          <p:sp>
            <p:nvSpPr>
              <p:cNvPr id="61641" name="Oval 5"/>
              <p:cNvSpPr>
                <a:spLocks noChangeArrowheads="1"/>
              </p:cNvSpPr>
              <p:nvPr/>
            </p:nvSpPr>
            <p:spPr bwMode="auto">
              <a:xfrm>
                <a:off x="2673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2" name="Oval 6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3" name="Oval 7"/>
              <p:cNvSpPr>
                <a:spLocks noChangeArrowheads="1"/>
              </p:cNvSpPr>
              <p:nvPr/>
            </p:nvSpPr>
            <p:spPr bwMode="auto">
              <a:xfrm>
                <a:off x="3311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4" name="Oval 8"/>
              <p:cNvSpPr>
                <a:spLocks noChangeArrowheads="1"/>
              </p:cNvSpPr>
              <p:nvPr/>
            </p:nvSpPr>
            <p:spPr bwMode="auto">
              <a:xfrm>
                <a:off x="3009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5" name="Oval 9"/>
              <p:cNvSpPr>
                <a:spLocks noChangeArrowheads="1"/>
              </p:cNvSpPr>
              <p:nvPr/>
            </p:nvSpPr>
            <p:spPr bwMode="auto">
              <a:xfrm>
                <a:off x="2573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6" name="Oval 10"/>
              <p:cNvSpPr>
                <a:spLocks noChangeArrowheads="1"/>
              </p:cNvSpPr>
              <p:nvPr/>
            </p:nvSpPr>
            <p:spPr bwMode="auto">
              <a:xfrm>
                <a:off x="2942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7" name="Oval 11"/>
              <p:cNvSpPr>
                <a:spLocks noChangeArrowheads="1"/>
              </p:cNvSpPr>
              <p:nvPr/>
            </p:nvSpPr>
            <p:spPr bwMode="auto">
              <a:xfrm>
                <a:off x="3446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8" name="Oval 12"/>
              <p:cNvSpPr>
                <a:spLocks noChangeArrowheads="1"/>
              </p:cNvSpPr>
              <p:nvPr/>
            </p:nvSpPr>
            <p:spPr bwMode="auto">
              <a:xfrm>
                <a:off x="2640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9" name="Oval 13"/>
              <p:cNvSpPr>
                <a:spLocks noChangeArrowheads="1"/>
              </p:cNvSpPr>
              <p:nvPr/>
            </p:nvSpPr>
            <p:spPr bwMode="auto">
              <a:xfrm>
                <a:off x="3479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0" name="Oval 14"/>
              <p:cNvSpPr>
                <a:spLocks noChangeArrowheads="1"/>
              </p:cNvSpPr>
              <p:nvPr/>
            </p:nvSpPr>
            <p:spPr bwMode="auto">
              <a:xfrm>
                <a:off x="2808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1" name="Oval 15"/>
              <p:cNvSpPr>
                <a:spLocks noChangeArrowheads="1"/>
              </p:cNvSpPr>
              <p:nvPr/>
            </p:nvSpPr>
            <p:spPr bwMode="auto">
              <a:xfrm>
                <a:off x="3278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629" name="Group 16"/>
            <p:cNvGrpSpPr>
              <a:grpSpLocks/>
            </p:cNvGrpSpPr>
            <p:nvPr/>
          </p:nvGrpSpPr>
          <p:grpSpPr bwMode="auto">
            <a:xfrm>
              <a:off x="2547" y="3172"/>
              <a:ext cx="1167" cy="712"/>
              <a:chOff x="2547" y="3172"/>
              <a:chExt cx="1167" cy="712"/>
            </a:xfrm>
          </p:grpSpPr>
          <p:sp>
            <p:nvSpPr>
              <p:cNvPr id="61630" name="Oval 17"/>
              <p:cNvSpPr>
                <a:spLocks noChangeArrowheads="1"/>
              </p:cNvSpPr>
              <p:nvPr/>
            </p:nvSpPr>
            <p:spPr bwMode="auto">
              <a:xfrm>
                <a:off x="2648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1" name="Oval 18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2" name="Oval 19"/>
              <p:cNvSpPr>
                <a:spLocks noChangeArrowheads="1"/>
              </p:cNvSpPr>
              <p:nvPr/>
            </p:nvSpPr>
            <p:spPr bwMode="auto">
              <a:xfrm>
                <a:off x="3286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3" name="Oval 20"/>
              <p:cNvSpPr>
                <a:spLocks noChangeArrowheads="1"/>
              </p:cNvSpPr>
              <p:nvPr/>
            </p:nvSpPr>
            <p:spPr bwMode="auto">
              <a:xfrm>
                <a:off x="2984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4" name="Oval 21"/>
              <p:cNvSpPr>
                <a:spLocks noChangeArrowheads="1"/>
              </p:cNvSpPr>
              <p:nvPr/>
            </p:nvSpPr>
            <p:spPr bwMode="auto">
              <a:xfrm>
                <a:off x="2547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5" name="Oval 22"/>
              <p:cNvSpPr>
                <a:spLocks noChangeArrowheads="1"/>
              </p:cNvSpPr>
              <p:nvPr/>
            </p:nvSpPr>
            <p:spPr bwMode="auto">
              <a:xfrm>
                <a:off x="2916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6" name="Oval 23"/>
              <p:cNvSpPr>
                <a:spLocks noChangeArrowheads="1"/>
              </p:cNvSpPr>
              <p:nvPr/>
            </p:nvSpPr>
            <p:spPr bwMode="auto">
              <a:xfrm>
                <a:off x="3420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7" name="Oval 24"/>
              <p:cNvSpPr>
                <a:spLocks noChangeArrowheads="1"/>
              </p:cNvSpPr>
              <p:nvPr/>
            </p:nvSpPr>
            <p:spPr bwMode="auto">
              <a:xfrm>
                <a:off x="2614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8" name="Oval 25"/>
              <p:cNvSpPr>
                <a:spLocks noChangeArrowheads="1"/>
              </p:cNvSpPr>
              <p:nvPr/>
            </p:nvSpPr>
            <p:spPr bwMode="auto">
              <a:xfrm>
                <a:off x="3454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9" name="Oval 26"/>
              <p:cNvSpPr>
                <a:spLocks noChangeArrowheads="1"/>
              </p:cNvSpPr>
              <p:nvPr/>
            </p:nvSpPr>
            <p:spPr bwMode="auto">
              <a:xfrm>
                <a:off x="2782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0" name="Oval 27"/>
              <p:cNvSpPr>
                <a:spLocks noChangeArrowheads="1"/>
              </p:cNvSpPr>
              <p:nvPr/>
            </p:nvSpPr>
            <p:spPr bwMode="auto">
              <a:xfrm>
                <a:off x="3252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44" name="Rectangle 28"/>
          <p:cNvSpPr>
            <a:spLocks noChangeArrowheads="1"/>
          </p:cNvSpPr>
          <p:nvPr/>
        </p:nvSpPr>
        <p:spPr bwMode="auto">
          <a:xfrm>
            <a:off x="3200400" y="41910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7018</a:t>
            </a:r>
          </a:p>
        </p:txBody>
      </p:sp>
      <p:sp>
        <p:nvSpPr>
          <p:cNvPr id="61445" name="Rectangle 29"/>
          <p:cNvSpPr>
            <a:spLocks noChangeArrowheads="1"/>
          </p:cNvSpPr>
          <p:nvPr/>
        </p:nvSpPr>
        <p:spPr bwMode="auto">
          <a:xfrm>
            <a:off x="1066800" y="4648200"/>
            <a:ext cx="1592263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6341</a:t>
            </a:r>
          </a:p>
        </p:txBody>
      </p:sp>
      <p:grpSp>
        <p:nvGrpSpPr>
          <p:cNvPr id="61446" name="Group 30"/>
          <p:cNvGrpSpPr>
            <a:grpSpLocks/>
          </p:cNvGrpSpPr>
          <p:nvPr/>
        </p:nvGrpSpPr>
        <p:grpSpPr bwMode="auto">
          <a:xfrm>
            <a:off x="228600" y="2971800"/>
            <a:ext cx="2578100" cy="1282700"/>
            <a:chOff x="148" y="1636"/>
            <a:chExt cx="1624" cy="808"/>
          </a:xfrm>
        </p:grpSpPr>
        <p:grpSp>
          <p:nvGrpSpPr>
            <p:cNvPr id="61601" name="Group 31"/>
            <p:cNvGrpSpPr>
              <a:grpSpLocks/>
            </p:cNvGrpSpPr>
            <p:nvPr/>
          </p:nvGrpSpPr>
          <p:grpSpPr bwMode="auto">
            <a:xfrm>
              <a:off x="148" y="1636"/>
              <a:ext cx="1624" cy="808"/>
              <a:chOff x="148" y="1636"/>
              <a:chExt cx="1624" cy="808"/>
            </a:xfrm>
          </p:grpSpPr>
          <p:grpSp>
            <p:nvGrpSpPr>
              <p:cNvPr id="61604" name="Group 32"/>
              <p:cNvGrpSpPr>
                <a:grpSpLocks/>
              </p:cNvGrpSpPr>
              <p:nvPr/>
            </p:nvGrpSpPr>
            <p:grpSpPr bwMode="auto">
              <a:xfrm>
                <a:off x="183" y="1636"/>
                <a:ext cx="1589" cy="808"/>
                <a:chOff x="183" y="1636"/>
                <a:chExt cx="1589" cy="808"/>
              </a:xfrm>
            </p:grpSpPr>
            <p:sp>
              <p:nvSpPr>
                <p:cNvPr id="61617" name="Oval 33"/>
                <p:cNvSpPr>
                  <a:spLocks noChangeArrowheads="1"/>
                </p:cNvSpPr>
                <p:nvPr/>
              </p:nvSpPr>
              <p:spPr bwMode="auto">
                <a:xfrm>
                  <a:off x="319" y="1708"/>
                  <a:ext cx="1362" cy="6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8" name="Oval 34"/>
                <p:cNvSpPr>
                  <a:spLocks noChangeArrowheads="1"/>
                </p:cNvSpPr>
                <p:nvPr/>
              </p:nvSpPr>
              <p:spPr bwMode="auto">
                <a:xfrm>
                  <a:off x="365" y="1708"/>
                  <a:ext cx="312" cy="8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9" name="Oval 35"/>
                <p:cNvSpPr>
                  <a:spLocks noChangeArrowheads="1"/>
                </p:cNvSpPr>
                <p:nvPr/>
              </p:nvSpPr>
              <p:spPr bwMode="auto">
                <a:xfrm>
                  <a:off x="1187" y="1684"/>
                  <a:ext cx="448" cy="16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0" name="Oval 36"/>
                <p:cNvSpPr>
                  <a:spLocks noChangeArrowheads="1"/>
                </p:cNvSpPr>
                <p:nvPr/>
              </p:nvSpPr>
              <p:spPr bwMode="auto">
                <a:xfrm>
                  <a:off x="776" y="1636"/>
                  <a:ext cx="540" cy="32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1" name="Oval 37"/>
                <p:cNvSpPr>
                  <a:spLocks noChangeArrowheads="1"/>
                </p:cNvSpPr>
                <p:nvPr/>
              </p:nvSpPr>
              <p:spPr bwMode="auto">
                <a:xfrm>
                  <a:off x="183" y="1780"/>
                  <a:ext cx="996" cy="18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2" name="Oval 38"/>
                <p:cNvSpPr>
                  <a:spLocks noChangeArrowheads="1"/>
                </p:cNvSpPr>
                <p:nvPr/>
              </p:nvSpPr>
              <p:spPr bwMode="auto">
                <a:xfrm>
                  <a:off x="685" y="2068"/>
                  <a:ext cx="539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3" name="Oval 39"/>
                <p:cNvSpPr>
                  <a:spLocks noChangeArrowheads="1"/>
                </p:cNvSpPr>
                <p:nvPr/>
              </p:nvSpPr>
              <p:spPr bwMode="auto">
                <a:xfrm>
                  <a:off x="1369" y="1804"/>
                  <a:ext cx="403" cy="20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4" name="Oval 40"/>
                <p:cNvSpPr>
                  <a:spLocks noChangeArrowheads="1"/>
                </p:cNvSpPr>
                <p:nvPr/>
              </p:nvSpPr>
              <p:spPr bwMode="auto">
                <a:xfrm>
                  <a:off x="274" y="1900"/>
                  <a:ext cx="266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5" name="Oval 41"/>
                <p:cNvSpPr>
                  <a:spLocks noChangeArrowheads="1"/>
                </p:cNvSpPr>
                <p:nvPr/>
              </p:nvSpPr>
              <p:spPr bwMode="auto">
                <a:xfrm>
                  <a:off x="1415" y="2092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6" name="Oval 42"/>
                <p:cNvSpPr>
                  <a:spLocks noChangeArrowheads="1"/>
                </p:cNvSpPr>
                <p:nvPr/>
              </p:nvSpPr>
              <p:spPr bwMode="auto">
                <a:xfrm>
                  <a:off x="502" y="2188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7" name="Oval 43"/>
                <p:cNvSpPr>
                  <a:spLocks noChangeArrowheads="1"/>
                </p:cNvSpPr>
                <p:nvPr/>
              </p:nvSpPr>
              <p:spPr bwMode="auto">
                <a:xfrm>
                  <a:off x="1141" y="2188"/>
                  <a:ext cx="403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61605" name="Group 44"/>
              <p:cNvGrpSpPr>
                <a:grpSpLocks/>
              </p:cNvGrpSpPr>
              <p:nvPr/>
            </p:nvGrpSpPr>
            <p:grpSpPr bwMode="auto">
              <a:xfrm>
                <a:off x="148" y="1636"/>
                <a:ext cx="1589" cy="808"/>
                <a:chOff x="148" y="1636"/>
                <a:chExt cx="1589" cy="808"/>
              </a:xfrm>
            </p:grpSpPr>
            <p:sp>
              <p:nvSpPr>
                <p:cNvPr id="61606" name="Oval 45"/>
                <p:cNvSpPr>
                  <a:spLocks noChangeArrowheads="1"/>
                </p:cNvSpPr>
                <p:nvPr/>
              </p:nvSpPr>
              <p:spPr bwMode="auto">
                <a:xfrm>
                  <a:off x="285" y="1708"/>
                  <a:ext cx="1361" cy="61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7" name="Oval 46"/>
                <p:cNvSpPr>
                  <a:spLocks noChangeArrowheads="1"/>
                </p:cNvSpPr>
                <p:nvPr/>
              </p:nvSpPr>
              <p:spPr bwMode="auto">
                <a:xfrm>
                  <a:off x="330" y="1708"/>
                  <a:ext cx="312" cy="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8" name="Oval 47"/>
                <p:cNvSpPr>
                  <a:spLocks noChangeArrowheads="1"/>
                </p:cNvSpPr>
                <p:nvPr/>
              </p:nvSpPr>
              <p:spPr bwMode="auto">
                <a:xfrm>
                  <a:off x="1152" y="1684"/>
                  <a:ext cx="449" cy="16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9" name="Oval 48"/>
                <p:cNvSpPr>
                  <a:spLocks noChangeArrowheads="1"/>
                </p:cNvSpPr>
                <p:nvPr/>
              </p:nvSpPr>
              <p:spPr bwMode="auto">
                <a:xfrm>
                  <a:off x="741" y="1636"/>
                  <a:ext cx="540" cy="32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0" name="Oval 49"/>
                <p:cNvSpPr>
                  <a:spLocks noChangeArrowheads="1"/>
                </p:cNvSpPr>
                <p:nvPr/>
              </p:nvSpPr>
              <p:spPr bwMode="auto">
                <a:xfrm>
                  <a:off x="148" y="1780"/>
                  <a:ext cx="996" cy="18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1" name="Oval 50"/>
                <p:cNvSpPr>
                  <a:spLocks noChangeArrowheads="1"/>
                </p:cNvSpPr>
                <p:nvPr/>
              </p:nvSpPr>
              <p:spPr bwMode="auto">
                <a:xfrm>
                  <a:off x="650" y="2068"/>
                  <a:ext cx="540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2" name="Oval 51"/>
                <p:cNvSpPr>
                  <a:spLocks noChangeArrowheads="1"/>
                </p:cNvSpPr>
                <p:nvPr/>
              </p:nvSpPr>
              <p:spPr bwMode="auto">
                <a:xfrm>
                  <a:off x="1334" y="1804"/>
                  <a:ext cx="403" cy="20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3" name="Oval 52"/>
                <p:cNvSpPr>
                  <a:spLocks noChangeArrowheads="1"/>
                </p:cNvSpPr>
                <p:nvPr/>
              </p:nvSpPr>
              <p:spPr bwMode="auto">
                <a:xfrm>
                  <a:off x="239" y="1900"/>
                  <a:ext cx="266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4" name="Oval 53"/>
                <p:cNvSpPr>
                  <a:spLocks noChangeArrowheads="1"/>
                </p:cNvSpPr>
                <p:nvPr/>
              </p:nvSpPr>
              <p:spPr bwMode="auto">
                <a:xfrm>
                  <a:off x="1380" y="2092"/>
                  <a:ext cx="266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5" name="Oval 54"/>
                <p:cNvSpPr>
                  <a:spLocks noChangeArrowheads="1"/>
                </p:cNvSpPr>
                <p:nvPr/>
              </p:nvSpPr>
              <p:spPr bwMode="auto">
                <a:xfrm>
                  <a:off x="468" y="2188"/>
                  <a:ext cx="265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6" name="Oval 55"/>
                <p:cNvSpPr>
                  <a:spLocks noChangeArrowheads="1"/>
                </p:cNvSpPr>
                <p:nvPr/>
              </p:nvSpPr>
              <p:spPr bwMode="auto">
                <a:xfrm>
                  <a:off x="1107" y="2188"/>
                  <a:ext cx="402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61602" name="Rectangle 56"/>
            <p:cNvSpPr>
              <a:spLocks noChangeArrowheads="1"/>
            </p:cNvSpPr>
            <p:nvPr/>
          </p:nvSpPr>
          <p:spPr bwMode="auto">
            <a:xfrm>
              <a:off x="566" y="1689"/>
              <a:ext cx="1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800" b="1"/>
                <a:t>AS 1239</a:t>
              </a:r>
            </a:p>
          </p:txBody>
        </p:sp>
        <p:sp>
          <p:nvSpPr>
            <p:cNvPr id="61603" name="Rectangle 57"/>
            <p:cNvSpPr>
              <a:spLocks noChangeArrowheads="1"/>
            </p:cNvSpPr>
            <p:nvPr/>
          </p:nvSpPr>
          <p:spPr bwMode="auto">
            <a:xfrm>
              <a:off x="422" y="2030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1400" b="1"/>
                <a:t>Sprint</a:t>
              </a:r>
            </a:p>
          </p:txBody>
        </p:sp>
      </p:grpSp>
      <p:grpSp>
        <p:nvGrpSpPr>
          <p:cNvPr id="61447" name="Group 58"/>
          <p:cNvGrpSpPr>
            <a:grpSpLocks/>
          </p:cNvGrpSpPr>
          <p:nvPr/>
        </p:nvGrpSpPr>
        <p:grpSpPr bwMode="auto">
          <a:xfrm>
            <a:off x="2368550" y="1530350"/>
            <a:ext cx="2578100" cy="1282700"/>
            <a:chOff x="1492" y="964"/>
            <a:chExt cx="1624" cy="808"/>
          </a:xfrm>
        </p:grpSpPr>
        <p:grpSp>
          <p:nvGrpSpPr>
            <p:cNvPr id="61577" name="Group 59"/>
            <p:cNvGrpSpPr>
              <a:grpSpLocks/>
            </p:cNvGrpSpPr>
            <p:nvPr/>
          </p:nvGrpSpPr>
          <p:grpSpPr bwMode="auto">
            <a:xfrm>
              <a:off x="1527" y="964"/>
              <a:ext cx="1589" cy="808"/>
              <a:chOff x="1527" y="964"/>
              <a:chExt cx="1589" cy="808"/>
            </a:xfrm>
          </p:grpSpPr>
          <p:sp>
            <p:nvSpPr>
              <p:cNvPr id="61590" name="Oval 60"/>
              <p:cNvSpPr>
                <a:spLocks noChangeArrowheads="1"/>
              </p:cNvSpPr>
              <p:nvPr/>
            </p:nvSpPr>
            <p:spPr bwMode="auto">
              <a:xfrm>
                <a:off x="1663" y="1036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1" name="Oval 61"/>
              <p:cNvSpPr>
                <a:spLocks noChangeArrowheads="1"/>
              </p:cNvSpPr>
              <p:nvPr/>
            </p:nvSpPr>
            <p:spPr bwMode="auto">
              <a:xfrm>
                <a:off x="1709" y="1036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2" name="Oval 62"/>
              <p:cNvSpPr>
                <a:spLocks noChangeArrowheads="1"/>
              </p:cNvSpPr>
              <p:nvPr/>
            </p:nvSpPr>
            <p:spPr bwMode="auto">
              <a:xfrm>
                <a:off x="2531" y="1012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3" name="Oval 63"/>
              <p:cNvSpPr>
                <a:spLocks noChangeArrowheads="1"/>
              </p:cNvSpPr>
              <p:nvPr/>
            </p:nvSpPr>
            <p:spPr bwMode="auto">
              <a:xfrm>
                <a:off x="2120" y="964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4" name="Oval 64"/>
              <p:cNvSpPr>
                <a:spLocks noChangeArrowheads="1"/>
              </p:cNvSpPr>
              <p:nvPr/>
            </p:nvSpPr>
            <p:spPr bwMode="auto">
              <a:xfrm>
                <a:off x="1527" y="1108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5" name="Oval 65"/>
              <p:cNvSpPr>
                <a:spLocks noChangeArrowheads="1"/>
              </p:cNvSpPr>
              <p:nvPr/>
            </p:nvSpPr>
            <p:spPr bwMode="auto">
              <a:xfrm>
                <a:off x="2029" y="1396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6" name="Oval 66"/>
              <p:cNvSpPr>
                <a:spLocks noChangeArrowheads="1"/>
              </p:cNvSpPr>
              <p:nvPr/>
            </p:nvSpPr>
            <p:spPr bwMode="auto">
              <a:xfrm>
                <a:off x="2713" y="1132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7" name="Oval 67"/>
              <p:cNvSpPr>
                <a:spLocks noChangeArrowheads="1"/>
              </p:cNvSpPr>
              <p:nvPr/>
            </p:nvSpPr>
            <p:spPr bwMode="auto">
              <a:xfrm>
                <a:off x="1618" y="1228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8" name="Oval 68"/>
              <p:cNvSpPr>
                <a:spLocks noChangeArrowheads="1"/>
              </p:cNvSpPr>
              <p:nvPr/>
            </p:nvSpPr>
            <p:spPr bwMode="auto">
              <a:xfrm>
                <a:off x="2759" y="142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9" name="Oval 69"/>
              <p:cNvSpPr>
                <a:spLocks noChangeArrowheads="1"/>
              </p:cNvSpPr>
              <p:nvPr/>
            </p:nvSpPr>
            <p:spPr bwMode="auto">
              <a:xfrm>
                <a:off x="1846" y="151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00" name="Oval 70"/>
              <p:cNvSpPr>
                <a:spLocks noChangeArrowheads="1"/>
              </p:cNvSpPr>
              <p:nvPr/>
            </p:nvSpPr>
            <p:spPr bwMode="auto">
              <a:xfrm>
                <a:off x="2485" y="1516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78" name="Group 71"/>
            <p:cNvGrpSpPr>
              <a:grpSpLocks/>
            </p:cNvGrpSpPr>
            <p:nvPr/>
          </p:nvGrpSpPr>
          <p:grpSpPr bwMode="auto">
            <a:xfrm>
              <a:off x="1492" y="964"/>
              <a:ext cx="1589" cy="808"/>
              <a:chOff x="1492" y="964"/>
              <a:chExt cx="1589" cy="808"/>
            </a:xfrm>
          </p:grpSpPr>
          <p:sp>
            <p:nvSpPr>
              <p:cNvPr id="61579" name="Oval 72"/>
              <p:cNvSpPr>
                <a:spLocks noChangeArrowheads="1"/>
              </p:cNvSpPr>
              <p:nvPr/>
            </p:nvSpPr>
            <p:spPr bwMode="auto">
              <a:xfrm>
                <a:off x="1629" y="1036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0" name="Oval 73"/>
              <p:cNvSpPr>
                <a:spLocks noChangeArrowheads="1"/>
              </p:cNvSpPr>
              <p:nvPr/>
            </p:nvSpPr>
            <p:spPr bwMode="auto">
              <a:xfrm>
                <a:off x="1674" y="1036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1" name="Oval 74"/>
              <p:cNvSpPr>
                <a:spLocks noChangeArrowheads="1"/>
              </p:cNvSpPr>
              <p:nvPr/>
            </p:nvSpPr>
            <p:spPr bwMode="auto">
              <a:xfrm>
                <a:off x="2496" y="1012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2" name="Oval 75"/>
              <p:cNvSpPr>
                <a:spLocks noChangeArrowheads="1"/>
              </p:cNvSpPr>
              <p:nvPr/>
            </p:nvSpPr>
            <p:spPr bwMode="auto">
              <a:xfrm>
                <a:off x="2085" y="964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3" name="Oval 76"/>
              <p:cNvSpPr>
                <a:spLocks noChangeArrowheads="1"/>
              </p:cNvSpPr>
              <p:nvPr/>
            </p:nvSpPr>
            <p:spPr bwMode="auto">
              <a:xfrm>
                <a:off x="1492" y="1108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4" name="Oval 77"/>
              <p:cNvSpPr>
                <a:spLocks noChangeArrowheads="1"/>
              </p:cNvSpPr>
              <p:nvPr/>
            </p:nvSpPr>
            <p:spPr bwMode="auto">
              <a:xfrm>
                <a:off x="1994" y="1396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5" name="Oval 78"/>
              <p:cNvSpPr>
                <a:spLocks noChangeArrowheads="1"/>
              </p:cNvSpPr>
              <p:nvPr/>
            </p:nvSpPr>
            <p:spPr bwMode="auto">
              <a:xfrm>
                <a:off x="2678" y="1132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6" name="Oval 79"/>
              <p:cNvSpPr>
                <a:spLocks noChangeArrowheads="1"/>
              </p:cNvSpPr>
              <p:nvPr/>
            </p:nvSpPr>
            <p:spPr bwMode="auto">
              <a:xfrm>
                <a:off x="1583" y="1228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7" name="Oval 80"/>
              <p:cNvSpPr>
                <a:spLocks noChangeArrowheads="1"/>
              </p:cNvSpPr>
              <p:nvPr/>
            </p:nvSpPr>
            <p:spPr bwMode="auto">
              <a:xfrm>
                <a:off x="2724" y="1420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8" name="Oval 81"/>
              <p:cNvSpPr>
                <a:spLocks noChangeArrowheads="1"/>
              </p:cNvSpPr>
              <p:nvPr/>
            </p:nvSpPr>
            <p:spPr bwMode="auto">
              <a:xfrm>
                <a:off x="1812" y="1516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9" name="Oval 82"/>
              <p:cNvSpPr>
                <a:spLocks noChangeArrowheads="1"/>
              </p:cNvSpPr>
              <p:nvPr/>
            </p:nvSpPr>
            <p:spPr bwMode="auto">
              <a:xfrm>
                <a:off x="2451" y="1516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48" name="Rectangle 83"/>
          <p:cNvSpPr>
            <a:spLocks noChangeArrowheads="1"/>
          </p:cNvSpPr>
          <p:nvPr/>
        </p:nvSpPr>
        <p:spPr bwMode="auto">
          <a:xfrm>
            <a:off x="2971800" y="17526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1755</a:t>
            </a:r>
          </a:p>
        </p:txBody>
      </p:sp>
      <p:sp>
        <p:nvSpPr>
          <p:cNvPr id="61449" name="Rectangle 84"/>
          <p:cNvSpPr>
            <a:spLocks noChangeArrowheads="1"/>
          </p:cNvSpPr>
          <p:nvPr/>
        </p:nvSpPr>
        <p:spPr bwMode="auto">
          <a:xfrm>
            <a:off x="2879725" y="2308225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Ebone</a:t>
            </a:r>
          </a:p>
        </p:txBody>
      </p:sp>
      <p:grpSp>
        <p:nvGrpSpPr>
          <p:cNvPr id="61450" name="Group 85"/>
          <p:cNvGrpSpPr>
            <a:grpSpLocks/>
          </p:cNvGrpSpPr>
          <p:nvPr/>
        </p:nvGrpSpPr>
        <p:grpSpPr bwMode="auto">
          <a:xfrm>
            <a:off x="6329363" y="539750"/>
            <a:ext cx="2578100" cy="1282700"/>
            <a:chOff x="3987" y="340"/>
            <a:chExt cx="1624" cy="808"/>
          </a:xfrm>
        </p:grpSpPr>
        <p:grpSp>
          <p:nvGrpSpPr>
            <p:cNvPr id="61553" name="Group 86"/>
            <p:cNvGrpSpPr>
              <a:grpSpLocks/>
            </p:cNvGrpSpPr>
            <p:nvPr/>
          </p:nvGrpSpPr>
          <p:grpSpPr bwMode="auto">
            <a:xfrm>
              <a:off x="4022" y="340"/>
              <a:ext cx="1589" cy="808"/>
              <a:chOff x="4022" y="340"/>
              <a:chExt cx="1589" cy="808"/>
            </a:xfrm>
          </p:grpSpPr>
          <p:sp>
            <p:nvSpPr>
              <p:cNvPr id="61566" name="Oval 87"/>
              <p:cNvSpPr>
                <a:spLocks noChangeArrowheads="1"/>
              </p:cNvSpPr>
              <p:nvPr/>
            </p:nvSpPr>
            <p:spPr bwMode="auto">
              <a:xfrm>
                <a:off x="4158" y="412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7" name="Oval 88"/>
              <p:cNvSpPr>
                <a:spLocks noChangeArrowheads="1"/>
              </p:cNvSpPr>
              <p:nvPr/>
            </p:nvSpPr>
            <p:spPr bwMode="auto">
              <a:xfrm>
                <a:off x="4204" y="412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8" name="Oval 89"/>
              <p:cNvSpPr>
                <a:spLocks noChangeArrowheads="1"/>
              </p:cNvSpPr>
              <p:nvPr/>
            </p:nvSpPr>
            <p:spPr bwMode="auto">
              <a:xfrm>
                <a:off x="5026" y="388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9" name="Oval 90"/>
              <p:cNvSpPr>
                <a:spLocks noChangeArrowheads="1"/>
              </p:cNvSpPr>
              <p:nvPr/>
            </p:nvSpPr>
            <p:spPr bwMode="auto">
              <a:xfrm>
                <a:off x="4615" y="340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0" name="Oval 91"/>
              <p:cNvSpPr>
                <a:spLocks noChangeArrowheads="1"/>
              </p:cNvSpPr>
              <p:nvPr/>
            </p:nvSpPr>
            <p:spPr bwMode="auto">
              <a:xfrm>
                <a:off x="4022" y="484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1" name="Oval 92"/>
              <p:cNvSpPr>
                <a:spLocks noChangeArrowheads="1"/>
              </p:cNvSpPr>
              <p:nvPr/>
            </p:nvSpPr>
            <p:spPr bwMode="auto">
              <a:xfrm>
                <a:off x="4524" y="772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2" name="Oval 93"/>
              <p:cNvSpPr>
                <a:spLocks noChangeArrowheads="1"/>
              </p:cNvSpPr>
              <p:nvPr/>
            </p:nvSpPr>
            <p:spPr bwMode="auto">
              <a:xfrm>
                <a:off x="5208" y="508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3" name="Oval 94"/>
              <p:cNvSpPr>
                <a:spLocks noChangeArrowheads="1"/>
              </p:cNvSpPr>
              <p:nvPr/>
            </p:nvSpPr>
            <p:spPr bwMode="auto">
              <a:xfrm>
                <a:off x="4113" y="604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4" name="Oval 95"/>
              <p:cNvSpPr>
                <a:spLocks noChangeArrowheads="1"/>
              </p:cNvSpPr>
              <p:nvPr/>
            </p:nvSpPr>
            <p:spPr bwMode="auto">
              <a:xfrm>
                <a:off x="5254" y="79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5" name="Oval 96"/>
              <p:cNvSpPr>
                <a:spLocks noChangeArrowheads="1"/>
              </p:cNvSpPr>
              <p:nvPr/>
            </p:nvSpPr>
            <p:spPr bwMode="auto">
              <a:xfrm>
                <a:off x="4341" y="892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6" name="Oval 97"/>
              <p:cNvSpPr>
                <a:spLocks noChangeArrowheads="1"/>
              </p:cNvSpPr>
              <p:nvPr/>
            </p:nvSpPr>
            <p:spPr bwMode="auto">
              <a:xfrm>
                <a:off x="4980" y="892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54" name="Group 98"/>
            <p:cNvGrpSpPr>
              <a:grpSpLocks/>
            </p:cNvGrpSpPr>
            <p:nvPr/>
          </p:nvGrpSpPr>
          <p:grpSpPr bwMode="auto">
            <a:xfrm>
              <a:off x="3987" y="340"/>
              <a:ext cx="1589" cy="808"/>
              <a:chOff x="3987" y="340"/>
              <a:chExt cx="1589" cy="808"/>
            </a:xfrm>
          </p:grpSpPr>
          <p:sp>
            <p:nvSpPr>
              <p:cNvPr id="61555" name="Oval 99"/>
              <p:cNvSpPr>
                <a:spLocks noChangeArrowheads="1"/>
              </p:cNvSpPr>
              <p:nvPr/>
            </p:nvSpPr>
            <p:spPr bwMode="auto">
              <a:xfrm>
                <a:off x="4124" y="412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6" name="Oval 100"/>
              <p:cNvSpPr>
                <a:spLocks noChangeArrowheads="1"/>
              </p:cNvSpPr>
              <p:nvPr/>
            </p:nvSpPr>
            <p:spPr bwMode="auto">
              <a:xfrm>
                <a:off x="4169" y="412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7" name="Oval 101"/>
              <p:cNvSpPr>
                <a:spLocks noChangeArrowheads="1"/>
              </p:cNvSpPr>
              <p:nvPr/>
            </p:nvSpPr>
            <p:spPr bwMode="auto">
              <a:xfrm>
                <a:off x="4991" y="388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8" name="Oval 102"/>
              <p:cNvSpPr>
                <a:spLocks noChangeArrowheads="1"/>
              </p:cNvSpPr>
              <p:nvPr/>
            </p:nvSpPr>
            <p:spPr bwMode="auto">
              <a:xfrm>
                <a:off x="4580" y="340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9" name="Oval 103"/>
              <p:cNvSpPr>
                <a:spLocks noChangeArrowheads="1"/>
              </p:cNvSpPr>
              <p:nvPr/>
            </p:nvSpPr>
            <p:spPr bwMode="auto">
              <a:xfrm>
                <a:off x="3987" y="484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0" name="Oval 104"/>
              <p:cNvSpPr>
                <a:spLocks noChangeArrowheads="1"/>
              </p:cNvSpPr>
              <p:nvPr/>
            </p:nvSpPr>
            <p:spPr bwMode="auto">
              <a:xfrm>
                <a:off x="4489" y="772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1" name="Oval 105"/>
              <p:cNvSpPr>
                <a:spLocks noChangeArrowheads="1"/>
              </p:cNvSpPr>
              <p:nvPr/>
            </p:nvSpPr>
            <p:spPr bwMode="auto">
              <a:xfrm>
                <a:off x="5173" y="508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2" name="Oval 106"/>
              <p:cNvSpPr>
                <a:spLocks noChangeArrowheads="1"/>
              </p:cNvSpPr>
              <p:nvPr/>
            </p:nvSpPr>
            <p:spPr bwMode="auto">
              <a:xfrm>
                <a:off x="4078" y="604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3" name="Oval 107"/>
              <p:cNvSpPr>
                <a:spLocks noChangeArrowheads="1"/>
              </p:cNvSpPr>
              <p:nvPr/>
            </p:nvSpPr>
            <p:spPr bwMode="auto">
              <a:xfrm>
                <a:off x="5219" y="796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4" name="Oval 108"/>
              <p:cNvSpPr>
                <a:spLocks noChangeArrowheads="1"/>
              </p:cNvSpPr>
              <p:nvPr/>
            </p:nvSpPr>
            <p:spPr bwMode="auto">
              <a:xfrm>
                <a:off x="4307" y="892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5" name="Oval 109"/>
              <p:cNvSpPr>
                <a:spLocks noChangeArrowheads="1"/>
              </p:cNvSpPr>
              <p:nvPr/>
            </p:nvSpPr>
            <p:spPr bwMode="auto">
              <a:xfrm>
                <a:off x="4946" y="892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1" name="Rectangle 110"/>
          <p:cNvSpPr>
            <a:spLocks noChangeArrowheads="1"/>
          </p:cNvSpPr>
          <p:nvPr/>
        </p:nvSpPr>
        <p:spPr bwMode="auto">
          <a:xfrm>
            <a:off x="3352800" y="4953000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AT&amp;T</a:t>
            </a:r>
          </a:p>
        </p:txBody>
      </p:sp>
      <p:grpSp>
        <p:nvGrpSpPr>
          <p:cNvPr id="61452" name="Group 111"/>
          <p:cNvGrpSpPr>
            <a:grpSpLocks/>
          </p:cNvGrpSpPr>
          <p:nvPr/>
        </p:nvGrpSpPr>
        <p:grpSpPr bwMode="auto">
          <a:xfrm>
            <a:off x="6786563" y="5035550"/>
            <a:ext cx="1893887" cy="1130300"/>
            <a:chOff x="4275" y="3172"/>
            <a:chExt cx="1193" cy="712"/>
          </a:xfrm>
        </p:grpSpPr>
        <p:grpSp>
          <p:nvGrpSpPr>
            <p:cNvPr id="61529" name="Group 112"/>
            <p:cNvGrpSpPr>
              <a:grpSpLocks/>
            </p:cNvGrpSpPr>
            <p:nvPr/>
          </p:nvGrpSpPr>
          <p:grpSpPr bwMode="auto">
            <a:xfrm>
              <a:off x="4301" y="3172"/>
              <a:ext cx="1167" cy="712"/>
              <a:chOff x="4301" y="3172"/>
              <a:chExt cx="1167" cy="712"/>
            </a:xfrm>
          </p:grpSpPr>
          <p:sp>
            <p:nvSpPr>
              <p:cNvPr id="61542" name="Oval 113"/>
              <p:cNvSpPr>
                <a:spLocks noChangeArrowheads="1"/>
              </p:cNvSpPr>
              <p:nvPr/>
            </p:nvSpPr>
            <p:spPr bwMode="auto">
              <a:xfrm>
                <a:off x="4401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3" name="Oval 114"/>
              <p:cNvSpPr>
                <a:spLocks noChangeArrowheads="1"/>
              </p:cNvSpPr>
              <p:nvPr/>
            </p:nvSpPr>
            <p:spPr bwMode="auto">
              <a:xfrm>
                <a:off x="4435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4" name="Oval 115"/>
              <p:cNvSpPr>
                <a:spLocks noChangeArrowheads="1"/>
              </p:cNvSpPr>
              <p:nvPr/>
            </p:nvSpPr>
            <p:spPr bwMode="auto">
              <a:xfrm>
                <a:off x="5039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5" name="Oval 116"/>
              <p:cNvSpPr>
                <a:spLocks noChangeArrowheads="1"/>
              </p:cNvSpPr>
              <p:nvPr/>
            </p:nvSpPr>
            <p:spPr bwMode="auto">
              <a:xfrm>
                <a:off x="4737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6" name="Oval 117"/>
              <p:cNvSpPr>
                <a:spLocks noChangeArrowheads="1"/>
              </p:cNvSpPr>
              <p:nvPr/>
            </p:nvSpPr>
            <p:spPr bwMode="auto">
              <a:xfrm>
                <a:off x="4301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7" name="Oval 118"/>
              <p:cNvSpPr>
                <a:spLocks noChangeArrowheads="1"/>
              </p:cNvSpPr>
              <p:nvPr/>
            </p:nvSpPr>
            <p:spPr bwMode="auto">
              <a:xfrm>
                <a:off x="4670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8" name="Oval 119"/>
              <p:cNvSpPr>
                <a:spLocks noChangeArrowheads="1"/>
              </p:cNvSpPr>
              <p:nvPr/>
            </p:nvSpPr>
            <p:spPr bwMode="auto">
              <a:xfrm>
                <a:off x="5174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9" name="Oval 120"/>
              <p:cNvSpPr>
                <a:spLocks noChangeArrowheads="1"/>
              </p:cNvSpPr>
              <p:nvPr/>
            </p:nvSpPr>
            <p:spPr bwMode="auto">
              <a:xfrm>
                <a:off x="4368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0" name="Oval 121"/>
              <p:cNvSpPr>
                <a:spLocks noChangeArrowheads="1"/>
              </p:cNvSpPr>
              <p:nvPr/>
            </p:nvSpPr>
            <p:spPr bwMode="auto">
              <a:xfrm>
                <a:off x="5207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1" name="Oval 122"/>
              <p:cNvSpPr>
                <a:spLocks noChangeArrowheads="1"/>
              </p:cNvSpPr>
              <p:nvPr/>
            </p:nvSpPr>
            <p:spPr bwMode="auto">
              <a:xfrm>
                <a:off x="4536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2" name="Oval 123"/>
              <p:cNvSpPr>
                <a:spLocks noChangeArrowheads="1"/>
              </p:cNvSpPr>
              <p:nvPr/>
            </p:nvSpPr>
            <p:spPr bwMode="auto">
              <a:xfrm>
                <a:off x="5006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30" name="Group 124"/>
            <p:cNvGrpSpPr>
              <a:grpSpLocks/>
            </p:cNvGrpSpPr>
            <p:nvPr/>
          </p:nvGrpSpPr>
          <p:grpSpPr bwMode="auto">
            <a:xfrm>
              <a:off x="4275" y="3172"/>
              <a:ext cx="1167" cy="712"/>
              <a:chOff x="4275" y="3172"/>
              <a:chExt cx="1167" cy="712"/>
            </a:xfrm>
          </p:grpSpPr>
          <p:sp>
            <p:nvSpPr>
              <p:cNvPr id="61531" name="Oval 125"/>
              <p:cNvSpPr>
                <a:spLocks noChangeArrowheads="1"/>
              </p:cNvSpPr>
              <p:nvPr/>
            </p:nvSpPr>
            <p:spPr bwMode="auto">
              <a:xfrm>
                <a:off x="4376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2" name="Oval 126"/>
              <p:cNvSpPr>
                <a:spLocks noChangeArrowheads="1"/>
              </p:cNvSpPr>
              <p:nvPr/>
            </p:nvSpPr>
            <p:spPr bwMode="auto">
              <a:xfrm>
                <a:off x="4409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3" name="Oval 127"/>
              <p:cNvSpPr>
                <a:spLocks noChangeArrowheads="1"/>
              </p:cNvSpPr>
              <p:nvPr/>
            </p:nvSpPr>
            <p:spPr bwMode="auto">
              <a:xfrm>
                <a:off x="5014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4" name="Oval 128"/>
              <p:cNvSpPr>
                <a:spLocks noChangeArrowheads="1"/>
              </p:cNvSpPr>
              <p:nvPr/>
            </p:nvSpPr>
            <p:spPr bwMode="auto">
              <a:xfrm>
                <a:off x="4712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5" name="Oval 129"/>
              <p:cNvSpPr>
                <a:spLocks noChangeArrowheads="1"/>
              </p:cNvSpPr>
              <p:nvPr/>
            </p:nvSpPr>
            <p:spPr bwMode="auto">
              <a:xfrm>
                <a:off x="4275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6" name="Oval 130"/>
              <p:cNvSpPr>
                <a:spLocks noChangeArrowheads="1"/>
              </p:cNvSpPr>
              <p:nvPr/>
            </p:nvSpPr>
            <p:spPr bwMode="auto">
              <a:xfrm>
                <a:off x="4644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7" name="Oval 131"/>
              <p:cNvSpPr>
                <a:spLocks noChangeArrowheads="1"/>
              </p:cNvSpPr>
              <p:nvPr/>
            </p:nvSpPr>
            <p:spPr bwMode="auto">
              <a:xfrm>
                <a:off x="5148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8" name="Oval 132"/>
              <p:cNvSpPr>
                <a:spLocks noChangeArrowheads="1"/>
              </p:cNvSpPr>
              <p:nvPr/>
            </p:nvSpPr>
            <p:spPr bwMode="auto">
              <a:xfrm>
                <a:off x="4342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9" name="Oval 133"/>
              <p:cNvSpPr>
                <a:spLocks noChangeArrowheads="1"/>
              </p:cNvSpPr>
              <p:nvPr/>
            </p:nvSpPr>
            <p:spPr bwMode="auto">
              <a:xfrm>
                <a:off x="5182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0" name="Oval 134"/>
              <p:cNvSpPr>
                <a:spLocks noChangeArrowheads="1"/>
              </p:cNvSpPr>
              <p:nvPr/>
            </p:nvSpPr>
            <p:spPr bwMode="auto">
              <a:xfrm>
                <a:off x="4510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1" name="Oval 135"/>
              <p:cNvSpPr>
                <a:spLocks noChangeArrowheads="1"/>
              </p:cNvSpPr>
              <p:nvPr/>
            </p:nvSpPr>
            <p:spPr bwMode="auto">
              <a:xfrm>
                <a:off x="4980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3" name="Rectangle 136"/>
          <p:cNvSpPr>
            <a:spLocks noChangeArrowheads="1"/>
          </p:cNvSpPr>
          <p:nvPr/>
        </p:nvSpPr>
        <p:spPr bwMode="auto">
          <a:xfrm>
            <a:off x="6918325" y="5119688"/>
            <a:ext cx="171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3549</a:t>
            </a:r>
          </a:p>
        </p:txBody>
      </p:sp>
      <p:sp>
        <p:nvSpPr>
          <p:cNvPr id="61454" name="Rectangle 137"/>
          <p:cNvSpPr>
            <a:spLocks noChangeArrowheads="1"/>
          </p:cNvSpPr>
          <p:nvPr/>
        </p:nvSpPr>
        <p:spPr bwMode="auto">
          <a:xfrm>
            <a:off x="6934200" y="5562600"/>
            <a:ext cx="155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Global Crossing </a:t>
            </a:r>
          </a:p>
        </p:txBody>
      </p:sp>
      <p:sp>
        <p:nvSpPr>
          <p:cNvPr id="61455" name="Rectangle 138"/>
          <p:cNvSpPr>
            <a:spLocks noChangeArrowheads="1"/>
          </p:cNvSpPr>
          <p:nvPr/>
        </p:nvSpPr>
        <p:spPr bwMode="auto">
          <a:xfrm>
            <a:off x="4419600" y="5410200"/>
            <a:ext cx="2101850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7018 6341</a:t>
            </a:r>
          </a:p>
        </p:txBody>
      </p:sp>
      <p:grpSp>
        <p:nvGrpSpPr>
          <p:cNvPr id="61456" name="Group 139"/>
          <p:cNvGrpSpPr>
            <a:grpSpLocks/>
          </p:cNvGrpSpPr>
          <p:nvPr/>
        </p:nvGrpSpPr>
        <p:grpSpPr bwMode="auto">
          <a:xfrm>
            <a:off x="6858000" y="2743200"/>
            <a:ext cx="1898650" cy="1289050"/>
            <a:chOff x="4323" y="1828"/>
            <a:chExt cx="1193" cy="712"/>
          </a:xfrm>
        </p:grpSpPr>
        <p:grpSp>
          <p:nvGrpSpPr>
            <p:cNvPr id="61505" name="Group 140"/>
            <p:cNvGrpSpPr>
              <a:grpSpLocks/>
            </p:cNvGrpSpPr>
            <p:nvPr/>
          </p:nvGrpSpPr>
          <p:grpSpPr bwMode="auto">
            <a:xfrm>
              <a:off x="4349" y="1828"/>
              <a:ext cx="1167" cy="712"/>
              <a:chOff x="4349" y="1828"/>
              <a:chExt cx="1167" cy="712"/>
            </a:xfrm>
          </p:grpSpPr>
          <p:sp>
            <p:nvSpPr>
              <p:cNvPr id="61518" name="Oval 141"/>
              <p:cNvSpPr>
                <a:spLocks noChangeArrowheads="1"/>
              </p:cNvSpPr>
              <p:nvPr/>
            </p:nvSpPr>
            <p:spPr bwMode="auto">
              <a:xfrm>
                <a:off x="4449" y="1892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9" name="Oval 142"/>
              <p:cNvSpPr>
                <a:spLocks noChangeArrowheads="1"/>
              </p:cNvSpPr>
              <p:nvPr/>
            </p:nvSpPr>
            <p:spPr bwMode="auto">
              <a:xfrm>
                <a:off x="4483" y="1892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0" name="Oval 143"/>
              <p:cNvSpPr>
                <a:spLocks noChangeArrowheads="1"/>
              </p:cNvSpPr>
              <p:nvPr/>
            </p:nvSpPr>
            <p:spPr bwMode="auto">
              <a:xfrm>
                <a:off x="5087" y="1870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1" name="Oval 144"/>
              <p:cNvSpPr>
                <a:spLocks noChangeArrowheads="1"/>
              </p:cNvSpPr>
              <p:nvPr/>
            </p:nvSpPr>
            <p:spPr bwMode="auto">
              <a:xfrm>
                <a:off x="4785" y="1828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2" name="Oval 145"/>
              <p:cNvSpPr>
                <a:spLocks noChangeArrowheads="1"/>
              </p:cNvSpPr>
              <p:nvPr/>
            </p:nvSpPr>
            <p:spPr bwMode="auto">
              <a:xfrm>
                <a:off x="4349" y="1955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3" name="Oval 146"/>
              <p:cNvSpPr>
                <a:spLocks noChangeArrowheads="1"/>
              </p:cNvSpPr>
              <p:nvPr/>
            </p:nvSpPr>
            <p:spPr bwMode="auto">
              <a:xfrm>
                <a:off x="4718" y="2210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4" name="Oval 147"/>
              <p:cNvSpPr>
                <a:spLocks noChangeArrowheads="1"/>
              </p:cNvSpPr>
              <p:nvPr/>
            </p:nvSpPr>
            <p:spPr bwMode="auto">
              <a:xfrm>
                <a:off x="5222" y="1977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5" name="Oval 148"/>
              <p:cNvSpPr>
                <a:spLocks noChangeArrowheads="1"/>
              </p:cNvSpPr>
              <p:nvPr/>
            </p:nvSpPr>
            <p:spPr bwMode="auto">
              <a:xfrm>
                <a:off x="4416" y="2061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6" name="Oval 149"/>
              <p:cNvSpPr>
                <a:spLocks noChangeArrowheads="1"/>
              </p:cNvSpPr>
              <p:nvPr/>
            </p:nvSpPr>
            <p:spPr bwMode="auto">
              <a:xfrm>
                <a:off x="5255" y="2230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7" name="Oval 150"/>
              <p:cNvSpPr>
                <a:spLocks noChangeArrowheads="1"/>
              </p:cNvSpPr>
              <p:nvPr/>
            </p:nvSpPr>
            <p:spPr bwMode="auto">
              <a:xfrm>
                <a:off x="4584" y="2315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8" name="Oval 151"/>
              <p:cNvSpPr>
                <a:spLocks noChangeArrowheads="1"/>
              </p:cNvSpPr>
              <p:nvPr/>
            </p:nvSpPr>
            <p:spPr bwMode="auto">
              <a:xfrm>
                <a:off x="5054" y="2315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06" name="Group 152"/>
            <p:cNvGrpSpPr>
              <a:grpSpLocks/>
            </p:cNvGrpSpPr>
            <p:nvPr/>
          </p:nvGrpSpPr>
          <p:grpSpPr bwMode="auto">
            <a:xfrm>
              <a:off x="4323" y="1828"/>
              <a:ext cx="1167" cy="712"/>
              <a:chOff x="4323" y="1828"/>
              <a:chExt cx="1167" cy="712"/>
            </a:xfrm>
          </p:grpSpPr>
          <p:sp>
            <p:nvSpPr>
              <p:cNvPr id="61507" name="Oval 153"/>
              <p:cNvSpPr>
                <a:spLocks noChangeArrowheads="1"/>
              </p:cNvSpPr>
              <p:nvPr/>
            </p:nvSpPr>
            <p:spPr bwMode="auto">
              <a:xfrm>
                <a:off x="4424" y="1892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8" name="Oval 154"/>
              <p:cNvSpPr>
                <a:spLocks noChangeArrowheads="1"/>
              </p:cNvSpPr>
              <p:nvPr/>
            </p:nvSpPr>
            <p:spPr bwMode="auto">
              <a:xfrm>
                <a:off x="4457" y="1892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9" name="Oval 155"/>
              <p:cNvSpPr>
                <a:spLocks noChangeArrowheads="1"/>
              </p:cNvSpPr>
              <p:nvPr/>
            </p:nvSpPr>
            <p:spPr bwMode="auto">
              <a:xfrm>
                <a:off x="5062" y="1870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0" name="Oval 156"/>
              <p:cNvSpPr>
                <a:spLocks noChangeArrowheads="1"/>
              </p:cNvSpPr>
              <p:nvPr/>
            </p:nvSpPr>
            <p:spPr bwMode="auto">
              <a:xfrm>
                <a:off x="4760" y="1828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1" name="Oval 157"/>
              <p:cNvSpPr>
                <a:spLocks noChangeArrowheads="1"/>
              </p:cNvSpPr>
              <p:nvPr/>
            </p:nvSpPr>
            <p:spPr bwMode="auto">
              <a:xfrm>
                <a:off x="4323" y="1955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2" name="Oval 158"/>
              <p:cNvSpPr>
                <a:spLocks noChangeArrowheads="1"/>
              </p:cNvSpPr>
              <p:nvPr/>
            </p:nvSpPr>
            <p:spPr bwMode="auto">
              <a:xfrm>
                <a:off x="4692" y="2210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3" name="Oval 159"/>
              <p:cNvSpPr>
                <a:spLocks noChangeArrowheads="1"/>
              </p:cNvSpPr>
              <p:nvPr/>
            </p:nvSpPr>
            <p:spPr bwMode="auto">
              <a:xfrm>
                <a:off x="5196" y="1977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4" name="Oval 160"/>
              <p:cNvSpPr>
                <a:spLocks noChangeArrowheads="1"/>
              </p:cNvSpPr>
              <p:nvPr/>
            </p:nvSpPr>
            <p:spPr bwMode="auto">
              <a:xfrm>
                <a:off x="4390" y="2061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5" name="Oval 161"/>
              <p:cNvSpPr>
                <a:spLocks noChangeArrowheads="1"/>
              </p:cNvSpPr>
              <p:nvPr/>
            </p:nvSpPr>
            <p:spPr bwMode="auto">
              <a:xfrm>
                <a:off x="5230" y="2230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6" name="Oval 162"/>
              <p:cNvSpPr>
                <a:spLocks noChangeArrowheads="1"/>
              </p:cNvSpPr>
              <p:nvPr/>
            </p:nvSpPr>
            <p:spPr bwMode="auto">
              <a:xfrm>
                <a:off x="4558" y="2315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7" name="Oval 163"/>
              <p:cNvSpPr>
                <a:spLocks noChangeArrowheads="1"/>
              </p:cNvSpPr>
              <p:nvPr/>
            </p:nvSpPr>
            <p:spPr bwMode="auto">
              <a:xfrm>
                <a:off x="5028" y="2315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7" name="Rectangle 164"/>
          <p:cNvSpPr>
            <a:spLocks noChangeArrowheads="1"/>
          </p:cNvSpPr>
          <p:nvPr/>
        </p:nvSpPr>
        <p:spPr bwMode="auto">
          <a:xfrm>
            <a:off x="5943600" y="4191000"/>
            <a:ext cx="2611438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3549 7018 6341</a:t>
            </a:r>
          </a:p>
        </p:txBody>
      </p:sp>
      <p:grpSp>
        <p:nvGrpSpPr>
          <p:cNvPr id="61458" name="Group 165"/>
          <p:cNvGrpSpPr>
            <a:grpSpLocks/>
          </p:cNvGrpSpPr>
          <p:nvPr/>
        </p:nvGrpSpPr>
        <p:grpSpPr bwMode="auto">
          <a:xfrm>
            <a:off x="387350" y="5181600"/>
            <a:ext cx="1898650" cy="1117600"/>
            <a:chOff x="244" y="3028"/>
            <a:chExt cx="1480" cy="904"/>
          </a:xfrm>
        </p:grpSpPr>
        <p:grpSp>
          <p:nvGrpSpPr>
            <p:cNvPr id="61481" name="Group 166"/>
            <p:cNvGrpSpPr>
              <a:grpSpLocks/>
            </p:cNvGrpSpPr>
            <p:nvPr/>
          </p:nvGrpSpPr>
          <p:grpSpPr bwMode="auto">
            <a:xfrm>
              <a:off x="276" y="3028"/>
              <a:ext cx="1448" cy="904"/>
              <a:chOff x="276" y="3028"/>
              <a:chExt cx="1448" cy="904"/>
            </a:xfrm>
          </p:grpSpPr>
          <p:sp>
            <p:nvSpPr>
              <p:cNvPr id="61494" name="Oval 167"/>
              <p:cNvSpPr>
                <a:spLocks noChangeArrowheads="1"/>
              </p:cNvSpPr>
              <p:nvPr/>
            </p:nvSpPr>
            <p:spPr bwMode="auto">
              <a:xfrm>
                <a:off x="400" y="3109"/>
                <a:ext cx="1241" cy="68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5" name="Oval 168"/>
              <p:cNvSpPr>
                <a:spLocks noChangeArrowheads="1"/>
              </p:cNvSpPr>
              <p:nvPr/>
            </p:nvSpPr>
            <p:spPr bwMode="auto">
              <a:xfrm>
                <a:off x="442" y="3109"/>
                <a:ext cx="283" cy="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6" name="Oval 169"/>
              <p:cNvSpPr>
                <a:spLocks noChangeArrowheads="1"/>
              </p:cNvSpPr>
              <p:nvPr/>
            </p:nvSpPr>
            <p:spPr bwMode="auto">
              <a:xfrm>
                <a:off x="1191" y="3081"/>
                <a:ext cx="408" cy="1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7" name="Oval 170"/>
              <p:cNvSpPr>
                <a:spLocks noChangeArrowheads="1"/>
              </p:cNvSpPr>
              <p:nvPr/>
            </p:nvSpPr>
            <p:spPr bwMode="auto">
              <a:xfrm>
                <a:off x="816" y="3028"/>
                <a:ext cx="492" cy="3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8" name="Oval 171"/>
              <p:cNvSpPr>
                <a:spLocks noChangeArrowheads="1"/>
              </p:cNvSpPr>
              <p:nvPr/>
            </p:nvSpPr>
            <p:spPr bwMode="auto">
              <a:xfrm>
                <a:off x="276" y="3188"/>
                <a:ext cx="907" cy="20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9" name="Oval 172"/>
              <p:cNvSpPr>
                <a:spLocks noChangeArrowheads="1"/>
              </p:cNvSpPr>
              <p:nvPr/>
            </p:nvSpPr>
            <p:spPr bwMode="auto">
              <a:xfrm>
                <a:off x="733" y="3511"/>
                <a:ext cx="492" cy="4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0" name="Oval 173"/>
              <p:cNvSpPr>
                <a:spLocks noChangeArrowheads="1"/>
              </p:cNvSpPr>
              <p:nvPr/>
            </p:nvSpPr>
            <p:spPr bwMode="auto">
              <a:xfrm>
                <a:off x="1358" y="3216"/>
                <a:ext cx="366" cy="2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1" name="Oval 174"/>
              <p:cNvSpPr>
                <a:spLocks noChangeArrowheads="1"/>
              </p:cNvSpPr>
              <p:nvPr/>
            </p:nvSpPr>
            <p:spPr bwMode="auto">
              <a:xfrm>
                <a:off x="359" y="3324"/>
                <a:ext cx="241" cy="4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2" name="Oval 175"/>
              <p:cNvSpPr>
                <a:spLocks noChangeArrowheads="1"/>
              </p:cNvSpPr>
              <p:nvPr/>
            </p:nvSpPr>
            <p:spPr bwMode="auto">
              <a:xfrm>
                <a:off x="1399" y="3537"/>
                <a:ext cx="242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3" name="Oval 176"/>
              <p:cNvSpPr>
                <a:spLocks noChangeArrowheads="1"/>
              </p:cNvSpPr>
              <p:nvPr/>
            </p:nvSpPr>
            <p:spPr bwMode="auto">
              <a:xfrm>
                <a:off x="567" y="3644"/>
                <a:ext cx="241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4" name="Oval 177"/>
              <p:cNvSpPr>
                <a:spLocks noChangeArrowheads="1"/>
              </p:cNvSpPr>
              <p:nvPr/>
            </p:nvSpPr>
            <p:spPr bwMode="auto">
              <a:xfrm>
                <a:off x="1150" y="3644"/>
                <a:ext cx="366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482" name="Group 178"/>
            <p:cNvGrpSpPr>
              <a:grpSpLocks/>
            </p:cNvGrpSpPr>
            <p:nvPr/>
          </p:nvGrpSpPr>
          <p:grpSpPr bwMode="auto">
            <a:xfrm>
              <a:off x="244" y="3028"/>
              <a:ext cx="1448" cy="904"/>
              <a:chOff x="244" y="3028"/>
              <a:chExt cx="1448" cy="904"/>
            </a:xfrm>
          </p:grpSpPr>
          <p:sp>
            <p:nvSpPr>
              <p:cNvPr id="61483" name="Oval 179"/>
              <p:cNvSpPr>
                <a:spLocks noChangeArrowheads="1"/>
              </p:cNvSpPr>
              <p:nvPr/>
            </p:nvSpPr>
            <p:spPr bwMode="auto">
              <a:xfrm>
                <a:off x="369" y="3109"/>
                <a:ext cx="1240" cy="68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4" name="Oval 180"/>
              <p:cNvSpPr>
                <a:spLocks noChangeArrowheads="1"/>
              </p:cNvSpPr>
              <p:nvPr/>
            </p:nvSpPr>
            <p:spPr bwMode="auto">
              <a:xfrm>
                <a:off x="410" y="3109"/>
                <a:ext cx="283" cy="9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5" name="Oval 181"/>
              <p:cNvSpPr>
                <a:spLocks noChangeArrowheads="1"/>
              </p:cNvSpPr>
              <p:nvPr/>
            </p:nvSpPr>
            <p:spPr bwMode="auto">
              <a:xfrm>
                <a:off x="1160" y="3081"/>
                <a:ext cx="408" cy="18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6" name="Oval 182"/>
              <p:cNvSpPr>
                <a:spLocks noChangeArrowheads="1"/>
              </p:cNvSpPr>
              <p:nvPr/>
            </p:nvSpPr>
            <p:spPr bwMode="auto">
              <a:xfrm>
                <a:off x="785" y="3028"/>
                <a:ext cx="491" cy="3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7" name="Oval 183"/>
              <p:cNvSpPr>
                <a:spLocks noChangeArrowheads="1"/>
              </p:cNvSpPr>
              <p:nvPr/>
            </p:nvSpPr>
            <p:spPr bwMode="auto">
              <a:xfrm>
                <a:off x="244" y="3188"/>
                <a:ext cx="908" cy="20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8" name="Oval 184"/>
              <p:cNvSpPr>
                <a:spLocks noChangeArrowheads="1"/>
              </p:cNvSpPr>
              <p:nvPr/>
            </p:nvSpPr>
            <p:spPr bwMode="auto">
              <a:xfrm>
                <a:off x="701" y="3511"/>
                <a:ext cx="492" cy="4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9" name="Oval 185"/>
              <p:cNvSpPr>
                <a:spLocks noChangeArrowheads="1"/>
              </p:cNvSpPr>
              <p:nvPr/>
            </p:nvSpPr>
            <p:spPr bwMode="auto">
              <a:xfrm>
                <a:off x="1326" y="3216"/>
                <a:ext cx="366" cy="2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0" name="Oval 186"/>
              <p:cNvSpPr>
                <a:spLocks noChangeArrowheads="1"/>
              </p:cNvSpPr>
              <p:nvPr/>
            </p:nvSpPr>
            <p:spPr bwMode="auto">
              <a:xfrm>
                <a:off x="327" y="3324"/>
                <a:ext cx="242" cy="42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1" name="Oval 187"/>
              <p:cNvSpPr>
                <a:spLocks noChangeArrowheads="1"/>
              </p:cNvSpPr>
              <p:nvPr/>
            </p:nvSpPr>
            <p:spPr bwMode="auto">
              <a:xfrm>
                <a:off x="1368" y="3537"/>
                <a:ext cx="241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2" name="Oval 188"/>
              <p:cNvSpPr>
                <a:spLocks noChangeArrowheads="1"/>
              </p:cNvSpPr>
              <p:nvPr/>
            </p:nvSpPr>
            <p:spPr bwMode="auto">
              <a:xfrm>
                <a:off x="535" y="3644"/>
                <a:ext cx="242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3" name="Oval 189"/>
              <p:cNvSpPr>
                <a:spLocks noChangeArrowheads="1"/>
              </p:cNvSpPr>
              <p:nvPr/>
            </p:nvSpPr>
            <p:spPr bwMode="auto">
              <a:xfrm>
                <a:off x="1118" y="3644"/>
                <a:ext cx="367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9" name="Rectangle 190"/>
          <p:cNvSpPr>
            <a:spLocks noChangeArrowheads="1"/>
          </p:cNvSpPr>
          <p:nvPr/>
        </p:nvSpPr>
        <p:spPr bwMode="auto">
          <a:xfrm>
            <a:off x="736600" y="5246688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AS 6341</a:t>
            </a:r>
          </a:p>
        </p:txBody>
      </p:sp>
      <p:sp>
        <p:nvSpPr>
          <p:cNvPr id="61460" name="Rectangle 191"/>
          <p:cNvSpPr>
            <a:spLocks noChangeArrowheads="1"/>
          </p:cNvSpPr>
          <p:nvPr/>
        </p:nvSpPr>
        <p:spPr bwMode="auto">
          <a:xfrm>
            <a:off x="381000" y="5867400"/>
            <a:ext cx="2198688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</a:rPr>
              <a:t>135.207.0.0/16</a:t>
            </a:r>
          </a:p>
        </p:txBody>
      </p:sp>
      <p:sp>
        <p:nvSpPr>
          <p:cNvPr id="61461" name="Rectangle 192"/>
          <p:cNvSpPr>
            <a:spLocks noChangeArrowheads="1"/>
          </p:cNvSpPr>
          <p:nvPr/>
        </p:nvSpPr>
        <p:spPr bwMode="auto">
          <a:xfrm>
            <a:off x="685800" y="5562600"/>
            <a:ext cx="153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AT&amp;T Research</a:t>
            </a:r>
          </a:p>
        </p:txBody>
      </p:sp>
      <p:sp>
        <p:nvSpPr>
          <p:cNvPr id="61462" name="Rectangle 193"/>
          <p:cNvSpPr>
            <a:spLocks noChangeArrowheads="1"/>
          </p:cNvSpPr>
          <p:nvPr/>
        </p:nvSpPr>
        <p:spPr bwMode="auto">
          <a:xfrm>
            <a:off x="304800" y="6324600"/>
            <a:ext cx="1860550" cy="336550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</a:rPr>
              <a:t>Prefix Originated</a:t>
            </a:r>
          </a:p>
        </p:txBody>
      </p:sp>
      <p:sp>
        <p:nvSpPr>
          <p:cNvPr id="61463" name="Rectangle 194"/>
          <p:cNvSpPr>
            <a:spLocks noChangeArrowheads="1"/>
          </p:cNvSpPr>
          <p:nvPr/>
        </p:nvSpPr>
        <p:spPr bwMode="auto">
          <a:xfrm>
            <a:off x="6858000" y="2895600"/>
            <a:ext cx="193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12654</a:t>
            </a:r>
          </a:p>
        </p:txBody>
      </p:sp>
      <p:sp>
        <p:nvSpPr>
          <p:cNvPr id="61464" name="Rectangle 195"/>
          <p:cNvSpPr>
            <a:spLocks noChangeArrowheads="1"/>
          </p:cNvSpPr>
          <p:nvPr/>
        </p:nvSpPr>
        <p:spPr bwMode="auto">
          <a:xfrm>
            <a:off x="7239000" y="3276600"/>
            <a:ext cx="1296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RIPE NCC</a:t>
            </a:r>
          </a:p>
          <a:p>
            <a:r>
              <a:rPr lang="en-US" altLang="en-US" sz="1400" b="1"/>
              <a:t>RIS project </a:t>
            </a:r>
          </a:p>
        </p:txBody>
      </p:sp>
      <p:sp>
        <p:nvSpPr>
          <p:cNvPr id="61465" name="Rectangle 196"/>
          <p:cNvSpPr>
            <a:spLocks noChangeArrowheads="1"/>
          </p:cNvSpPr>
          <p:nvPr/>
        </p:nvSpPr>
        <p:spPr bwMode="auto">
          <a:xfrm>
            <a:off x="6781800" y="6096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1129</a:t>
            </a:r>
          </a:p>
        </p:txBody>
      </p:sp>
      <p:sp>
        <p:nvSpPr>
          <p:cNvPr id="61466" name="Rectangle 197"/>
          <p:cNvSpPr>
            <a:spLocks noChangeArrowheads="1"/>
          </p:cNvSpPr>
          <p:nvPr/>
        </p:nvSpPr>
        <p:spPr bwMode="auto">
          <a:xfrm>
            <a:off x="6934200" y="1143000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Global Access</a:t>
            </a:r>
          </a:p>
        </p:txBody>
      </p:sp>
      <p:sp>
        <p:nvSpPr>
          <p:cNvPr id="61467" name="Rectangle 198"/>
          <p:cNvSpPr>
            <a:spLocks noChangeArrowheads="1"/>
          </p:cNvSpPr>
          <p:nvPr/>
        </p:nvSpPr>
        <p:spPr bwMode="auto">
          <a:xfrm>
            <a:off x="3048000" y="3352800"/>
            <a:ext cx="2101850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7018 6341</a:t>
            </a:r>
          </a:p>
        </p:txBody>
      </p:sp>
      <p:sp>
        <p:nvSpPr>
          <p:cNvPr id="61468" name="Rectangle 199"/>
          <p:cNvSpPr>
            <a:spLocks noChangeArrowheads="1"/>
          </p:cNvSpPr>
          <p:nvPr/>
        </p:nvSpPr>
        <p:spPr bwMode="auto">
          <a:xfrm>
            <a:off x="0" y="2057400"/>
            <a:ext cx="2611438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1239 7018 6341</a:t>
            </a:r>
          </a:p>
        </p:txBody>
      </p:sp>
      <p:sp>
        <p:nvSpPr>
          <p:cNvPr id="61469" name="Rectangle 200"/>
          <p:cNvSpPr>
            <a:spLocks noChangeArrowheads="1"/>
          </p:cNvSpPr>
          <p:nvPr/>
        </p:nvSpPr>
        <p:spPr bwMode="auto">
          <a:xfrm>
            <a:off x="3124200" y="838200"/>
            <a:ext cx="3121025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1755 1239 7018 6341</a:t>
            </a:r>
          </a:p>
        </p:txBody>
      </p:sp>
      <p:sp>
        <p:nvSpPr>
          <p:cNvPr id="61470" name="Rectangle 201"/>
          <p:cNvSpPr>
            <a:spLocks noChangeArrowheads="1"/>
          </p:cNvSpPr>
          <p:nvPr/>
        </p:nvSpPr>
        <p:spPr bwMode="auto">
          <a:xfrm>
            <a:off x="5029200" y="2133600"/>
            <a:ext cx="3630613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1129 1755 1239 7018 6341</a:t>
            </a:r>
          </a:p>
        </p:txBody>
      </p:sp>
      <p:sp>
        <p:nvSpPr>
          <p:cNvPr id="61471" name="AutoShape 202"/>
          <p:cNvSpPr>
            <a:spLocks noChangeArrowheads="1"/>
          </p:cNvSpPr>
          <p:nvPr/>
        </p:nvSpPr>
        <p:spPr bwMode="auto">
          <a:xfrm>
            <a:off x="8229600" y="1600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2" name="AutoShape 203"/>
          <p:cNvSpPr>
            <a:spLocks noChangeArrowheads="1"/>
          </p:cNvSpPr>
          <p:nvPr/>
        </p:nvSpPr>
        <p:spPr bwMode="auto">
          <a:xfrm flipV="1">
            <a:off x="8153400" y="3886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3" name="AutoShape 204"/>
          <p:cNvSpPr>
            <a:spLocks noChangeArrowheads="1"/>
          </p:cNvSpPr>
          <p:nvPr/>
        </p:nvSpPr>
        <p:spPr bwMode="auto">
          <a:xfrm rot="17936942" flipV="1">
            <a:off x="2743200" y="33528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4" name="AutoShape 205"/>
          <p:cNvSpPr>
            <a:spLocks noChangeArrowheads="1"/>
          </p:cNvSpPr>
          <p:nvPr/>
        </p:nvSpPr>
        <p:spPr bwMode="auto">
          <a:xfrm rot="6518450" flipV="1">
            <a:off x="5703094" y="4317207"/>
            <a:ext cx="304800" cy="1820862"/>
          </a:xfrm>
          <a:prstGeom prst="downArrow">
            <a:avLst>
              <a:gd name="adj1" fmla="val 50000"/>
              <a:gd name="adj2" fmla="val 149349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5" name="AutoShape 206"/>
          <p:cNvSpPr>
            <a:spLocks noChangeArrowheads="1"/>
          </p:cNvSpPr>
          <p:nvPr/>
        </p:nvSpPr>
        <p:spPr bwMode="auto">
          <a:xfrm rot="3571415" flipV="1">
            <a:off x="2362200" y="47244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6" name="AutoShape 207"/>
          <p:cNvSpPr>
            <a:spLocks noChangeArrowheads="1"/>
          </p:cNvSpPr>
          <p:nvPr/>
        </p:nvSpPr>
        <p:spPr bwMode="auto">
          <a:xfrm rot="3571415" flipV="1">
            <a:off x="2057400" y="22860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7" name="AutoShape 208"/>
          <p:cNvSpPr>
            <a:spLocks noChangeArrowheads="1"/>
          </p:cNvSpPr>
          <p:nvPr/>
        </p:nvSpPr>
        <p:spPr bwMode="auto">
          <a:xfrm rot="4338717" flipV="1">
            <a:off x="5461000" y="522288"/>
            <a:ext cx="304800" cy="19812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8" name="Text Box 209"/>
          <p:cNvSpPr txBox="1">
            <a:spLocks noChangeArrowheads="1"/>
          </p:cNvSpPr>
          <p:nvPr/>
        </p:nvSpPr>
        <p:spPr bwMode="auto">
          <a:xfrm>
            <a:off x="5164138" y="3240088"/>
            <a:ext cx="1784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rgbClr val="FF3300"/>
                </a:solidFill>
              </a:rPr>
              <a:t>Pick shorter </a:t>
            </a:r>
            <a:br>
              <a:rPr lang="en-US" altLang="en-US" sz="2000" b="1">
                <a:solidFill>
                  <a:srgbClr val="FF3300"/>
                </a:solidFill>
              </a:rPr>
            </a:br>
            <a:r>
              <a:rPr lang="en-US" altLang="en-US" sz="2000" b="1">
                <a:solidFill>
                  <a:srgbClr val="FF3300"/>
                </a:solidFill>
              </a:rPr>
              <a:t>AS path</a:t>
            </a:r>
          </a:p>
        </p:txBody>
      </p:sp>
      <p:sp>
        <p:nvSpPr>
          <p:cNvPr id="61479" name="Freeform 210"/>
          <p:cNvSpPr>
            <a:spLocks/>
          </p:cNvSpPr>
          <p:nvPr/>
        </p:nvSpPr>
        <p:spPr bwMode="auto">
          <a:xfrm>
            <a:off x="6084888" y="2847975"/>
            <a:ext cx="1019175" cy="293688"/>
          </a:xfrm>
          <a:custGeom>
            <a:avLst/>
            <a:gdLst>
              <a:gd name="T0" fmla="*/ 0 w 642"/>
              <a:gd name="T1" fmla="*/ 466230538 h 185"/>
              <a:gd name="T2" fmla="*/ 836691954 w 642"/>
              <a:gd name="T3" fmla="*/ 57964492 h 185"/>
              <a:gd name="T4" fmla="*/ 1617940094 w 642"/>
              <a:gd name="T5" fmla="*/ 113408030 h 185"/>
              <a:gd name="T6" fmla="*/ 0 60000 65536"/>
              <a:gd name="T7" fmla="*/ 0 60000 65536"/>
              <a:gd name="T8" fmla="*/ 0 60000 65536"/>
              <a:gd name="T9" fmla="*/ 0 w 642"/>
              <a:gd name="T10" fmla="*/ 0 h 185"/>
              <a:gd name="T11" fmla="*/ 642 w 642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185">
                <a:moveTo>
                  <a:pt x="0" y="185"/>
                </a:moveTo>
                <a:cubicBezTo>
                  <a:pt x="112" y="115"/>
                  <a:pt x="225" y="46"/>
                  <a:pt x="332" y="23"/>
                </a:cubicBezTo>
                <a:cubicBezTo>
                  <a:pt x="439" y="0"/>
                  <a:pt x="540" y="22"/>
                  <a:pt x="642" y="45"/>
                </a:cubicBezTo>
              </a:path>
            </a:pathLst>
          </a:custGeom>
          <a:noFill/>
          <a:ln w="412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Slide Number Placeholder 2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mtClean="0"/>
              <a:t>4-</a:t>
            </a:r>
            <a:fld id="{6ABB3E42-AB27-4D8C-A576-2C6CBA70EBA4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34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2667000" y="1676400"/>
            <a:ext cx="5181600" cy="984250"/>
            <a:chOff x="244" y="2596"/>
            <a:chExt cx="4120" cy="1144"/>
          </a:xfrm>
        </p:grpSpPr>
        <p:grpSp>
          <p:nvGrpSpPr>
            <p:cNvPr id="62597" name="Group 3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610" name="Oval 4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1" name="Oval 5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2" name="Oval 6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3" name="Oval 7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4" name="Oval 8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5" name="Oval 9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6" name="Oval 10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7" name="Oval 11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8" name="Oval 12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9" name="Oval 13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20" name="Oval 14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98" name="Group 15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99" name="Oval 16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0" name="Oval 17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1" name="Oval 18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2" name="Oval 19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3" name="Oval 20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4" name="Oval 21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5" name="Oval 22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6" name="Oval 23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7" name="Oval 24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8" name="Oval 25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9" name="Oval 26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7" name="Group 27"/>
          <p:cNvGrpSpPr>
            <a:grpSpLocks/>
          </p:cNvGrpSpPr>
          <p:nvPr/>
        </p:nvGrpSpPr>
        <p:grpSpPr bwMode="auto">
          <a:xfrm>
            <a:off x="4800600" y="3200400"/>
            <a:ext cx="2590800" cy="984250"/>
            <a:chOff x="244" y="2596"/>
            <a:chExt cx="4120" cy="1144"/>
          </a:xfrm>
        </p:grpSpPr>
        <p:grpSp>
          <p:nvGrpSpPr>
            <p:cNvPr id="62573" name="Group 28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86" name="Oval 29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7" name="Oval 30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8" name="Oval 31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9" name="Oval 32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0" name="Oval 33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1" name="Oval 34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2" name="Oval 35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3" name="Oval 36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4" name="Oval 37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5" name="Oval 38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6" name="Oval 39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74" name="Group 40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75" name="Oval 41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6" name="Oval 42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7" name="Oval 43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8" name="Oval 44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9" name="Oval 45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0" name="Oval 46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1" name="Oval 47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2" name="Oval 48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3" name="Oval 49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4" name="Oval 50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5" name="Oval 51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8" name="Group 52"/>
          <p:cNvGrpSpPr>
            <a:grpSpLocks/>
          </p:cNvGrpSpPr>
          <p:nvPr/>
        </p:nvGrpSpPr>
        <p:grpSpPr bwMode="auto">
          <a:xfrm>
            <a:off x="5410200" y="5334000"/>
            <a:ext cx="2743200" cy="679450"/>
            <a:chOff x="244" y="2596"/>
            <a:chExt cx="4120" cy="1144"/>
          </a:xfrm>
        </p:grpSpPr>
        <p:grpSp>
          <p:nvGrpSpPr>
            <p:cNvPr id="62549" name="Group 53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62" name="Oval 54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3" name="Oval 55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4" name="Oval 56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5" name="Oval 57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6" name="Oval 58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7" name="Oval 59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8" name="Oval 60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9" name="Oval 61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0" name="Oval 62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1" name="Oval 63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2" name="Oval 64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50" name="Group 65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51" name="Oval 66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2" name="Oval 67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3" name="Oval 68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4" name="Oval 69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5" name="Oval 70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6" name="Oval 71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7" name="Oval 72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8" name="Oval 73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9" name="Oval 74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0" name="Oval 75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1" name="Oval 76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9" name="Group 77"/>
          <p:cNvGrpSpPr>
            <a:grpSpLocks/>
          </p:cNvGrpSpPr>
          <p:nvPr/>
        </p:nvGrpSpPr>
        <p:grpSpPr bwMode="auto">
          <a:xfrm>
            <a:off x="2286000" y="5029200"/>
            <a:ext cx="2209800" cy="679450"/>
            <a:chOff x="244" y="2596"/>
            <a:chExt cx="4120" cy="1144"/>
          </a:xfrm>
        </p:grpSpPr>
        <p:grpSp>
          <p:nvGrpSpPr>
            <p:cNvPr id="62525" name="Group 78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38" name="Oval 79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9" name="Oval 80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0" name="Oval 81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1" name="Oval 82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2" name="Oval 83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3" name="Oval 84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4" name="Oval 85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5" name="Oval 86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6" name="Oval 87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7" name="Oval 88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8" name="Oval 89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26" name="Group 90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27" name="Oval 91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8" name="Oval 92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9" name="Oval 93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0" name="Oval 94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1" name="Oval 95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2" name="Oval 96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3" name="Oval 97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4" name="Oval 98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5" name="Oval 99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6" name="Oval 100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7" name="Oval 101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2470" name="Text Box 102"/>
          <p:cNvSpPr txBox="1">
            <a:spLocks noChangeArrowheads="1"/>
          </p:cNvSpPr>
          <p:nvPr/>
        </p:nvSpPr>
        <p:spPr bwMode="auto">
          <a:xfrm>
            <a:off x="6553200" y="54911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1</a:t>
            </a:r>
          </a:p>
        </p:txBody>
      </p:sp>
      <p:sp>
        <p:nvSpPr>
          <p:cNvPr id="62471" name="Text Box 103"/>
          <p:cNvSpPr txBox="1">
            <a:spLocks noChangeArrowheads="1"/>
          </p:cNvSpPr>
          <p:nvPr/>
        </p:nvSpPr>
        <p:spPr bwMode="auto">
          <a:xfrm>
            <a:off x="2971800" y="53387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2</a:t>
            </a:r>
          </a:p>
        </p:txBody>
      </p:sp>
      <p:sp>
        <p:nvSpPr>
          <p:cNvPr id="62472" name="Text Box 104"/>
          <p:cNvSpPr txBox="1">
            <a:spLocks noChangeArrowheads="1"/>
          </p:cNvSpPr>
          <p:nvPr/>
        </p:nvSpPr>
        <p:spPr bwMode="auto">
          <a:xfrm>
            <a:off x="4953000" y="19859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4</a:t>
            </a:r>
          </a:p>
        </p:txBody>
      </p:sp>
      <p:sp>
        <p:nvSpPr>
          <p:cNvPr id="62473" name="Text Box 105"/>
          <p:cNvSpPr txBox="1">
            <a:spLocks noChangeArrowheads="1"/>
          </p:cNvSpPr>
          <p:nvPr/>
        </p:nvSpPr>
        <p:spPr bwMode="auto">
          <a:xfrm>
            <a:off x="5715000" y="34337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3</a:t>
            </a:r>
          </a:p>
        </p:txBody>
      </p:sp>
      <p:sp>
        <p:nvSpPr>
          <p:cNvPr id="62474" name="Line 106"/>
          <p:cNvSpPr>
            <a:spLocks noChangeShapeType="1"/>
          </p:cNvSpPr>
          <p:nvPr/>
        </p:nvSpPr>
        <p:spPr bwMode="auto">
          <a:xfrm>
            <a:off x="6324600" y="4191000"/>
            <a:ext cx="7620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7"/>
          <p:cNvSpPr>
            <a:spLocks noChangeShapeType="1"/>
          </p:cNvSpPr>
          <p:nvPr/>
        </p:nvSpPr>
        <p:spPr bwMode="auto">
          <a:xfrm>
            <a:off x="7315200" y="2438400"/>
            <a:ext cx="609600" cy="3124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08"/>
          <p:cNvSpPr>
            <a:spLocks noChangeShapeType="1"/>
          </p:cNvSpPr>
          <p:nvPr/>
        </p:nvSpPr>
        <p:spPr bwMode="auto">
          <a:xfrm flipH="1">
            <a:off x="2133600" y="2209800"/>
            <a:ext cx="9906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09"/>
          <p:cNvSpPr>
            <a:spLocks noChangeShapeType="1"/>
          </p:cNvSpPr>
          <p:nvPr/>
        </p:nvSpPr>
        <p:spPr bwMode="auto">
          <a:xfrm>
            <a:off x="4343400" y="5334000"/>
            <a:ext cx="1219200" cy="228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10"/>
          <p:cNvSpPr>
            <a:spLocks noChangeArrowheads="1"/>
          </p:cNvSpPr>
          <p:nvPr/>
        </p:nvSpPr>
        <p:spPr bwMode="auto">
          <a:xfrm>
            <a:off x="6248400" y="5943600"/>
            <a:ext cx="1714500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13.13.0.0/16</a:t>
            </a:r>
          </a:p>
        </p:txBody>
      </p:sp>
      <p:grpSp>
        <p:nvGrpSpPr>
          <p:cNvPr id="62479" name="Group 111"/>
          <p:cNvGrpSpPr>
            <a:grpSpLocks/>
          </p:cNvGrpSpPr>
          <p:nvPr/>
        </p:nvGrpSpPr>
        <p:grpSpPr bwMode="auto">
          <a:xfrm>
            <a:off x="0" y="3124200"/>
            <a:ext cx="3657600" cy="1517650"/>
            <a:chOff x="244" y="2596"/>
            <a:chExt cx="4120" cy="1144"/>
          </a:xfrm>
        </p:grpSpPr>
        <p:grpSp>
          <p:nvGrpSpPr>
            <p:cNvPr id="62501" name="Group 112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14" name="Oval 113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5" name="Oval 114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6" name="Oval 115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7" name="Oval 116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8" name="Oval 117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9" name="Oval 118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0" name="Oval 119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1" name="Oval 120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2" name="Oval 121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3" name="Oval 122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4" name="Oval 123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02" name="Group 124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03" name="Oval 125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4" name="Oval 126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5" name="Oval 127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6" name="Oval 128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7" name="Oval 129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8" name="Oval 130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9" name="Oval 131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0" name="Oval 132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1" name="Oval 133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2" name="Oval 134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3" name="Oval 135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2480" name="Line 136"/>
          <p:cNvSpPr>
            <a:spLocks noChangeShapeType="1"/>
          </p:cNvSpPr>
          <p:nvPr/>
        </p:nvSpPr>
        <p:spPr bwMode="auto">
          <a:xfrm>
            <a:off x="3505200" y="3657600"/>
            <a:ext cx="15240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37"/>
          <p:cNvSpPr txBox="1">
            <a:spLocks noChangeArrowheads="1"/>
          </p:cNvSpPr>
          <p:nvPr/>
        </p:nvSpPr>
        <p:spPr bwMode="auto">
          <a:xfrm>
            <a:off x="533400" y="3121025"/>
            <a:ext cx="139065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80</a:t>
            </a:r>
          </a:p>
        </p:txBody>
      </p:sp>
      <p:sp>
        <p:nvSpPr>
          <p:cNvPr id="62482" name="Text Box 138"/>
          <p:cNvSpPr txBox="1">
            <a:spLocks noChangeArrowheads="1"/>
          </p:cNvSpPr>
          <p:nvPr/>
        </p:nvSpPr>
        <p:spPr bwMode="auto">
          <a:xfrm>
            <a:off x="457200" y="4264025"/>
            <a:ext cx="1470025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100</a:t>
            </a:r>
          </a:p>
        </p:txBody>
      </p:sp>
      <p:sp>
        <p:nvSpPr>
          <p:cNvPr id="62483" name="Text Box 139"/>
          <p:cNvSpPr txBox="1">
            <a:spLocks noChangeArrowheads="1"/>
          </p:cNvSpPr>
          <p:nvPr/>
        </p:nvSpPr>
        <p:spPr bwMode="auto">
          <a:xfrm>
            <a:off x="1828800" y="3578225"/>
            <a:ext cx="139065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90</a:t>
            </a:r>
          </a:p>
        </p:txBody>
      </p:sp>
      <p:sp>
        <p:nvSpPr>
          <p:cNvPr id="62484" name="Line 140"/>
          <p:cNvSpPr>
            <a:spLocks noChangeShapeType="1"/>
          </p:cNvSpPr>
          <p:nvPr/>
        </p:nvSpPr>
        <p:spPr bwMode="auto">
          <a:xfrm>
            <a:off x="2286000" y="4419600"/>
            <a:ext cx="22860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AutoShape 141"/>
          <p:cNvSpPr>
            <a:spLocks noChangeArrowheads="1"/>
          </p:cNvSpPr>
          <p:nvPr/>
        </p:nvSpPr>
        <p:spPr bwMode="auto">
          <a:xfrm>
            <a:off x="3886200" y="32766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6" name="AutoShape 142"/>
          <p:cNvSpPr>
            <a:spLocks noChangeArrowheads="1"/>
          </p:cNvSpPr>
          <p:nvPr/>
        </p:nvSpPr>
        <p:spPr bwMode="auto">
          <a:xfrm rot="-2781112">
            <a:off x="1981200" y="2438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7" name="AutoShape 143"/>
          <p:cNvSpPr>
            <a:spLocks noChangeArrowheads="1"/>
          </p:cNvSpPr>
          <p:nvPr/>
        </p:nvSpPr>
        <p:spPr bwMode="auto">
          <a:xfrm rot="4384350">
            <a:off x="1828800" y="48768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8" name="Rectangle 144"/>
          <p:cNvSpPr>
            <a:spLocks noChangeArrowheads="1"/>
          </p:cNvSpPr>
          <p:nvPr/>
        </p:nvSpPr>
        <p:spPr bwMode="auto">
          <a:xfrm>
            <a:off x="182563" y="5435600"/>
            <a:ext cx="2873375" cy="9429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rgbClr val="000099"/>
                </a:solidFill>
              </a:rPr>
              <a:t>Set appropriate “local pref”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to reflect preferences:</a:t>
            </a:r>
          </a:p>
          <a:p>
            <a:r>
              <a:rPr lang="en-US" altLang="en-US" sz="1400" b="1">
                <a:solidFill>
                  <a:srgbClr val="000099"/>
                </a:solidFill>
              </a:rPr>
              <a:t>Higher Local preference values</a:t>
            </a:r>
          </a:p>
          <a:p>
            <a:r>
              <a:rPr lang="en-US" altLang="en-US" sz="1400" b="1">
                <a:solidFill>
                  <a:srgbClr val="000099"/>
                </a:solidFill>
              </a:rPr>
              <a:t>are preferred</a:t>
            </a:r>
          </a:p>
        </p:txBody>
      </p:sp>
      <p:sp>
        <p:nvSpPr>
          <p:cNvPr id="62489" name="Freeform 145"/>
          <p:cNvSpPr>
            <a:spLocks/>
          </p:cNvSpPr>
          <p:nvPr/>
        </p:nvSpPr>
        <p:spPr bwMode="auto">
          <a:xfrm>
            <a:off x="2514600" y="4191000"/>
            <a:ext cx="3657600" cy="1371600"/>
          </a:xfrm>
          <a:custGeom>
            <a:avLst/>
            <a:gdLst>
              <a:gd name="T0" fmla="*/ 0 w 2304"/>
              <a:gd name="T1" fmla="*/ 0 h 864"/>
              <a:gd name="T2" fmla="*/ 846772538 w 2304"/>
              <a:gd name="T3" fmla="*/ 1693545315 h 864"/>
              <a:gd name="T4" fmla="*/ 2147483647 w 2304"/>
              <a:gd name="T5" fmla="*/ 1572577453 h 864"/>
              <a:gd name="T6" fmla="*/ 2147483647 w 2304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864"/>
              <a:gd name="T14" fmla="*/ 2304 w 2304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864">
                <a:moveTo>
                  <a:pt x="0" y="0"/>
                </a:moveTo>
                <a:cubicBezTo>
                  <a:pt x="80" y="284"/>
                  <a:pt x="160" y="568"/>
                  <a:pt x="336" y="672"/>
                </a:cubicBezTo>
                <a:cubicBezTo>
                  <a:pt x="512" y="776"/>
                  <a:pt x="728" y="592"/>
                  <a:pt x="1056" y="624"/>
                </a:cubicBezTo>
                <a:cubicBezTo>
                  <a:pt x="1384" y="656"/>
                  <a:pt x="1844" y="760"/>
                  <a:pt x="2304" y="8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Rectangle 146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576262"/>
          </a:xfrm>
        </p:spPr>
        <p:txBody>
          <a:bodyPr/>
          <a:lstStyle/>
          <a:p>
            <a:r>
              <a:rPr lang="en-US" altLang="en-US" sz="3600" smtClean="0"/>
              <a:t>Frank’s Choices…</a:t>
            </a:r>
          </a:p>
        </p:txBody>
      </p:sp>
      <p:grpSp>
        <p:nvGrpSpPr>
          <p:cNvPr id="62491" name="Group 147"/>
          <p:cNvGrpSpPr>
            <a:grpSpLocks/>
          </p:cNvGrpSpPr>
          <p:nvPr/>
        </p:nvGrpSpPr>
        <p:grpSpPr bwMode="auto">
          <a:xfrm>
            <a:off x="152400" y="1746250"/>
            <a:ext cx="2667000" cy="762000"/>
            <a:chOff x="96" y="3744"/>
            <a:chExt cx="1680" cy="480"/>
          </a:xfrm>
        </p:grpSpPr>
        <p:sp>
          <p:nvSpPr>
            <p:cNvPr id="62494" name="Line 148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Text Box 149"/>
            <p:cNvSpPr txBox="1">
              <a:spLocks noChangeArrowheads="1"/>
            </p:cNvSpPr>
            <p:nvPr/>
          </p:nvSpPr>
          <p:spPr bwMode="auto">
            <a:xfrm>
              <a:off x="288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62496" name="Text Box 150"/>
            <p:cNvSpPr txBox="1">
              <a:spLocks noChangeArrowheads="1"/>
            </p:cNvSpPr>
            <p:nvPr/>
          </p:nvSpPr>
          <p:spPr bwMode="auto">
            <a:xfrm>
              <a:off x="1200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62497" name="Line 151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Text Box 152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customer</a:t>
              </a:r>
            </a:p>
          </p:txBody>
        </p:sp>
        <p:sp>
          <p:nvSpPr>
            <p:cNvPr id="62499" name="Text Box 153"/>
            <p:cNvSpPr txBox="1">
              <a:spLocks noChangeArrowheads="1"/>
            </p:cNvSpPr>
            <p:nvPr/>
          </p:nvSpPr>
          <p:spPr bwMode="auto">
            <a:xfrm>
              <a:off x="96" y="3983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provider</a:t>
              </a:r>
            </a:p>
          </p:txBody>
        </p:sp>
        <p:sp>
          <p:nvSpPr>
            <p:cNvPr id="62500" name="Rectangle 154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2492" name="Text Box 155"/>
          <p:cNvSpPr txBox="1">
            <a:spLocks noChangeArrowheads="1"/>
          </p:cNvSpPr>
          <p:nvPr/>
        </p:nvSpPr>
        <p:spPr bwMode="auto">
          <a:xfrm>
            <a:off x="3633788" y="644525"/>
            <a:ext cx="3317875" cy="11557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rgbClr val="000099"/>
                </a:solidFill>
              </a:rPr>
              <a:t>Route learned from customer preferred over 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route learned from peer, preferred over 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route learned from provider</a:t>
            </a:r>
          </a:p>
        </p:txBody>
      </p:sp>
    </p:spTree>
    <p:extLst>
      <p:ext uri="{BB962C8B-B14F-4D97-AF65-F5344CB8AC3E}">
        <p14:creationId xmlns:p14="http://schemas.microsoft.com/office/powerpoint/2010/main" val="912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messages</a:t>
            </a:r>
            <a:endParaRPr lang="en-US" altLang="en-US" sz="32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r>
              <a:rPr lang="en-US" altLang="en-US" dirty="0" smtClean="0"/>
              <a:t>BGP messages exchanged using TCP.</a:t>
            </a:r>
          </a:p>
          <a:p>
            <a:r>
              <a:rPr lang="en-US" altLang="en-US" dirty="0" smtClean="0"/>
              <a:t>BGP messages: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OPEN:</a:t>
            </a:r>
            <a:r>
              <a:rPr lang="en-US" altLang="en-US" dirty="0" smtClean="0"/>
              <a:t> opens TCP connection to peer and authenticates sender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UPDATE:</a:t>
            </a:r>
            <a:r>
              <a:rPr lang="en-US" altLang="en-US" dirty="0" smtClean="0"/>
              <a:t> advertises new path (or withdraws old)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KEEPALIVE</a:t>
            </a:r>
            <a:r>
              <a:rPr lang="en-US" altLang="en-US" dirty="0" smtClean="0"/>
              <a:t> keeps connection alive in absence of UPDATES; also ACKs OPEN request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NOTIFICATION:</a:t>
            </a:r>
            <a:r>
              <a:rPr lang="en-US" altLang="en-US" dirty="0" smtClean="0"/>
              <a:t> reports errors in previous </a:t>
            </a:r>
            <a:r>
              <a:rPr lang="en-US" altLang="en-US" dirty="0" err="1" smtClean="0"/>
              <a:t>msg</a:t>
            </a:r>
            <a:r>
              <a:rPr lang="en-US" altLang="en-US" dirty="0" smtClean="0"/>
              <a:t>; also used to close connection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0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routing policy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76250" y="1123950"/>
          <a:ext cx="75390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Picture" r:id="rId4" imgW="5372280" imgH="2171880" progId="Word.Picture.8">
                  <p:embed/>
                </p:oleObj>
              </mc:Choice>
              <mc:Fallback>
                <p:oleObj name="Picture" r:id="rId4" imgW="537228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3950"/>
                        <a:ext cx="75390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A,B,C are </a:t>
            </a:r>
            <a:r>
              <a:rPr lang="en-US" altLang="en-US" sz="2400">
                <a:solidFill>
                  <a:srgbClr val="FF0000"/>
                </a:solidFill>
              </a:rPr>
              <a:t>provider networks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X,W,Y are customer (of provider networks)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X is </a:t>
            </a:r>
            <a:r>
              <a:rPr lang="en-US" altLang="en-US" sz="2400">
                <a:solidFill>
                  <a:srgbClr val="FF0000"/>
                </a:solidFill>
              </a:rPr>
              <a:t>dual-homed:</a:t>
            </a:r>
            <a:r>
              <a:rPr lang="en-US" altLang="en-US" sz="2400"/>
              <a:t> attached to two networks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400"/>
              <a:t>X does not want to route from B via X to C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400"/>
              <a:t>.. so X will not advertise to B a route to C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70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routing policy (2)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76250" y="1123950"/>
          <a:ext cx="75390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Picture" r:id="rId4" imgW="5372280" imgH="2171880" progId="Word.Picture.8">
                  <p:embed/>
                </p:oleObj>
              </mc:Choice>
              <mc:Fallback>
                <p:oleObj name="Picture" r:id="rId4" imgW="537228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3950"/>
                        <a:ext cx="75390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55600" y="36433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A advertises to B the path AW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B advertises to X the path BAW 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Should B advertise to C the path BAW?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No way! B gets no “revenue” for routing CBAW since neither W nor C are B’s customers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B wants to force C to route to w via A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B wants to route </a:t>
            </a:r>
            <a:r>
              <a:rPr lang="en-US" altLang="en-US" sz="2000" i="1">
                <a:solidFill>
                  <a:srgbClr val="FF0000"/>
                </a:solidFill>
              </a:rPr>
              <a:t>only </a:t>
            </a:r>
            <a:r>
              <a:rPr lang="en-US" altLang="en-US" sz="2000"/>
              <a:t>to/from its customers!</a:t>
            </a:r>
            <a:endParaRPr lang="en-US" altLang="en-US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909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Why different Intra- and Inter-AS routing ?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80" y="1393535"/>
            <a:ext cx="8229600" cy="4572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Policy: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Inter-AS: admin wants control over how its traffic routed, who routes through its net. </a:t>
            </a:r>
          </a:p>
          <a:p>
            <a:r>
              <a:rPr lang="en-US" altLang="en-US" sz="2400" dirty="0" smtClean="0"/>
              <a:t>Intra-AS: single admin, so no policy decisions needed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Scale:</a:t>
            </a:r>
            <a:endParaRPr lang="en-US" altLang="en-US" sz="2400" dirty="0" smtClean="0"/>
          </a:p>
          <a:p>
            <a:r>
              <a:rPr lang="en-US" altLang="en-US" sz="2400" dirty="0" smtClean="0"/>
              <a:t>hierarchical routing saves table size, reduced update traffic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Performance: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Intra-AS: can focus on performance</a:t>
            </a:r>
          </a:p>
          <a:p>
            <a:r>
              <a:rPr lang="en-US" altLang="en-US" sz="2400" dirty="0" smtClean="0"/>
              <a:t>Inter-AS: policy may dominate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517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Local Control, Global Stability:</a:t>
            </a:r>
            <a:br>
              <a:rPr lang="en-US" altLang="en-US" dirty="0" smtClean="0"/>
            </a:br>
            <a:r>
              <a:rPr lang="en-US" altLang="en-US" sz="3600" dirty="0" smtClean="0"/>
              <a:t>“Gao-Rexford Conditions”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991600" cy="5715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export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Don’t export routes learned from a peer or provider to another peer or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Global topology</a:t>
            </a:r>
          </a:p>
          <a:p>
            <a:pPr lvl="1"/>
            <a:r>
              <a:rPr lang="en-US" altLang="en-US" sz="2600" dirty="0" smtClean="0"/>
              <a:t>Provider-customer relationship graph is acyclic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E.g., my customer’s customer is not my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selection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Prefer routes through customers  over routes through   peers and providers</a:t>
            </a:r>
          </a:p>
          <a:p>
            <a:pPr marL="0" indent="0">
              <a:buNone/>
            </a:pPr>
            <a:r>
              <a:rPr lang="en-US" altLang="en-US" dirty="0" smtClean="0"/>
              <a:t>Guaranteed to converge to unique, stable solution</a:t>
            </a:r>
          </a:p>
        </p:txBody>
      </p:sp>
      <p:sp>
        <p:nvSpPr>
          <p:cNvPr id="9523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C575B3F-A423-4893-BF2A-7D8978E0B2DD}" type="slidenum">
              <a:rPr lang="en-US" altLang="en-US" sz="1400"/>
              <a:pPr algn="r" eaLnBrk="1" hangingPunct="1"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143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1139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0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1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9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1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2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3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6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60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1161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1162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1163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1164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1165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1166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1167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1168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1169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1172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347663" y="1905000"/>
            <a:ext cx="391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“1 2 d” and “7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path: “5 8 d”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071938" y="4322763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6" name="Freeform 42"/>
          <p:cNvSpPr>
            <a:spLocks/>
          </p:cNvSpPr>
          <p:nvPr/>
        </p:nvSpPr>
        <p:spPr bwMode="auto">
          <a:xfrm>
            <a:off x="5530850" y="4502150"/>
            <a:ext cx="1114425" cy="511175"/>
          </a:xfrm>
          <a:custGeom>
            <a:avLst/>
            <a:gdLst>
              <a:gd name="T0" fmla="*/ 2147483647 w 702"/>
              <a:gd name="T1" fmla="*/ 0 h 322"/>
              <a:gd name="T2" fmla="*/ 2147483647 w 702"/>
              <a:gd name="T3" fmla="*/ 2147483647 h 322"/>
              <a:gd name="T4" fmla="*/ 0 w 702"/>
              <a:gd name="T5" fmla="*/ 2147483647 h 322"/>
              <a:gd name="T6" fmla="*/ 0 60000 65536"/>
              <a:gd name="T7" fmla="*/ 0 60000 65536"/>
              <a:gd name="T8" fmla="*/ 0 60000 65536"/>
              <a:gd name="T9" fmla="*/ 0 w 702"/>
              <a:gd name="T10" fmla="*/ 0 h 322"/>
              <a:gd name="T11" fmla="*/ 702 w 702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22">
                <a:moveTo>
                  <a:pt x="702" y="0"/>
                </a:moveTo>
                <a:cubicBezTo>
                  <a:pt x="555" y="153"/>
                  <a:pt x="408" y="306"/>
                  <a:pt x="291" y="314"/>
                </a:cubicBezTo>
                <a:cubicBezTo>
                  <a:pt x="174" y="322"/>
                  <a:pt x="87" y="185"/>
                  <a:pt x="0" y="4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77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1CC54EEA-5A3B-44B1-AC0B-FFD4F5984BA2}" type="slidenum">
              <a:rPr lang="en-US" altLang="en-US" sz="1400">
                <a:latin typeface="Calibri" pitchFamily="34" charset="0"/>
              </a:rPr>
              <a:pPr algn="r" eaLnBrk="1" hangingPunct="1"/>
              <a:t>49</a:t>
            </a:fld>
            <a:endParaRPr lang="en-US" altLang="en-US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4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/>
      <p:bldP spid="298023" grpId="1"/>
      <p:bldP spid="298024" grpId="0" animBg="1"/>
      <p:bldP spid="298024" grpId="1" animBg="1"/>
      <p:bldP spid="298025" grpId="0" animBg="1"/>
      <p:bldP spid="298025" grpId="1" animBg="1"/>
      <p:bldP spid="298026" grpId="0" animBg="1"/>
      <p:bldP spid="2980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Three Issues to Address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What does the protocol compute?</a:t>
            </a:r>
          </a:p>
          <a:p>
            <a:pPr lvl="1">
              <a:spcAft>
                <a:spcPts val="1200"/>
              </a:spcAft>
            </a:pPr>
            <a:r>
              <a:rPr lang="en-US" sz="3200" dirty="0" smtClean="0"/>
              <a:t>E.g., shortest paths?</a:t>
            </a:r>
          </a:p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What algorithm does the protocol run?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/>
              <a:t>E.g., link-state routing?</a:t>
            </a:r>
          </a:p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How do routers learn end-host locations?</a:t>
            </a:r>
          </a:p>
          <a:p>
            <a:pPr lvl="1"/>
            <a:r>
              <a:rPr lang="en-US" sz="3200" dirty="0" smtClean="0"/>
              <a:t>E.g., injecting into the routing protocol</a:t>
            </a:r>
          </a:p>
        </p:txBody>
      </p:sp>
      <p:sp>
        <p:nvSpPr>
          <p:cNvPr id="2560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E9F16D3-95C2-7B4D-A581-8EE1EBC34E17}" type="slidenum">
              <a:rPr lang="en-US" sz="1200">
                <a:solidFill>
                  <a:srgbClr val="898989"/>
                </a:solidFill>
              </a:rPr>
              <a:pPr algn="r"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7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8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9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0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1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4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5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6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8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3209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3210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3211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3212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3213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3217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211138" y="1905000"/>
            <a:ext cx="458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“6 4 3 d” and “8 5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paths: “6 5 d” and “1 4 3 d”</a:t>
            </a:r>
          </a:p>
        </p:txBody>
      </p:sp>
      <p:sp>
        <p:nvSpPr>
          <p:cNvPr id="93222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9" name="Freeform 45"/>
          <p:cNvSpPr>
            <a:spLocks/>
          </p:cNvSpPr>
          <p:nvPr/>
        </p:nvSpPr>
        <p:spPr bwMode="auto">
          <a:xfrm>
            <a:off x="5608638" y="3521075"/>
            <a:ext cx="2765425" cy="723900"/>
          </a:xfrm>
          <a:custGeom>
            <a:avLst/>
            <a:gdLst>
              <a:gd name="T0" fmla="*/ 2147483647 w 1718"/>
              <a:gd name="T1" fmla="*/ 2147483647 h 481"/>
              <a:gd name="T2" fmla="*/ 2147483647 w 1718"/>
              <a:gd name="T3" fmla="*/ 2147483647 h 481"/>
              <a:gd name="T4" fmla="*/ 2147483647 w 1718"/>
              <a:gd name="T5" fmla="*/ 2147483647 h 481"/>
              <a:gd name="T6" fmla="*/ 0 w 171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18"/>
              <a:gd name="T13" fmla="*/ 0 h 481"/>
              <a:gd name="T14" fmla="*/ 1718 w 171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" h="481">
                <a:moveTo>
                  <a:pt x="1718" y="481"/>
                </a:moveTo>
                <a:cubicBezTo>
                  <a:pt x="1538" y="309"/>
                  <a:pt x="1359" y="138"/>
                  <a:pt x="1161" y="69"/>
                </a:cubicBezTo>
                <a:cubicBezTo>
                  <a:pt x="963" y="0"/>
                  <a:pt x="725" y="5"/>
                  <a:pt x="532" y="69"/>
                </a:cubicBezTo>
                <a:cubicBezTo>
                  <a:pt x="339" y="133"/>
                  <a:pt x="169" y="294"/>
                  <a:pt x="0" y="4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0" name="Freeform 46"/>
          <p:cNvSpPr>
            <a:spLocks/>
          </p:cNvSpPr>
          <p:nvPr/>
        </p:nvSpPr>
        <p:spPr bwMode="auto">
          <a:xfrm>
            <a:off x="5530850" y="4470400"/>
            <a:ext cx="1114425" cy="542925"/>
          </a:xfrm>
          <a:custGeom>
            <a:avLst/>
            <a:gdLst>
              <a:gd name="T0" fmla="*/ 2147483647 w 702"/>
              <a:gd name="T1" fmla="*/ 2147483647 h 342"/>
              <a:gd name="T2" fmla="*/ 2147483647 w 702"/>
              <a:gd name="T3" fmla="*/ 2147483647 h 342"/>
              <a:gd name="T4" fmla="*/ 0 w 702"/>
              <a:gd name="T5" fmla="*/ 2147483647 h 342"/>
              <a:gd name="T6" fmla="*/ 0 60000 65536"/>
              <a:gd name="T7" fmla="*/ 0 60000 65536"/>
              <a:gd name="T8" fmla="*/ 0 60000 65536"/>
              <a:gd name="T9" fmla="*/ 0 w 702"/>
              <a:gd name="T10" fmla="*/ 0 h 342"/>
              <a:gd name="T11" fmla="*/ 702 w 702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42">
                <a:moveTo>
                  <a:pt x="291" y="342"/>
                </a:moveTo>
                <a:cubicBezTo>
                  <a:pt x="496" y="223"/>
                  <a:pt x="702" y="104"/>
                  <a:pt x="654" y="52"/>
                </a:cubicBezTo>
                <a:cubicBezTo>
                  <a:pt x="606" y="0"/>
                  <a:pt x="303" y="14"/>
                  <a:pt x="0" y="2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1" name="Freeform 47"/>
          <p:cNvSpPr>
            <a:spLocks/>
          </p:cNvSpPr>
          <p:nvPr/>
        </p:nvSpPr>
        <p:spPr bwMode="auto">
          <a:xfrm>
            <a:off x="5262563" y="2671763"/>
            <a:ext cx="2060575" cy="1343025"/>
          </a:xfrm>
          <a:custGeom>
            <a:avLst/>
            <a:gdLst>
              <a:gd name="T0" fmla="*/ 2147483647 w 1298"/>
              <a:gd name="T1" fmla="*/ 0 h 846"/>
              <a:gd name="T2" fmla="*/ 2147483647 w 1298"/>
              <a:gd name="T3" fmla="*/ 2147483647 h 846"/>
              <a:gd name="T4" fmla="*/ 2147483647 w 1298"/>
              <a:gd name="T5" fmla="*/ 2147483647 h 846"/>
              <a:gd name="T6" fmla="*/ 0 w 1298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846"/>
              <a:gd name="T14" fmla="*/ 1298 w 1298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846">
                <a:moveTo>
                  <a:pt x="169" y="0"/>
                </a:moveTo>
                <a:cubicBezTo>
                  <a:pt x="693" y="169"/>
                  <a:pt x="1218" y="339"/>
                  <a:pt x="1258" y="411"/>
                </a:cubicBezTo>
                <a:cubicBezTo>
                  <a:pt x="1298" y="483"/>
                  <a:pt x="621" y="363"/>
                  <a:pt x="411" y="435"/>
                </a:cubicBezTo>
                <a:cubicBezTo>
                  <a:pt x="201" y="507"/>
                  <a:pt x="100" y="676"/>
                  <a:pt x="0" y="84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2" name="Line 48"/>
          <p:cNvSpPr>
            <a:spLocks noChangeShapeType="1"/>
          </p:cNvSpPr>
          <p:nvPr/>
        </p:nvSpPr>
        <p:spPr bwMode="auto">
          <a:xfrm flipH="1">
            <a:off x="5838825" y="4284663"/>
            <a:ext cx="2381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7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0CEE3FC-3ABD-427E-B59E-F1C9F6E3975E}" type="slidenum">
              <a:rPr lang="en-US" altLang="en-US" sz="1400">
                <a:latin typeface="Calibri" pitchFamily="34" charset="0"/>
              </a:rPr>
              <a:pPr algn="r" eaLnBrk="1" hangingPunct="1"/>
              <a:t>50</a:t>
            </a:fld>
            <a:endParaRPr lang="en-US" altLang="en-US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7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7" grpId="0"/>
      <p:bldP spid="298029" grpId="0" animBg="1"/>
      <p:bldP spid="298030" grpId="0" animBg="1"/>
      <p:bldP spid="298031" grpId="0" animBg="1"/>
      <p:bldP spid="2980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863" y="5943600"/>
            <a:ext cx="868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6867525" y="2454275"/>
            <a:ext cx="12192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152400" y="1616075"/>
            <a:ext cx="2514600" cy="380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72525" cy="1143000"/>
          </a:xfrm>
        </p:spPr>
        <p:txBody>
          <a:bodyPr/>
          <a:lstStyle/>
          <a:p>
            <a:r>
              <a:rPr lang="en-US" altLang="en-US" smtClean="0"/>
              <a:t>Routing in the Internet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143000" y="54260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52400" y="595947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Stub AS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3657600" y="1616075"/>
            <a:ext cx="2057400" cy="381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4572000" y="54260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895600" y="5964238"/>
            <a:ext cx="3403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Transit AS</a:t>
            </a:r>
          </a:p>
          <a:p>
            <a:pPr algn="ctr"/>
            <a:r>
              <a:rPr lang="en-US" altLang="en-US"/>
              <a:t>e.g. backbone service provider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867525" y="5964238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Stub AS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914400" y="1082675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‘A’</a:t>
            </a:r>
            <a:endParaRPr lang="en-US" alt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46525" y="104775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‘B’</a:t>
            </a:r>
            <a:endParaRPr lang="en-US" alt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451725" y="1143000"/>
            <a:ext cx="85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‘C’</a:t>
            </a:r>
            <a:endParaRPr lang="en-US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1143000" y="35972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447800" y="26828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85800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1143000" y="24542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1447800" y="321627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838200" y="2987675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1981200" y="2987675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914400" y="18446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914400" y="18446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" y="1844675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2895600" y="31400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3352800" y="32924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 flipV="1">
            <a:off x="3352800" y="2682875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3810000" y="2454275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4191000" y="17684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4724400" y="100647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4267200" y="2378075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4876800" y="1920875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5257800" y="336867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4495800" y="3749675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343400" y="4054475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946525" y="4664075"/>
            <a:ext cx="320675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V="1">
            <a:off x="5791200" y="25685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5943600" y="32924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019800" y="314007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3886200" y="3368675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4267200" y="2835275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5029200" y="2759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V="1">
            <a:off x="7400925" y="1768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7096125" y="17684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8315325" y="30638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8620125" y="27590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8543925" y="42068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8543925" y="420687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H="1">
            <a:off x="8543925" y="41306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7477125" y="4206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7019925" y="4359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AutoShape 53"/>
          <p:cNvSpPr>
            <a:spLocks noChangeArrowheads="1"/>
          </p:cNvSpPr>
          <p:nvPr/>
        </p:nvSpPr>
        <p:spPr bwMode="auto">
          <a:xfrm>
            <a:off x="6791325" y="1616075"/>
            <a:ext cx="2133600" cy="380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V="1">
            <a:off x="7400925" y="18446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7019925" y="1844675"/>
            <a:ext cx="838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8239125" y="3140075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>
            <a:off x="8467725" y="2682875"/>
            <a:ext cx="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>
            <a:off x="8543925" y="4206875"/>
            <a:ext cx="76200" cy="76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 flipH="1">
            <a:off x="8543925" y="4054475"/>
            <a:ext cx="2286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7553325" y="42068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>
            <a:off x="7172325" y="4359275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3810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36576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69342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304800" y="2759075"/>
            <a:ext cx="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>
            <a:off x="304800" y="31400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Oval 67"/>
          <p:cNvSpPr>
            <a:spLocks noChangeArrowheads="1"/>
          </p:cNvSpPr>
          <p:nvPr/>
        </p:nvSpPr>
        <p:spPr bwMode="auto">
          <a:xfrm>
            <a:off x="533400" y="29114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2" name="Oval 68"/>
          <p:cNvSpPr>
            <a:spLocks noChangeArrowheads="1"/>
          </p:cNvSpPr>
          <p:nvPr/>
        </p:nvSpPr>
        <p:spPr bwMode="auto">
          <a:xfrm>
            <a:off x="6943725" y="2378075"/>
            <a:ext cx="990600" cy="144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7248525" y="36734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4" name="Oval 70"/>
          <p:cNvSpPr>
            <a:spLocks noChangeArrowheads="1"/>
          </p:cNvSpPr>
          <p:nvPr/>
        </p:nvSpPr>
        <p:spPr bwMode="auto">
          <a:xfrm>
            <a:off x="7705725" y="28352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5" name="Oval 71"/>
          <p:cNvSpPr>
            <a:spLocks noChangeArrowheads="1"/>
          </p:cNvSpPr>
          <p:nvPr/>
        </p:nvSpPr>
        <p:spPr bwMode="auto">
          <a:xfrm>
            <a:off x="7172325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6562725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7" name="Oval 73"/>
          <p:cNvSpPr>
            <a:spLocks noChangeArrowheads="1"/>
          </p:cNvSpPr>
          <p:nvPr/>
        </p:nvSpPr>
        <p:spPr bwMode="auto">
          <a:xfrm>
            <a:off x="54102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4343400" y="13874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3962400" y="3521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4800600" y="33686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1" name="Oval 77"/>
          <p:cNvSpPr>
            <a:spLocks noChangeArrowheads="1"/>
          </p:cNvSpPr>
          <p:nvPr/>
        </p:nvSpPr>
        <p:spPr bwMode="auto">
          <a:xfrm>
            <a:off x="4572000" y="2378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2" name="Oval 78"/>
          <p:cNvSpPr>
            <a:spLocks noChangeArrowheads="1"/>
          </p:cNvSpPr>
          <p:nvPr/>
        </p:nvSpPr>
        <p:spPr bwMode="auto">
          <a:xfrm>
            <a:off x="3810000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3" name="Oval 79"/>
          <p:cNvSpPr>
            <a:spLocks noChangeArrowheads="1"/>
          </p:cNvSpPr>
          <p:nvPr/>
        </p:nvSpPr>
        <p:spPr bwMode="auto">
          <a:xfrm>
            <a:off x="34290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4" name="Oval 80"/>
          <p:cNvSpPr>
            <a:spLocks noChangeArrowheads="1"/>
          </p:cNvSpPr>
          <p:nvPr/>
        </p:nvSpPr>
        <p:spPr bwMode="auto">
          <a:xfrm>
            <a:off x="22860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1447800" y="4130675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1066800" y="4359275"/>
            <a:ext cx="914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V="1">
            <a:off x="7781925" y="54260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4191000" y="4191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>
            <a:off x="7781925" y="39782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0" name="Oval 86"/>
          <p:cNvSpPr>
            <a:spLocks noChangeArrowheads="1"/>
          </p:cNvSpPr>
          <p:nvPr/>
        </p:nvSpPr>
        <p:spPr bwMode="auto">
          <a:xfrm>
            <a:off x="8086725" y="37496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2667000" y="3825875"/>
            <a:ext cx="99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2971800" y="3962400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BGP</a:t>
            </a:r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5791200" y="3794125"/>
            <a:ext cx="99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6096000" y="3930650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7448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What to compute?</a:t>
            </a:r>
          </a:p>
          <a:p>
            <a:pPr lvl="1"/>
            <a:r>
              <a:rPr lang="en-US" dirty="0" smtClean="0"/>
              <a:t>How to compute?</a:t>
            </a:r>
          </a:p>
          <a:p>
            <a:pPr lvl="1"/>
            <a:r>
              <a:rPr lang="en-US" dirty="0" smtClean="0"/>
              <a:t>Which paths to select?</a:t>
            </a:r>
          </a:p>
          <a:p>
            <a:r>
              <a:rPr lang="en-US" dirty="0" smtClean="0"/>
              <a:t>Intra-AS and Inter-AS routing</a:t>
            </a:r>
          </a:p>
          <a:p>
            <a:pPr lvl="1"/>
            <a:r>
              <a:rPr lang="en-US" dirty="0" smtClean="0"/>
              <a:t>Intra-AS: </a:t>
            </a:r>
            <a:r>
              <a:rPr lang="en-US" dirty="0" err="1" smtClean="0"/>
              <a:t>Djikstra’s</a:t>
            </a:r>
            <a:r>
              <a:rPr lang="en-US" dirty="0" smtClean="0"/>
              <a:t> alg., Distance vector</a:t>
            </a:r>
          </a:p>
          <a:p>
            <a:pPr lvl="1"/>
            <a:r>
              <a:rPr lang="en-US" dirty="0" smtClean="0"/>
              <a:t>Inter-AS: path vector</a:t>
            </a:r>
          </a:p>
          <a:p>
            <a:pPr lvl="1"/>
            <a:r>
              <a:rPr lang="en-US" dirty="0" smtClean="0"/>
              <a:t>Both work together to create a forwarding table for a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764DC-26FB-E145-9F4D-E61E85F3684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What Does the Protocol Compute?</a:t>
            </a:r>
          </a:p>
        </p:txBody>
      </p:sp>
      <p:sp>
        <p:nvSpPr>
          <p:cNvPr id="2457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2662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DE7EDC25-305B-A042-B632-8552401079EB}" type="slidenum">
              <a:rPr lang="en-US" sz="1200">
                <a:solidFill>
                  <a:srgbClr val="898989"/>
                </a:solidFill>
              </a:rPr>
              <a:pPr algn="r"/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Different Types of Paths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41438"/>
            <a:ext cx="8534400" cy="4906962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Static model</a:t>
            </a:r>
          </a:p>
          <a:p>
            <a:pPr lvl="1"/>
            <a:r>
              <a:rPr lang="en-US" i="1" dirty="0" smtClean="0"/>
              <a:t>What </a:t>
            </a:r>
            <a:r>
              <a:rPr lang="en-US" dirty="0" smtClean="0"/>
              <a:t>is computed, not </a:t>
            </a:r>
            <a:r>
              <a:rPr lang="en-US" i="1" dirty="0" smtClean="0"/>
              <a:t>how </a:t>
            </a:r>
            <a:r>
              <a:rPr lang="en-US" dirty="0" smtClean="0"/>
              <a:t>computation performed</a:t>
            </a:r>
          </a:p>
          <a:p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Trade-offs</a:t>
            </a:r>
          </a:p>
          <a:p>
            <a:pPr lvl="1"/>
            <a:r>
              <a:rPr lang="en-US" dirty="0" smtClean="0"/>
              <a:t>State to represent the paths</a:t>
            </a:r>
          </a:p>
          <a:p>
            <a:pPr lvl="1"/>
            <a:r>
              <a:rPr lang="en-US" dirty="0" smtClean="0"/>
              <a:t>Efficiency of the paths</a:t>
            </a:r>
          </a:p>
          <a:p>
            <a:pPr lvl="1"/>
            <a:r>
              <a:rPr lang="en-US" dirty="0" smtClean="0"/>
              <a:t>Ability to support </a:t>
            </a:r>
            <a:r>
              <a:rPr lang="en-US" i="1" dirty="0" smtClean="0">
                <a:solidFill>
                  <a:srgbClr val="FF0000"/>
                </a:solidFill>
              </a:rPr>
              <a:t>multiple paths</a:t>
            </a:r>
          </a:p>
          <a:p>
            <a:pPr lvl="1"/>
            <a:r>
              <a:rPr lang="en-US" dirty="0" smtClean="0"/>
              <a:t>Complexity of path computation</a:t>
            </a:r>
          </a:p>
          <a:p>
            <a:pPr>
              <a:buFontTx/>
              <a:buNone/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958013" y="30114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802563" y="29733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958013" y="38179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686675" y="43942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8455025" y="38957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648575" y="30495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6688138" y="43942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7342188" y="44323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 flipV="1">
            <a:off x="6648450" y="48164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BC907EB-9266-2044-9148-F14035CCFD71}" type="slidenum">
              <a:rPr lang="en-US" sz="1200">
                <a:solidFill>
                  <a:srgbClr val="898989"/>
                </a:solidFill>
              </a:rPr>
              <a:pPr algn="r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418388" y="26670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611938" y="35115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8224838" y="35115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342188" y="40878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8340725" y="47402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303963" y="45100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110413" y="4932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Spanning Tree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One tree that reaches every node</a:t>
            </a:r>
          </a:p>
          <a:p>
            <a:pPr lvl="1"/>
            <a:r>
              <a:rPr lang="en-US" smtClean="0"/>
              <a:t>Single path between each pair of nodes</a:t>
            </a:r>
          </a:p>
          <a:p>
            <a:pPr lvl="1"/>
            <a:r>
              <a:rPr lang="en-US" smtClean="0"/>
              <a:t>No loops, so can support broadcast easily</a:t>
            </a:r>
          </a:p>
          <a:p>
            <a:pPr lvl="1"/>
            <a:r>
              <a:rPr lang="en-US" smtClean="0"/>
              <a:t>But, paths are long, and some links not used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1660525" y="39258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505075" y="38877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660525" y="47323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389188" y="53086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157538" y="48101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351088" y="39639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1390650" y="53086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2044700" y="53467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 flipV="1">
            <a:off x="1350963" y="57308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4041775" y="4425950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>
            <a:off x="6500813" y="39639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7345363" y="39258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6500813" y="47704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229475" y="53467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997825" y="48482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7191375" y="40020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 flipV="1">
            <a:off x="6230938" y="53467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6884988" y="53848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6191250" y="57689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C38AF3B-EA85-B04E-88A6-96BE760C984B}" type="slidenum">
              <a:rPr lang="en-US" sz="1200">
                <a:solidFill>
                  <a:srgbClr val="898989"/>
                </a:solidFill>
              </a:rPr>
              <a:pPr algn="r"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120900" y="35814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3144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9273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044700" y="50022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043238" y="56546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06475" y="54244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812925" y="58467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6961188" y="36195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6154738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7767638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6884988" y="50403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>
            <a:off x="7883525" y="56927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5846763" y="54625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6653213" y="58848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53" grpId="0" animBg="1"/>
      <p:bldP spid="26654" grpId="0" animBg="1"/>
      <p:bldP spid="26655" grpId="0" animBg="1"/>
      <p:bldP spid="32" grpId="0" animBg="1"/>
      <p:bldP spid="32" grpId="1" animBg="1"/>
      <p:bldP spid="33" grpId="0" animBg="1"/>
      <p:bldP spid="33" grpId="1" animBg="1"/>
      <p:bldP spid="26658" grpId="0" animBg="1"/>
      <p:bldP spid="26659" grpId="0" animBg="1"/>
      <p:bldP spid="26660" grpId="0" animBg="1"/>
      <p:bldP spid="37" grpId="0" animBg="1"/>
      <p:bldP spid="37" grpId="1" animBg="1"/>
      <p:bldP spid="26646" grpId="0" animBg="1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Shortest Paths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1660525" y="39258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505075" y="38877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660525" y="47323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389188" y="53086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157538" y="48101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2351088" y="39639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390650" y="53086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2044700" y="53467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 flipV="1">
            <a:off x="1350963" y="57308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041775" y="3619500"/>
            <a:ext cx="4264025" cy="2647950"/>
            <a:chOff x="4041775" y="3619500"/>
            <a:chExt cx="4264025" cy="2647950"/>
          </a:xfrm>
        </p:grpSpPr>
        <p:sp>
          <p:nvSpPr>
            <p:cNvPr id="29718" name="AutoShape 20"/>
            <p:cNvSpPr>
              <a:spLocks noChangeArrowheads="1"/>
            </p:cNvSpPr>
            <p:nvPr/>
          </p:nvSpPr>
          <p:spPr bwMode="auto">
            <a:xfrm>
              <a:off x="4041775" y="442595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 flipH="1">
              <a:off x="6500812" y="396398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7345362" y="392588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>
              <a:off x="6500812" y="477043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7229475" y="534670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7997825" y="484822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33"/>
            <p:cNvSpPr>
              <a:spLocks noChangeShapeType="1"/>
            </p:cNvSpPr>
            <p:nvPr/>
          </p:nvSpPr>
          <p:spPr bwMode="auto">
            <a:xfrm>
              <a:off x="7191375" y="400208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Line 34"/>
            <p:cNvSpPr>
              <a:spLocks noChangeShapeType="1"/>
            </p:cNvSpPr>
            <p:nvPr/>
          </p:nvSpPr>
          <p:spPr bwMode="auto">
            <a:xfrm flipV="1">
              <a:off x="6230937" y="534670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35"/>
            <p:cNvSpPr>
              <a:spLocks noChangeShapeType="1"/>
            </p:cNvSpPr>
            <p:nvPr/>
          </p:nvSpPr>
          <p:spPr bwMode="auto">
            <a:xfrm flipV="1">
              <a:off x="6884987" y="538480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36"/>
            <p:cNvSpPr>
              <a:spLocks noChangeShapeType="1"/>
            </p:cNvSpPr>
            <p:nvPr/>
          </p:nvSpPr>
          <p:spPr bwMode="auto">
            <a:xfrm flipH="1" flipV="1">
              <a:off x="6191250" y="57689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6961187" y="36195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Oval 23"/>
            <p:cNvSpPr>
              <a:spLocks noChangeArrowheads="1"/>
            </p:cNvSpPr>
            <p:nvPr/>
          </p:nvSpPr>
          <p:spPr bwMode="auto">
            <a:xfrm>
              <a:off x="6154737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Oval 24"/>
            <p:cNvSpPr>
              <a:spLocks noChangeArrowheads="1"/>
            </p:cNvSpPr>
            <p:nvPr/>
          </p:nvSpPr>
          <p:spPr bwMode="auto">
            <a:xfrm>
              <a:off x="7767637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Oval 25"/>
            <p:cNvSpPr>
              <a:spLocks noChangeArrowheads="1"/>
            </p:cNvSpPr>
            <p:nvPr/>
          </p:nvSpPr>
          <p:spPr bwMode="auto">
            <a:xfrm>
              <a:off x="6884987" y="50403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3" name="Oval 26"/>
            <p:cNvSpPr>
              <a:spLocks noChangeArrowheads="1"/>
            </p:cNvSpPr>
            <p:nvPr/>
          </p:nvSpPr>
          <p:spPr bwMode="auto">
            <a:xfrm>
              <a:off x="7883525" y="569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Oval 27"/>
            <p:cNvSpPr>
              <a:spLocks noChangeArrowheads="1"/>
            </p:cNvSpPr>
            <p:nvPr/>
          </p:nvSpPr>
          <p:spPr bwMode="auto">
            <a:xfrm>
              <a:off x="5846762" y="54625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5" name="Oval 28"/>
            <p:cNvSpPr>
              <a:spLocks noChangeArrowheads="1"/>
            </p:cNvSpPr>
            <p:nvPr/>
          </p:nvSpPr>
          <p:spPr bwMode="auto">
            <a:xfrm>
              <a:off x="6653212" y="58848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CC817A-7735-1444-9730-DCE2663CD6B6}" type="slidenum">
              <a:rPr lang="en-US" smtClean="0">
                <a:latin typeface="Courier New" pitchFamily="-1" charset="0"/>
              </a:rPr>
              <a:pPr/>
              <a:t>9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Shortest path(s) between pairs of nodes</a:t>
            </a:r>
          </a:p>
          <a:p>
            <a:pPr lvl="1"/>
            <a:r>
              <a:rPr lang="en-US" dirty="0" smtClean="0"/>
              <a:t>A shortest-path tree rooted at each node</a:t>
            </a:r>
          </a:p>
          <a:p>
            <a:pPr lvl="1"/>
            <a:r>
              <a:rPr lang="en-US" dirty="0" smtClean="0"/>
              <a:t>Min hop count or min sum of edge weights</a:t>
            </a:r>
          </a:p>
          <a:p>
            <a:pPr lvl="1"/>
            <a:r>
              <a:rPr lang="en-US" dirty="0" smtClean="0"/>
              <a:t>Multipath routing is limited to </a:t>
            </a:r>
            <a:r>
              <a:rPr lang="en-US" dirty="0" smtClean="0">
                <a:solidFill>
                  <a:srgbClr val="FF0000"/>
                </a:solidFill>
              </a:rPr>
              <a:t>Equal Cost </a:t>
            </a:r>
            <a:r>
              <a:rPr lang="en-US" dirty="0" err="1" smtClean="0">
                <a:solidFill>
                  <a:srgbClr val="FF0000"/>
                </a:solidFill>
              </a:rPr>
              <a:t>MultiPath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2120900" y="35814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13144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29273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2044700" y="50022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043238" y="56546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1006475" y="54244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1812925" y="58467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15612</TotalTime>
  <Words>2723</Words>
  <Application>Microsoft Office PowerPoint</Application>
  <PresentationFormat>On-screen Show (4:3)</PresentationFormat>
  <Paragraphs>861</Paragraphs>
  <Slides>52</Slides>
  <Notes>31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ＭＳ Ｐゴシック</vt:lpstr>
      <vt:lpstr>ＭＳ Ｐゴシック</vt:lpstr>
      <vt:lpstr>ZapfDingbats</vt:lpstr>
      <vt:lpstr>Arial</vt:lpstr>
      <vt:lpstr>Calibri</vt:lpstr>
      <vt:lpstr>Comic Sans MS</vt:lpstr>
      <vt:lpstr>Courier New</vt:lpstr>
      <vt:lpstr>Times</vt:lpstr>
      <vt:lpstr>Times New Roman</vt:lpstr>
      <vt:lpstr>Wingdings</vt:lpstr>
      <vt:lpstr>Office Theme</vt:lpstr>
      <vt:lpstr>Photo Editor Photo</vt:lpstr>
      <vt:lpstr>Picture</vt:lpstr>
      <vt:lpstr>Routing</vt:lpstr>
      <vt:lpstr>Routing: Mapping Link to Path</vt:lpstr>
      <vt:lpstr>Data and Control Planes</vt:lpstr>
      <vt:lpstr>Routing vs. Forwarding</vt:lpstr>
      <vt:lpstr>Three Issues to Address</vt:lpstr>
      <vt:lpstr>What Does the Protocol Compute?</vt:lpstr>
      <vt:lpstr>Different Types of Paths</vt:lpstr>
      <vt:lpstr>Spanning Tree</vt:lpstr>
      <vt:lpstr>Shortest Paths</vt:lpstr>
      <vt:lpstr>Locally Policy at Each Hop</vt:lpstr>
      <vt:lpstr>Locally Policy at Each Hop</vt:lpstr>
      <vt:lpstr>End-to-End Path Selection </vt:lpstr>
      <vt:lpstr>How to Compute Paths?</vt:lpstr>
      <vt:lpstr>Spanning Tree Algorithm (Link-Layer)</vt:lpstr>
      <vt:lpstr>Spanning Tree Example: Switch #4</vt:lpstr>
      <vt:lpstr>Shortest-Path Problem </vt:lpstr>
      <vt:lpstr>Link State: Dijkstra’s Algorithm</vt:lpstr>
      <vt:lpstr>Link-State Routing Example</vt:lpstr>
      <vt:lpstr>Link-State Routing Example (cont.)</vt:lpstr>
      <vt:lpstr>Link State: Shortest-Path Tree</vt:lpstr>
      <vt:lpstr>Link State: Shortest-Path Tree</vt:lpstr>
      <vt:lpstr>Distance Vector: Bellman-Ford Alg.</vt:lpstr>
      <vt:lpstr>Distance Vector Example</vt:lpstr>
      <vt:lpstr>Distance Vector Example (Cont.)</vt:lpstr>
      <vt:lpstr>Distance Vector Example (Cont.)</vt:lpstr>
      <vt:lpstr>Intra-AS Routing</vt:lpstr>
      <vt:lpstr>Interior Routing Protocols</vt:lpstr>
      <vt:lpstr>Inter-AS Routing  </vt:lpstr>
      <vt:lpstr>Path-Vector Routing</vt:lpstr>
      <vt:lpstr>Path-Vector: Flexible Policies</vt:lpstr>
      <vt:lpstr>Exterior Routing Protocols</vt:lpstr>
      <vt:lpstr>Border Gateway Protocol (BGP-4)</vt:lpstr>
      <vt:lpstr>BGP-4</vt:lpstr>
      <vt:lpstr>BGP basics</vt:lpstr>
      <vt:lpstr>Customers and Providers</vt:lpstr>
      <vt:lpstr>Customer-Provider Hierarchy</vt:lpstr>
      <vt:lpstr>The Peering Relationship</vt:lpstr>
      <vt:lpstr>Distributing reachability info</vt:lpstr>
      <vt:lpstr>Path attributes &amp; BGP routes</vt:lpstr>
      <vt:lpstr>BGP route selection</vt:lpstr>
      <vt:lpstr>BGP Route Selection Summary</vt:lpstr>
      <vt:lpstr>ASPATH Attribute</vt:lpstr>
      <vt:lpstr>Frank’s Choices…</vt:lpstr>
      <vt:lpstr>BGP messages</vt:lpstr>
      <vt:lpstr>BGP routing policy</vt:lpstr>
      <vt:lpstr>BGP routing policy (2)</vt:lpstr>
      <vt:lpstr>Why different Intra- and Inter-AS routing ? </vt:lpstr>
      <vt:lpstr>Local Control, Global Stability: “Gao-Rexford Conditions”</vt:lpstr>
      <vt:lpstr>Valid and Invalid Paths</vt:lpstr>
      <vt:lpstr>Valid and Invalid Paths</vt:lpstr>
      <vt:lpstr>Routing in the Internet</vt:lpstr>
      <vt:lpstr>Summary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Zhu, Yingwu</cp:lastModifiedBy>
  <cp:revision>1242</cp:revision>
  <dcterms:created xsi:type="dcterms:W3CDTF">2014-03-03T14:54:45Z</dcterms:created>
  <dcterms:modified xsi:type="dcterms:W3CDTF">2017-10-31T22:39:10Z</dcterms:modified>
</cp:coreProperties>
</file>