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55"/>
  </p:notesMasterIdLst>
  <p:handoutMasterIdLst>
    <p:handoutMasterId r:id="rId56"/>
  </p:handoutMasterIdLst>
  <p:sldIdLst>
    <p:sldId id="257" r:id="rId2"/>
    <p:sldId id="259" r:id="rId3"/>
    <p:sldId id="260" r:id="rId4"/>
    <p:sldId id="265" r:id="rId5"/>
    <p:sldId id="339" r:id="rId6"/>
    <p:sldId id="266" r:id="rId7"/>
    <p:sldId id="263" r:id="rId8"/>
    <p:sldId id="333" r:id="rId9"/>
    <p:sldId id="270" r:id="rId10"/>
    <p:sldId id="271" r:id="rId11"/>
    <p:sldId id="341" r:id="rId12"/>
    <p:sldId id="261" r:id="rId13"/>
    <p:sldId id="293" r:id="rId14"/>
    <p:sldId id="294" r:id="rId15"/>
    <p:sldId id="295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19" r:id="rId25"/>
    <p:sldId id="320" r:id="rId26"/>
    <p:sldId id="309" r:id="rId27"/>
    <p:sldId id="310" r:id="rId28"/>
    <p:sldId id="311" r:id="rId29"/>
    <p:sldId id="312" r:id="rId30"/>
    <p:sldId id="313" r:id="rId31"/>
    <p:sldId id="262" r:id="rId32"/>
    <p:sldId id="321" r:id="rId33"/>
    <p:sldId id="331" r:id="rId34"/>
    <p:sldId id="335" r:id="rId35"/>
    <p:sldId id="323" r:id="rId36"/>
    <p:sldId id="325" r:id="rId37"/>
    <p:sldId id="326" r:id="rId38"/>
    <p:sldId id="330" r:id="rId39"/>
    <p:sldId id="334" r:id="rId40"/>
    <p:sldId id="342" r:id="rId41"/>
    <p:sldId id="343" r:id="rId42"/>
    <p:sldId id="286" r:id="rId43"/>
    <p:sldId id="287" r:id="rId44"/>
    <p:sldId id="344" r:id="rId45"/>
    <p:sldId id="345" r:id="rId46"/>
    <p:sldId id="346" r:id="rId47"/>
    <p:sldId id="336" r:id="rId48"/>
    <p:sldId id="338" r:id="rId49"/>
    <p:sldId id="288" r:id="rId50"/>
    <p:sldId id="289" r:id="rId51"/>
    <p:sldId id="290" r:id="rId52"/>
    <p:sldId id="291" r:id="rId53"/>
    <p:sldId id="292" r:id="rId5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ＭＳ Ｐゴシック" pitchFamily="-1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ＭＳ Ｐゴシック" pitchFamily="-1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ＭＳ Ｐゴシック" pitchFamily="-1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ＭＳ Ｐゴシック" pitchFamily="-1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ＭＳ Ｐゴシック" pitchFamily="-1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-1" charset="0"/>
        <a:ea typeface="ＭＳ Ｐゴシック" pitchFamily="-1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-1" charset="0"/>
        <a:ea typeface="ＭＳ Ｐゴシック" pitchFamily="-1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-1" charset="0"/>
        <a:ea typeface="ＭＳ Ｐゴシック" pitchFamily="-1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-1" charset="0"/>
        <a:ea typeface="ＭＳ Ｐゴシック" pitchFamily="-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99"/>
    <a:srgbClr val="FF3300"/>
    <a:srgbClr val="CCFFFF"/>
    <a:srgbClr val="FFCC00"/>
    <a:srgbClr val="00D164"/>
    <a:srgbClr val="D64A49"/>
    <a:srgbClr val="3C8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>
      <p:cViewPr varScale="1">
        <p:scale>
          <a:sx n="119" d="100"/>
          <a:sy n="119" d="100"/>
        </p:scale>
        <p:origin x="2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6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820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8B84DCE-8887-4909-B773-3F71CB691C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606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" charset="0"/>
              </a:defRPr>
            </a:lvl1pPr>
          </a:lstStyle>
          <a:p>
            <a:endParaRPr lang="en-US" alt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" charset="0"/>
              </a:defRPr>
            </a:lvl1pPr>
          </a:lstStyle>
          <a:p>
            <a:endParaRPr lang="en-US" alt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" charset="0"/>
              </a:defRPr>
            </a:lvl1pPr>
          </a:lstStyle>
          <a:p>
            <a:fld id="{EEDBBA91-E61A-435D-862F-65809179AC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467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8848011F-E158-4B02-BF91-489928DB87E9}" type="slidenum">
              <a:rPr lang="en-US" altLang="en-US" sz="1300" b="0">
                <a:latin typeface="Times New Roman" pitchFamily="-1" charset="0"/>
              </a:rPr>
              <a:pPr eaLnBrk="1" hangingPunct="1"/>
              <a:t>1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B56E7D41-4479-4F65-B4F6-FCF907CB9019}" type="slidenum">
              <a:rPr lang="en-US" altLang="en-US" sz="1300" b="0">
                <a:latin typeface="Times New Roman" pitchFamily="-1" charset="0"/>
              </a:rPr>
              <a:pPr eaLnBrk="1" hangingPunct="1"/>
              <a:t>13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F198E6A8-A622-495C-AEFC-72BA53D4F4CE}" type="slidenum">
              <a:rPr lang="en-US" altLang="en-US" sz="1300" b="0">
                <a:latin typeface="Times New Roman" pitchFamily="-1" charset="0"/>
              </a:rPr>
              <a:pPr eaLnBrk="1" hangingPunct="1"/>
              <a:t>14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4DFF19AE-4F4C-4DC7-926D-632EBD913267}" type="slidenum">
              <a:rPr lang="en-US" altLang="en-US" sz="1300" b="0">
                <a:latin typeface="Times New Roman" pitchFamily="-1" charset="0"/>
              </a:rPr>
              <a:pPr eaLnBrk="1" hangingPunct="1"/>
              <a:t>15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38E3E35C-E82A-4AA0-BEB0-3B46758B0F58}" type="slidenum">
              <a:rPr lang="en-US" altLang="en-US" sz="1300" b="0">
                <a:latin typeface="Times New Roman" pitchFamily="-1" charset="0"/>
              </a:rPr>
              <a:pPr eaLnBrk="1" hangingPunct="1"/>
              <a:t>16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156CF2EA-5512-4257-A01A-092B321AD4D1}" type="slidenum">
              <a:rPr lang="en-US" altLang="en-US" sz="1300" b="0">
                <a:latin typeface="Times New Roman" pitchFamily="-1" charset="0"/>
              </a:rPr>
              <a:pPr eaLnBrk="1" hangingPunct="1"/>
              <a:t>17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BAA9295D-26BB-4DC3-A0BF-471E8DCB634B}" type="slidenum">
              <a:rPr lang="en-US" altLang="en-US" sz="1300" b="0">
                <a:latin typeface="Times New Roman" pitchFamily="-1" charset="0"/>
              </a:rPr>
              <a:pPr eaLnBrk="1" hangingPunct="1"/>
              <a:t>18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307AC0C0-7ADB-4327-9F90-AE33B1C5A43A}" type="slidenum">
              <a:rPr lang="en-US" altLang="en-US" sz="1300" b="0">
                <a:latin typeface="Times New Roman" pitchFamily="-1" charset="0"/>
              </a:rPr>
              <a:pPr eaLnBrk="1" hangingPunct="1"/>
              <a:t>19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E5083E37-3985-41E6-9152-F8DC2AB078B7}" type="slidenum">
              <a:rPr lang="en-US" altLang="en-US" sz="1300" b="0">
                <a:latin typeface="Times New Roman" pitchFamily="-1" charset="0"/>
              </a:rPr>
              <a:pPr eaLnBrk="1" hangingPunct="1"/>
              <a:t>20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BBB52A11-872E-4068-B2FE-1D89D61E81AD}" type="slidenum">
              <a:rPr lang="en-US" altLang="en-US" sz="1300" b="0">
                <a:latin typeface="Times New Roman" pitchFamily="-1" charset="0"/>
              </a:rPr>
              <a:pPr eaLnBrk="1" hangingPunct="1"/>
              <a:t>22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0FC03DFD-6E08-4921-BABC-4019491D617C}" type="slidenum">
              <a:rPr lang="en-US" altLang="en-US" sz="1300" b="0">
                <a:latin typeface="Times New Roman" pitchFamily="-1" charset="0"/>
              </a:rPr>
              <a:pPr eaLnBrk="1" hangingPunct="1"/>
              <a:t>23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27C50644-7EA9-475D-986C-3FE1E02E5FB0}" type="slidenum">
              <a:rPr lang="en-US" altLang="en-US" sz="1300" b="0">
                <a:latin typeface="Times New Roman" pitchFamily="-1" charset="0"/>
              </a:rPr>
              <a:pPr eaLnBrk="1" hangingPunct="1"/>
              <a:t>2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D1C7B492-21CB-4A79-9946-A05A5ABAA14F}" type="slidenum">
              <a:rPr lang="en-US" altLang="en-US" sz="1300" b="0">
                <a:latin typeface="Times New Roman" pitchFamily="-1" charset="0"/>
              </a:rPr>
              <a:pPr eaLnBrk="1" hangingPunct="1"/>
              <a:t>25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29BA7280-7E79-4577-845B-2B78C7405C6A}" type="slidenum">
              <a:rPr lang="en-US" altLang="en-US" sz="1300" b="0">
                <a:latin typeface="Times New Roman" pitchFamily="-1" charset="0"/>
              </a:rPr>
              <a:pPr eaLnBrk="1" hangingPunct="1"/>
              <a:t>26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8C82D5D9-FA99-4BCA-8970-C3220DAD54D2}" type="slidenum">
              <a:rPr lang="en-US" altLang="en-US" sz="1300" b="0">
                <a:latin typeface="Times New Roman" pitchFamily="-1" charset="0"/>
              </a:rPr>
              <a:pPr eaLnBrk="1" hangingPunct="1"/>
              <a:t>27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3113D15F-415C-4595-8E11-675FA28F7B5E}" type="slidenum">
              <a:rPr lang="en-US" altLang="en-US" sz="1300" b="0">
                <a:latin typeface="Times New Roman" pitchFamily="-1" charset="0"/>
              </a:rPr>
              <a:pPr eaLnBrk="1" hangingPunct="1"/>
              <a:t>28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5B9201BD-94E9-4E07-B91A-83399CFE94CD}" type="slidenum">
              <a:rPr lang="en-US" altLang="en-US" sz="1300" b="0">
                <a:latin typeface="Times New Roman" pitchFamily="-1" charset="0"/>
              </a:rPr>
              <a:pPr eaLnBrk="1" hangingPunct="1"/>
              <a:t>29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D98FDD1E-8625-465C-887A-80FDC2EF2343}" type="slidenum">
              <a:rPr lang="en-US" altLang="en-US" sz="1300" b="0">
                <a:latin typeface="Times New Roman" pitchFamily="-1" charset="0"/>
              </a:rPr>
              <a:pPr eaLnBrk="1" hangingPunct="1"/>
              <a:t>30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CCFBD7BD-7B41-4B48-8A0A-9AF75267AD34}" type="slidenum">
              <a:rPr lang="en-US" altLang="en-US" sz="1300" b="0">
                <a:latin typeface="Times New Roman" pitchFamily="-1" charset="0"/>
              </a:rPr>
              <a:pPr eaLnBrk="1" hangingPunct="1"/>
              <a:t>32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98C4790E-7231-4636-93DA-367F7A573DE4}" type="slidenum">
              <a:rPr lang="en-US" altLang="en-US" sz="1300" b="0">
                <a:latin typeface="Times New Roman" pitchFamily="-1" charset="0"/>
              </a:rPr>
              <a:pPr eaLnBrk="1" hangingPunct="1"/>
              <a:t>33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18AC6E39-0130-48FB-BADE-24922AFA64BE}" type="slidenum">
              <a:rPr lang="en-US" altLang="en-US" sz="1300" b="0">
                <a:latin typeface="Times New Roman" pitchFamily="-1" charset="0"/>
              </a:rPr>
              <a:pPr eaLnBrk="1" hangingPunct="1"/>
              <a:t>34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CB9D76BC-A1C9-419F-982B-64ED45BA5946}" type="slidenum">
              <a:rPr lang="en-US" altLang="en-US" sz="1300" b="0">
                <a:latin typeface="Times New Roman" pitchFamily="-1" charset="0"/>
              </a:rPr>
              <a:pPr eaLnBrk="1" hangingPunct="1"/>
              <a:t>35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F9E93C76-851F-4342-B01D-086F6127EA81}" type="slidenum">
              <a:rPr lang="en-US" altLang="en-US" sz="1300" b="0">
                <a:latin typeface="Times New Roman" pitchFamily="-1" charset="0"/>
              </a:rPr>
              <a:pPr eaLnBrk="1" hangingPunct="1"/>
              <a:t>4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76689320-D166-4A8D-8EBA-13BC8FE586B2}" type="slidenum">
              <a:rPr lang="en-US" altLang="en-US" sz="1300" b="0">
                <a:latin typeface="Times New Roman" pitchFamily="-1" charset="0"/>
              </a:rPr>
              <a:pPr eaLnBrk="1" hangingPunct="1"/>
              <a:t>36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75B18933-A5ED-45CA-BDB6-BB5C9B71C5C6}" type="slidenum">
              <a:rPr lang="en-US" altLang="en-US" sz="1300" b="0">
                <a:latin typeface="Times New Roman" pitchFamily="-1" charset="0"/>
              </a:rPr>
              <a:pPr eaLnBrk="1" hangingPunct="1"/>
              <a:t>37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6B22A066-790B-4927-B28A-25372EA98D6E}" type="slidenum">
              <a:rPr lang="en-US" altLang="en-US" sz="1300" b="0">
                <a:latin typeface="Times New Roman" pitchFamily="-1" charset="0"/>
              </a:rPr>
              <a:pPr eaLnBrk="1" hangingPunct="1"/>
              <a:t>38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2639CFDB-00CF-4619-B4A5-4341D1494657}" type="slidenum">
              <a:rPr lang="en-US" altLang="en-US" sz="1300" b="0">
                <a:latin typeface="Times New Roman" pitchFamily="-1" charset="0"/>
              </a:rPr>
              <a:pPr eaLnBrk="1" hangingPunct="1"/>
              <a:t>43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BD12D24-35FB-4106-AA24-BBE9A72DA098}" type="slidenum">
              <a:rPr lang="en-US" altLang="en-US" smtClean="0">
                <a:latin typeface="Times New Roman" pitchFamily="18" charset="0"/>
              </a:rPr>
              <a:pPr/>
              <a:t>44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BF08DB7-C3A9-46C5-8502-3A13C5E5D8A2}" type="slidenum">
              <a:rPr lang="en-US" altLang="en-US" smtClean="0">
                <a:latin typeface="Times New Roman" pitchFamily="18" charset="0"/>
              </a:rPr>
              <a:pPr/>
              <a:t>46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7962BD8F-F145-4483-9116-2916A81917E2}" type="slidenum">
              <a:rPr lang="en-US" altLang="en-US" sz="1300" b="0">
                <a:latin typeface="Times New Roman" pitchFamily="-1" charset="0"/>
              </a:rPr>
              <a:pPr eaLnBrk="1" hangingPunct="1"/>
              <a:t>49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4CB513CB-5052-47FA-8000-6963C9AF6B6C}" type="slidenum">
              <a:rPr lang="en-US" altLang="en-US" sz="1300" b="0">
                <a:latin typeface="Times New Roman" pitchFamily="-1" charset="0"/>
              </a:rPr>
              <a:pPr eaLnBrk="1" hangingPunct="1"/>
              <a:t>50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05E2C8B2-123F-466E-BAD1-55C206F7073C}" type="slidenum">
              <a:rPr lang="en-US" altLang="en-US" sz="1300" b="0">
                <a:latin typeface="Times New Roman" pitchFamily="-1" charset="0"/>
              </a:rPr>
              <a:pPr eaLnBrk="1" hangingPunct="1"/>
              <a:t>51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2047141D-FE89-47DD-A5D3-02A22B9FC21E}" type="slidenum">
              <a:rPr lang="en-US" altLang="en-US" sz="1300" b="0">
                <a:latin typeface="Times New Roman" pitchFamily="-1" charset="0"/>
              </a:rPr>
              <a:pPr eaLnBrk="1" hangingPunct="1"/>
              <a:t>52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2B96E5CB-A215-4E72-9598-4BBD7C1FB6E0}" type="slidenum">
              <a:rPr lang="en-US" altLang="en-US" sz="1300" b="0">
                <a:latin typeface="Times New Roman" pitchFamily="-1" charset="0"/>
              </a:rPr>
              <a:pPr eaLnBrk="1" hangingPunct="1"/>
              <a:t>5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2B94095A-AD52-4699-BA0B-813B033BC7D8}" type="slidenum">
              <a:rPr lang="en-US" altLang="en-US" sz="1300" b="0">
                <a:latin typeface="Times New Roman" pitchFamily="-1" charset="0"/>
              </a:rPr>
              <a:pPr eaLnBrk="1" hangingPunct="1"/>
              <a:t>53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B43F37D4-D83E-4134-9A0A-3D38A92C927D}" type="slidenum">
              <a:rPr lang="en-US" altLang="en-US" sz="1300" b="0">
                <a:latin typeface="Times New Roman" pitchFamily="-1" charset="0"/>
              </a:rPr>
              <a:pPr eaLnBrk="1" hangingPunct="1"/>
              <a:t>6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9DE07DAA-729A-42FE-8BCC-72381D20B0C2}" type="slidenum">
              <a:rPr lang="en-US" altLang="en-US" sz="1300" b="0">
                <a:latin typeface="Times New Roman" pitchFamily="-1" charset="0"/>
              </a:rPr>
              <a:pPr eaLnBrk="1" hangingPunct="1"/>
              <a:t>7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4741A91C-6FF2-4E40-8A00-7173DFCACA53}" type="slidenum">
              <a:rPr lang="en-US" altLang="en-US" sz="1300" b="0">
                <a:latin typeface="Times New Roman" pitchFamily="-1" charset="0"/>
              </a:rPr>
              <a:pPr eaLnBrk="1" hangingPunct="1"/>
              <a:t>8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itchFamily="-1" charset="0"/>
                <a:ea typeface="ＭＳ Ｐゴシック" pitchFamily="-1" charset="-128"/>
              </a:rPr>
              <a:t>STDM can be with cirtcuits (packets tagged with ID and preestablished state in switches) or with full packet switching (need full addressing in each packet)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C0D84C65-234C-4F1E-86C9-277EB4910385}" type="slidenum">
              <a:rPr lang="en-US" altLang="en-US" sz="1300" b="0">
                <a:latin typeface="Times New Roman" pitchFamily="-1" charset="0"/>
              </a:rPr>
              <a:pPr eaLnBrk="1" hangingPunct="1"/>
              <a:t>9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1910C592-FC9C-4578-916E-BABF8E2F961A}" type="slidenum">
              <a:rPr lang="en-US" altLang="en-US" sz="1300" b="0">
                <a:latin typeface="Times New Roman" pitchFamily="-1" charset="0"/>
              </a:rPr>
              <a:pPr eaLnBrk="1" hangingPunct="1"/>
              <a:t>10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00" tIns="47750" rIns="95500" bIns="47750"/>
          <a:lstStyle/>
          <a:p>
            <a:pPr defTabSz="912813">
              <a:spcBef>
                <a:spcPct val="0"/>
              </a:spcBef>
            </a:pPr>
            <a:endParaRPr lang="fr-FR" altLang="en-US" sz="2400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D2971-0608-4556-8A12-220E6CED2191}" type="datetime1">
              <a:rPr lang="en-US" altLang="en-US"/>
              <a:pPr/>
              <a:t>12/1/17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C7413-7C52-4AD0-B0DB-5D645B43B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71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320C88-8966-4D4F-BEDD-87AFF718F5A2}" type="datetime1">
              <a:rPr lang="en-US" altLang="en-US"/>
              <a:pPr/>
              <a:t>12/1/17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D613A-7874-4CBD-BBB6-2554752E6A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63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F3C7C5-8BF9-46D9-B763-C5FAAA83BB4E}" type="datetime1">
              <a:rPr lang="en-US" altLang="en-US"/>
              <a:pPr/>
              <a:t>12/1/17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BFF82-0EC2-489C-BCE9-2261061D66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67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3B9631BA-203C-4E39-9B0F-272143FC76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12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ED62C-D91C-4355-A9FD-19855004DC29}" type="datetime1">
              <a:rPr lang="en-US" altLang="en-US"/>
              <a:pPr/>
              <a:t>12/1/17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7C6A1-4A5B-4EE6-99E8-F8690285AB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42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AAB7D3-031A-4C13-B435-527290A849DC}" type="datetime1">
              <a:rPr lang="en-US" altLang="en-US"/>
              <a:pPr/>
              <a:t>12/1/17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206FE-14E4-4A94-86A6-6F08CAACCD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04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0D7D7D-050E-4645-8F18-A1D7D9D88F7C}" type="datetime1">
              <a:rPr lang="en-US" altLang="en-US"/>
              <a:pPr/>
              <a:t>12/1/17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CD632-8E49-4C40-96D5-6BA3F463DF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45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4AFEEE-14B7-44F6-A89F-AFB943EF7482}" type="datetime1">
              <a:rPr lang="en-US" altLang="en-US"/>
              <a:pPr/>
              <a:t>12/1/17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B7475-037E-4B52-8550-076D3B4B78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39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AEA00A-51BB-47ED-96B6-F323885F68CC}" type="datetime1">
              <a:rPr lang="en-US" altLang="en-US"/>
              <a:pPr/>
              <a:t>12/1/17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C2DE3-B8FF-4238-A8A7-EC4540DF42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46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413F37-BF10-4878-A315-4E29A7BB8F62}" type="datetime1">
              <a:rPr lang="en-US" altLang="en-US"/>
              <a:pPr/>
              <a:t>12/1/17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808E7-0496-418B-BA8E-1D9162070E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6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D9C36F-D23F-4825-9478-93D19B44DEB7}" type="datetime1">
              <a:rPr lang="en-US" altLang="en-US"/>
              <a:pPr/>
              <a:t>12/1/17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76B82-5A00-4E87-A3FA-9CFE6C06A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19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57015-ED20-4459-B839-A059867CBAB3}" type="datetime1">
              <a:rPr lang="en-US" altLang="en-US"/>
              <a:pPr/>
              <a:t>12/1/17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DB7D0-8BC5-47DD-9EA9-52B6C111FE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55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534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fld id="{9186D244-9AD1-4220-8B96-BF2C8D2AF4C5}" type="datetime1">
              <a:rPr lang="en-US" altLang="en-US"/>
              <a:pPr/>
              <a:t>12/1/17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B3209F-A47F-4582-8A0F-B3931EAE71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0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8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5400" smtClean="0">
                <a:ea typeface="ＭＳ Ｐゴシック" pitchFamily="-1" charset="-128"/>
              </a:rPr>
              <a:t>Network Layer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733800"/>
            <a:ext cx="9144000" cy="3429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90"/>
                </a:solidFill>
                <a:ea typeface="ＭＳ Ｐゴシック" pitchFamily="-1" charset="-128"/>
              </a:rPr>
              <a:t>Dr. Yingwu Zhu</a:t>
            </a:r>
            <a:endParaRPr lang="en-US" altLang="en-US" sz="2600" dirty="0" smtClean="0">
              <a:solidFill>
                <a:srgbClr val="262626"/>
              </a:solidFill>
              <a:ea typeface="ＭＳ Ｐゴシック" pitchFamily="-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Is Best Effort Good Enough?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381000" y="1600200"/>
            <a:ext cx="4191000" cy="4525963"/>
          </a:xfrm>
        </p:spPr>
        <p:txBody>
          <a:bodyPr/>
          <a:lstStyle/>
          <a:p>
            <a:r>
              <a:rPr lang="en-US" altLang="en-US" sz="3200" dirty="0" smtClean="0">
                <a:ea typeface="ＭＳ Ｐゴシック" pitchFamily="-1" charset="-128"/>
              </a:rPr>
              <a:t>Packet loss and delay</a:t>
            </a:r>
          </a:p>
          <a:p>
            <a:pPr lvl="1">
              <a:spcAft>
                <a:spcPts val="1200"/>
              </a:spcAft>
            </a:pPr>
            <a:r>
              <a:rPr lang="en-US" altLang="en-US" sz="2800" dirty="0" smtClean="0">
                <a:ea typeface="ＭＳ Ｐゴシック" pitchFamily="-1" charset="-128"/>
              </a:rPr>
              <a:t>Sender can resend</a:t>
            </a:r>
          </a:p>
          <a:p>
            <a:r>
              <a:rPr lang="en-US" altLang="en-US" sz="3200" dirty="0" smtClean="0">
                <a:ea typeface="ＭＳ Ｐゴシック" pitchFamily="-1" charset="-128"/>
              </a:rPr>
              <a:t>Packet corruption</a:t>
            </a:r>
          </a:p>
          <a:p>
            <a:pPr lvl="1">
              <a:spcAft>
                <a:spcPts val="1200"/>
              </a:spcAft>
            </a:pPr>
            <a:r>
              <a:rPr lang="en-US" altLang="en-US" sz="2800" dirty="0" smtClean="0">
                <a:ea typeface="ＭＳ Ｐゴシック" pitchFamily="-1" charset="-128"/>
              </a:rPr>
              <a:t>Receiver can detect, and sender can resend</a:t>
            </a:r>
          </a:p>
          <a:p>
            <a:r>
              <a:rPr lang="en-US" altLang="en-US" sz="3200" dirty="0" smtClean="0">
                <a:ea typeface="ＭＳ Ｐゴシック" pitchFamily="-1" charset="-128"/>
              </a:rPr>
              <a:t>Out-of-order delivery</a:t>
            </a:r>
          </a:p>
          <a:p>
            <a:pPr lvl="1"/>
            <a:r>
              <a:rPr lang="en-US" altLang="en-US" sz="2800" dirty="0" smtClean="0">
                <a:ea typeface="ＭＳ Ｐゴシック" pitchFamily="-1" charset="-128"/>
              </a:rPr>
              <a:t>Receiver can put the data back in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/>
          <a:p>
            <a:r>
              <a:rPr lang="en-US" altLang="en-US" sz="3200" dirty="0" smtClean="0">
                <a:ea typeface="ＭＳ Ｐゴシック" pitchFamily="-1" charset="-128"/>
              </a:rPr>
              <a:t>Packets follow different paths</a:t>
            </a:r>
          </a:p>
          <a:p>
            <a:pPr lvl="1">
              <a:spcAft>
                <a:spcPts val="1800"/>
              </a:spcAft>
            </a:pPr>
            <a:r>
              <a:rPr lang="en-US" altLang="en-US" sz="2800" dirty="0" smtClean="0">
                <a:ea typeface="ＭＳ Ｐゴシック" pitchFamily="-1" charset="-128"/>
              </a:rPr>
              <a:t>Doesn’t matter</a:t>
            </a:r>
          </a:p>
          <a:p>
            <a:r>
              <a:rPr lang="en-US" altLang="en-US" sz="3200" dirty="0" smtClean="0">
                <a:ea typeface="ＭＳ Ｐゴシック" pitchFamily="-1" charset="-128"/>
              </a:rPr>
              <a:t>Network failure</a:t>
            </a:r>
          </a:p>
          <a:p>
            <a:pPr lvl="1">
              <a:spcAft>
                <a:spcPts val="1800"/>
              </a:spcAft>
            </a:pPr>
            <a:r>
              <a:rPr lang="en-US" altLang="en-US" sz="2800" dirty="0" smtClean="0">
                <a:ea typeface="ＭＳ Ｐゴシック" pitchFamily="-1" charset="-128"/>
              </a:rPr>
              <a:t>Drop the packet</a:t>
            </a:r>
          </a:p>
          <a:p>
            <a:r>
              <a:rPr lang="en-US" altLang="en-US" sz="3200" dirty="0" smtClean="0">
                <a:ea typeface="ＭＳ Ｐゴシック" pitchFamily="-1" charset="-128"/>
              </a:rPr>
              <a:t>Network congestion</a:t>
            </a:r>
          </a:p>
          <a:p>
            <a:pPr lvl="1"/>
            <a:r>
              <a:rPr lang="en-US" altLang="en-US" sz="2800" dirty="0" smtClean="0">
                <a:ea typeface="ＭＳ Ｐゴシック" pitchFamily="-1" charset="-128"/>
              </a:rPr>
              <a:t>Drop the packet</a:t>
            </a:r>
          </a:p>
          <a:p>
            <a:pPr>
              <a:buFont typeface="Arial" charset="0"/>
              <a:buNone/>
            </a:pPr>
            <a:endParaRPr lang="en-US" altLang="en-US" sz="3200" dirty="0" smtClean="0">
              <a:ea typeface="ＭＳ Ｐゴシック" pitchFamily="-1" charset="-128"/>
            </a:endParaRPr>
          </a:p>
          <a:p>
            <a:endParaRPr lang="en-US" altLang="en-US" dirty="0" smtClean="0">
              <a:ea typeface="ＭＳ Ｐゴシック" pitchFamily="-1" charset="-128"/>
            </a:endParaRPr>
          </a:p>
        </p:txBody>
      </p:sp>
      <p:sp>
        <p:nvSpPr>
          <p:cNvPr id="3379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4EDDA5E0-7795-4EB5-AA29-F082B5D7417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Packet vs. Circuit Switching?</a:t>
            </a:r>
          </a:p>
        </p:txBody>
      </p:sp>
      <p:sp>
        <p:nvSpPr>
          <p:cNvPr id="35843" name="Content Placeholder 6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610600" cy="4876800"/>
          </a:xfrm>
        </p:spPr>
        <p:txBody>
          <a:bodyPr/>
          <a:lstStyle/>
          <a:p>
            <a:r>
              <a:rPr lang="en-US" altLang="en-US" sz="3000" dirty="0" smtClean="0">
                <a:solidFill>
                  <a:schemeClr val="tx1"/>
                </a:solidFill>
                <a:ea typeface="ＭＳ Ｐゴシック" pitchFamily="-1" charset="-128"/>
              </a:rPr>
              <a:t>Predictable performance						</a:t>
            </a:r>
            <a:endParaRPr lang="en-US" altLang="en-US" sz="3000" dirty="0" smtClean="0">
              <a:solidFill>
                <a:srgbClr val="FF0000"/>
              </a:solidFill>
              <a:ea typeface="ＭＳ Ｐゴシック" pitchFamily="-1" charset="-128"/>
            </a:endParaRPr>
          </a:p>
          <a:p>
            <a:r>
              <a:rPr lang="en-US" altLang="en-US" sz="3000" dirty="0" smtClean="0">
                <a:solidFill>
                  <a:schemeClr val="tx1"/>
                </a:solidFill>
                <a:ea typeface="ＭＳ Ｐゴシック" pitchFamily="-1" charset="-128"/>
              </a:rPr>
              <a:t>Network never blocks senders					</a:t>
            </a:r>
            <a:endParaRPr lang="en-US" altLang="en-US" sz="3000" dirty="0" smtClean="0">
              <a:solidFill>
                <a:srgbClr val="FF0000"/>
              </a:solidFill>
              <a:ea typeface="ＭＳ Ｐゴシック" pitchFamily="-1" charset="-128"/>
            </a:endParaRPr>
          </a:p>
          <a:p>
            <a:r>
              <a:rPr lang="en-US" altLang="en-US" sz="3000" dirty="0" smtClean="0">
                <a:solidFill>
                  <a:schemeClr val="tx1"/>
                </a:solidFill>
                <a:ea typeface="ＭＳ Ｐゴシック" pitchFamily="-1" charset="-128"/>
              </a:rPr>
              <a:t>Reliable, in-order delivery						</a:t>
            </a:r>
            <a:endParaRPr lang="en-US" altLang="en-US" sz="3000" dirty="0" smtClean="0">
              <a:solidFill>
                <a:srgbClr val="FF0000"/>
              </a:solidFill>
              <a:ea typeface="ＭＳ Ｐゴシック" pitchFamily="-1" charset="-128"/>
            </a:endParaRPr>
          </a:p>
          <a:p>
            <a:r>
              <a:rPr lang="en-US" altLang="en-US" sz="3000" dirty="0" smtClean="0">
                <a:solidFill>
                  <a:schemeClr val="tx1"/>
                </a:solidFill>
                <a:ea typeface="ＭＳ Ｐゴシック" pitchFamily="-1" charset="-128"/>
              </a:rPr>
              <a:t>Low delay to send data							</a:t>
            </a:r>
            <a:endParaRPr lang="en-US" altLang="en-US" sz="3000" dirty="0" smtClean="0">
              <a:solidFill>
                <a:srgbClr val="FF0000"/>
              </a:solidFill>
              <a:ea typeface="ＭＳ Ｐゴシック" pitchFamily="-1" charset="-128"/>
            </a:endParaRPr>
          </a:p>
          <a:p>
            <a:r>
              <a:rPr lang="en-US" altLang="en-US" sz="3000" dirty="0" smtClean="0">
                <a:solidFill>
                  <a:schemeClr val="tx1"/>
                </a:solidFill>
                <a:ea typeface="ＭＳ Ｐゴシック" pitchFamily="-1" charset="-128"/>
              </a:rPr>
              <a:t>Simple forwarding									</a:t>
            </a:r>
            <a:endParaRPr lang="en-US" altLang="en-US" sz="3000" dirty="0" smtClean="0">
              <a:solidFill>
                <a:srgbClr val="FF0000"/>
              </a:solidFill>
              <a:ea typeface="ＭＳ Ｐゴシック" pitchFamily="-1" charset="-128"/>
            </a:endParaRPr>
          </a:p>
          <a:p>
            <a:r>
              <a:rPr lang="en-US" altLang="en-US" sz="3000" dirty="0" smtClean="0">
                <a:solidFill>
                  <a:schemeClr val="tx1"/>
                </a:solidFill>
                <a:ea typeface="ＭＳ Ｐゴシック" pitchFamily="-1" charset="-128"/>
              </a:rPr>
              <a:t>No overhead for packet headers				</a:t>
            </a:r>
            <a:endParaRPr lang="en-US" altLang="en-US" sz="3000" dirty="0" smtClean="0">
              <a:solidFill>
                <a:srgbClr val="FF0000"/>
              </a:solidFill>
              <a:ea typeface="ＭＳ Ｐゴシック" pitchFamily="-1" charset="-128"/>
            </a:endParaRPr>
          </a:p>
          <a:p>
            <a:r>
              <a:rPr lang="en-US" altLang="en-US" sz="3000" dirty="0" smtClean="0">
                <a:solidFill>
                  <a:schemeClr val="tx1"/>
                </a:solidFill>
                <a:ea typeface="ＭＳ Ｐゴシック" pitchFamily="-1" charset="-128"/>
              </a:rPr>
              <a:t>High utilization under most workloads		</a:t>
            </a:r>
            <a:endParaRPr lang="en-US" altLang="en-US" sz="3000" dirty="0" smtClean="0">
              <a:solidFill>
                <a:srgbClr val="FF0000"/>
              </a:solidFill>
              <a:ea typeface="ＭＳ Ｐゴシック" pitchFamily="-1" charset="-128"/>
            </a:endParaRPr>
          </a:p>
          <a:p>
            <a:r>
              <a:rPr lang="en-US" altLang="en-US" sz="3000" dirty="0" smtClean="0">
                <a:solidFill>
                  <a:schemeClr val="tx1"/>
                </a:solidFill>
                <a:ea typeface="ＭＳ Ｐゴシック" pitchFamily="-1" charset="-128"/>
              </a:rPr>
              <a:t>No per-connection network state				</a:t>
            </a:r>
            <a:endParaRPr lang="en-US" altLang="en-US" sz="3000" dirty="0" smtClean="0">
              <a:solidFill>
                <a:srgbClr val="FF0000"/>
              </a:solidFill>
              <a:ea typeface="ＭＳ Ｐゴシック" pitchFamily="-1" charset="-128"/>
            </a:endParaRP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F6CC3CD5-E83D-4BCE-A4C0-D7B5BA902AF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half" idx="1"/>
          </p:nvPr>
        </p:nvSpPr>
        <p:spPr>
          <a:xfrm>
            <a:off x="7315200" y="1600200"/>
            <a:ext cx="1447800" cy="4876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3000" smtClean="0">
                <a:solidFill>
                  <a:srgbClr val="FF0000"/>
                </a:solidFill>
                <a:ea typeface="ＭＳ Ｐゴシック" pitchFamily="-1" charset="-128"/>
              </a:rPr>
              <a:t>Circuit</a:t>
            </a:r>
          </a:p>
          <a:p>
            <a:pPr>
              <a:buFont typeface="Arial" charset="0"/>
              <a:buNone/>
            </a:pPr>
            <a:r>
              <a:rPr lang="en-US" altLang="en-US" sz="3000" smtClean="0">
                <a:solidFill>
                  <a:srgbClr val="FF0000"/>
                </a:solidFill>
                <a:ea typeface="ＭＳ Ｐゴシック" pitchFamily="-1" charset="-128"/>
              </a:rPr>
              <a:t>Packet</a:t>
            </a:r>
          </a:p>
          <a:p>
            <a:pPr>
              <a:buFont typeface="Arial" charset="0"/>
              <a:buNone/>
            </a:pPr>
            <a:r>
              <a:rPr lang="en-US" altLang="en-US" sz="3000" smtClean="0">
                <a:solidFill>
                  <a:srgbClr val="FF0000"/>
                </a:solidFill>
                <a:ea typeface="ＭＳ Ｐゴシック" pitchFamily="-1" charset="-128"/>
              </a:rPr>
              <a:t>Circuit</a:t>
            </a:r>
          </a:p>
          <a:p>
            <a:pPr>
              <a:buFont typeface="Arial" charset="0"/>
              <a:buNone/>
            </a:pPr>
            <a:r>
              <a:rPr lang="en-US" altLang="en-US" sz="3000" smtClean="0">
                <a:solidFill>
                  <a:srgbClr val="FF0000"/>
                </a:solidFill>
                <a:ea typeface="ＭＳ Ｐゴシック" pitchFamily="-1" charset="-128"/>
              </a:rPr>
              <a:t>Packet</a:t>
            </a:r>
          </a:p>
          <a:p>
            <a:pPr>
              <a:buFont typeface="Arial" charset="0"/>
              <a:buNone/>
            </a:pPr>
            <a:r>
              <a:rPr lang="en-US" altLang="en-US" sz="3000" smtClean="0">
                <a:solidFill>
                  <a:srgbClr val="FF0000"/>
                </a:solidFill>
                <a:ea typeface="ＭＳ Ｐゴシック" pitchFamily="-1" charset="-128"/>
              </a:rPr>
              <a:t>Circuit</a:t>
            </a:r>
          </a:p>
          <a:p>
            <a:pPr>
              <a:buFont typeface="Arial" charset="0"/>
              <a:buNone/>
            </a:pPr>
            <a:r>
              <a:rPr lang="en-US" altLang="en-US" sz="3000" smtClean="0">
                <a:solidFill>
                  <a:srgbClr val="FF0000"/>
                </a:solidFill>
                <a:ea typeface="ＭＳ Ｐゴシック" pitchFamily="-1" charset="-128"/>
              </a:rPr>
              <a:t>Circuit</a:t>
            </a:r>
          </a:p>
          <a:p>
            <a:pPr>
              <a:buFont typeface="Arial" charset="0"/>
              <a:buNone/>
            </a:pPr>
            <a:r>
              <a:rPr lang="en-US" altLang="en-US" sz="3000" smtClean="0">
                <a:solidFill>
                  <a:srgbClr val="FF0000"/>
                </a:solidFill>
                <a:ea typeface="ＭＳ Ｐゴシック" pitchFamily="-1" charset="-128"/>
              </a:rPr>
              <a:t>Packet</a:t>
            </a:r>
          </a:p>
          <a:p>
            <a:pPr>
              <a:buFont typeface="Arial" charset="0"/>
              <a:buNone/>
            </a:pPr>
            <a:r>
              <a:rPr lang="en-US" altLang="en-US" sz="3000" smtClean="0">
                <a:solidFill>
                  <a:srgbClr val="FF0000"/>
                </a:solidFill>
                <a:ea typeface="ＭＳ Ｐゴシック" pitchFamily="-1" charset="-128"/>
              </a:rPr>
              <a:t>Packet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Network Addresses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  <a:ea typeface="ＭＳ Ｐゴシック" pitchFamily="-1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DBC23509-611B-4F53-A34B-B1847867DA6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IP Address (IPv4)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A unique 32-bit number</a:t>
            </a:r>
          </a:p>
          <a:p>
            <a:r>
              <a:rPr lang="en-US" altLang="en-US" smtClean="0">
                <a:ea typeface="ＭＳ Ｐゴシック" pitchFamily="-1" charset="-128"/>
              </a:rPr>
              <a:t>Identifies an interface (on a host, on a router, …)</a:t>
            </a:r>
          </a:p>
          <a:p>
            <a:r>
              <a:rPr lang="en-US" altLang="en-US" smtClean="0">
                <a:ea typeface="ＭＳ Ｐゴシック" pitchFamily="-1" charset="-128"/>
              </a:rPr>
              <a:t>Represented in dotted-quad notation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850900" y="4910138"/>
            <a:ext cx="7327900" cy="592137"/>
            <a:chOff x="428" y="893"/>
            <a:chExt cx="4616" cy="373"/>
          </a:xfrm>
        </p:grpSpPr>
        <p:grpSp>
          <p:nvGrpSpPr>
            <p:cNvPr id="37902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861190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08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9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0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03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solidFill>
                    <a:srgbClr val="FF0000"/>
                  </a:solidFill>
                  <a:latin typeface="Times New Roman" pitchFamily="-1" charset="0"/>
                </a:rPr>
                <a:t>00001100</a:t>
              </a:r>
            </a:p>
          </p:txBody>
        </p:sp>
        <p:sp>
          <p:nvSpPr>
            <p:cNvPr id="37904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solidFill>
                    <a:srgbClr val="FF0000"/>
                  </a:solidFill>
                  <a:latin typeface="Times New Roman" pitchFamily="-1" charset="0"/>
                </a:rPr>
                <a:t>00100010</a:t>
              </a:r>
            </a:p>
          </p:txBody>
        </p:sp>
        <p:sp>
          <p:nvSpPr>
            <p:cNvPr id="37905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solidFill>
                    <a:srgbClr val="FF0000"/>
                  </a:solidFill>
                  <a:latin typeface="Times New Roman" pitchFamily="-1" charset="0"/>
                </a:rPr>
                <a:t>10011110</a:t>
              </a:r>
              <a:endParaRPr lang="en-US" altLang="en-US" sz="3200" b="0">
                <a:solidFill>
                  <a:srgbClr val="9966FF"/>
                </a:solidFill>
                <a:latin typeface="Times New Roman" pitchFamily="-1" charset="0"/>
              </a:endParaRPr>
            </a:p>
          </p:txBody>
        </p:sp>
        <p:sp>
          <p:nvSpPr>
            <p:cNvPr id="37906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solidFill>
                    <a:srgbClr val="FF3300"/>
                  </a:solidFill>
                  <a:latin typeface="Times New Roman" pitchFamily="-1" charset="0"/>
                </a:rPr>
                <a:t>00000101</a:t>
              </a:r>
            </a:p>
          </p:txBody>
        </p:sp>
      </p:grpSp>
      <p:sp>
        <p:nvSpPr>
          <p:cNvPr id="37893" name="Text Box 21"/>
          <p:cNvSpPr txBox="1">
            <a:spLocks noChangeArrowheads="1"/>
          </p:cNvSpPr>
          <p:nvPr/>
        </p:nvSpPr>
        <p:spPr bwMode="auto">
          <a:xfrm>
            <a:off x="1493838" y="3506788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Tahoma" pitchFamily="-1" charset="0"/>
              </a:rPr>
              <a:t>12</a:t>
            </a:r>
          </a:p>
        </p:txBody>
      </p:sp>
      <p:sp>
        <p:nvSpPr>
          <p:cNvPr id="37894" name="Text Box 22"/>
          <p:cNvSpPr txBox="1">
            <a:spLocks noChangeArrowheads="1"/>
          </p:cNvSpPr>
          <p:nvPr/>
        </p:nvSpPr>
        <p:spPr bwMode="auto">
          <a:xfrm>
            <a:off x="3395663" y="3506788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Tahoma" pitchFamily="-1" charset="0"/>
              </a:rPr>
              <a:t>34</a:t>
            </a:r>
          </a:p>
        </p:txBody>
      </p:sp>
      <p:sp>
        <p:nvSpPr>
          <p:cNvPr id="37895" name="Text Box 23"/>
          <p:cNvSpPr txBox="1">
            <a:spLocks noChangeArrowheads="1"/>
          </p:cNvSpPr>
          <p:nvPr/>
        </p:nvSpPr>
        <p:spPr bwMode="auto">
          <a:xfrm>
            <a:off x="5080000" y="3506788"/>
            <a:ext cx="76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Tahoma" pitchFamily="-1" charset="0"/>
              </a:rPr>
              <a:t>158</a:t>
            </a:r>
          </a:p>
        </p:txBody>
      </p:sp>
      <p:sp>
        <p:nvSpPr>
          <p:cNvPr id="37896" name="Text Box 24"/>
          <p:cNvSpPr txBox="1">
            <a:spLocks noChangeArrowheads="1"/>
          </p:cNvSpPr>
          <p:nvPr/>
        </p:nvSpPr>
        <p:spPr bwMode="auto">
          <a:xfrm>
            <a:off x="7031038" y="3506788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Tahoma" pitchFamily="-1" charset="0"/>
              </a:rPr>
              <a:t>5</a:t>
            </a:r>
          </a:p>
        </p:txBody>
      </p:sp>
      <p:sp>
        <p:nvSpPr>
          <p:cNvPr id="37897" name="Line 25"/>
          <p:cNvSpPr>
            <a:spLocks noChangeShapeType="1"/>
          </p:cNvSpPr>
          <p:nvPr/>
        </p:nvSpPr>
        <p:spPr bwMode="auto">
          <a:xfrm>
            <a:off x="1774825" y="39639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Line 26"/>
          <p:cNvSpPr>
            <a:spLocks noChangeShapeType="1"/>
          </p:cNvSpPr>
          <p:nvPr/>
        </p:nvSpPr>
        <p:spPr bwMode="auto">
          <a:xfrm>
            <a:off x="3700463" y="39639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27"/>
          <p:cNvSpPr>
            <a:spLocks noChangeShapeType="1"/>
          </p:cNvSpPr>
          <p:nvPr/>
        </p:nvSpPr>
        <p:spPr bwMode="auto">
          <a:xfrm>
            <a:off x="5473700" y="39639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28"/>
          <p:cNvSpPr>
            <a:spLocks noChangeShapeType="1"/>
          </p:cNvSpPr>
          <p:nvPr/>
        </p:nvSpPr>
        <p:spPr bwMode="auto">
          <a:xfrm>
            <a:off x="7219950" y="39639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B4C139B0-2131-49D8-9C86-C58E5E9776F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Grouping Related Hosts</a:t>
            </a:r>
          </a:p>
        </p:txBody>
      </p:sp>
      <p:sp>
        <p:nvSpPr>
          <p:cNvPr id="3993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4906963"/>
          </a:xfrm>
        </p:spPr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The Internet is an “inter-network”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Used to connect networks together, not hosts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Need to address a network (i.e., group of hosts)</a:t>
            </a:r>
          </a:p>
        </p:txBody>
      </p:sp>
      <p:sp>
        <p:nvSpPr>
          <p:cNvPr id="39940" name="Text Box 34"/>
          <p:cNvSpPr txBox="1">
            <a:spLocks noChangeArrowheads="1"/>
          </p:cNvSpPr>
          <p:nvPr/>
        </p:nvSpPr>
        <p:spPr bwMode="auto">
          <a:xfrm>
            <a:off x="457200" y="5181600"/>
            <a:ext cx="3573463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 eaLnBrk="1" hangingPunct="1">
              <a:spcAft>
                <a:spcPts val="1200"/>
              </a:spcAft>
            </a:pPr>
            <a:r>
              <a:rPr lang="en-US" altLang="en-US" sz="2400" b="0">
                <a:latin typeface="Calibri" pitchFamily="-1" charset="0"/>
              </a:rPr>
              <a:t>LAN = Local Area Network</a:t>
            </a:r>
          </a:p>
          <a:p>
            <a:pPr algn="l" eaLnBrk="1" hangingPunct="1"/>
            <a:r>
              <a:rPr lang="en-US" altLang="en-US" sz="2400" b="0">
                <a:latin typeface="Calibri" pitchFamily="-1" charset="0"/>
              </a:rPr>
              <a:t>WAN = Wide Area Network</a:t>
            </a:r>
          </a:p>
        </p:txBody>
      </p:sp>
      <p:sp>
        <p:nvSpPr>
          <p:cNvPr id="3994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0F20A356-4F2A-479D-ADE0-05C01A3B8A5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9942" name="Line 4"/>
          <p:cNvSpPr>
            <a:spLocks noChangeShapeType="1"/>
          </p:cNvSpPr>
          <p:nvPr/>
        </p:nvSpPr>
        <p:spPr bwMode="auto">
          <a:xfrm>
            <a:off x="996950" y="408305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5"/>
          <p:cNvSpPr>
            <a:spLocks noChangeShapeType="1"/>
          </p:cNvSpPr>
          <p:nvPr/>
        </p:nvSpPr>
        <p:spPr bwMode="auto">
          <a:xfrm>
            <a:off x="1301750" y="37782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6"/>
          <p:cNvSpPr>
            <a:spLocks noChangeShapeType="1"/>
          </p:cNvSpPr>
          <p:nvPr/>
        </p:nvSpPr>
        <p:spPr bwMode="auto">
          <a:xfrm>
            <a:off x="2216150" y="37782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Line 7"/>
          <p:cNvSpPr>
            <a:spLocks noChangeShapeType="1"/>
          </p:cNvSpPr>
          <p:nvPr/>
        </p:nvSpPr>
        <p:spPr bwMode="auto">
          <a:xfrm>
            <a:off x="3282950" y="37782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Rectangle 8"/>
          <p:cNvSpPr>
            <a:spLocks noChangeArrowheads="1"/>
          </p:cNvSpPr>
          <p:nvPr/>
        </p:nvSpPr>
        <p:spPr bwMode="auto">
          <a:xfrm>
            <a:off x="993775" y="349250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39947" name="Rectangle 9"/>
          <p:cNvSpPr>
            <a:spLocks noChangeArrowheads="1"/>
          </p:cNvSpPr>
          <p:nvPr/>
        </p:nvSpPr>
        <p:spPr bwMode="auto">
          <a:xfrm>
            <a:off x="1889125" y="34734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39948" name="Rectangle 10"/>
          <p:cNvSpPr>
            <a:spLocks noChangeArrowheads="1"/>
          </p:cNvSpPr>
          <p:nvPr/>
        </p:nvSpPr>
        <p:spPr bwMode="auto">
          <a:xfrm>
            <a:off x="2955925" y="34734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39949" name="Text Box 11"/>
          <p:cNvSpPr txBox="1">
            <a:spLocks noChangeArrowheads="1"/>
          </p:cNvSpPr>
          <p:nvPr/>
        </p:nvSpPr>
        <p:spPr bwMode="auto">
          <a:xfrm>
            <a:off x="1125538" y="4097338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LAN 1</a:t>
            </a:r>
          </a:p>
        </p:txBody>
      </p:sp>
      <p:sp>
        <p:nvSpPr>
          <p:cNvPr id="39950" name="Text Box 12"/>
          <p:cNvSpPr txBox="1">
            <a:spLocks noChangeArrowheads="1"/>
          </p:cNvSpPr>
          <p:nvPr/>
        </p:nvSpPr>
        <p:spPr bwMode="auto">
          <a:xfrm>
            <a:off x="2520950" y="339725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...</a:t>
            </a:r>
          </a:p>
        </p:txBody>
      </p:sp>
      <p:sp>
        <p:nvSpPr>
          <p:cNvPr id="39951" name="Line 13"/>
          <p:cNvSpPr>
            <a:spLocks noChangeShapeType="1"/>
          </p:cNvSpPr>
          <p:nvPr/>
        </p:nvSpPr>
        <p:spPr bwMode="auto">
          <a:xfrm>
            <a:off x="5645150" y="408305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Line 14"/>
          <p:cNvSpPr>
            <a:spLocks noChangeShapeType="1"/>
          </p:cNvSpPr>
          <p:nvPr/>
        </p:nvSpPr>
        <p:spPr bwMode="auto">
          <a:xfrm>
            <a:off x="5949950" y="37782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Line 15"/>
          <p:cNvSpPr>
            <a:spLocks noChangeShapeType="1"/>
          </p:cNvSpPr>
          <p:nvPr/>
        </p:nvSpPr>
        <p:spPr bwMode="auto">
          <a:xfrm>
            <a:off x="6864350" y="37782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Line 16"/>
          <p:cNvSpPr>
            <a:spLocks noChangeShapeType="1"/>
          </p:cNvSpPr>
          <p:nvPr/>
        </p:nvSpPr>
        <p:spPr bwMode="auto">
          <a:xfrm>
            <a:off x="7931150" y="37782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Rectangle 17"/>
          <p:cNvSpPr>
            <a:spLocks noChangeArrowheads="1"/>
          </p:cNvSpPr>
          <p:nvPr/>
        </p:nvSpPr>
        <p:spPr bwMode="auto">
          <a:xfrm>
            <a:off x="5641975" y="349250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39956" name="Rectangle 18"/>
          <p:cNvSpPr>
            <a:spLocks noChangeArrowheads="1"/>
          </p:cNvSpPr>
          <p:nvPr/>
        </p:nvSpPr>
        <p:spPr bwMode="auto">
          <a:xfrm>
            <a:off x="6537325" y="34734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39957" name="Rectangle 19"/>
          <p:cNvSpPr>
            <a:spLocks noChangeArrowheads="1"/>
          </p:cNvSpPr>
          <p:nvPr/>
        </p:nvSpPr>
        <p:spPr bwMode="auto">
          <a:xfrm>
            <a:off x="7604125" y="34734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39958" name="Text Box 20"/>
          <p:cNvSpPr txBox="1">
            <a:spLocks noChangeArrowheads="1"/>
          </p:cNvSpPr>
          <p:nvPr/>
        </p:nvSpPr>
        <p:spPr bwMode="auto">
          <a:xfrm>
            <a:off x="7069138" y="4083050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LAN 2</a:t>
            </a:r>
          </a:p>
        </p:txBody>
      </p:sp>
      <p:sp>
        <p:nvSpPr>
          <p:cNvPr id="39959" name="Text Box 21"/>
          <p:cNvSpPr txBox="1">
            <a:spLocks noChangeArrowheads="1"/>
          </p:cNvSpPr>
          <p:nvPr/>
        </p:nvSpPr>
        <p:spPr bwMode="auto">
          <a:xfrm>
            <a:off x="7169150" y="339725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...</a:t>
            </a:r>
          </a:p>
        </p:txBody>
      </p:sp>
      <p:sp>
        <p:nvSpPr>
          <p:cNvPr id="39960" name="AutoShape 22"/>
          <p:cNvSpPr>
            <a:spLocks noChangeArrowheads="1"/>
          </p:cNvSpPr>
          <p:nvPr/>
        </p:nvSpPr>
        <p:spPr bwMode="auto">
          <a:xfrm>
            <a:off x="2520950" y="438785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router</a:t>
            </a:r>
          </a:p>
        </p:txBody>
      </p:sp>
      <p:sp>
        <p:nvSpPr>
          <p:cNvPr id="39961" name="AutoShape 23"/>
          <p:cNvSpPr>
            <a:spLocks noChangeArrowheads="1"/>
          </p:cNvSpPr>
          <p:nvPr/>
        </p:nvSpPr>
        <p:spPr bwMode="auto">
          <a:xfrm>
            <a:off x="4349750" y="438785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 dirty="0">
                <a:latin typeface="Helvetica" pitchFamily="-1" charset="0"/>
              </a:rPr>
              <a:t>router</a:t>
            </a:r>
          </a:p>
        </p:txBody>
      </p:sp>
      <p:sp>
        <p:nvSpPr>
          <p:cNvPr id="39962" name="Line 24"/>
          <p:cNvSpPr>
            <a:spLocks noChangeShapeType="1"/>
          </p:cNvSpPr>
          <p:nvPr/>
        </p:nvSpPr>
        <p:spPr bwMode="auto">
          <a:xfrm>
            <a:off x="2825750" y="40830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AutoShape 25"/>
          <p:cNvSpPr>
            <a:spLocks noChangeArrowheads="1"/>
          </p:cNvSpPr>
          <p:nvPr/>
        </p:nvSpPr>
        <p:spPr bwMode="auto">
          <a:xfrm>
            <a:off x="6178550" y="438785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router</a:t>
            </a:r>
          </a:p>
        </p:txBody>
      </p:sp>
      <p:sp>
        <p:nvSpPr>
          <p:cNvPr id="39964" name="Line 26"/>
          <p:cNvSpPr>
            <a:spLocks noChangeShapeType="1"/>
          </p:cNvSpPr>
          <p:nvPr/>
        </p:nvSpPr>
        <p:spPr bwMode="auto">
          <a:xfrm>
            <a:off x="6483350" y="40830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Line 27"/>
          <p:cNvSpPr>
            <a:spLocks noChangeShapeType="1"/>
          </p:cNvSpPr>
          <p:nvPr/>
        </p:nvSpPr>
        <p:spPr bwMode="auto">
          <a:xfrm>
            <a:off x="3130550" y="454025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6" name="Line 28"/>
          <p:cNvSpPr>
            <a:spLocks noChangeShapeType="1"/>
          </p:cNvSpPr>
          <p:nvPr/>
        </p:nvSpPr>
        <p:spPr bwMode="auto">
          <a:xfrm>
            <a:off x="4959350" y="454025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Text Box 29"/>
          <p:cNvSpPr txBox="1">
            <a:spLocks noChangeArrowheads="1"/>
          </p:cNvSpPr>
          <p:nvPr/>
        </p:nvSpPr>
        <p:spPr bwMode="auto">
          <a:xfrm>
            <a:off x="3408363" y="4540250"/>
            <a:ext cx="668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WAN</a:t>
            </a:r>
          </a:p>
        </p:txBody>
      </p:sp>
      <p:sp>
        <p:nvSpPr>
          <p:cNvPr id="39968" name="Text Box 30"/>
          <p:cNvSpPr txBox="1">
            <a:spLocks noChangeArrowheads="1"/>
          </p:cNvSpPr>
          <p:nvPr/>
        </p:nvSpPr>
        <p:spPr bwMode="auto">
          <a:xfrm>
            <a:off x="5235575" y="4540250"/>
            <a:ext cx="668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WAN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Scalability Challenge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Suppose hosts had arbitrary addresses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Then every router would need a lot of information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…to know how to direct packets toward every host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996950" y="4078288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301750" y="37734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2216150" y="37734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3282950" y="37734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993775" y="348773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1889125" y="346868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2955925" y="346868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1125538" y="4092575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LAN 1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2520950" y="3392488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...</a:t>
            </a: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5645150" y="4078288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5949950" y="37734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6864350" y="37734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7931150" y="37734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5641975" y="348773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6537325" y="346868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7604125" y="346868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7069138" y="4078288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LAN 2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7169150" y="3392488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...</a:t>
            </a:r>
          </a:p>
        </p:txBody>
      </p:sp>
      <p:sp>
        <p:nvSpPr>
          <p:cNvPr id="42006" name="AutoShape 22"/>
          <p:cNvSpPr>
            <a:spLocks noChangeArrowheads="1"/>
          </p:cNvSpPr>
          <p:nvPr/>
        </p:nvSpPr>
        <p:spPr bwMode="auto">
          <a:xfrm>
            <a:off x="2520950" y="4383088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router</a:t>
            </a:r>
          </a:p>
        </p:txBody>
      </p:sp>
      <p:sp>
        <p:nvSpPr>
          <p:cNvPr id="42007" name="AutoShape 23"/>
          <p:cNvSpPr>
            <a:spLocks noChangeArrowheads="1"/>
          </p:cNvSpPr>
          <p:nvPr/>
        </p:nvSpPr>
        <p:spPr bwMode="auto">
          <a:xfrm>
            <a:off x="4349750" y="4383088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router</a:t>
            </a:r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2825750" y="40782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AutoShape 25"/>
          <p:cNvSpPr>
            <a:spLocks noChangeArrowheads="1"/>
          </p:cNvSpPr>
          <p:nvPr/>
        </p:nvSpPr>
        <p:spPr bwMode="auto">
          <a:xfrm>
            <a:off x="6178550" y="4383088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router</a:t>
            </a:r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>
            <a:off x="6483350" y="40782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>
            <a:off x="3130550" y="453548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4959350" y="453548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3408363" y="4535488"/>
            <a:ext cx="668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WAN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5235575" y="4535488"/>
            <a:ext cx="668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WAN</a:t>
            </a: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501650" y="3067050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1768475" y="3067050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/>
              <a:t>5.6.7.8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2971800" y="3067050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/>
              <a:t>2.4.6.8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5110163" y="3067050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3300"/>
                </a:solidFill>
              </a:rPr>
              <a:t>1.2.3.5</a:t>
            </a: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6376988" y="3067050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/>
              <a:t>5.6.7.9</a:t>
            </a: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7580313" y="3067050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/>
              <a:t>2.4.6.9</a:t>
            </a:r>
          </a:p>
        </p:txBody>
      </p:sp>
      <p:sp>
        <p:nvSpPr>
          <p:cNvPr id="865317" name="Text Box 37"/>
          <p:cNvSpPr txBox="1">
            <a:spLocks noChangeArrowheads="1"/>
          </p:cNvSpPr>
          <p:nvPr/>
        </p:nvSpPr>
        <p:spPr bwMode="auto">
          <a:xfrm>
            <a:off x="3543300" y="508158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865318" name="Text Box 38"/>
          <p:cNvSpPr txBox="1">
            <a:spLocks noChangeArrowheads="1"/>
          </p:cNvSpPr>
          <p:nvPr/>
        </p:nvSpPr>
        <p:spPr bwMode="auto">
          <a:xfrm>
            <a:off x="3556000" y="546576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3300"/>
                </a:solidFill>
              </a:rPr>
              <a:t>1.2.3.5</a:t>
            </a:r>
          </a:p>
        </p:txBody>
      </p:sp>
      <p:sp>
        <p:nvSpPr>
          <p:cNvPr id="865319" name="AutoShape 39"/>
          <p:cNvSpPr>
            <a:spLocks noChangeArrowheads="1"/>
          </p:cNvSpPr>
          <p:nvPr/>
        </p:nvSpPr>
        <p:spPr bwMode="auto">
          <a:xfrm>
            <a:off x="4849813" y="5487988"/>
            <a:ext cx="728662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5320" name="AutoShape 40"/>
          <p:cNvSpPr>
            <a:spLocks noChangeArrowheads="1"/>
          </p:cNvSpPr>
          <p:nvPr/>
        </p:nvSpPr>
        <p:spPr bwMode="auto">
          <a:xfrm flipH="1">
            <a:off x="4848225" y="5141913"/>
            <a:ext cx="728663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3965575" y="5910263"/>
            <a:ext cx="77788" cy="306387"/>
            <a:chOff x="2565" y="3828"/>
            <a:chExt cx="73" cy="267"/>
          </a:xfrm>
        </p:grpSpPr>
        <p:sp>
          <p:nvSpPr>
            <p:cNvPr id="42033" name="Oval 45"/>
            <p:cNvSpPr>
              <a:spLocks noChangeArrowheads="1"/>
            </p:cNvSpPr>
            <p:nvPr/>
          </p:nvSpPr>
          <p:spPr bwMode="auto">
            <a:xfrm>
              <a:off x="2565" y="3828"/>
              <a:ext cx="73" cy="7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34" name="Oval 46"/>
            <p:cNvSpPr>
              <a:spLocks noChangeArrowheads="1"/>
            </p:cNvSpPr>
            <p:nvPr/>
          </p:nvSpPr>
          <p:spPr bwMode="auto">
            <a:xfrm>
              <a:off x="2565" y="3925"/>
              <a:ext cx="73" cy="7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35" name="Oval 47"/>
            <p:cNvSpPr>
              <a:spLocks noChangeArrowheads="1"/>
            </p:cNvSpPr>
            <p:nvPr/>
          </p:nvSpPr>
          <p:spPr bwMode="auto">
            <a:xfrm>
              <a:off x="2565" y="4022"/>
              <a:ext cx="73" cy="7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3505200" y="5026025"/>
            <a:ext cx="2227263" cy="1755775"/>
            <a:chOff x="969" y="3103"/>
            <a:chExt cx="1403" cy="1106"/>
          </a:xfrm>
        </p:grpSpPr>
        <p:sp>
          <p:nvSpPr>
            <p:cNvPr id="42028" name="Rectangle 41"/>
            <p:cNvSpPr>
              <a:spLocks noChangeArrowheads="1"/>
            </p:cNvSpPr>
            <p:nvPr/>
          </p:nvSpPr>
          <p:spPr bwMode="auto">
            <a:xfrm>
              <a:off x="969" y="3103"/>
              <a:ext cx="1403" cy="8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29" name="Line 42"/>
            <p:cNvSpPr>
              <a:spLocks noChangeShapeType="1"/>
            </p:cNvSpPr>
            <p:nvPr/>
          </p:nvSpPr>
          <p:spPr bwMode="auto">
            <a:xfrm>
              <a:off x="1719" y="3103"/>
              <a:ext cx="0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0" name="Line 43"/>
            <p:cNvSpPr>
              <a:spLocks noChangeShapeType="1"/>
            </p:cNvSpPr>
            <p:nvPr/>
          </p:nvSpPr>
          <p:spPr bwMode="auto">
            <a:xfrm>
              <a:off x="969" y="3369"/>
              <a:ext cx="1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1" name="Line 44"/>
            <p:cNvSpPr>
              <a:spLocks noChangeShapeType="1"/>
            </p:cNvSpPr>
            <p:nvPr/>
          </p:nvSpPr>
          <p:spPr bwMode="auto">
            <a:xfrm>
              <a:off x="969" y="3611"/>
              <a:ext cx="1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2" name="Text Box 49"/>
            <p:cNvSpPr txBox="1">
              <a:spLocks noChangeArrowheads="1"/>
            </p:cNvSpPr>
            <p:nvPr/>
          </p:nvSpPr>
          <p:spPr bwMode="auto">
            <a:xfrm>
              <a:off x="969" y="3959"/>
              <a:ext cx="13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Helvetica" pitchFamily="-1" charset="0"/>
                </a:rPr>
                <a:t>forwarding table</a:t>
              </a:r>
            </a:p>
          </p:txBody>
        </p:sp>
      </p:grpSp>
      <p:sp>
        <p:nvSpPr>
          <p:cNvPr id="420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7CACEE2E-D12A-4A03-AA29-D8EC49FBF86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317" grpId="0"/>
      <p:bldP spid="865318" grpId="0"/>
      <p:bldP spid="865319" grpId="0" animBg="1"/>
      <p:bldP spid="8653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Hierarchical Addressing in U.S. Mail</a:t>
            </a:r>
          </a:p>
        </p:txBody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Addressing in the U.S. mail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Zip code: 08540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Building: 35 Olden Street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Room in building: 308	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1" charset="-128"/>
              </a:rPr>
              <a:t>Name of occupant: Mike Freedman</a:t>
            </a:r>
          </a:p>
          <a:p>
            <a:r>
              <a:rPr lang="en-US" altLang="en-US" smtClean="0">
                <a:ea typeface="ＭＳ Ｐゴシック" pitchFamily="-1" charset="-128"/>
              </a:rPr>
              <a:t>Forwarding the U.S. mail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Deliver to the post office in the zip code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Assign to mailman covering the building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Drop letter into mailbox for building/room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Give letter to the appropriate person</a:t>
            </a:r>
          </a:p>
        </p:txBody>
      </p:sp>
      <p:sp>
        <p:nvSpPr>
          <p:cNvPr id="866308" name="Letter"/>
          <p:cNvSpPr>
            <a:spLocks noEditPoints="1" noChangeArrowheads="1"/>
          </p:cNvSpPr>
          <p:nvPr/>
        </p:nvSpPr>
        <p:spPr bwMode="auto">
          <a:xfrm>
            <a:off x="5762625" y="1700213"/>
            <a:ext cx="2919413" cy="130651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799263" y="2354263"/>
            <a:ext cx="1271587" cy="39687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???</a:t>
            </a:r>
          </a:p>
        </p:txBody>
      </p:sp>
      <p:pic>
        <p:nvPicPr>
          <p:cNvPr id="866310" name="Picture 6" descr="MCj021568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3" y="3967163"/>
            <a:ext cx="142875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78D0FFC9-9A1B-4668-9F78-04DC38148255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Hierarchical Addressing: IP Prefixes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9144000" cy="4906963"/>
          </a:xfrm>
        </p:spPr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  <a:ea typeface="ＭＳ Ｐゴシック" pitchFamily="-1" charset="-128"/>
              </a:rPr>
              <a:t>Network and host portions (left and right) </a:t>
            </a:r>
          </a:p>
          <a:p>
            <a:r>
              <a:rPr lang="en-US" altLang="en-US" smtClean="0">
                <a:solidFill>
                  <a:schemeClr val="tx1"/>
                </a:solidFill>
                <a:ea typeface="ＭＳ Ｐゴシック" pitchFamily="-1" charset="-128"/>
              </a:rPr>
              <a:t>12.34.158.0/24 is a 24-bit </a:t>
            </a:r>
            <a:r>
              <a:rPr lang="en-US" altLang="en-US" b="1" smtClean="0">
                <a:solidFill>
                  <a:srgbClr val="FF0000"/>
                </a:solidFill>
                <a:ea typeface="ＭＳ Ｐゴシック" pitchFamily="-1" charset="-128"/>
              </a:rPr>
              <a:t>prefix</a:t>
            </a:r>
            <a:r>
              <a:rPr lang="en-US" altLang="en-US" smtClean="0">
                <a:solidFill>
                  <a:srgbClr val="FF0000"/>
                </a:solidFill>
                <a:ea typeface="ＭＳ Ｐゴシック" pitchFamily="-1" charset="-128"/>
              </a:rPr>
              <a:t> </a:t>
            </a:r>
            <a:r>
              <a:rPr lang="en-US" altLang="en-US" smtClean="0">
                <a:solidFill>
                  <a:schemeClr val="tx1"/>
                </a:solidFill>
                <a:ea typeface="ＭＳ Ｐゴシック" pitchFamily="-1" charset="-128"/>
              </a:rPr>
              <a:t>with 2</a:t>
            </a:r>
            <a:r>
              <a:rPr lang="en-US" altLang="en-US" baseline="30000" smtClean="0">
                <a:solidFill>
                  <a:schemeClr val="tx1"/>
                </a:solidFill>
                <a:ea typeface="ＭＳ Ｐゴシック" pitchFamily="-1" charset="-128"/>
              </a:rPr>
              <a:t>8</a:t>
            </a:r>
            <a:r>
              <a:rPr lang="en-US" altLang="en-US" smtClean="0">
                <a:solidFill>
                  <a:schemeClr val="tx1"/>
                </a:solidFill>
                <a:ea typeface="ＭＳ Ｐゴシック" pitchFamily="-1" charset="-128"/>
              </a:rPr>
              <a:t> addresses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46138" y="3994150"/>
            <a:ext cx="7329487" cy="598488"/>
            <a:chOff x="428" y="893"/>
            <a:chExt cx="4617" cy="377"/>
          </a:xfrm>
        </p:grpSpPr>
        <p:grpSp>
          <p:nvGrpSpPr>
            <p:cNvPr id="46101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846854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07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8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9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02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solidFill>
                    <a:srgbClr val="FF0000"/>
                  </a:solidFill>
                  <a:latin typeface="Times New Roman" pitchFamily="-1" charset="0"/>
                </a:rPr>
                <a:t>00001100</a:t>
              </a:r>
            </a:p>
          </p:txBody>
        </p:sp>
        <p:sp>
          <p:nvSpPr>
            <p:cNvPr id="46103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solidFill>
                    <a:srgbClr val="FF0000"/>
                  </a:solidFill>
                  <a:latin typeface="Times New Roman" pitchFamily="-1" charset="0"/>
                </a:rPr>
                <a:t>00100010</a:t>
              </a:r>
            </a:p>
          </p:txBody>
        </p:sp>
        <p:sp>
          <p:nvSpPr>
            <p:cNvPr id="46104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solidFill>
                    <a:srgbClr val="FF0000"/>
                  </a:solidFill>
                  <a:latin typeface="Times New Roman" pitchFamily="-1" charset="0"/>
                </a:rPr>
                <a:t>10011110</a:t>
              </a:r>
              <a:endParaRPr lang="en-US" altLang="en-US" sz="3200" b="0">
                <a:solidFill>
                  <a:srgbClr val="9966FF"/>
                </a:solidFill>
                <a:latin typeface="Times New Roman" pitchFamily="-1" charset="0"/>
              </a:endParaRPr>
            </a:p>
          </p:txBody>
        </p:sp>
        <p:sp>
          <p:nvSpPr>
            <p:cNvPr id="46105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solidFill>
                    <a:srgbClr val="0000FF"/>
                  </a:solidFill>
                  <a:latin typeface="Times New Roman" pitchFamily="-1" charset="0"/>
                </a:rPr>
                <a:t>00000101</a:t>
              </a:r>
            </a:p>
          </p:txBody>
        </p:sp>
      </p:grpSp>
      <p:sp>
        <p:nvSpPr>
          <p:cNvPr id="46085" name="Line 14"/>
          <p:cNvSpPr>
            <a:spLocks noChangeShapeType="1"/>
          </p:cNvSpPr>
          <p:nvPr/>
        </p:nvSpPr>
        <p:spPr bwMode="auto">
          <a:xfrm>
            <a:off x="862013" y="4770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15"/>
          <p:cNvSpPr>
            <a:spLocks noChangeArrowheads="1"/>
          </p:cNvSpPr>
          <p:nvPr/>
        </p:nvSpPr>
        <p:spPr bwMode="auto">
          <a:xfrm>
            <a:off x="2193925" y="5075238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  <a:latin typeface="Arial" charset="0"/>
              </a:rPr>
              <a:t>Network (24 bits)</a:t>
            </a:r>
            <a:r>
              <a:rPr lang="en-US" altLang="en-US" sz="2400" b="0">
                <a:solidFill>
                  <a:srgbClr val="FF0000"/>
                </a:solidFill>
                <a:latin typeface="Times New Roman" pitchFamily="-1" charset="0"/>
              </a:rPr>
              <a:t> </a:t>
            </a:r>
          </a:p>
        </p:txBody>
      </p:sp>
      <p:sp>
        <p:nvSpPr>
          <p:cNvPr id="46087" name="Line 16"/>
          <p:cNvSpPr>
            <a:spLocks noChangeShapeType="1"/>
          </p:cNvSpPr>
          <p:nvPr/>
        </p:nvSpPr>
        <p:spPr bwMode="auto">
          <a:xfrm flipH="1">
            <a:off x="862013" y="5011738"/>
            <a:ext cx="54705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17"/>
          <p:cNvSpPr>
            <a:spLocks noChangeShapeType="1"/>
          </p:cNvSpPr>
          <p:nvPr/>
        </p:nvSpPr>
        <p:spPr bwMode="auto">
          <a:xfrm>
            <a:off x="8174038" y="47450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18"/>
          <p:cNvSpPr>
            <a:spLocks noChangeShapeType="1"/>
          </p:cNvSpPr>
          <p:nvPr/>
        </p:nvSpPr>
        <p:spPr bwMode="auto">
          <a:xfrm>
            <a:off x="6340475" y="46815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Rectangle 19"/>
          <p:cNvSpPr>
            <a:spLocks noChangeArrowheads="1"/>
          </p:cNvSpPr>
          <p:nvPr/>
        </p:nvSpPr>
        <p:spPr bwMode="auto">
          <a:xfrm>
            <a:off x="6348413" y="5075238"/>
            <a:ext cx="1668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solidFill>
                  <a:srgbClr val="0000FF"/>
                </a:solidFill>
                <a:latin typeface="Arial" charset="0"/>
              </a:rPr>
              <a:t>Host (8 bits)</a:t>
            </a:r>
            <a:r>
              <a:rPr lang="en-US" altLang="en-US" sz="2400" b="0">
                <a:solidFill>
                  <a:srgbClr val="0000FF"/>
                </a:solidFill>
                <a:latin typeface="Times New Roman" pitchFamily="-1" charset="0"/>
              </a:rPr>
              <a:t> </a:t>
            </a:r>
          </a:p>
        </p:txBody>
      </p:sp>
      <p:sp>
        <p:nvSpPr>
          <p:cNvPr id="46091" name="Line 20"/>
          <p:cNvSpPr>
            <a:spLocks noChangeShapeType="1"/>
          </p:cNvSpPr>
          <p:nvPr/>
        </p:nvSpPr>
        <p:spPr bwMode="auto">
          <a:xfrm>
            <a:off x="6332538" y="5011738"/>
            <a:ext cx="188436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Text Box 21"/>
          <p:cNvSpPr txBox="1">
            <a:spLocks noChangeArrowheads="1"/>
          </p:cNvSpPr>
          <p:nvPr/>
        </p:nvSpPr>
        <p:spPr bwMode="auto">
          <a:xfrm>
            <a:off x="1489075" y="2590800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Tahoma" pitchFamily="-1" charset="0"/>
              </a:rPr>
              <a:t>12</a:t>
            </a:r>
          </a:p>
        </p:txBody>
      </p:sp>
      <p:sp>
        <p:nvSpPr>
          <p:cNvPr id="46093" name="Text Box 22"/>
          <p:cNvSpPr txBox="1">
            <a:spLocks noChangeArrowheads="1"/>
          </p:cNvSpPr>
          <p:nvPr/>
        </p:nvSpPr>
        <p:spPr bwMode="auto">
          <a:xfrm>
            <a:off x="3390900" y="2590800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Tahoma" pitchFamily="-1" charset="0"/>
              </a:rPr>
              <a:t>34</a:t>
            </a:r>
          </a:p>
        </p:txBody>
      </p:sp>
      <p:sp>
        <p:nvSpPr>
          <p:cNvPr id="46094" name="Text Box 23"/>
          <p:cNvSpPr txBox="1">
            <a:spLocks noChangeArrowheads="1"/>
          </p:cNvSpPr>
          <p:nvPr/>
        </p:nvSpPr>
        <p:spPr bwMode="auto">
          <a:xfrm>
            <a:off x="5075238" y="2590800"/>
            <a:ext cx="76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Tahoma" pitchFamily="-1" charset="0"/>
              </a:rPr>
              <a:t>158</a:t>
            </a:r>
          </a:p>
        </p:txBody>
      </p:sp>
      <p:sp>
        <p:nvSpPr>
          <p:cNvPr id="46095" name="Text Box 24"/>
          <p:cNvSpPr txBox="1">
            <a:spLocks noChangeArrowheads="1"/>
          </p:cNvSpPr>
          <p:nvPr/>
        </p:nvSpPr>
        <p:spPr bwMode="auto">
          <a:xfrm>
            <a:off x="7026275" y="2590800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Tahoma" pitchFamily="-1" charset="0"/>
              </a:rPr>
              <a:t>5</a:t>
            </a:r>
          </a:p>
        </p:txBody>
      </p:sp>
      <p:sp>
        <p:nvSpPr>
          <p:cNvPr id="46096" name="Line 25"/>
          <p:cNvSpPr>
            <a:spLocks noChangeShapeType="1"/>
          </p:cNvSpPr>
          <p:nvPr/>
        </p:nvSpPr>
        <p:spPr bwMode="auto">
          <a:xfrm>
            <a:off x="1770063" y="30480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Line 26"/>
          <p:cNvSpPr>
            <a:spLocks noChangeShapeType="1"/>
          </p:cNvSpPr>
          <p:nvPr/>
        </p:nvSpPr>
        <p:spPr bwMode="auto">
          <a:xfrm>
            <a:off x="3695700" y="30480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8" name="Line 27"/>
          <p:cNvSpPr>
            <a:spLocks noChangeShapeType="1"/>
          </p:cNvSpPr>
          <p:nvPr/>
        </p:nvSpPr>
        <p:spPr bwMode="auto">
          <a:xfrm>
            <a:off x="5468938" y="30480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Line 28"/>
          <p:cNvSpPr>
            <a:spLocks noChangeShapeType="1"/>
          </p:cNvSpPr>
          <p:nvPr/>
        </p:nvSpPr>
        <p:spPr bwMode="auto">
          <a:xfrm>
            <a:off x="7215188" y="30480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0DC5559E-8231-49AF-A4A1-2708FEDEF11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IP Address and 24-bit Subnet Mask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E8E207EF-096A-4884-BF5A-768E3F90315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1428750" y="2838450"/>
            <a:ext cx="7329488" cy="598488"/>
            <a:chOff x="428" y="893"/>
            <a:chExt cx="4617" cy="377"/>
          </a:xfrm>
        </p:grpSpPr>
        <p:grpSp>
          <p:nvGrpSpPr>
            <p:cNvPr id="48161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867334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167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8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9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62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solidFill>
                    <a:srgbClr val="FF0000"/>
                  </a:solidFill>
                  <a:latin typeface="Times New Roman" pitchFamily="-1" charset="0"/>
                </a:rPr>
                <a:t>00001100</a:t>
              </a:r>
            </a:p>
          </p:txBody>
        </p:sp>
        <p:sp>
          <p:nvSpPr>
            <p:cNvPr id="48163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solidFill>
                    <a:srgbClr val="FF0000"/>
                  </a:solidFill>
                  <a:latin typeface="Times New Roman" pitchFamily="-1" charset="0"/>
                </a:rPr>
                <a:t>00100010</a:t>
              </a:r>
            </a:p>
          </p:txBody>
        </p:sp>
        <p:sp>
          <p:nvSpPr>
            <p:cNvPr id="48164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solidFill>
                    <a:srgbClr val="FF0000"/>
                  </a:solidFill>
                  <a:latin typeface="Times New Roman" pitchFamily="-1" charset="0"/>
                </a:rPr>
                <a:t>10011110</a:t>
              </a:r>
              <a:endParaRPr lang="en-US" altLang="en-US" sz="3200" b="0">
                <a:solidFill>
                  <a:srgbClr val="9966FF"/>
                </a:solidFill>
                <a:latin typeface="Times New Roman" pitchFamily="-1" charset="0"/>
              </a:endParaRPr>
            </a:p>
          </p:txBody>
        </p:sp>
        <p:sp>
          <p:nvSpPr>
            <p:cNvPr id="48165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solidFill>
                    <a:srgbClr val="0000FF"/>
                  </a:solidFill>
                  <a:latin typeface="Times New Roman" pitchFamily="-1" charset="0"/>
                </a:rPr>
                <a:t>00000101</a:t>
              </a:r>
            </a:p>
          </p:txBody>
        </p:sp>
      </p:grpSp>
      <p:sp>
        <p:nvSpPr>
          <p:cNvPr id="48133" name="Text Box 14"/>
          <p:cNvSpPr txBox="1">
            <a:spLocks noChangeArrowheads="1"/>
          </p:cNvSpPr>
          <p:nvPr/>
        </p:nvSpPr>
        <p:spPr bwMode="auto">
          <a:xfrm>
            <a:off x="2071688" y="1435100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Tahoma" pitchFamily="-1" charset="0"/>
              </a:rPr>
              <a:t>12</a:t>
            </a:r>
          </a:p>
        </p:txBody>
      </p:sp>
      <p:sp>
        <p:nvSpPr>
          <p:cNvPr id="48134" name="Text Box 15"/>
          <p:cNvSpPr txBox="1">
            <a:spLocks noChangeArrowheads="1"/>
          </p:cNvSpPr>
          <p:nvPr/>
        </p:nvSpPr>
        <p:spPr bwMode="auto">
          <a:xfrm>
            <a:off x="3973513" y="1435100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Tahoma" pitchFamily="-1" charset="0"/>
              </a:rPr>
              <a:t>34</a:t>
            </a:r>
          </a:p>
        </p:txBody>
      </p:sp>
      <p:sp>
        <p:nvSpPr>
          <p:cNvPr id="48135" name="Text Box 16"/>
          <p:cNvSpPr txBox="1">
            <a:spLocks noChangeArrowheads="1"/>
          </p:cNvSpPr>
          <p:nvPr/>
        </p:nvSpPr>
        <p:spPr bwMode="auto">
          <a:xfrm>
            <a:off x="5657850" y="1435100"/>
            <a:ext cx="76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Tahoma" pitchFamily="-1" charset="0"/>
              </a:rPr>
              <a:t>158</a:t>
            </a:r>
          </a:p>
        </p:txBody>
      </p:sp>
      <p:sp>
        <p:nvSpPr>
          <p:cNvPr id="48136" name="Text Box 17"/>
          <p:cNvSpPr txBox="1">
            <a:spLocks noChangeArrowheads="1"/>
          </p:cNvSpPr>
          <p:nvPr/>
        </p:nvSpPr>
        <p:spPr bwMode="auto">
          <a:xfrm>
            <a:off x="7608888" y="1435100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Tahoma" pitchFamily="-1" charset="0"/>
              </a:rPr>
              <a:t>5</a:t>
            </a:r>
          </a:p>
        </p:txBody>
      </p:sp>
      <p:sp>
        <p:nvSpPr>
          <p:cNvPr id="48137" name="Line 18"/>
          <p:cNvSpPr>
            <a:spLocks noChangeShapeType="1"/>
          </p:cNvSpPr>
          <p:nvPr/>
        </p:nvSpPr>
        <p:spPr bwMode="auto">
          <a:xfrm>
            <a:off x="2352675" y="18923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9"/>
          <p:cNvSpPr>
            <a:spLocks noChangeShapeType="1"/>
          </p:cNvSpPr>
          <p:nvPr/>
        </p:nvSpPr>
        <p:spPr bwMode="auto">
          <a:xfrm>
            <a:off x="4278313" y="18923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20"/>
          <p:cNvSpPr>
            <a:spLocks noChangeShapeType="1"/>
          </p:cNvSpPr>
          <p:nvPr/>
        </p:nvSpPr>
        <p:spPr bwMode="auto">
          <a:xfrm>
            <a:off x="6051550" y="18923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21"/>
          <p:cNvSpPr>
            <a:spLocks noChangeShapeType="1"/>
          </p:cNvSpPr>
          <p:nvPr/>
        </p:nvSpPr>
        <p:spPr bwMode="auto">
          <a:xfrm>
            <a:off x="7797800" y="18923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141" name="Group 22"/>
          <p:cNvGrpSpPr>
            <a:grpSpLocks/>
          </p:cNvGrpSpPr>
          <p:nvPr/>
        </p:nvGrpSpPr>
        <p:grpSpPr bwMode="auto">
          <a:xfrm>
            <a:off x="1422400" y="3838575"/>
            <a:ext cx="7329488" cy="598488"/>
            <a:chOff x="428" y="893"/>
            <a:chExt cx="4617" cy="377"/>
          </a:xfrm>
        </p:grpSpPr>
        <p:grpSp>
          <p:nvGrpSpPr>
            <p:cNvPr id="48152" name="Group 23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867352" name="Rectangle 24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158" name="Line 25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9" name="Line 26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0" name="Line 27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53" name="Rectangle 28"/>
            <p:cNvSpPr>
              <a:spLocks noChangeArrowheads="1"/>
            </p:cNvSpPr>
            <p:nvPr/>
          </p:nvSpPr>
          <p:spPr bwMode="auto">
            <a:xfrm>
              <a:off x="438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solidFill>
                    <a:srgbClr val="FF0000"/>
                  </a:solidFill>
                  <a:latin typeface="Times New Roman" pitchFamily="-1" charset="0"/>
                </a:rPr>
                <a:t>11111111</a:t>
              </a:r>
            </a:p>
          </p:txBody>
        </p:sp>
        <p:sp>
          <p:nvSpPr>
            <p:cNvPr id="48154" name="Rectangle 29"/>
            <p:cNvSpPr>
              <a:spLocks noChangeArrowheads="1"/>
            </p:cNvSpPr>
            <p:nvPr/>
          </p:nvSpPr>
          <p:spPr bwMode="auto">
            <a:xfrm>
              <a:off x="1606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solidFill>
                    <a:srgbClr val="FF0000"/>
                  </a:solidFill>
                  <a:latin typeface="Times New Roman" pitchFamily="-1" charset="0"/>
                </a:rPr>
                <a:t>11111111</a:t>
              </a:r>
            </a:p>
          </p:txBody>
        </p:sp>
        <p:sp>
          <p:nvSpPr>
            <p:cNvPr id="48155" name="Rectangle 30"/>
            <p:cNvSpPr>
              <a:spLocks noChangeArrowheads="1"/>
            </p:cNvSpPr>
            <p:nvPr/>
          </p:nvSpPr>
          <p:spPr bwMode="auto">
            <a:xfrm>
              <a:off x="2758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solidFill>
                    <a:srgbClr val="FF0000"/>
                  </a:solidFill>
                  <a:latin typeface="Times New Roman" pitchFamily="-1" charset="0"/>
                </a:rPr>
                <a:t>11111111</a:t>
              </a:r>
              <a:endParaRPr lang="en-US" altLang="en-US" sz="3200" b="0">
                <a:solidFill>
                  <a:srgbClr val="9966FF"/>
                </a:solidFill>
                <a:latin typeface="Times New Roman" pitchFamily="-1" charset="0"/>
              </a:endParaRPr>
            </a:p>
          </p:txBody>
        </p:sp>
        <p:sp>
          <p:nvSpPr>
            <p:cNvPr id="48156" name="Rectangle 31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solidFill>
                    <a:srgbClr val="0000FF"/>
                  </a:solidFill>
                  <a:latin typeface="Times New Roman" pitchFamily="-1" charset="0"/>
                </a:rPr>
                <a:t>00000000</a:t>
              </a:r>
            </a:p>
          </p:txBody>
        </p:sp>
      </p:grpSp>
      <p:sp>
        <p:nvSpPr>
          <p:cNvPr id="48142" name="Line 46"/>
          <p:cNvSpPr>
            <a:spLocks noChangeShapeType="1"/>
          </p:cNvSpPr>
          <p:nvPr/>
        </p:nvSpPr>
        <p:spPr bwMode="auto">
          <a:xfrm flipV="1">
            <a:off x="2355850" y="44958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Line 47"/>
          <p:cNvSpPr>
            <a:spLocks noChangeShapeType="1"/>
          </p:cNvSpPr>
          <p:nvPr/>
        </p:nvSpPr>
        <p:spPr bwMode="auto">
          <a:xfrm flipV="1">
            <a:off x="4281488" y="44958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4" name="Line 48"/>
          <p:cNvSpPr>
            <a:spLocks noChangeShapeType="1"/>
          </p:cNvSpPr>
          <p:nvPr/>
        </p:nvSpPr>
        <p:spPr bwMode="auto">
          <a:xfrm flipV="1">
            <a:off x="6054725" y="44958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Line 49"/>
          <p:cNvSpPr>
            <a:spLocks noChangeShapeType="1"/>
          </p:cNvSpPr>
          <p:nvPr/>
        </p:nvSpPr>
        <p:spPr bwMode="auto">
          <a:xfrm flipV="1">
            <a:off x="7800975" y="44958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Text Box 50"/>
          <p:cNvSpPr txBox="1">
            <a:spLocks noChangeArrowheads="1"/>
          </p:cNvSpPr>
          <p:nvPr/>
        </p:nvSpPr>
        <p:spPr bwMode="auto">
          <a:xfrm>
            <a:off x="1958975" y="5343525"/>
            <a:ext cx="76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Tahoma" pitchFamily="-1" charset="0"/>
              </a:rPr>
              <a:t>255</a:t>
            </a:r>
          </a:p>
        </p:txBody>
      </p:sp>
      <p:sp>
        <p:nvSpPr>
          <p:cNvPr id="48147" name="Text Box 51"/>
          <p:cNvSpPr txBox="1">
            <a:spLocks noChangeArrowheads="1"/>
          </p:cNvSpPr>
          <p:nvPr/>
        </p:nvSpPr>
        <p:spPr bwMode="auto">
          <a:xfrm>
            <a:off x="3860800" y="5343525"/>
            <a:ext cx="76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Tahoma" pitchFamily="-1" charset="0"/>
              </a:rPr>
              <a:t>255</a:t>
            </a:r>
          </a:p>
        </p:txBody>
      </p:sp>
      <p:sp>
        <p:nvSpPr>
          <p:cNvPr id="48148" name="Text Box 52"/>
          <p:cNvSpPr txBox="1">
            <a:spLocks noChangeArrowheads="1"/>
          </p:cNvSpPr>
          <p:nvPr/>
        </p:nvSpPr>
        <p:spPr bwMode="auto">
          <a:xfrm>
            <a:off x="5661025" y="5343525"/>
            <a:ext cx="76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Tahoma" pitchFamily="-1" charset="0"/>
              </a:rPr>
              <a:t>255</a:t>
            </a:r>
          </a:p>
        </p:txBody>
      </p:sp>
      <p:sp>
        <p:nvSpPr>
          <p:cNvPr id="48149" name="Text Box 53"/>
          <p:cNvSpPr txBox="1">
            <a:spLocks noChangeArrowheads="1"/>
          </p:cNvSpPr>
          <p:nvPr/>
        </p:nvSpPr>
        <p:spPr bwMode="auto">
          <a:xfrm>
            <a:off x="7612063" y="5343525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Tahoma" pitchFamily="-1" charset="0"/>
              </a:rPr>
              <a:t>0</a:t>
            </a:r>
          </a:p>
        </p:txBody>
      </p:sp>
      <p:sp>
        <p:nvSpPr>
          <p:cNvPr id="48150" name="Text Box 54"/>
          <p:cNvSpPr txBox="1">
            <a:spLocks noChangeArrowheads="1"/>
          </p:cNvSpPr>
          <p:nvPr/>
        </p:nvSpPr>
        <p:spPr bwMode="auto">
          <a:xfrm>
            <a:off x="228600" y="1371600"/>
            <a:ext cx="160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800">
                <a:latin typeface="Helvetica" pitchFamily="-1" charset="0"/>
              </a:rPr>
              <a:t>Address</a:t>
            </a:r>
          </a:p>
        </p:txBody>
      </p:sp>
      <p:sp>
        <p:nvSpPr>
          <p:cNvPr id="48151" name="Text Box 55"/>
          <p:cNvSpPr txBox="1">
            <a:spLocks noChangeArrowheads="1"/>
          </p:cNvSpPr>
          <p:nvPr/>
        </p:nvSpPr>
        <p:spPr bwMode="auto">
          <a:xfrm>
            <a:off x="461963" y="5243513"/>
            <a:ext cx="1076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800">
                <a:latin typeface="Helvetica" pitchFamily="-1" charset="0"/>
              </a:rPr>
              <a:t>Mask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Scalability Improved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Number related hosts from a common subnet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1.2.3.0/24 on the left LAN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5.6.7.0/24 on the right LAN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996950" y="440055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1301750" y="4095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2216150" y="4095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3282950" y="4095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993775" y="381000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1889125" y="37909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2955925" y="37909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1125538" y="4414838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LAN 1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2520950" y="371475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...</a:t>
            </a:r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5645150" y="440055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5949950" y="4095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6864350" y="4095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7931150" y="4095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5641975" y="381000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6537325" y="37909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7604125" y="37909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50196" name="Text Box 21"/>
          <p:cNvSpPr txBox="1">
            <a:spLocks noChangeArrowheads="1"/>
          </p:cNvSpPr>
          <p:nvPr/>
        </p:nvSpPr>
        <p:spPr bwMode="auto">
          <a:xfrm>
            <a:off x="7169150" y="371475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...</a:t>
            </a:r>
          </a:p>
        </p:txBody>
      </p:sp>
      <p:sp>
        <p:nvSpPr>
          <p:cNvPr id="50197" name="AutoShape 22"/>
          <p:cNvSpPr>
            <a:spLocks noChangeArrowheads="1"/>
          </p:cNvSpPr>
          <p:nvPr/>
        </p:nvSpPr>
        <p:spPr bwMode="auto">
          <a:xfrm>
            <a:off x="2520950" y="470535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router</a:t>
            </a:r>
          </a:p>
        </p:txBody>
      </p:sp>
      <p:sp>
        <p:nvSpPr>
          <p:cNvPr id="50198" name="AutoShape 23"/>
          <p:cNvSpPr>
            <a:spLocks noChangeArrowheads="1"/>
          </p:cNvSpPr>
          <p:nvPr/>
        </p:nvSpPr>
        <p:spPr bwMode="auto">
          <a:xfrm>
            <a:off x="4349750" y="470535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router</a:t>
            </a:r>
          </a:p>
        </p:txBody>
      </p:sp>
      <p:sp>
        <p:nvSpPr>
          <p:cNvPr id="50199" name="Line 24"/>
          <p:cNvSpPr>
            <a:spLocks noChangeShapeType="1"/>
          </p:cNvSpPr>
          <p:nvPr/>
        </p:nvSpPr>
        <p:spPr bwMode="auto">
          <a:xfrm>
            <a:off x="2825750" y="44005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AutoShape 25"/>
          <p:cNvSpPr>
            <a:spLocks noChangeArrowheads="1"/>
          </p:cNvSpPr>
          <p:nvPr/>
        </p:nvSpPr>
        <p:spPr bwMode="auto">
          <a:xfrm>
            <a:off x="6178550" y="470535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router</a:t>
            </a:r>
          </a:p>
        </p:txBody>
      </p:sp>
      <p:sp>
        <p:nvSpPr>
          <p:cNvPr id="50201" name="Line 26"/>
          <p:cNvSpPr>
            <a:spLocks noChangeShapeType="1"/>
          </p:cNvSpPr>
          <p:nvPr/>
        </p:nvSpPr>
        <p:spPr bwMode="auto">
          <a:xfrm>
            <a:off x="6483350" y="44005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Line 27"/>
          <p:cNvSpPr>
            <a:spLocks noChangeShapeType="1"/>
          </p:cNvSpPr>
          <p:nvPr/>
        </p:nvSpPr>
        <p:spPr bwMode="auto">
          <a:xfrm>
            <a:off x="3130550" y="485775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Line 28"/>
          <p:cNvSpPr>
            <a:spLocks noChangeShapeType="1"/>
          </p:cNvSpPr>
          <p:nvPr/>
        </p:nvSpPr>
        <p:spPr bwMode="auto">
          <a:xfrm>
            <a:off x="4959350" y="485775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Text Box 29"/>
          <p:cNvSpPr txBox="1">
            <a:spLocks noChangeArrowheads="1"/>
          </p:cNvSpPr>
          <p:nvPr/>
        </p:nvSpPr>
        <p:spPr bwMode="auto">
          <a:xfrm>
            <a:off x="3408363" y="4857750"/>
            <a:ext cx="668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WAN</a:t>
            </a:r>
          </a:p>
        </p:txBody>
      </p:sp>
      <p:sp>
        <p:nvSpPr>
          <p:cNvPr id="50205" name="Text Box 30"/>
          <p:cNvSpPr txBox="1">
            <a:spLocks noChangeArrowheads="1"/>
          </p:cNvSpPr>
          <p:nvPr/>
        </p:nvSpPr>
        <p:spPr bwMode="auto">
          <a:xfrm>
            <a:off x="5235575" y="4857750"/>
            <a:ext cx="668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WAN</a:t>
            </a:r>
          </a:p>
        </p:txBody>
      </p:sp>
      <p:sp>
        <p:nvSpPr>
          <p:cNvPr id="50206" name="Text Box 31"/>
          <p:cNvSpPr txBox="1">
            <a:spLocks noChangeArrowheads="1"/>
          </p:cNvSpPr>
          <p:nvPr/>
        </p:nvSpPr>
        <p:spPr bwMode="auto">
          <a:xfrm>
            <a:off x="501650" y="338931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50207" name="Text Box 32"/>
          <p:cNvSpPr txBox="1">
            <a:spLocks noChangeArrowheads="1"/>
          </p:cNvSpPr>
          <p:nvPr/>
        </p:nvSpPr>
        <p:spPr bwMode="auto">
          <a:xfrm>
            <a:off x="1692275" y="338931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FF"/>
                </a:solidFill>
              </a:rPr>
              <a:t>1.2.3.7</a:t>
            </a:r>
          </a:p>
        </p:txBody>
      </p:sp>
      <p:sp>
        <p:nvSpPr>
          <p:cNvPr id="50208" name="Text Box 33"/>
          <p:cNvSpPr txBox="1">
            <a:spLocks noChangeArrowheads="1"/>
          </p:cNvSpPr>
          <p:nvPr/>
        </p:nvSpPr>
        <p:spPr bwMode="auto">
          <a:xfrm>
            <a:off x="2835275" y="3389313"/>
            <a:ext cx="1412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FF"/>
                </a:solidFill>
              </a:rPr>
              <a:t>1.2.3.156</a:t>
            </a:r>
          </a:p>
        </p:txBody>
      </p:sp>
      <p:sp>
        <p:nvSpPr>
          <p:cNvPr id="50209" name="Text Box 34"/>
          <p:cNvSpPr txBox="1">
            <a:spLocks noChangeArrowheads="1"/>
          </p:cNvSpPr>
          <p:nvPr/>
        </p:nvSpPr>
        <p:spPr bwMode="auto">
          <a:xfrm>
            <a:off x="5110163" y="338931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3300"/>
                </a:solidFill>
              </a:rPr>
              <a:t>5.6.7.8</a:t>
            </a:r>
          </a:p>
        </p:txBody>
      </p:sp>
      <p:sp>
        <p:nvSpPr>
          <p:cNvPr id="50210" name="Text Box 35"/>
          <p:cNvSpPr txBox="1">
            <a:spLocks noChangeArrowheads="1"/>
          </p:cNvSpPr>
          <p:nvPr/>
        </p:nvSpPr>
        <p:spPr bwMode="auto">
          <a:xfrm>
            <a:off x="6261100" y="338931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3300"/>
                </a:solidFill>
              </a:rPr>
              <a:t>5.6.7.9</a:t>
            </a:r>
          </a:p>
        </p:txBody>
      </p:sp>
      <p:sp>
        <p:nvSpPr>
          <p:cNvPr id="50211" name="Text Box 36"/>
          <p:cNvSpPr txBox="1">
            <a:spLocks noChangeArrowheads="1"/>
          </p:cNvSpPr>
          <p:nvPr/>
        </p:nvSpPr>
        <p:spPr bwMode="auto">
          <a:xfrm>
            <a:off x="7443788" y="3389313"/>
            <a:ext cx="1412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3300"/>
                </a:solidFill>
              </a:rPr>
              <a:t>5.6.7.212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352800" y="5349875"/>
            <a:ext cx="2598738" cy="1279525"/>
            <a:chOff x="3352800" y="5197475"/>
            <a:chExt cx="2598738" cy="1279525"/>
          </a:xfrm>
        </p:grpSpPr>
        <p:sp>
          <p:nvSpPr>
            <p:cNvPr id="50215" name="Text Box 37"/>
            <p:cNvSpPr txBox="1">
              <a:spLocks noChangeArrowheads="1"/>
            </p:cNvSpPr>
            <p:nvPr/>
          </p:nvSpPr>
          <p:spPr bwMode="auto">
            <a:xfrm>
              <a:off x="3352800" y="5253038"/>
              <a:ext cx="1549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</a:rPr>
                <a:t>1.2.3.0/24</a:t>
              </a:r>
            </a:p>
          </p:txBody>
        </p:sp>
        <p:sp>
          <p:nvSpPr>
            <p:cNvPr id="50216" name="Text Box 38"/>
            <p:cNvSpPr txBox="1">
              <a:spLocks noChangeArrowheads="1"/>
            </p:cNvSpPr>
            <p:nvPr/>
          </p:nvSpPr>
          <p:spPr bwMode="auto">
            <a:xfrm>
              <a:off x="3365500" y="5637213"/>
              <a:ext cx="1549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FF3300"/>
                  </a:solidFill>
                </a:rPr>
                <a:t>5.6.7.0/24</a:t>
              </a:r>
            </a:p>
          </p:txBody>
        </p:sp>
        <p:sp>
          <p:nvSpPr>
            <p:cNvPr id="50217" name="AutoShape 39"/>
            <p:cNvSpPr>
              <a:spLocks noChangeArrowheads="1"/>
            </p:cNvSpPr>
            <p:nvPr/>
          </p:nvSpPr>
          <p:spPr bwMode="auto">
            <a:xfrm>
              <a:off x="5068888" y="5659438"/>
              <a:ext cx="728662" cy="230187"/>
            </a:xfrm>
            <a:prstGeom prst="rightArrow">
              <a:avLst>
                <a:gd name="adj1" fmla="val 50000"/>
                <a:gd name="adj2" fmla="val 79138"/>
              </a:avLst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8" name="AutoShape 40"/>
            <p:cNvSpPr>
              <a:spLocks noChangeArrowheads="1"/>
            </p:cNvSpPr>
            <p:nvPr/>
          </p:nvSpPr>
          <p:spPr bwMode="auto">
            <a:xfrm flipH="1">
              <a:off x="5067300" y="5313363"/>
              <a:ext cx="728663" cy="230187"/>
            </a:xfrm>
            <a:prstGeom prst="rightArrow">
              <a:avLst>
                <a:gd name="adj1" fmla="val 50000"/>
                <a:gd name="adj2" fmla="val 79138"/>
              </a:avLst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9" name="Rectangle 46"/>
            <p:cNvSpPr>
              <a:spLocks noChangeArrowheads="1"/>
            </p:cNvSpPr>
            <p:nvPr/>
          </p:nvSpPr>
          <p:spPr bwMode="auto">
            <a:xfrm>
              <a:off x="3378200" y="5197475"/>
              <a:ext cx="2573338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20" name="Line 47"/>
            <p:cNvSpPr>
              <a:spLocks noChangeShapeType="1"/>
            </p:cNvSpPr>
            <p:nvPr/>
          </p:nvSpPr>
          <p:spPr bwMode="auto">
            <a:xfrm>
              <a:off x="4914900" y="5197475"/>
              <a:ext cx="0" cy="808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1" name="Line 48"/>
            <p:cNvSpPr>
              <a:spLocks noChangeShapeType="1"/>
            </p:cNvSpPr>
            <p:nvPr/>
          </p:nvSpPr>
          <p:spPr bwMode="auto">
            <a:xfrm flipV="1">
              <a:off x="3378200" y="5619750"/>
              <a:ext cx="257333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2" name="Text Box 50"/>
            <p:cNvSpPr txBox="1">
              <a:spLocks noChangeArrowheads="1"/>
            </p:cNvSpPr>
            <p:nvPr/>
          </p:nvSpPr>
          <p:spPr bwMode="auto">
            <a:xfrm>
              <a:off x="3532188" y="6080125"/>
              <a:ext cx="2157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Helvetica" pitchFamily="-1" charset="0"/>
                </a:rPr>
                <a:t>forwarding table</a:t>
              </a:r>
            </a:p>
          </p:txBody>
        </p:sp>
      </p:grpSp>
      <p:sp>
        <p:nvSpPr>
          <p:cNvPr id="5021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08CBA7F3-37E1-4F3A-9160-E82709BF34B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0214" name="Text Box 61"/>
          <p:cNvSpPr txBox="1">
            <a:spLocks noChangeArrowheads="1"/>
          </p:cNvSpPr>
          <p:nvPr/>
        </p:nvSpPr>
        <p:spPr bwMode="auto">
          <a:xfrm>
            <a:off x="6915150" y="4400550"/>
            <a:ext cx="769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LAN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" charset="-128"/>
              </a:rPr>
              <a:t>IP Protocol Stack: Key Abstractions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06C4AD3C-5850-4091-8920-BBC68356FC3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18436" name="Group 10"/>
          <p:cNvGrpSpPr>
            <a:grpSpLocks/>
          </p:cNvGrpSpPr>
          <p:nvPr/>
        </p:nvGrpSpPr>
        <p:grpSpPr bwMode="auto">
          <a:xfrm>
            <a:off x="2643188" y="2052638"/>
            <a:ext cx="4800600" cy="2438400"/>
            <a:chOff x="2133600" y="4267200"/>
            <a:chExt cx="4800600" cy="2438400"/>
          </a:xfrm>
        </p:grpSpPr>
        <p:sp>
          <p:nvSpPr>
            <p:cNvPr id="18441" name="Rectangle 4"/>
            <p:cNvSpPr>
              <a:spLocks noChangeArrowheads="1"/>
            </p:cNvSpPr>
            <p:nvPr/>
          </p:nvSpPr>
          <p:spPr bwMode="auto">
            <a:xfrm>
              <a:off x="2133600" y="6096000"/>
              <a:ext cx="4800600" cy="609600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en-US" sz="2400" b="0">
                  <a:solidFill>
                    <a:schemeClr val="bg1"/>
                  </a:solidFill>
                  <a:latin typeface="Arial" charset="0"/>
                </a:rPr>
                <a:t>Best-effort </a:t>
              </a:r>
              <a:r>
                <a:rPr lang="en-US" altLang="en-US" sz="2400" b="0" i="1">
                  <a:solidFill>
                    <a:schemeClr val="bg1"/>
                  </a:solidFill>
                  <a:latin typeface="Arial" charset="0"/>
                </a:rPr>
                <a:t>local </a:t>
              </a:r>
              <a:r>
                <a:rPr lang="en-US" altLang="en-US" sz="2400" b="0">
                  <a:solidFill>
                    <a:schemeClr val="bg1"/>
                  </a:solidFill>
                  <a:latin typeface="Arial" charset="0"/>
                </a:rPr>
                <a:t>packet delivery</a:t>
              </a:r>
            </a:p>
          </p:txBody>
        </p:sp>
        <p:sp>
          <p:nvSpPr>
            <p:cNvPr id="18442" name="Rectangle 5"/>
            <p:cNvSpPr>
              <a:spLocks noChangeArrowheads="1"/>
            </p:cNvSpPr>
            <p:nvPr/>
          </p:nvSpPr>
          <p:spPr bwMode="auto">
            <a:xfrm>
              <a:off x="2133600" y="5487988"/>
              <a:ext cx="4800600" cy="608012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en-US" sz="2400" b="0">
                  <a:solidFill>
                    <a:srgbClr val="FFFFFF"/>
                  </a:solidFill>
                  <a:latin typeface="Arial" charset="0"/>
                </a:rPr>
                <a:t>Best-effort </a:t>
              </a:r>
              <a:r>
                <a:rPr lang="en-US" altLang="en-US" sz="2400" b="0" i="1">
                  <a:solidFill>
                    <a:srgbClr val="FFFFFF"/>
                  </a:solidFill>
                  <a:latin typeface="Arial" charset="0"/>
                </a:rPr>
                <a:t>global </a:t>
              </a:r>
              <a:r>
                <a:rPr lang="en-US" altLang="en-US" sz="2400" b="0">
                  <a:solidFill>
                    <a:srgbClr val="FFFFFF"/>
                  </a:solidFill>
                  <a:latin typeface="Arial" charset="0"/>
                </a:rPr>
                <a:t>packet delivery</a:t>
              </a:r>
            </a:p>
          </p:txBody>
        </p:sp>
        <p:sp>
          <p:nvSpPr>
            <p:cNvPr id="18443" name="Rectangle 6"/>
            <p:cNvSpPr>
              <a:spLocks noChangeArrowheads="1"/>
            </p:cNvSpPr>
            <p:nvPr/>
          </p:nvSpPr>
          <p:spPr bwMode="auto">
            <a:xfrm>
              <a:off x="2133600" y="4878388"/>
              <a:ext cx="2743200" cy="609600"/>
            </a:xfrm>
            <a:prstGeom prst="rect">
              <a:avLst/>
            </a:prstGeom>
            <a:solidFill>
              <a:srgbClr val="D64A4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en-US" sz="2400" b="0">
                  <a:solidFill>
                    <a:srgbClr val="FFFFFF"/>
                  </a:solidFill>
                  <a:latin typeface="Arial" charset="0"/>
                </a:rPr>
                <a:t>Reliable streams</a:t>
              </a:r>
            </a:p>
          </p:txBody>
        </p:sp>
        <p:sp>
          <p:nvSpPr>
            <p:cNvPr id="18444" name="Rectangle 7"/>
            <p:cNvSpPr>
              <a:spLocks noChangeArrowheads="1"/>
            </p:cNvSpPr>
            <p:nvPr/>
          </p:nvSpPr>
          <p:spPr bwMode="auto">
            <a:xfrm>
              <a:off x="2133600" y="4267200"/>
              <a:ext cx="4800600" cy="611188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en-US" sz="2400" b="0">
                  <a:solidFill>
                    <a:srgbClr val="FFFFFF"/>
                  </a:solidFill>
                  <a:latin typeface="Arial" charset="0"/>
                </a:rPr>
                <a:t>Applications</a:t>
              </a:r>
            </a:p>
          </p:txBody>
        </p:sp>
        <p:sp>
          <p:nvSpPr>
            <p:cNvPr id="18445" name="Rectangle 6"/>
            <p:cNvSpPr>
              <a:spLocks noChangeArrowheads="1"/>
            </p:cNvSpPr>
            <p:nvPr/>
          </p:nvSpPr>
          <p:spPr bwMode="auto">
            <a:xfrm>
              <a:off x="4876800" y="4876800"/>
              <a:ext cx="2057400" cy="609600"/>
            </a:xfrm>
            <a:prstGeom prst="rect">
              <a:avLst/>
            </a:prstGeom>
            <a:solidFill>
              <a:srgbClr val="D64A4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en-US" sz="2400" b="0">
                  <a:solidFill>
                    <a:srgbClr val="FFFFFF"/>
                  </a:solidFill>
                  <a:latin typeface="Arial" charset="0"/>
                </a:rPr>
                <a:t>Messages</a:t>
              </a:r>
            </a:p>
          </p:txBody>
        </p:sp>
      </p:grpSp>
      <p:sp>
        <p:nvSpPr>
          <p:cNvPr id="18437" name="TextBox 11"/>
          <p:cNvSpPr txBox="1">
            <a:spLocks noChangeArrowheads="1"/>
          </p:cNvSpPr>
          <p:nvPr/>
        </p:nvSpPr>
        <p:spPr bwMode="auto">
          <a:xfrm>
            <a:off x="1736725" y="4033838"/>
            <a:ext cx="825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-1" charset="0"/>
                <a:cs typeface="Times New Roman" pitchFamily="-1" charset="0"/>
              </a:rPr>
              <a:t>Link</a:t>
            </a:r>
          </a:p>
        </p:txBody>
      </p:sp>
      <p:sp>
        <p:nvSpPr>
          <p:cNvPr id="18438" name="TextBox 12"/>
          <p:cNvSpPr txBox="1">
            <a:spLocks noChangeArrowheads="1"/>
          </p:cNvSpPr>
          <p:nvPr/>
        </p:nvSpPr>
        <p:spPr bwMode="auto">
          <a:xfrm>
            <a:off x="1223963" y="3373438"/>
            <a:ext cx="1338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-1" charset="0"/>
                <a:cs typeface="Times New Roman" pitchFamily="-1" charset="0"/>
              </a:rPr>
              <a:t>Network</a:t>
            </a:r>
          </a:p>
        </p:txBody>
      </p:sp>
      <p:sp>
        <p:nvSpPr>
          <p:cNvPr id="18439" name="TextBox 13"/>
          <p:cNvSpPr txBox="1">
            <a:spLocks noChangeArrowheads="1"/>
          </p:cNvSpPr>
          <p:nvPr/>
        </p:nvSpPr>
        <p:spPr bwMode="auto">
          <a:xfrm>
            <a:off x="1042988" y="2713038"/>
            <a:ext cx="1519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-1" charset="0"/>
                <a:cs typeface="Times New Roman" pitchFamily="-1" charset="0"/>
              </a:rPr>
              <a:t>Transport</a:t>
            </a:r>
          </a:p>
        </p:txBody>
      </p:sp>
      <p:sp>
        <p:nvSpPr>
          <p:cNvPr id="18440" name="TextBox 14"/>
          <p:cNvSpPr txBox="1">
            <a:spLocks noChangeArrowheads="1"/>
          </p:cNvSpPr>
          <p:nvPr/>
        </p:nvSpPr>
        <p:spPr bwMode="auto">
          <a:xfrm>
            <a:off x="838200" y="2052638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-1" charset="0"/>
                <a:cs typeface="Times New Roman" pitchFamily="-1" charset="0"/>
              </a:rPr>
              <a:t>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Easy to Add New Hosts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No need to update the routers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E.g., adding a new host 5.6.7.213 on the right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Doesn’t require adding a new forwarding-table entry</a:t>
            </a:r>
          </a:p>
        </p:txBody>
      </p:sp>
      <p:sp>
        <p:nvSpPr>
          <p:cNvPr id="52228" name="Line 45"/>
          <p:cNvSpPr>
            <a:spLocks noChangeShapeType="1"/>
          </p:cNvSpPr>
          <p:nvPr/>
        </p:nvSpPr>
        <p:spPr bwMode="auto">
          <a:xfrm>
            <a:off x="996950" y="440055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Line 46"/>
          <p:cNvSpPr>
            <a:spLocks noChangeShapeType="1"/>
          </p:cNvSpPr>
          <p:nvPr/>
        </p:nvSpPr>
        <p:spPr bwMode="auto">
          <a:xfrm>
            <a:off x="1301750" y="4095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Line 47"/>
          <p:cNvSpPr>
            <a:spLocks noChangeShapeType="1"/>
          </p:cNvSpPr>
          <p:nvPr/>
        </p:nvSpPr>
        <p:spPr bwMode="auto">
          <a:xfrm>
            <a:off x="2216150" y="4095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Line 48"/>
          <p:cNvSpPr>
            <a:spLocks noChangeShapeType="1"/>
          </p:cNvSpPr>
          <p:nvPr/>
        </p:nvSpPr>
        <p:spPr bwMode="auto">
          <a:xfrm>
            <a:off x="3282950" y="4095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Rectangle 49"/>
          <p:cNvSpPr>
            <a:spLocks noChangeArrowheads="1"/>
          </p:cNvSpPr>
          <p:nvPr/>
        </p:nvSpPr>
        <p:spPr bwMode="auto">
          <a:xfrm>
            <a:off x="993775" y="381000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52233" name="Rectangle 50"/>
          <p:cNvSpPr>
            <a:spLocks noChangeArrowheads="1"/>
          </p:cNvSpPr>
          <p:nvPr/>
        </p:nvSpPr>
        <p:spPr bwMode="auto">
          <a:xfrm>
            <a:off x="1889125" y="37909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52234" name="Rectangle 51"/>
          <p:cNvSpPr>
            <a:spLocks noChangeArrowheads="1"/>
          </p:cNvSpPr>
          <p:nvPr/>
        </p:nvSpPr>
        <p:spPr bwMode="auto">
          <a:xfrm>
            <a:off x="2955925" y="37909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52235" name="Text Box 52"/>
          <p:cNvSpPr txBox="1">
            <a:spLocks noChangeArrowheads="1"/>
          </p:cNvSpPr>
          <p:nvPr/>
        </p:nvSpPr>
        <p:spPr bwMode="auto">
          <a:xfrm>
            <a:off x="1125538" y="4414838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LAN 1</a:t>
            </a:r>
          </a:p>
        </p:txBody>
      </p:sp>
      <p:sp>
        <p:nvSpPr>
          <p:cNvPr id="52236" name="Text Box 53"/>
          <p:cNvSpPr txBox="1">
            <a:spLocks noChangeArrowheads="1"/>
          </p:cNvSpPr>
          <p:nvPr/>
        </p:nvSpPr>
        <p:spPr bwMode="auto">
          <a:xfrm>
            <a:off x="2520950" y="371475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...</a:t>
            </a:r>
          </a:p>
        </p:txBody>
      </p:sp>
      <p:sp>
        <p:nvSpPr>
          <p:cNvPr id="52237" name="Line 54"/>
          <p:cNvSpPr>
            <a:spLocks noChangeShapeType="1"/>
          </p:cNvSpPr>
          <p:nvPr/>
        </p:nvSpPr>
        <p:spPr bwMode="auto">
          <a:xfrm>
            <a:off x="5645150" y="440055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Line 55"/>
          <p:cNvSpPr>
            <a:spLocks noChangeShapeType="1"/>
          </p:cNvSpPr>
          <p:nvPr/>
        </p:nvSpPr>
        <p:spPr bwMode="auto">
          <a:xfrm>
            <a:off x="5949950" y="4095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Line 56"/>
          <p:cNvSpPr>
            <a:spLocks noChangeShapeType="1"/>
          </p:cNvSpPr>
          <p:nvPr/>
        </p:nvSpPr>
        <p:spPr bwMode="auto">
          <a:xfrm>
            <a:off x="6864350" y="4095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Line 57"/>
          <p:cNvSpPr>
            <a:spLocks noChangeShapeType="1"/>
          </p:cNvSpPr>
          <p:nvPr/>
        </p:nvSpPr>
        <p:spPr bwMode="auto">
          <a:xfrm>
            <a:off x="7931150" y="40798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Rectangle 58"/>
          <p:cNvSpPr>
            <a:spLocks noChangeArrowheads="1"/>
          </p:cNvSpPr>
          <p:nvPr/>
        </p:nvSpPr>
        <p:spPr bwMode="auto">
          <a:xfrm>
            <a:off x="5641975" y="381000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52242" name="Rectangle 59"/>
          <p:cNvSpPr>
            <a:spLocks noChangeArrowheads="1"/>
          </p:cNvSpPr>
          <p:nvPr/>
        </p:nvSpPr>
        <p:spPr bwMode="auto">
          <a:xfrm>
            <a:off x="6537325" y="37909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52243" name="Text Box 61"/>
          <p:cNvSpPr txBox="1">
            <a:spLocks noChangeArrowheads="1"/>
          </p:cNvSpPr>
          <p:nvPr/>
        </p:nvSpPr>
        <p:spPr bwMode="auto">
          <a:xfrm>
            <a:off x="6915150" y="4400550"/>
            <a:ext cx="769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LAN 2</a:t>
            </a:r>
          </a:p>
        </p:txBody>
      </p:sp>
      <p:sp>
        <p:nvSpPr>
          <p:cNvPr id="52244" name="Text Box 62"/>
          <p:cNvSpPr txBox="1">
            <a:spLocks noChangeArrowheads="1"/>
          </p:cNvSpPr>
          <p:nvPr/>
        </p:nvSpPr>
        <p:spPr bwMode="auto">
          <a:xfrm>
            <a:off x="7169150" y="371475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...</a:t>
            </a:r>
          </a:p>
        </p:txBody>
      </p:sp>
      <p:sp>
        <p:nvSpPr>
          <p:cNvPr id="52245" name="AutoShape 63"/>
          <p:cNvSpPr>
            <a:spLocks noChangeArrowheads="1"/>
          </p:cNvSpPr>
          <p:nvPr/>
        </p:nvSpPr>
        <p:spPr bwMode="auto">
          <a:xfrm>
            <a:off x="2520950" y="470535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router</a:t>
            </a:r>
          </a:p>
        </p:txBody>
      </p:sp>
      <p:sp>
        <p:nvSpPr>
          <p:cNvPr id="52246" name="AutoShape 64"/>
          <p:cNvSpPr>
            <a:spLocks noChangeArrowheads="1"/>
          </p:cNvSpPr>
          <p:nvPr/>
        </p:nvSpPr>
        <p:spPr bwMode="auto">
          <a:xfrm>
            <a:off x="4349750" y="470535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router</a:t>
            </a:r>
          </a:p>
        </p:txBody>
      </p:sp>
      <p:sp>
        <p:nvSpPr>
          <p:cNvPr id="52247" name="Line 65"/>
          <p:cNvSpPr>
            <a:spLocks noChangeShapeType="1"/>
          </p:cNvSpPr>
          <p:nvPr/>
        </p:nvSpPr>
        <p:spPr bwMode="auto">
          <a:xfrm>
            <a:off x="2825750" y="44005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AutoShape 66"/>
          <p:cNvSpPr>
            <a:spLocks noChangeArrowheads="1"/>
          </p:cNvSpPr>
          <p:nvPr/>
        </p:nvSpPr>
        <p:spPr bwMode="auto">
          <a:xfrm>
            <a:off x="6178550" y="470535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router</a:t>
            </a:r>
          </a:p>
        </p:txBody>
      </p:sp>
      <p:sp>
        <p:nvSpPr>
          <p:cNvPr id="52249" name="Line 67"/>
          <p:cNvSpPr>
            <a:spLocks noChangeShapeType="1"/>
          </p:cNvSpPr>
          <p:nvPr/>
        </p:nvSpPr>
        <p:spPr bwMode="auto">
          <a:xfrm>
            <a:off x="6483350" y="44005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Line 68"/>
          <p:cNvSpPr>
            <a:spLocks noChangeShapeType="1"/>
          </p:cNvSpPr>
          <p:nvPr/>
        </p:nvSpPr>
        <p:spPr bwMode="auto">
          <a:xfrm>
            <a:off x="3130550" y="485775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1" name="Line 69"/>
          <p:cNvSpPr>
            <a:spLocks noChangeShapeType="1"/>
          </p:cNvSpPr>
          <p:nvPr/>
        </p:nvSpPr>
        <p:spPr bwMode="auto">
          <a:xfrm>
            <a:off x="4959350" y="485775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2" name="Text Box 70"/>
          <p:cNvSpPr txBox="1">
            <a:spLocks noChangeArrowheads="1"/>
          </p:cNvSpPr>
          <p:nvPr/>
        </p:nvSpPr>
        <p:spPr bwMode="auto">
          <a:xfrm>
            <a:off x="3408363" y="4857750"/>
            <a:ext cx="668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WAN</a:t>
            </a:r>
          </a:p>
        </p:txBody>
      </p:sp>
      <p:sp>
        <p:nvSpPr>
          <p:cNvPr id="52253" name="Text Box 71"/>
          <p:cNvSpPr txBox="1">
            <a:spLocks noChangeArrowheads="1"/>
          </p:cNvSpPr>
          <p:nvPr/>
        </p:nvSpPr>
        <p:spPr bwMode="auto">
          <a:xfrm>
            <a:off x="5235575" y="4857750"/>
            <a:ext cx="668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WAN</a:t>
            </a:r>
          </a:p>
        </p:txBody>
      </p:sp>
      <p:sp>
        <p:nvSpPr>
          <p:cNvPr id="52254" name="Text Box 72"/>
          <p:cNvSpPr txBox="1">
            <a:spLocks noChangeArrowheads="1"/>
          </p:cNvSpPr>
          <p:nvPr/>
        </p:nvSpPr>
        <p:spPr bwMode="auto">
          <a:xfrm>
            <a:off x="501650" y="338931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52255" name="Text Box 73"/>
          <p:cNvSpPr txBox="1">
            <a:spLocks noChangeArrowheads="1"/>
          </p:cNvSpPr>
          <p:nvPr/>
        </p:nvSpPr>
        <p:spPr bwMode="auto">
          <a:xfrm>
            <a:off x="1692275" y="338931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FF"/>
                </a:solidFill>
              </a:rPr>
              <a:t>1.2.3.7</a:t>
            </a:r>
          </a:p>
        </p:txBody>
      </p:sp>
      <p:sp>
        <p:nvSpPr>
          <p:cNvPr id="52256" name="Text Box 74"/>
          <p:cNvSpPr txBox="1">
            <a:spLocks noChangeArrowheads="1"/>
          </p:cNvSpPr>
          <p:nvPr/>
        </p:nvSpPr>
        <p:spPr bwMode="auto">
          <a:xfrm>
            <a:off x="2835275" y="3389313"/>
            <a:ext cx="1412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FF"/>
                </a:solidFill>
              </a:rPr>
              <a:t>1.2.3.156</a:t>
            </a:r>
          </a:p>
        </p:txBody>
      </p:sp>
      <p:sp>
        <p:nvSpPr>
          <p:cNvPr id="52257" name="Text Box 75"/>
          <p:cNvSpPr txBox="1">
            <a:spLocks noChangeArrowheads="1"/>
          </p:cNvSpPr>
          <p:nvPr/>
        </p:nvSpPr>
        <p:spPr bwMode="auto">
          <a:xfrm>
            <a:off x="5110163" y="338931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3300"/>
                </a:solidFill>
              </a:rPr>
              <a:t>5.6.7.8</a:t>
            </a:r>
          </a:p>
        </p:txBody>
      </p:sp>
      <p:sp>
        <p:nvSpPr>
          <p:cNvPr id="52258" name="Text Box 76"/>
          <p:cNvSpPr txBox="1">
            <a:spLocks noChangeArrowheads="1"/>
          </p:cNvSpPr>
          <p:nvPr/>
        </p:nvSpPr>
        <p:spPr bwMode="auto">
          <a:xfrm>
            <a:off x="6261100" y="338931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3300"/>
                </a:solidFill>
              </a:rPr>
              <a:t>5.6.7.9</a:t>
            </a:r>
          </a:p>
        </p:txBody>
      </p:sp>
      <p:sp>
        <p:nvSpPr>
          <p:cNvPr id="52259" name="Text Box 77"/>
          <p:cNvSpPr txBox="1">
            <a:spLocks noChangeArrowheads="1"/>
          </p:cNvSpPr>
          <p:nvPr/>
        </p:nvSpPr>
        <p:spPr bwMode="auto">
          <a:xfrm>
            <a:off x="7443788" y="3389313"/>
            <a:ext cx="1412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3300"/>
                </a:solidFill>
              </a:rPr>
              <a:t>5.6.7.212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7221538" y="4427538"/>
            <a:ext cx="1612900" cy="1228725"/>
            <a:chOff x="7221538" y="4275138"/>
            <a:chExt cx="1612900" cy="1228725"/>
          </a:xfrm>
        </p:grpSpPr>
        <p:sp>
          <p:nvSpPr>
            <p:cNvPr id="52271" name="Line 86"/>
            <p:cNvSpPr>
              <a:spLocks noChangeShapeType="1"/>
            </p:cNvSpPr>
            <p:nvPr/>
          </p:nvSpPr>
          <p:spPr bwMode="auto">
            <a:xfrm>
              <a:off x="8143875" y="4275138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2" name="Rectangle 87"/>
            <p:cNvSpPr>
              <a:spLocks noChangeArrowheads="1"/>
            </p:cNvSpPr>
            <p:nvPr/>
          </p:nvSpPr>
          <p:spPr bwMode="auto">
            <a:xfrm>
              <a:off x="7797800" y="4581525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r>
                <a:rPr lang="en-US" altLang="en-US" sz="1600">
                  <a:latin typeface="Helvetica" pitchFamily="-1" charset="0"/>
                </a:rPr>
                <a:t>host</a:t>
              </a:r>
            </a:p>
          </p:txBody>
        </p:sp>
        <p:sp>
          <p:nvSpPr>
            <p:cNvPr id="52273" name="Text Box 88"/>
            <p:cNvSpPr txBox="1">
              <a:spLocks noChangeArrowheads="1"/>
            </p:cNvSpPr>
            <p:nvPr/>
          </p:nvSpPr>
          <p:spPr bwMode="auto">
            <a:xfrm>
              <a:off x="7337425" y="4983163"/>
              <a:ext cx="14128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FF3300"/>
                  </a:solidFill>
                </a:rPr>
                <a:t>5.6.7.213</a:t>
              </a:r>
            </a:p>
          </p:txBody>
        </p:sp>
        <p:sp>
          <p:nvSpPr>
            <p:cNvPr id="52274" name="Oval 89"/>
            <p:cNvSpPr>
              <a:spLocks noChangeArrowheads="1"/>
            </p:cNvSpPr>
            <p:nvPr/>
          </p:nvSpPr>
          <p:spPr bwMode="auto">
            <a:xfrm>
              <a:off x="7221538" y="4467225"/>
              <a:ext cx="1612900" cy="103663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226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DC64CF5A-808B-4F09-9025-F158300D2E0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2262" name="Text Box 37"/>
          <p:cNvSpPr txBox="1">
            <a:spLocks noChangeArrowheads="1"/>
          </p:cNvSpPr>
          <p:nvPr/>
        </p:nvSpPr>
        <p:spPr bwMode="auto">
          <a:xfrm>
            <a:off x="3352800" y="5405438"/>
            <a:ext cx="154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FF"/>
                </a:solidFill>
              </a:rPr>
              <a:t>1.2.3.0/24</a:t>
            </a:r>
          </a:p>
        </p:txBody>
      </p:sp>
      <p:sp>
        <p:nvSpPr>
          <p:cNvPr id="52263" name="Text Box 38"/>
          <p:cNvSpPr txBox="1">
            <a:spLocks noChangeArrowheads="1"/>
          </p:cNvSpPr>
          <p:nvPr/>
        </p:nvSpPr>
        <p:spPr bwMode="auto">
          <a:xfrm>
            <a:off x="3365500" y="5789613"/>
            <a:ext cx="154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3300"/>
                </a:solidFill>
              </a:rPr>
              <a:t>5.6.7.0/24</a:t>
            </a:r>
          </a:p>
        </p:txBody>
      </p:sp>
      <p:sp>
        <p:nvSpPr>
          <p:cNvPr id="52264" name="AutoShape 39"/>
          <p:cNvSpPr>
            <a:spLocks noChangeArrowheads="1"/>
          </p:cNvSpPr>
          <p:nvPr/>
        </p:nvSpPr>
        <p:spPr bwMode="auto">
          <a:xfrm>
            <a:off x="5068888" y="5811838"/>
            <a:ext cx="728662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65" name="AutoShape 40"/>
          <p:cNvSpPr>
            <a:spLocks noChangeArrowheads="1"/>
          </p:cNvSpPr>
          <p:nvPr/>
        </p:nvSpPr>
        <p:spPr bwMode="auto">
          <a:xfrm flipH="1">
            <a:off x="5067300" y="5465763"/>
            <a:ext cx="728663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66" name="Rectangle 46"/>
          <p:cNvSpPr>
            <a:spLocks noChangeArrowheads="1"/>
          </p:cNvSpPr>
          <p:nvPr/>
        </p:nvSpPr>
        <p:spPr bwMode="auto">
          <a:xfrm>
            <a:off x="3378200" y="5349875"/>
            <a:ext cx="2573338" cy="808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67" name="Line 47"/>
          <p:cNvSpPr>
            <a:spLocks noChangeShapeType="1"/>
          </p:cNvSpPr>
          <p:nvPr/>
        </p:nvSpPr>
        <p:spPr bwMode="auto">
          <a:xfrm>
            <a:off x="4914900" y="5349875"/>
            <a:ext cx="0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8" name="Line 48"/>
          <p:cNvSpPr>
            <a:spLocks noChangeShapeType="1"/>
          </p:cNvSpPr>
          <p:nvPr/>
        </p:nvSpPr>
        <p:spPr bwMode="auto">
          <a:xfrm flipV="1">
            <a:off x="3378200" y="5772150"/>
            <a:ext cx="25733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9" name="Text Box 50"/>
          <p:cNvSpPr txBox="1">
            <a:spLocks noChangeArrowheads="1"/>
          </p:cNvSpPr>
          <p:nvPr/>
        </p:nvSpPr>
        <p:spPr bwMode="auto">
          <a:xfrm>
            <a:off x="3532188" y="6232525"/>
            <a:ext cx="2157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-1" charset="0"/>
              </a:rPr>
              <a:t>forwarding table</a:t>
            </a:r>
          </a:p>
        </p:txBody>
      </p:sp>
      <p:sp>
        <p:nvSpPr>
          <p:cNvPr id="52270" name="Rectangle 19"/>
          <p:cNvSpPr>
            <a:spLocks noChangeArrowheads="1"/>
          </p:cNvSpPr>
          <p:nvPr/>
        </p:nvSpPr>
        <p:spPr bwMode="auto">
          <a:xfrm>
            <a:off x="7604125" y="37909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History of IP Address Allocation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  <a:ea typeface="ＭＳ Ｐゴシック" pitchFamily="-1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670959A5-8902-4956-93A2-C7909619892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Classful Addressing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2192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itchFamily="-1" charset="-128"/>
              </a:rPr>
              <a:t>In the olden days, only fixed allocation sizes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itchFamily="-1" charset="-128"/>
              </a:rPr>
              <a:t>Class A: 0*</a:t>
            </a:r>
          </a:p>
          <a:p>
            <a:pPr lvl="2">
              <a:lnSpc>
                <a:spcPct val="90000"/>
              </a:lnSpc>
            </a:pPr>
            <a:r>
              <a:rPr lang="en-US" altLang="en-US" smtClean="0">
                <a:ea typeface="ＭＳ Ｐゴシック" pitchFamily="-1" charset="-128"/>
              </a:rPr>
              <a:t>Very large </a:t>
            </a:r>
            <a:r>
              <a:rPr lang="en-US" altLang="en-US" smtClean="0">
                <a:solidFill>
                  <a:srgbClr val="FF3300"/>
                </a:solidFill>
                <a:ea typeface="ＭＳ Ｐゴシック" pitchFamily="-1" charset="-128"/>
              </a:rPr>
              <a:t>/8</a:t>
            </a:r>
            <a:r>
              <a:rPr lang="en-US" altLang="en-US" smtClean="0">
                <a:ea typeface="ＭＳ Ｐゴシック" pitchFamily="-1" charset="-128"/>
              </a:rPr>
              <a:t> blocks (e.g., MIT has 18.0.0.0/8)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itchFamily="-1" charset="-128"/>
              </a:rPr>
              <a:t>Class B: 10*</a:t>
            </a:r>
          </a:p>
          <a:p>
            <a:pPr lvl="2">
              <a:lnSpc>
                <a:spcPct val="90000"/>
              </a:lnSpc>
            </a:pPr>
            <a:r>
              <a:rPr lang="en-US" altLang="en-US" smtClean="0">
                <a:ea typeface="ＭＳ Ｐゴシック" pitchFamily="-1" charset="-128"/>
              </a:rPr>
              <a:t>Large </a:t>
            </a:r>
            <a:r>
              <a:rPr lang="en-US" altLang="en-US" smtClean="0">
                <a:solidFill>
                  <a:srgbClr val="FF3300"/>
                </a:solidFill>
                <a:ea typeface="ＭＳ Ｐゴシック" pitchFamily="-1" charset="-128"/>
              </a:rPr>
              <a:t>/16</a:t>
            </a:r>
            <a:r>
              <a:rPr lang="en-US" altLang="en-US" smtClean="0">
                <a:ea typeface="ＭＳ Ｐゴシック" pitchFamily="-1" charset="-128"/>
              </a:rPr>
              <a:t> blocks (e.g,. Princeton has 128.112.0.0/16)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itchFamily="-1" charset="-128"/>
              </a:rPr>
              <a:t>Class C: 110*</a:t>
            </a:r>
          </a:p>
          <a:p>
            <a:pPr lvl="2">
              <a:lnSpc>
                <a:spcPct val="90000"/>
              </a:lnSpc>
            </a:pPr>
            <a:r>
              <a:rPr lang="en-US" altLang="en-US" smtClean="0">
                <a:ea typeface="ＭＳ Ｐゴシック" pitchFamily="-1" charset="-128"/>
              </a:rPr>
              <a:t>Small </a:t>
            </a:r>
            <a:r>
              <a:rPr lang="en-US" altLang="en-US" smtClean="0">
                <a:solidFill>
                  <a:srgbClr val="FF3300"/>
                </a:solidFill>
                <a:ea typeface="ＭＳ Ｐゴシック" pitchFamily="-1" charset="-128"/>
              </a:rPr>
              <a:t>/24</a:t>
            </a:r>
            <a:r>
              <a:rPr lang="en-US" altLang="en-US" smtClean="0">
                <a:ea typeface="ＭＳ Ｐゴシック" pitchFamily="-1" charset="-128"/>
              </a:rPr>
              <a:t> blocks (e.g., AT&amp;T Labs has 192.20.225.0/24)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7F7F7F"/>
                </a:solidFill>
                <a:ea typeface="ＭＳ Ｐゴシック" pitchFamily="-1" charset="-128"/>
              </a:rPr>
              <a:t>Class D: 1110* for multicast groups</a:t>
            </a:r>
          </a:p>
          <a:p>
            <a:pPr lvl="1">
              <a:lnSpc>
                <a:spcPct val="90000"/>
              </a:lnSpc>
              <a:spcAft>
                <a:spcPts val="1800"/>
              </a:spcAft>
            </a:pPr>
            <a:r>
              <a:rPr lang="en-US" altLang="en-US" smtClean="0">
                <a:solidFill>
                  <a:srgbClr val="7F7F7F"/>
                </a:solidFill>
                <a:ea typeface="ＭＳ Ｐゴシック" pitchFamily="-1" charset="-128"/>
              </a:rPr>
              <a:t>Class E: 11110* reserved for future use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itchFamily="-1" charset="-128"/>
              </a:rPr>
              <a:t>This is why folks use dotted-quad notation!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E806D5EE-E83A-4DA9-9E18-DAB5EBC35030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>
                <a:ea typeface="ＭＳ Ｐゴシック" pitchFamily="-1" charset="-128"/>
              </a:rPr>
              <a:t>Classless Inter-Domain Routing (CIDR)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50B71AFD-C909-44C2-AF3B-6DECCD12614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457200" y="2552700"/>
            <a:ext cx="7859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800">
                <a:latin typeface="Arial" charset="0"/>
              </a:rPr>
              <a:t>IP Address : 12.4.0.0       IP  Mask: 255.254.0.0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1447800" y="3232150"/>
            <a:ext cx="3505200" cy="22923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7350" name="Group 5"/>
          <p:cNvGrpSpPr>
            <a:grpSpLocks/>
          </p:cNvGrpSpPr>
          <p:nvPr/>
        </p:nvGrpSpPr>
        <p:grpSpPr bwMode="auto">
          <a:xfrm>
            <a:off x="1577975" y="3440113"/>
            <a:ext cx="7327900" cy="592137"/>
            <a:chOff x="994" y="1571"/>
            <a:chExt cx="4616" cy="373"/>
          </a:xfrm>
        </p:grpSpPr>
        <p:grpSp>
          <p:nvGrpSpPr>
            <p:cNvPr id="57374" name="Group 6"/>
            <p:cNvGrpSpPr>
              <a:grpSpLocks/>
            </p:cNvGrpSpPr>
            <p:nvPr/>
          </p:nvGrpSpPr>
          <p:grpSpPr bwMode="auto">
            <a:xfrm>
              <a:off x="994" y="1582"/>
              <a:ext cx="4616" cy="328"/>
              <a:chOff x="994" y="1582"/>
              <a:chExt cx="4616" cy="328"/>
            </a:xfrm>
          </p:grpSpPr>
          <p:sp>
            <p:nvSpPr>
              <p:cNvPr id="849927" name="Rectangle 7"/>
              <p:cNvSpPr>
                <a:spLocks noChangeArrowheads="1"/>
              </p:cNvSpPr>
              <p:nvPr/>
            </p:nvSpPr>
            <p:spPr bwMode="auto">
              <a:xfrm>
                <a:off x="994" y="1586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7380" name="Line 8"/>
              <p:cNvSpPr>
                <a:spLocks noChangeShapeType="1"/>
              </p:cNvSpPr>
              <p:nvPr/>
            </p:nvSpPr>
            <p:spPr bwMode="auto">
              <a:xfrm>
                <a:off x="3294" y="158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1" name="Line 9"/>
              <p:cNvSpPr>
                <a:spLocks noChangeShapeType="1"/>
              </p:cNvSpPr>
              <p:nvPr/>
            </p:nvSpPr>
            <p:spPr bwMode="auto">
              <a:xfrm>
                <a:off x="2158" y="1582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2" name="Line 10"/>
              <p:cNvSpPr>
                <a:spLocks noChangeShapeType="1"/>
              </p:cNvSpPr>
              <p:nvPr/>
            </p:nvSpPr>
            <p:spPr bwMode="auto">
              <a:xfrm>
                <a:off x="4462" y="1590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75" name="Rectangle 11"/>
            <p:cNvSpPr>
              <a:spLocks noChangeArrowheads="1"/>
            </p:cNvSpPr>
            <p:nvPr/>
          </p:nvSpPr>
          <p:spPr bwMode="auto">
            <a:xfrm>
              <a:off x="1004" y="157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latin typeface="Times New Roman" pitchFamily="-1" charset="0"/>
                </a:rPr>
                <a:t>00001100</a:t>
              </a:r>
            </a:p>
          </p:txBody>
        </p:sp>
        <p:sp>
          <p:nvSpPr>
            <p:cNvPr id="57376" name="Rectangle 12"/>
            <p:cNvSpPr>
              <a:spLocks noChangeArrowheads="1"/>
            </p:cNvSpPr>
            <p:nvPr/>
          </p:nvSpPr>
          <p:spPr bwMode="auto">
            <a:xfrm>
              <a:off x="2172" y="157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latin typeface="Times New Roman" pitchFamily="-1" charset="0"/>
                </a:rPr>
                <a:t>00000100</a:t>
              </a:r>
            </a:p>
          </p:txBody>
        </p:sp>
        <p:sp>
          <p:nvSpPr>
            <p:cNvPr id="57377" name="Rectangle 13"/>
            <p:cNvSpPr>
              <a:spLocks noChangeArrowheads="1"/>
            </p:cNvSpPr>
            <p:nvPr/>
          </p:nvSpPr>
          <p:spPr bwMode="auto">
            <a:xfrm>
              <a:off x="3324" y="1579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latin typeface="Times New Roman" pitchFamily="-1" charset="0"/>
                </a:rPr>
                <a:t>00000000</a:t>
              </a:r>
            </a:p>
          </p:txBody>
        </p:sp>
        <p:sp>
          <p:nvSpPr>
            <p:cNvPr id="57378" name="Rectangle 14"/>
            <p:cNvSpPr>
              <a:spLocks noChangeArrowheads="1"/>
            </p:cNvSpPr>
            <p:nvPr/>
          </p:nvSpPr>
          <p:spPr bwMode="auto">
            <a:xfrm>
              <a:off x="4460" y="1579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latin typeface="Times New Roman" pitchFamily="-1" charset="0"/>
                </a:rPr>
                <a:t>00000000</a:t>
              </a:r>
            </a:p>
          </p:txBody>
        </p:sp>
      </p:grpSp>
      <p:grpSp>
        <p:nvGrpSpPr>
          <p:cNvPr id="57351" name="Group 15"/>
          <p:cNvGrpSpPr>
            <a:grpSpLocks/>
          </p:cNvGrpSpPr>
          <p:nvPr/>
        </p:nvGrpSpPr>
        <p:grpSpPr bwMode="auto">
          <a:xfrm>
            <a:off x="1573213" y="4268788"/>
            <a:ext cx="7327900" cy="592137"/>
            <a:chOff x="991" y="2302"/>
            <a:chExt cx="4616" cy="373"/>
          </a:xfrm>
        </p:grpSpPr>
        <p:grpSp>
          <p:nvGrpSpPr>
            <p:cNvPr id="57365" name="Group 16"/>
            <p:cNvGrpSpPr>
              <a:grpSpLocks/>
            </p:cNvGrpSpPr>
            <p:nvPr/>
          </p:nvGrpSpPr>
          <p:grpSpPr bwMode="auto">
            <a:xfrm>
              <a:off x="991" y="2313"/>
              <a:ext cx="4616" cy="328"/>
              <a:chOff x="991" y="2313"/>
              <a:chExt cx="4616" cy="328"/>
            </a:xfrm>
          </p:grpSpPr>
          <p:sp>
            <p:nvSpPr>
              <p:cNvPr id="849937" name="Rectangle 17"/>
              <p:cNvSpPr>
                <a:spLocks noChangeArrowheads="1"/>
              </p:cNvSpPr>
              <p:nvPr/>
            </p:nvSpPr>
            <p:spPr bwMode="auto">
              <a:xfrm>
                <a:off x="991" y="2317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7371" name="Line 18"/>
              <p:cNvSpPr>
                <a:spLocks noChangeShapeType="1"/>
              </p:cNvSpPr>
              <p:nvPr/>
            </p:nvSpPr>
            <p:spPr bwMode="auto">
              <a:xfrm>
                <a:off x="3291" y="2313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2" name="Line 19"/>
              <p:cNvSpPr>
                <a:spLocks noChangeShapeType="1"/>
              </p:cNvSpPr>
              <p:nvPr/>
            </p:nvSpPr>
            <p:spPr bwMode="auto">
              <a:xfrm>
                <a:off x="2155" y="2313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3" name="Line 20"/>
              <p:cNvSpPr>
                <a:spLocks noChangeShapeType="1"/>
              </p:cNvSpPr>
              <p:nvPr/>
            </p:nvSpPr>
            <p:spPr bwMode="auto">
              <a:xfrm>
                <a:off x="4459" y="2321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66" name="Rectangle 21"/>
            <p:cNvSpPr>
              <a:spLocks noChangeArrowheads="1"/>
            </p:cNvSpPr>
            <p:nvPr/>
          </p:nvSpPr>
          <p:spPr bwMode="auto">
            <a:xfrm>
              <a:off x="1001" y="2302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latin typeface="Times New Roman" pitchFamily="-1" charset="0"/>
                </a:rPr>
                <a:t>11111111</a:t>
              </a:r>
            </a:p>
          </p:txBody>
        </p:sp>
        <p:sp>
          <p:nvSpPr>
            <p:cNvPr id="57367" name="Rectangle 22"/>
            <p:cNvSpPr>
              <a:spLocks noChangeArrowheads="1"/>
            </p:cNvSpPr>
            <p:nvPr/>
          </p:nvSpPr>
          <p:spPr bwMode="auto">
            <a:xfrm>
              <a:off x="2169" y="2302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latin typeface="Times New Roman" pitchFamily="-1" charset="0"/>
                </a:rPr>
                <a:t>11111110</a:t>
              </a:r>
            </a:p>
          </p:txBody>
        </p:sp>
        <p:sp>
          <p:nvSpPr>
            <p:cNvPr id="57368" name="Rectangle 23"/>
            <p:cNvSpPr>
              <a:spLocks noChangeArrowheads="1"/>
            </p:cNvSpPr>
            <p:nvPr/>
          </p:nvSpPr>
          <p:spPr bwMode="auto">
            <a:xfrm>
              <a:off x="3321" y="2310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latin typeface="Times New Roman" pitchFamily="-1" charset="0"/>
                </a:rPr>
                <a:t>00000000</a:t>
              </a:r>
            </a:p>
          </p:txBody>
        </p:sp>
        <p:sp>
          <p:nvSpPr>
            <p:cNvPr id="57369" name="Rectangle 24"/>
            <p:cNvSpPr>
              <a:spLocks noChangeArrowheads="1"/>
            </p:cNvSpPr>
            <p:nvPr/>
          </p:nvSpPr>
          <p:spPr bwMode="auto">
            <a:xfrm>
              <a:off x="4457" y="2310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3200" b="0">
                  <a:latin typeface="Times New Roman" pitchFamily="-1" charset="0"/>
                </a:rPr>
                <a:t>00000000</a:t>
              </a:r>
            </a:p>
          </p:txBody>
        </p:sp>
      </p:grpSp>
      <p:sp>
        <p:nvSpPr>
          <p:cNvPr id="57352" name="Rectangle 25"/>
          <p:cNvSpPr>
            <a:spLocks noChangeArrowheads="1"/>
          </p:cNvSpPr>
          <p:nvPr/>
        </p:nvSpPr>
        <p:spPr bwMode="auto">
          <a:xfrm>
            <a:off x="0" y="3460750"/>
            <a:ext cx="1489075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Arial" charset="0"/>
              </a:rPr>
              <a:t>Address </a:t>
            </a:r>
          </a:p>
        </p:txBody>
      </p:sp>
      <p:sp>
        <p:nvSpPr>
          <p:cNvPr id="57353" name="Rectangle 26"/>
          <p:cNvSpPr>
            <a:spLocks noChangeArrowheads="1"/>
          </p:cNvSpPr>
          <p:nvPr/>
        </p:nvSpPr>
        <p:spPr bwMode="auto">
          <a:xfrm>
            <a:off x="560388" y="4337050"/>
            <a:ext cx="9461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Arial" charset="0"/>
              </a:rPr>
              <a:t>Mask</a:t>
            </a:r>
          </a:p>
        </p:txBody>
      </p:sp>
      <p:sp>
        <p:nvSpPr>
          <p:cNvPr id="57354" name="Line 27"/>
          <p:cNvSpPr>
            <a:spLocks noChangeShapeType="1"/>
          </p:cNvSpPr>
          <p:nvPr/>
        </p:nvSpPr>
        <p:spPr bwMode="auto">
          <a:xfrm>
            <a:off x="8932863" y="49149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Line 28"/>
          <p:cNvSpPr>
            <a:spLocks noChangeShapeType="1"/>
          </p:cNvSpPr>
          <p:nvPr/>
        </p:nvSpPr>
        <p:spPr bwMode="auto">
          <a:xfrm>
            <a:off x="4953000" y="4887913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Rectangle 29"/>
          <p:cNvSpPr>
            <a:spLocks noChangeArrowheads="1"/>
          </p:cNvSpPr>
          <p:nvPr/>
        </p:nvSpPr>
        <p:spPr bwMode="auto">
          <a:xfrm>
            <a:off x="6248400" y="4964113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Arial" charset="0"/>
              </a:rPr>
              <a:t>for hosts </a:t>
            </a:r>
          </a:p>
        </p:txBody>
      </p:sp>
      <p:sp>
        <p:nvSpPr>
          <p:cNvPr id="57357" name="Line 30"/>
          <p:cNvSpPr>
            <a:spLocks noChangeShapeType="1"/>
          </p:cNvSpPr>
          <p:nvPr/>
        </p:nvSpPr>
        <p:spPr bwMode="auto">
          <a:xfrm>
            <a:off x="5029200" y="5192713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Line 31"/>
          <p:cNvSpPr>
            <a:spLocks noChangeShapeType="1"/>
          </p:cNvSpPr>
          <p:nvPr/>
        </p:nvSpPr>
        <p:spPr bwMode="auto">
          <a:xfrm>
            <a:off x="8153400" y="5192713"/>
            <a:ext cx="754063" cy="142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Line 32"/>
          <p:cNvSpPr>
            <a:spLocks noChangeShapeType="1"/>
          </p:cNvSpPr>
          <p:nvPr/>
        </p:nvSpPr>
        <p:spPr bwMode="auto">
          <a:xfrm flipH="1" flipV="1">
            <a:off x="4572000" y="5192713"/>
            <a:ext cx="3429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Line 33"/>
          <p:cNvSpPr>
            <a:spLocks noChangeShapeType="1"/>
          </p:cNvSpPr>
          <p:nvPr/>
        </p:nvSpPr>
        <p:spPr bwMode="auto">
          <a:xfrm>
            <a:off x="1566863" y="49149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Rectangle 34"/>
          <p:cNvSpPr>
            <a:spLocks noChangeArrowheads="1"/>
          </p:cNvSpPr>
          <p:nvPr/>
        </p:nvSpPr>
        <p:spPr bwMode="auto">
          <a:xfrm>
            <a:off x="2133600" y="4964113"/>
            <a:ext cx="240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Arial" charset="0"/>
              </a:rPr>
              <a:t>Network Prefix </a:t>
            </a:r>
          </a:p>
        </p:txBody>
      </p:sp>
      <p:sp>
        <p:nvSpPr>
          <p:cNvPr id="57362" name="Line 35"/>
          <p:cNvSpPr>
            <a:spLocks noChangeShapeType="1"/>
          </p:cNvSpPr>
          <p:nvPr/>
        </p:nvSpPr>
        <p:spPr bwMode="auto">
          <a:xfrm>
            <a:off x="1566863" y="5189538"/>
            <a:ext cx="490537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Text Box 37"/>
          <p:cNvSpPr txBox="1">
            <a:spLocks noChangeArrowheads="1"/>
          </p:cNvSpPr>
          <p:nvPr/>
        </p:nvSpPr>
        <p:spPr bwMode="auto">
          <a:xfrm>
            <a:off x="3048000" y="5829300"/>
            <a:ext cx="33051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Arial" charset="0"/>
              </a:rPr>
              <a:t>Written as 12.4.0.0/15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347663" y="12192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defTabSz="457200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800100" indent="-342900" defTabSz="457200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en-US" sz="3200" b="0" dirty="0">
                <a:solidFill>
                  <a:srgbClr val="800000"/>
                </a:solidFill>
                <a:latin typeface="Calibri" pitchFamily="-1" charset="0"/>
              </a:rPr>
              <a:t>Use two 32-bit numbers to represent network: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0" dirty="0">
                <a:latin typeface="Calibri" pitchFamily="-1" charset="0"/>
              </a:rPr>
              <a:t>	Network number = IP address + Mask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Hierarchical Address Allocation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Hierarchy is key to scalability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Address allocated in contiguous chunks (prefixes)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Today, the Internet has about 400,000 prefixes</a:t>
            </a:r>
          </a:p>
          <a:p>
            <a:endParaRPr lang="en-US" altLang="en-US" smtClean="0">
              <a:ea typeface="ＭＳ Ｐゴシック" pitchFamily="-1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B468E9E1-B3CA-43EB-A7F3-894C5E7477B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9397" name="Rectangle 3"/>
          <p:cNvSpPr>
            <a:spLocks noChangeArrowheads="1"/>
          </p:cNvSpPr>
          <p:nvPr/>
        </p:nvSpPr>
        <p:spPr bwMode="auto">
          <a:xfrm>
            <a:off x="877888" y="4411663"/>
            <a:ext cx="1311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12.0.0.0/8</a:t>
            </a:r>
          </a:p>
        </p:txBody>
      </p:sp>
      <p:sp>
        <p:nvSpPr>
          <p:cNvPr id="59398" name="AutoShape 4"/>
          <p:cNvSpPr>
            <a:spLocks noChangeArrowheads="1"/>
          </p:cNvSpPr>
          <p:nvPr/>
        </p:nvSpPr>
        <p:spPr bwMode="auto">
          <a:xfrm rot="-5400000">
            <a:off x="961231" y="4287044"/>
            <a:ext cx="2925763" cy="511175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2670175" y="2974975"/>
            <a:ext cx="1452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12.0.0.0/16</a:t>
            </a:r>
          </a:p>
        </p:txBody>
      </p:sp>
      <p:sp>
        <p:nvSpPr>
          <p:cNvPr id="59400" name="Rectangle 6"/>
          <p:cNvSpPr>
            <a:spLocks noChangeArrowheads="1"/>
          </p:cNvSpPr>
          <p:nvPr/>
        </p:nvSpPr>
        <p:spPr bwMode="auto">
          <a:xfrm>
            <a:off x="2744788" y="5864225"/>
            <a:ext cx="173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12.254.0.0/16</a:t>
            </a:r>
          </a:p>
        </p:txBody>
      </p:sp>
      <p:sp>
        <p:nvSpPr>
          <p:cNvPr id="59401" name="Rectangle 7"/>
          <p:cNvSpPr>
            <a:spLocks noChangeArrowheads="1"/>
          </p:cNvSpPr>
          <p:nvPr/>
        </p:nvSpPr>
        <p:spPr bwMode="auto">
          <a:xfrm>
            <a:off x="2670175" y="3287713"/>
            <a:ext cx="1452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12.1.0.0/16</a:t>
            </a:r>
          </a:p>
        </p:txBody>
      </p:sp>
      <p:sp>
        <p:nvSpPr>
          <p:cNvPr id="59402" name="Rectangle 8"/>
          <p:cNvSpPr>
            <a:spLocks noChangeArrowheads="1"/>
          </p:cNvSpPr>
          <p:nvPr/>
        </p:nvSpPr>
        <p:spPr bwMode="auto">
          <a:xfrm>
            <a:off x="2670175" y="3600450"/>
            <a:ext cx="1452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12.2.0.0/16</a:t>
            </a:r>
          </a:p>
        </p:txBody>
      </p:sp>
      <p:sp>
        <p:nvSpPr>
          <p:cNvPr id="59403" name="Rectangle 9"/>
          <p:cNvSpPr>
            <a:spLocks noChangeArrowheads="1"/>
          </p:cNvSpPr>
          <p:nvPr/>
        </p:nvSpPr>
        <p:spPr bwMode="auto">
          <a:xfrm>
            <a:off x="2670175" y="3911600"/>
            <a:ext cx="1452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12.3.0.0/16</a:t>
            </a:r>
          </a:p>
        </p:txBody>
      </p:sp>
      <p:sp>
        <p:nvSpPr>
          <p:cNvPr id="59404" name="AutoShape 10"/>
          <p:cNvSpPr>
            <a:spLocks noChangeArrowheads="1"/>
          </p:cNvSpPr>
          <p:nvPr/>
        </p:nvSpPr>
        <p:spPr bwMode="auto">
          <a:xfrm rot="-5400000">
            <a:off x="3653631" y="3788569"/>
            <a:ext cx="1425575" cy="509588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5" name="Rectangle 11"/>
          <p:cNvSpPr>
            <a:spLocks noChangeArrowheads="1"/>
          </p:cNvSpPr>
          <p:nvPr/>
        </p:nvSpPr>
        <p:spPr bwMode="auto">
          <a:xfrm>
            <a:off x="3192463" y="4198938"/>
            <a:ext cx="3365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3600">
                <a:latin typeface="Arial" charset="0"/>
              </a:rPr>
              <a:t>:</a:t>
            </a:r>
          </a:p>
          <a:p>
            <a:pPr algn="l"/>
            <a:r>
              <a:rPr lang="en-US" altLang="en-US" sz="3600">
                <a:latin typeface="Arial" charset="0"/>
              </a:rPr>
              <a:t>:</a:t>
            </a:r>
          </a:p>
          <a:p>
            <a:pPr algn="l"/>
            <a:r>
              <a:rPr lang="en-US" altLang="en-US" sz="3600">
                <a:latin typeface="Arial" charset="0"/>
              </a:rPr>
              <a:t>:</a:t>
            </a:r>
          </a:p>
        </p:txBody>
      </p:sp>
      <p:sp>
        <p:nvSpPr>
          <p:cNvPr id="59406" name="AutoShape 12"/>
          <p:cNvSpPr>
            <a:spLocks noChangeArrowheads="1"/>
          </p:cNvSpPr>
          <p:nvPr/>
        </p:nvSpPr>
        <p:spPr bwMode="auto">
          <a:xfrm rot="-5400000">
            <a:off x="3795713" y="5568950"/>
            <a:ext cx="1738312" cy="509588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7" name="Rectangle 13"/>
          <p:cNvSpPr>
            <a:spLocks noChangeArrowheads="1"/>
          </p:cNvSpPr>
          <p:nvPr/>
        </p:nvSpPr>
        <p:spPr bwMode="auto">
          <a:xfrm>
            <a:off x="4611688" y="3349625"/>
            <a:ext cx="1452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12.3.0.0/24</a:t>
            </a:r>
          </a:p>
        </p:txBody>
      </p:sp>
      <p:sp>
        <p:nvSpPr>
          <p:cNvPr id="59408" name="Rectangle 14"/>
          <p:cNvSpPr>
            <a:spLocks noChangeArrowheads="1"/>
          </p:cNvSpPr>
          <p:nvPr/>
        </p:nvSpPr>
        <p:spPr bwMode="auto">
          <a:xfrm>
            <a:off x="4611688" y="3600450"/>
            <a:ext cx="1452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12.3.1.0/24</a:t>
            </a:r>
          </a:p>
        </p:txBody>
      </p:sp>
      <p:sp>
        <p:nvSpPr>
          <p:cNvPr id="59409" name="Rectangle 15"/>
          <p:cNvSpPr>
            <a:spLocks noChangeArrowheads="1"/>
          </p:cNvSpPr>
          <p:nvPr/>
        </p:nvSpPr>
        <p:spPr bwMode="auto">
          <a:xfrm>
            <a:off x="5210175" y="3811588"/>
            <a:ext cx="285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Arial" charset="0"/>
              </a:rPr>
              <a:t>:</a:t>
            </a:r>
          </a:p>
          <a:p>
            <a:pPr algn="l"/>
            <a:r>
              <a:rPr lang="en-US" altLang="en-US" sz="2400">
                <a:latin typeface="Arial" charset="0"/>
              </a:rPr>
              <a:t>:</a:t>
            </a:r>
          </a:p>
        </p:txBody>
      </p:sp>
      <p:sp>
        <p:nvSpPr>
          <p:cNvPr id="59410" name="Rectangle 16"/>
          <p:cNvSpPr>
            <a:spLocks noChangeArrowheads="1"/>
          </p:cNvSpPr>
          <p:nvPr/>
        </p:nvSpPr>
        <p:spPr bwMode="auto">
          <a:xfrm>
            <a:off x="4686300" y="4473575"/>
            <a:ext cx="173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12.3.254.0/24</a:t>
            </a:r>
          </a:p>
        </p:txBody>
      </p:sp>
      <p:sp>
        <p:nvSpPr>
          <p:cNvPr id="59411" name="Rectangle 17"/>
          <p:cNvSpPr>
            <a:spLocks noChangeArrowheads="1"/>
          </p:cNvSpPr>
          <p:nvPr/>
        </p:nvSpPr>
        <p:spPr bwMode="auto">
          <a:xfrm>
            <a:off x="4984750" y="4973638"/>
            <a:ext cx="173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12.253.0.0/19</a:t>
            </a:r>
          </a:p>
        </p:txBody>
      </p:sp>
      <p:sp>
        <p:nvSpPr>
          <p:cNvPr id="59412" name="Rectangle 18"/>
          <p:cNvSpPr>
            <a:spLocks noChangeArrowheads="1"/>
          </p:cNvSpPr>
          <p:nvPr/>
        </p:nvSpPr>
        <p:spPr bwMode="auto">
          <a:xfrm>
            <a:off x="4984750" y="5222875"/>
            <a:ext cx="187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12.253.32.0/19</a:t>
            </a:r>
          </a:p>
        </p:txBody>
      </p:sp>
      <p:sp>
        <p:nvSpPr>
          <p:cNvPr id="59413" name="Rectangle 22"/>
          <p:cNvSpPr>
            <a:spLocks noChangeArrowheads="1"/>
          </p:cNvSpPr>
          <p:nvPr/>
        </p:nvSpPr>
        <p:spPr bwMode="auto">
          <a:xfrm>
            <a:off x="4984750" y="6284913"/>
            <a:ext cx="2017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12.253.160.0/19</a:t>
            </a:r>
          </a:p>
        </p:txBody>
      </p:sp>
      <p:sp>
        <p:nvSpPr>
          <p:cNvPr id="59414" name="AutoShape 23"/>
          <p:cNvSpPr>
            <a:spLocks noChangeArrowheads="1"/>
          </p:cNvSpPr>
          <p:nvPr/>
        </p:nvSpPr>
        <p:spPr bwMode="auto">
          <a:xfrm rot="-5400000">
            <a:off x="6006306" y="3251995"/>
            <a:ext cx="1050925" cy="957262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15" name="Rectangle 24"/>
          <p:cNvSpPr>
            <a:spLocks noChangeArrowheads="1"/>
          </p:cNvSpPr>
          <p:nvPr/>
        </p:nvSpPr>
        <p:spPr bwMode="auto">
          <a:xfrm>
            <a:off x="7226300" y="3187700"/>
            <a:ext cx="285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Arial" charset="0"/>
              </a:rPr>
              <a:t>:</a:t>
            </a:r>
          </a:p>
          <a:p>
            <a:pPr algn="l"/>
            <a:r>
              <a:rPr lang="en-US" altLang="en-US" sz="2400">
                <a:latin typeface="Arial" charset="0"/>
              </a:rPr>
              <a:t>:</a:t>
            </a:r>
          </a:p>
          <a:p>
            <a:pPr algn="l"/>
            <a:r>
              <a:rPr lang="en-US" altLang="en-US" sz="2400">
                <a:latin typeface="Arial" charset="0"/>
              </a:rPr>
              <a:t>:</a:t>
            </a:r>
          </a:p>
        </p:txBody>
      </p:sp>
      <p:sp>
        <p:nvSpPr>
          <p:cNvPr id="59416" name="Rectangle 15"/>
          <p:cNvSpPr>
            <a:spLocks noChangeArrowheads="1"/>
          </p:cNvSpPr>
          <p:nvPr/>
        </p:nvSpPr>
        <p:spPr bwMode="auto">
          <a:xfrm>
            <a:off x="5410200" y="5486400"/>
            <a:ext cx="285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>
                <a:latin typeface="Arial" charset="0"/>
              </a:rPr>
              <a:t>:</a:t>
            </a:r>
          </a:p>
          <a:p>
            <a:pPr algn="l"/>
            <a:r>
              <a:rPr lang="en-US" altLang="en-US" sz="2400">
                <a:latin typeface="Arial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Obtaining a Block of Addresses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Internet Corporation for Assigned Names and Numbers (ICANN)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1" charset="-128"/>
              </a:rPr>
              <a:t>Allocates large blocks to Regional Internet Registries</a:t>
            </a:r>
          </a:p>
          <a:p>
            <a:r>
              <a:rPr lang="en-US" altLang="en-US" smtClean="0">
                <a:ea typeface="ＭＳ Ｐゴシック" pitchFamily="-1" charset="-128"/>
              </a:rPr>
              <a:t>Regional Internet Registries (RIRs)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E.g., ARIN (American Registry for Internet Numbers)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1" charset="-128"/>
              </a:rPr>
              <a:t>Allocates to ISPs and large institutions</a:t>
            </a:r>
          </a:p>
          <a:p>
            <a:r>
              <a:rPr lang="en-US" altLang="en-US" smtClean="0">
                <a:ea typeface="ＭＳ Ｐゴシック" pitchFamily="-1" charset="-128"/>
              </a:rPr>
              <a:t>Internet Service Providers (ISPs)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Allocate address blocks to their customers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Who may, in turn, allocate to their customers…</a:t>
            </a:r>
          </a:p>
        </p:txBody>
      </p:sp>
      <p:sp>
        <p:nvSpPr>
          <p:cNvPr id="60420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F0589395-C373-4C6C-BDBA-CF5CE7642CB9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>
                <a:ea typeface="ＭＳ Ｐゴシック" pitchFamily="-1" charset="-128"/>
              </a:rPr>
              <a:t>Pre-CIDR (1988-1994): Steep Growth</a:t>
            </a:r>
          </a:p>
        </p:txBody>
      </p:sp>
      <p:sp>
        <p:nvSpPr>
          <p:cNvPr id="6246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 eaLnBrk="1" hangingPunct="1"/>
            <a:fld id="{39A1EFD4-0FF1-4DA3-BB1B-8936BA4484F2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933450"/>
            <a:ext cx="9378950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420688" y="5867400"/>
            <a:ext cx="8410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2800" b="0">
                <a:solidFill>
                  <a:srgbClr val="008000"/>
                </a:solidFill>
                <a:latin typeface="Times New Roman" pitchFamily="-1" charset="0"/>
              </a:rPr>
              <a:t>Growth faster than improvements in equipment capability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CIDR (1994-1996): Much Flatter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B99A285C-6F22-461F-A8DF-E3EA87601BF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45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4100"/>
            <a:ext cx="9144000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3127375" y="5800725"/>
            <a:ext cx="3028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2800" b="0">
                <a:solidFill>
                  <a:srgbClr val="008000"/>
                </a:solidFill>
                <a:latin typeface="Times New Roman" pitchFamily="-1" charset="0"/>
              </a:rPr>
              <a:t>Efforts to aggregate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-1" charset="-128"/>
              </a:rPr>
              <a:t>CIDR Growth (1996-1998): Roughly Linear</a:t>
            </a: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FCBAED0D-6419-4500-B75C-9590E6BE502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990600"/>
            <a:ext cx="91440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1427163" y="5638800"/>
            <a:ext cx="6535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2800" b="0">
                <a:solidFill>
                  <a:srgbClr val="008000"/>
                </a:solidFill>
                <a:latin typeface="Times New Roman" pitchFamily="-1" charset="0"/>
              </a:rPr>
              <a:t>Good use of aggregation, and peer pressure!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76200"/>
            <a:ext cx="9677400" cy="1143000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-1" charset="-128"/>
              </a:rPr>
              <a:t>DotCom Boom (1998-2001): Steep Growth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7DE479E8-E8BF-4410-AF14-129F467461A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86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1693863" y="5653088"/>
            <a:ext cx="6261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2800" b="0">
                <a:solidFill>
                  <a:srgbClr val="008000"/>
                </a:solidFill>
                <a:latin typeface="Times New Roman" pitchFamily="-1" charset="0"/>
              </a:rPr>
              <a:t>Internet boom and increased multi-homing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1" charset="-128"/>
              </a:rPr>
              <a:t>Best-Effort Global Packet Delivery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  <a:ea typeface="ＭＳ Ｐゴシック" pitchFamily="-1" charset="-128"/>
              </a:rPr>
              <a:t>Host-to-Host delivery</a:t>
            </a:r>
          </a:p>
          <a:p>
            <a:r>
              <a:rPr lang="en-US" altLang="en-US" dirty="0" smtClean="0">
                <a:solidFill>
                  <a:srgbClr val="FF0000"/>
                </a:solidFill>
                <a:ea typeface="ＭＳ Ｐゴシック" pitchFamily="-1" charset="-128"/>
              </a:rPr>
              <a:t>Analogy: Airport-to-Airport delivery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37736391-6B77-4FB3-8E85-336CC2609E9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Long Term Growth (1989-2005)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4573FD6B-B2D4-4D22-8938-83AF55C451A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06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1143000"/>
            <a:ext cx="87312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Line 4"/>
          <p:cNvSpPr>
            <a:spLocks noChangeShapeType="1"/>
          </p:cNvSpPr>
          <p:nvPr/>
        </p:nvSpPr>
        <p:spPr bwMode="auto">
          <a:xfrm flipH="1">
            <a:off x="6781800" y="1295400"/>
            <a:ext cx="0" cy="4160838"/>
          </a:xfrm>
          <a:prstGeom prst="line">
            <a:avLst/>
          </a:prstGeom>
          <a:noFill/>
          <a:ln w="508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1905000" y="5800725"/>
            <a:ext cx="562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2800" b="0">
                <a:solidFill>
                  <a:srgbClr val="008000"/>
                </a:solidFill>
                <a:latin typeface="Times New Roman" pitchFamily="-1" charset="0"/>
              </a:rPr>
              <a:t>Today we are up to ~400,000 prefixes</a:t>
            </a:r>
          </a:p>
        </p:txBody>
      </p:sp>
      <p:sp>
        <p:nvSpPr>
          <p:cNvPr id="70663" name="Line 4"/>
          <p:cNvSpPr>
            <a:spLocks noChangeShapeType="1"/>
          </p:cNvSpPr>
          <p:nvPr/>
        </p:nvSpPr>
        <p:spPr bwMode="auto">
          <a:xfrm flipH="1">
            <a:off x="5486400" y="1295400"/>
            <a:ext cx="0" cy="4160838"/>
          </a:xfrm>
          <a:prstGeom prst="line">
            <a:avLst/>
          </a:prstGeom>
          <a:noFill/>
          <a:ln w="508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4"/>
          <p:cNvSpPr>
            <a:spLocks noChangeShapeType="1"/>
          </p:cNvSpPr>
          <p:nvPr/>
        </p:nvSpPr>
        <p:spPr bwMode="auto">
          <a:xfrm flipH="1">
            <a:off x="3733800" y="1295400"/>
            <a:ext cx="0" cy="4160838"/>
          </a:xfrm>
          <a:prstGeom prst="line">
            <a:avLst/>
          </a:prstGeom>
          <a:noFill/>
          <a:ln w="508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TextBox 10"/>
          <p:cNvSpPr txBox="1">
            <a:spLocks noChangeArrowheads="1"/>
          </p:cNvSpPr>
          <p:nvPr/>
        </p:nvSpPr>
        <p:spPr bwMode="auto">
          <a:xfrm>
            <a:off x="1814513" y="1828800"/>
            <a:ext cx="1292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  <a:latin typeface="Calibri" pitchFamily="-1" charset="0"/>
              </a:rPr>
              <a:t>Pre CIDR</a:t>
            </a:r>
          </a:p>
        </p:txBody>
      </p:sp>
      <p:sp>
        <p:nvSpPr>
          <p:cNvPr id="70666" name="TextBox 11"/>
          <p:cNvSpPr txBox="1">
            <a:spLocks noChangeArrowheads="1"/>
          </p:cNvSpPr>
          <p:nvPr/>
        </p:nvSpPr>
        <p:spPr bwMode="auto">
          <a:xfrm>
            <a:off x="4183063" y="1828800"/>
            <a:ext cx="9826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  <a:latin typeface="Calibri" pitchFamily="-1" charset="0"/>
              </a:rPr>
              <a:t>CIDR’s </a:t>
            </a:r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  <a:latin typeface="Calibri" pitchFamily="-1" charset="0"/>
              </a:rPr>
              <a:t>effect</a:t>
            </a:r>
          </a:p>
        </p:txBody>
      </p:sp>
      <p:sp>
        <p:nvSpPr>
          <p:cNvPr id="70667" name="TextBox 12"/>
          <p:cNvSpPr txBox="1">
            <a:spLocks noChangeArrowheads="1"/>
          </p:cNvSpPr>
          <p:nvPr/>
        </p:nvSpPr>
        <p:spPr bwMode="auto">
          <a:xfrm>
            <a:off x="5562600" y="1828800"/>
            <a:ext cx="12303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  <a:latin typeface="Calibri" pitchFamily="-1" charset="0"/>
              </a:rPr>
              <a:t>DotCom </a:t>
            </a:r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  <a:latin typeface="Calibri" pitchFamily="-1" charset="0"/>
              </a:rPr>
              <a:t>Boom</a:t>
            </a:r>
          </a:p>
        </p:txBody>
      </p:sp>
      <p:sp>
        <p:nvSpPr>
          <p:cNvPr id="70668" name="TextBox 13"/>
          <p:cNvSpPr txBox="1">
            <a:spLocks noChangeArrowheads="1"/>
          </p:cNvSpPr>
          <p:nvPr/>
        </p:nvSpPr>
        <p:spPr bwMode="auto">
          <a:xfrm>
            <a:off x="6975475" y="3352800"/>
            <a:ext cx="1558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  <a:latin typeface="Calibri" pitchFamily="-1" charset="0"/>
              </a:rPr>
              <a:t>Post Boom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Packet Forwarding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  <a:ea typeface="ＭＳ Ｐゴシック" pitchFamily="-1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AF36D70B-4254-4AEB-89BF-691621E82AC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Hop-by-Hop Packet Forwarding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Each router has a forwarding table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1" charset="-128"/>
              </a:rPr>
              <a:t>Maps destination address to outgoing interface</a:t>
            </a:r>
          </a:p>
          <a:p>
            <a:r>
              <a:rPr lang="en-US" altLang="en-US" smtClean="0">
                <a:ea typeface="ＭＳ Ｐゴシック" pitchFamily="-1" charset="-128"/>
              </a:rPr>
              <a:t>Upon receiving a packet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Inspect the destination address in the header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Index into the table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Determine the outgoing interface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1" charset="-128"/>
              </a:rPr>
              <a:t>Forward the packet out that interface</a:t>
            </a:r>
          </a:p>
          <a:p>
            <a:r>
              <a:rPr lang="en-US" altLang="en-US" smtClean="0">
                <a:ea typeface="ＭＳ Ｐゴシック" pitchFamily="-1" charset="-128"/>
              </a:rPr>
              <a:t>Then, the next router in the path repeats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3CDF2946-B7B4-4EAD-984A-97ABBE02EA2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IP Router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514725" y="3257550"/>
            <a:ext cx="2085975" cy="29146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Calibri" pitchFamily="-1" charset="0"/>
              </a:rPr>
              <a:t>Switching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itchFamily="-1" charset="0"/>
              </a:rPr>
              <a:t>Fabric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3541713" y="1629573"/>
            <a:ext cx="2085975" cy="130016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  <a:latin typeface="Calibri" pitchFamily="-1" charset="0"/>
              </a:rPr>
              <a:t>Processor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4357688" y="2914650"/>
            <a:ext cx="328612" cy="3429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 sz="2400">
              <a:latin typeface="Calibri" pitchFamily="-1" charset="0"/>
            </a:endParaRPr>
          </a:p>
        </p:txBody>
      </p:sp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1628775" y="3471863"/>
            <a:ext cx="1528763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 sz="2400">
              <a:solidFill>
                <a:srgbClr val="DCE6F2"/>
              </a:solidFill>
              <a:latin typeface="Calibri" pitchFamily="-1" charset="0"/>
            </a:endParaRP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3157538" y="3614738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 sz="2400">
              <a:latin typeface="Calibri" pitchFamily="-1" charset="0"/>
            </a:endParaRP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1836738" y="3571875"/>
            <a:ext cx="1060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latin typeface="Calibri" pitchFamily="-1" charset="0"/>
              </a:rPr>
              <a:t>Adapter</a:t>
            </a:r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 flipH="1">
            <a:off x="342900" y="3743325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5" name="Rectangle 10"/>
          <p:cNvSpPr>
            <a:spLocks noChangeArrowheads="1"/>
          </p:cNvSpPr>
          <p:nvPr/>
        </p:nvSpPr>
        <p:spPr bwMode="auto">
          <a:xfrm>
            <a:off x="1624013" y="4452938"/>
            <a:ext cx="1528762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 sz="2400">
              <a:solidFill>
                <a:srgbClr val="DCE6F2"/>
              </a:solidFill>
              <a:latin typeface="Calibri" pitchFamily="-1" charset="0"/>
            </a:endParaRPr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3152775" y="4610100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 sz="2400">
              <a:latin typeface="Calibri" pitchFamily="-1" charset="0"/>
            </a:endParaRP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1846263" y="4552950"/>
            <a:ext cx="1060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latin typeface="Calibri" pitchFamily="-1" charset="0"/>
              </a:rPr>
              <a:t>Adapter</a:t>
            </a:r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 flipH="1">
            <a:off x="352425" y="4724400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9" name="Rectangle 14"/>
          <p:cNvSpPr>
            <a:spLocks noChangeArrowheads="1"/>
          </p:cNvSpPr>
          <p:nvPr/>
        </p:nvSpPr>
        <p:spPr bwMode="auto">
          <a:xfrm>
            <a:off x="1633538" y="5448300"/>
            <a:ext cx="1528762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 sz="2400">
              <a:solidFill>
                <a:srgbClr val="DCE6F2"/>
              </a:solidFill>
              <a:latin typeface="Calibri" pitchFamily="-1" charset="0"/>
            </a:endParaRP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3162300" y="5605463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 sz="2400">
              <a:latin typeface="Calibri" pitchFamily="-1" charset="0"/>
            </a:endParaRP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1855788" y="5548313"/>
            <a:ext cx="1060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latin typeface="Calibri" pitchFamily="-1" charset="0"/>
              </a:rPr>
              <a:t>Adapter</a:t>
            </a:r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flipH="1">
            <a:off x="361950" y="5719763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3" name="Rectangle 18"/>
          <p:cNvSpPr>
            <a:spLocks noChangeArrowheads="1"/>
          </p:cNvSpPr>
          <p:nvPr/>
        </p:nvSpPr>
        <p:spPr bwMode="auto">
          <a:xfrm flipH="1">
            <a:off x="5943600" y="3481388"/>
            <a:ext cx="1528763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 sz="2400">
              <a:solidFill>
                <a:srgbClr val="DCE6F2"/>
              </a:solidFill>
              <a:latin typeface="Calibri" pitchFamily="-1" charset="0"/>
            </a:endParaRPr>
          </a:p>
        </p:txBody>
      </p:sp>
      <p:sp>
        <p:nvSpPr>
          <p:cNvPr id="75795" name="Rectangle 19"/>
          <p:cNvSpPr>
            <a:spLocks noChangeArrowheads="1"/>
          </p:cNvSpPr>
          <p:nvPr/>
        </p:nvSpPr>
        <p:spPr bwMode="auto">
          <a:xfrm flipH="1">
            <a:off x="5586413" y="3638550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 sz="2400">
              <a:latin typeface="Calibri" pitchFamily="-1" charset="0"/>
            </a:endParaRP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 flipH="1">
            <a:off x="6210300" y="3595688"/>
            <a:ext cx="1060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latin typeface="Calibri" pitchFamily="-1" charset="0"/>
              </a:rPr>
              <a:t>Adapter</a:t>
            </a:r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>
            <a:off x="7486650" y="3752850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7" name="Rectangle 22"/>
          <p:cNvSpPr>
            <a:spLocks noChangeArrowheads="1"/>
          </p:cNvSpPr>
          <p:nvPr/>
        </p:nvSpPr>
        <p:spPr bwMode="auto">
          <a:xfrm flipH="1">
            <a:off x="5962650" y="4462463"/>
            <a:ext cx="1528763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 sz="2400">
              <a:solidFill>
                <a:srgbClr val="DCE6F2"/>
              </a:solidFill>
              <a:latin typeface="Calibri" pitchFamily="-1" charset="0"/>
            </a:endParaRP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 flipH="1">
            <a:off x="5605463" y="4619625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 sz="2400">
              <a:latin typeface="Calibri" pitchFamily="-1" charset="0"/>
            </a:endParaRPr>
          </a:p>
        </p:txBody>
      </p:sp>
      <p:sp>
        <p:nvSpPr>
          <p:cNvPr id="75800" name="Text Box 24"/>
          <p:cNvSpPr txBox="1">
            <a:spLocks noChangeArrowheads="1"/>
          </p:cNvSpPr>
          <p:nvPr/>
        </p:nvSpPr>
        <p:spPr bwMode="auto">
          <a:xfrm flipH="1">
            <a:off x="6243638" y="4562475"/>
            <a:ext cx="1060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latin typeface="Calibri" pitchFamily="-1" charset="0"/>
              </a:rPr>
              <a:t>Adapter</a:t>
            </a:r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>
            <a:off x="7477125" y="4733925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1" name="Rectangle 26"/>
          <p:cNvSpPr>
            <a:spLocks noChangeArrowheads="1"/>
          </p:cNvSpPr>
          <p:nvPr/>
        </p:nvSpPr>
        <p:spPr bwMode="auto">
          <a:xfrm flipH="1">
            <a:off x="5953125" y="5457825"/>
            <a:ext cx="1528763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 sz="2400">
              <a:solidFill>
                <a:srgbClr val="DCE6F2"/>
              </a:solidFill>
              <a:latin typeface="Calibri" pitchFamily="-1" charset="0"/>
            </a:endParaRPr>
          </a:p>
        </p:txBody>
      </p:sp>
      <p:sp>
        <p:nvSpPr>
          <p:cNvPr id="75803" name="Rectangle 27"/>
          <p:cNvSpPr>
            <a:spLocks noChangeArrowheads="1"/>
          </p:cNvSpPr>
          <p:nvPr/>
        </p:nvSpPr>
        <p:spPr bwMode="auto">
          <a:xfrm flipH="1">
            <a:off x="5595938" y="5614988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 sz="2400">
              <a:latin typeface="Calibri" pitchFamily="-1" charset="0"/>
            </a:endParaRPr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 flipH="1">
            <a:off x="6234113" y="5557838"/>
            <a:ext cx="1060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latin typeface="Calibri" pitchFamily="-1" charset="0"/>
              </a:rPr>
              <a:t>Adapter</a:t>
            </a:r>
          </a:p>
        </p:txBody>
      </p:sp>
      <p:sp>
        <p:nvSpPr>
          <p:cNvPr id="75805" name="Line 29"/>
          <p:cNvSpPr>
            <a:spLocks noChangeShapeType="1"/>
          </p:cNvSpPr>
          <p:nvPr/>
        </p:nvSpPr>
        <p:spPr bwMode="auto">
          <a:xfrm>
            <a:off x="7467600" y="5729288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6" name="Rectangle 30"/>
          <p:cNvSpPr>
            <a:spLocks noChangeArrowheads="1"/>
          </p:cNvSpPr>
          <p:nvPr/>
        </p:nvSpPr>
        <p:spPr bwMode="auto">
          <a:xfrm>
            <a:off x="1114425" y="1385888"/>
            <a:ext cx="6900863" cy="5072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>
              <a:latin typeface="Calibri" pitchFamily="-1" charset="0"/>
            </a:endParaRPr>
          </a:p>
        </p:txBody>
      </p:sp>
      <p:sp>
        <p:nvSpPr>
          <p:cNvPr id="75807" name="Freeform 31"/>
          <p:cNvSpPr>
            <a:spLocks/>
          </p:cNvSpPr>
          <p:nvPr/>
        </p:nvSpPr>
        <p:spPr bwMode="auto">
          <a:xfrm>
            <a:off x="2209800" y="2622550"/>
            <a:ext cx="557213" cy="730250"/>
          </a:xfrm>
          <a:custGeom>
            <a:avLst/>
            <a:gdLst>
              <a:gd name="T0" fmla="*/ 0 w 508"/>
              <a:gd name="T1" fmla="*/ 0 h 460"/>
              <a:gd name="T2" fmla="*/ 2147483647 w 508"/>
              <a:gd name="T3" fmla="*/ 2147483647 h 460"/>
              <a:gd name="T4" fmla="*/ 2147483647 w 508"/>
              <a:gd name="T5" fmla="*/ 2147483647 h 460"/>
              <a:gd name="T6" fmla="*/ 0 60000 65536"/>
              <a:gd name="T7" fmla="*/ 0 60000 65536"/>
              <a:gd name="T8" fmla="*/ 0 60000 65536"/>
              <a:gd name="T9" fmla="*/ 0 w 508"/>
              <a:gd name="T10" fmla="*/ 0 h 460"/>
              <a:gd name="T11" fmla="*/ 508 w 508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8" h="460">
                <a:moveTo>
                  <a:pt x="0" y="0"/>
                </a:moveTo>
                <a:cubicBezTo>
                  <a:pt x="139" y="34"/>
                  <a:pt x="278" y="68"/>
                  <a:pt x="363" y="145"/>
                </a:cubicBezTo>
                <a:cubicBezTo>
                  <a:pt x="448" y="222"/>
                  <a:pt x="478" y="341"/>
                  <a:pt x="508" y="46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 sz="2400">
              <a:latin typeface="Calibri" pitchFamily="-1" charset="0"/>
            </a:endParaRPr>
          </a:p>
        </p:txBody>
      </p:sp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1258888" y="2133600"/>
            <a:ext cx="1538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  <a:latin typeface="Calibri" pitchFamily="-1" charset="0"/>
              </a:rPr>
              <a:t>data plane</a:t>
            </a:r>
          </a:p>
        </p:txBody>
      </p:sp>
      <p:sp>
        <p:nvSpPr>
          <p:cNvPr id="75809" name="Freeform 33"/>
          <p:cNvSpPr>
            <a:spLocks/>
          </p:cNvSpPr>
          <p:nvPr/>
        </p:nvSpPr>
        <p:spPr bwMode="auto">
          <a:xfrm>
            <a:off x="5686425" y="2162175"/>
            <a:ext cx="652463" cy="319088"/>
          </a:xfrm>
          <a:custGeom>
            <a:avLst/>
            <a:gdLst>
              <a:gd name="T0" fmla="*/ 2147483647 w 411"/>
              <a:gd name="T1" fmla="*/ 0 h 201"/>
              <a:gd name="T2" fmla="*/ 2147483647 w 411"/>
              <a:gd name="T3" fmla="*/ 2147483647 h 201"/>
              <a:gd name="T4" fmla="*/ 0 w 411"/>
              <a:gd name="T5" fmla="*/ 2147483647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 sz="2400">
              <a:latin typeface="Calibri" pitchFamily="-1" charset="0"/>
            </a:endParaRPr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5897563" y="1676400"/>
            <a:ext cx="1874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  <a:latin typeface="Calibri" pitchFamily="-1" charset="0"/>
              </a:rPr>
              <a:t>control plane</a:t>
            </a:r>
          </a:p>
        </p:txBody>
      </p:sp>
      <p:sp>
        <p:nvSpPr>
          <p:cNvPr id="758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0190DD3C-3408-432A-B348-5F56E27B998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ChangeArrowheads="1"/>
          </p:cNvSpPr>
          <p:nvPr/>
        </p:nvSpPr>
        <p:spPr bwMode="auto">
          <a:xfrm>
            <a:off x="3962400" y="1981200"/>
            <a:ext cx="1676400" cy="29146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endParaRPr lang="en-US" altLang="en-US" sz="2400">
              <a:solidFill>
                <a:srgbClr val="000000"/>
              </a:solidFill>
              <a:latin typeface="Times New Roman" pitchFamily="-1" charset="0"/>
            </a:endParaRPr>
          </a:p>
        </p:txBody>
      </p:sp>
      <p:sp>
        <p:nvSpPr>
          <p:cNvPr id="77827" name="Rectangle 95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" charset="-128"/>
              </a:rPr>
              <a:t>Switch Fabric: From Input to Output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1295400"/>
            <a:ext cx="2057400" cy="1524000"/>
            <a:chOff x="1104" y="816"/>
            <a:chExt cx="1296" cy="960"/>
          </a:xfrm>
          <a:solidFill>
            <a:srgbClr val="B9CDE5"/>
          </a:solidFill>
        </p:grpSpPr>
        <p:sp>
          <p:nvSpPr>
            <p:cNvPr id="28760" name="Rectangle 5"/>
            <p:cNvSpPr>
              <a:spLocks noChangeArrowheads="1"/>
            </p:cNvSpPr>
            <p:nvPr/>
          </p:nvSpPr>
          <p:spPr bwMode="auto">
            <a:xfrm>
              <a:off x="1104" y="816"/>
              <a:ext cx="1296" cy="960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+mn-ea"/>
              </a:endParaRPr>
            </a:p>
          </p:txBody>
        </p:sp>
        <p:sp>
          <p:nvSpPr>
            <p:cNvPr id="28761" name="Rectangle 6"/>
            <p:cNvSpPr>
              <a:spLocks noChangeArrowheads="1"/>
            </p:cNvSpPr>
            <p:nvPr/>
          </p:nvSpPr>
          <p:spPr bwMode="auto">
            <a:xfrm>
              <a:off x="1200" y="1014"/>
              <a:ext cx="550" cy="234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Lookup</a:t>
              </a:r>
            </a:p>
            <a:p>
              <a:pPr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Address</a:t>
              </a:r>
            </a:p>
          </p:txBody>
        </p:sp>
        <p:sp>
          <p:nvSpPr>
            <p:cNvPr id="28762" name="Rectangle 7"/>
            <p:cNvSpPr>
              <a:spLocks noChangeArrowheads="1"/>
            </p:cNvSpPr>
            <p:nvPr/>
          </p:nvSpPr>
          <p:spPr bwMode="auto">
            <a:xfrm>
              <a:off x="1750" y="1014"/>
              <a:ext cx="454" cy="234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000">
                  <a:latin typeface="Comic Sans MS" charset="0"/>
                  <a:ea typeface="+mn-ea"/>
                </a:rPr>
                <a:t>Update</a:t>
              </a:r>
            </a:p>
            <a:p>
              <a:pPr>
                <a:defRPr/>
              </a:pPr>
              <a:r>
                <a:rPr lang="en-US" sz="1000">
                  <a:latin typeface="Comic Sans MS" charset="0"/>
                  <a:ea typeface="+mn-ea"/>
                </a:rPr>
                <a:t>Header</a:t>
              </a:r>
            </a:p>
          </p:txBody>
        </p:sp>
        <p:sp>
          <p:nvSpPr>
            <p:cNvPr id="28763" name="Text Box 8"/>
            <p:cNvSpPr txBox="1">
              <a:spLocks noChangeArrowheads="1"/>
            </p:cNvSpPr>
            <p:nvPr/>
          </p:nvSpPr>
          <p:spPr bwMode="auto">
            <a:xfrm>
              <a:off x="1248" y="864"/>
              <a:ext cx="946" cy="173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200">
                  <a:latin typeface="Comic Sans MS" charset="0"/>
                  <a:ea typeface="+mn-ea"/>
                </a:rPr>
                <a:t>Header Processing</a:t>
              </a:r>
            </a:p>
          </p:txBody>
        </p:sp>
        <p:sp>
          <p:nvSpPr>
            <p:cNvPr id="883721" name="Rectangle 9"/>
            <p:cNvSpPr>
              <a:spLocks noChangeArrowheads="1"/>
            </p:cNvSpPr>
            <p:nvPr/>
          </p:nvSpPr>
          <p:spPr bwMode="auto">
            <a:xfrm>
              <a:off x="1259" y="1433"/>
              <a:ext cx="421" cy="247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Address</a:t>
              </a:r>
            </a:p>
            <a:p>
              <a:pPr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Table</a:t>
              </a:r>
            </a:p>
          </p:txBody>
        </p:sp>
        <p:sp>
          <p:nvSpPr>
            <p:cNvPr id="28765" name="Line 10"/>
            <p:cNvSpPr>
              <a:spLocks noChangeShapeType="1"/>
            </p:cNvSpPr>
            <p:nvPr/>
          </p:nvSpPr>
          <p:spPr bwMode="auto">
            <a:xfrm>
              <a:off x="1355" y="1248"/>
              <a:ext cx="0" cy="185"/>
            </a:xfrm>
            <a:prstGeom prst="line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charset="0"/>
                <a:ea typeface="+mn-ea"/>
              </a:endParaRPr>
            </a:p>
          </p:txBody>
        </p:sp>
        <p:sp>
          <p:nvSpPr>
            <p:cNvPr id="28766" name="Line 11"/>
            <p:cNvSpPr>
              <a:spLocks noChangeShapeType="1"/>
            </p:cNvSpPr>
            <p:nvPr/>
          </p:nvSpPr>
          <p:spPr bwMode="auto">
            <a:xfrm flipH="1" flipV="1">
              <a:off x="1547" y="1248"/>
              <a:ext cx="8" cy="185"/>
            </a:xfrm>
            <a:prstGeom prst="line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charset="0"/>
                <a:ea typeface="+mn-ea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524000" y="2895600"/>
            <a:ext cx="2057400" cy="1524000"/>
            <a:chOff x="1104" y="816"/>
            <a:chExt cx="1296" cy="960"/>
          </a:xfrm>
          <a:solidFill>
            <a:srgbClr val="B9CDE5"/>
          </a:solidFill>
        </p:grpSpPr>
        <p:sp>
          <p:nvSpPr>
            <p:cNvPr id="28753" name="Rectangle 13"/>
            <p:cNvSpPr>
              <a:spLocks noChangeArrowheads="1"/>
            </p:cNvSpPr>
            <p:nvPr/>
          </p:nvSpPr>
          <p:spPr bwMode="auto">
            <a:xfrm>
              <a:off x="1104" y="816"/>
              <a:ext cx="1296" cy="960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+mn-ea"/>
              </a:endParaRPr>
            </a:p>
          </p:txBody>
        </p:sp>
        <p:sp>
          <p:nvSpPr>
            <p:cNvPr id="28754" name="Rectangle 14"/>
            <p:cNvSpPr>
              <a:spLocks noChangeArrowheads="1"/>
            </p:cNvSpPr>
            <p:nvPr/>
          </p:nvSpPr>
          <p:spPr bwMode="auto">
            <a:xfrm>
              <a:off x="1200" y="1014"/>
              <a:ext cx="550" cy="234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Lookup</a:t>
              </a:r>
            </a:p>
            <a:p>
              <a:pPr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Address</a:t>
              </a:r>
            </a:p>
          </p:txBody>
        </p:sp>
        <p:sp>
          <p:nvSpPr>
            <p:cNvPr id="28755" name="Rectangle 15"/>
            <p:cNvSpPr>
              <a:spLocks noChangeArrowheads="1"/>
            </p:cNvSpPr>
            <p:nvPr/>
          </p:nvSpPr>
          <p:spPr bwMode="auto">
            <a:xfrm>
              <a:off x="1750" y="1014"/>
              <a:ext cx="454" cy="234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000">
                  <a:latin typeface="Comic Sans MS" charset="0"/>
                  <a:ea typeface="+mn-ea"/>
                </a:rPr>
                <a:t>Update</a:t>
              </a:r>
            </a:p>
            <a:p>
              <a:pPr>
                <a:defRPr/>
              </a:pPr>
              <a:r>
                <a:rPr lang="en-US" sz="1000">
                  <a:latin typeface="Comic Sans MS" charset="0"/>
                  <a:ea typeface="+mn-ea"/>
                </a:rPr>
                <a:t>Header</a:t>
              </a:r>
            </a:p>
          </p:txBody>
        </p:sp>
        <p:sp>
          <p:nvSpPr>
            <p:cNvPr id="28756" name="Text Box 16"/>
            <p:cNvSpPr txBox="1">
              <a:spLocks noChangeArrowheads="1"/>
            </p:cNvSpPr>
            <p:nvPr/>
          </p:nvSpPr>
          <p:spPr bwMode="auto">
            <a:xfrm>
              <a:off x="1248" y="864"/>
              <a:ext cx="946" cy="173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200">
                  <a:latin typeface="Comic Sans MS" charset="0"/>
                  <a:ea typeface="+mn-ea"/>
                </a:rPr>
                <a:t>Header Processing</a:t>
              </a:r>
            </a:p>
          </p:txBody>
        </p:sp>
        <p:sp>
          <p:nvSpPr>
            <p:cNvPr id="883729" name="Rectangle 17"/>
            <p:cNvSpPr>
              <a:spLocks noChangeArrowheads="1"/>
            </p:cNvSpPr>
            <p:nvPr/>
          </p:nvSpPr>
          <p:spPr bwMode="auto">
            <a:xfrm>
              <a:off x="1259" y="1433"/>
              <a:ext cx="421" cy="247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>
                  <a:latin typeface="Comic Sans MS" charset="0"/>
                  <a:ea typeface="+mn-ea"/>
                </a:rPr>
                <a:t>Address</a:t>
              </a:r>
            </a:p>
            <a:p>
              <a:pPr>
                <a:defRPr/>
              </a:pPr>
              <a:r>
                <a:rPr lang="en-US" sz="1000">
                  <a:latin typeface="Comic Sans MS" charset="0"/>
                  <a:ea typeface="+mn-ea"/>
                </a:rPr>
                <a:t>Table</a:t>
              </a:r>
            </a:p>
          </p:txBody>
        </p:sp>
        <p:sp>
          <p:nvSpPr>
            <p:cNvPr id="28758" name="Line 18"/>
            <p:cNvSpPr>
              <a:spLocks noChangeShapeType="1"/>
            </p:cNvSpPr>
            <p:nvPr/>
          </p:nvSpPr>
          <p:spPr bwMode="auto">
            <a:xfrm>
              <a:off x="1355" y="1248"/>
              <a:ext cx="0" cy="185"/>
            </a:xfrm>
            <a:prstGeom prst="line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charset="0"/>
                <a:ea typeface="+mn-ea"/>
              </a:endParaRPr>
            </a:p>
          </p:txBody>
        </p:sp>
        <p:sp>
          <p:nvSpPr>
            <p:cNvPr id="28759" name="Line 19"/>
            <p:cNvSpPr>
              <a:spLocks noChangeShapeType="1"/>
            </p:cNvSpPr>
            <p:nvPr/>
          </p:nvSpPr>
          <p:spPr bwMode="auto">
            <a:xfrm flipH="1" flipV="1">
              <a:off x="1547" y="1248"/>
              <a:ext cx="8" cy="185"/>
            </a:xfrm>
            <a:prstGeom prst="line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charset="0"/>
                <a:ea typeface="+mn-ea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524000" y="4953000"/>
            <a:ext cx="2057400" cy="1524000"/>
            <a:chOff x="1104" y="816"/>
            <a:chExt cx="1296" cy="960"/>
          </a:xfrm>
          <a:solidFill>
            <a:srgbClr val="B9CDE5"/>
          </a:solidFill>
        </p:grpSpPr>
        <p:sp>
          <p:nvSpPr>
            <p:cNvPr id="28746" name="Rectangle 21"/>
            <p:cNvSpPr>
              <a:spLocks noChangeArrowheads="1"/>
            </p:cNvSpPr>
            <p:nvPr/>
          </p:nvSpPr>
          <p:spPr bwMode="auto">
            <a:xfrm>
              <a:off x="1104" y="816"/>
              <a:ext cx="1296" cy="960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+mn-ea"/>
              </a:endParaRPr>
            </a:p>
          </p:txBody>
        </p:sp>
        <p:sp>
          <p:nvSpPr>
            <p:cNvPr id="28747" name="Rectangle 22"/>
            <p:cNvSpPr>
              <a:spLocks noChangeArrowheads="1"/>
            </p:cNvSpPr>
            <p:nvPr/>
          </p:nvSpPr>
          <p:spPr bwMode="auto">
            <a:xfrm>
              <a:off x="1200" y="1014"/>
              <a:ext cx="550" cy="234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Lookup</a:t>
              </a:r>
            </a:p>
            <a:p>
              <a:pPr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Address</a:t>
              </a:r>
            </a:p>
          </p:txBody>
        </p:sp>
        <p:sp>
          <p:nvSpPr>
            <p:cNvPr id="28748" name="Rectangle 23"/>
            <p:cNvSpPr>
              <a:spLocks noChangeArrowheads="1"/>
            </p:cNvSpPr>
            <p:nvPr/>
          </p:nvSpPr>
          <p:spPr bwMode="auto">
            <a:xfrm>
              <a:off x="1750" y="1014"/>
              <a:ext cx="454" cy="234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000">
                  <a:latin typeface="Comic Sans MS" charset="0"/>
                  <a:ea typeface="+mn-ea"/>
                </a:rPr>
                <a:t>Update</a:t>
              </a:r>
            </a:p>
            <a:p>
              <a:pPr>
                <a:defRPr/>
              </a:pPr>
              <a:r>
                <a:rPr lang="en-US" sz="1000">
                  <a:latin typeface="Comic Sans MS" charset="0"/>
                  <a:ea typeface="+mn-ea"/>
                </a:rPr>
                <a:t>Header</a:t>
              </a:r>
            </a:p>
          </p:txBody>
        </p:sp>
        <p:sp>
          <p:nvSpPr>
            <p:cNvPr id="28749" name="Text Box 24"/>
            <p:cNvSpPr txBox="1">
              <a:spLocks noChangeArrowheads="1"/>
            </p:cNvSpPr>
            <p:nvPr/>
          </p:nvSpPr>
          <p:spPr bwMode="auto">
            <a:xfrm>
              <a:off x="1248" y="864"/>
              <a:ext cx="946" cy="173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200">
                  <a:latin typeface="Comic Sans MS" charset="0"/>
                  <a:ea typeface="+mn-ea"/>
                </a:rPr>
                <a:t>Header Processing</a:t>
              </a:r>
            </a:p>
          </p:txBody>
        </p:sp>
        <p:sp>
          <p:nvSpPr>
            <p:cNvPr id="883737" name="Rectangle 25"/>
            <p:cNvSpPr>
              <a:spLocks noChangeArrowheads="1"/>
            </p:cNvSpPr>
            <p:nvPr/>
          </p:nvSpPr>
          <p:spPr bwMode="auto">
            <a:xfrm>
              <a:off x="1259" y="1433"/>
              <a:ext cx="421" cy="247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>
                  <a:latin typeface="Comic Sans MS" charset="0"/>
                  <a:ea typeface="+mn-ea"/>
                </a:rPr>
                <a:t>Address</a:t>
              </a:r>
            </a:p>
            <a:p>
              <a:pPr>
                <a:defRPr/>
              </a:pPr>
              <a:r>
                <a:rPr lang="en-US" sz="1000">
                  <a:latin typeface="Comic Sans MS" charset="0"/>
                  <a:ea typeface="+mn-ea"/>
                </a:rPr>
                <a:t>Table</a:t>
              </a:r>
            </a:p>
          </p:txBody>
        </p:sp>
        <p:sp>
          <p:nvSpPr>
            <p:cNvPr id="28751" name="Line 26"/>
            <p:cNvSpPr>
              <a:spLocks noChangeShapeType="1"/>
            </p:cNvSpPr>
            <p:nvPr/>
          </p:nvSpPr>
          <p:spPr bwMode="auto">
            <a:xfrm>
              <a:off x="1355" y="1248"/>
              <a:ext cx="0" cy="185"/>
            </a:xfrm>
            <a:prstGeom prst="line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charset="0"/>
                <a:ea typeface="+mn-ea"/>
              </a:endParaRPr>
            </a:p>
          </p:txBody>
        </p:sp>
        <p:sp>
          <p:nvSpPr>
            <p:cNvPr id="28752" name="Line 27"/>
            <p:cNvSpPr>
              <a:spLocks noChangeShapeType="1"/>
            </p:cNvSpPr>
            <p:nvPr/>
          </p:nvSpPr>
          <p:spPr bwMode="auto">
            <a:xfrm flipH="1" flipV="1">
              <a:off x="1547" y="1248"/>
              <a:ext cx="8" cy="185"/>
            </a:xfrm>
            <a:prstGeom prst="line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charset="0"/>
                <a:ea typeface="+mn-ea"/>
              </a:endParaRPr>
            </a:p>
          </p:txBody>
        </p:sp>
      </p:grpSp>
      <p:sp>
        <p:nvSpPr>
          <p:cNvPr id="77831" name="Line 28"/>
          <p:cNvSpPr>
            <a:spLocks noChangeShapeType="1"/>
          </p:cNvSpPr>
          <p:nvPr/>
        </p:nvSpPr>
        <p:spPr bwMode="auto">
          <a:xfrm>
            <a:off x="2057400" y="44958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2" name="Line 29"/>
          <p:cNvSpPr>
            <a:spLocks noChangeShapeType="1"/>
          </p:cNvSpPr>
          <p:nvPr/>
        </p:nvSpPr>
        <p:spPr bwMode="auto">
          <a:xfrm>
            <a:off x="3048000" y="44958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3" name="Line 30"/>
          <p:cNvSpPr>
            <a:spLocks noChangeShapeType="1"/>
          </p:cNvSpPr>
          <p:nvPr/>
        </p:nvSpPr>
        <p:spPr bwMode="auto">
          <a:xfrm>
            <a:off x="-76200" y="1828800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4" name="Line 31"/>
          <p:cNvSpPr>
            <a:spLocks noChangeShapeType="1"/>
          </p:cNvSpPr>
          <p:nvPr/>
        </p:nvSpPr>
        <p:spPr bwMode="auto">
          <a:xfrm>
            <a:off x="-76200" y="3429000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5" name="Line 32"/>
          <p:cNvSpPr>
            <a:spLocks noChangeShapeType="1"/>
          </p:cNvSpPr>
          <p:nvPr/>
        </p:nvSpPr>
        <p:spPr bwMode="auto">
          <a:xfrm>
            <a:off x="-76200" y="5486400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6" name="Rectangle 33"/>
          <p:cNvSpPr>
            <a:spLocks noChangeArrowheads="1"/>
          </p:cNvSpPr>
          <p:nvPr/>
        </p:nvSpPr>
        <p:spPr bwMode="auto">
          <a:xfrm>
            <a:off x="6019800" y="1295400"/>
            <a:ext cx="2057400" cy="1524000"/>
          </a:xfrm>
          <a:prstGeom prst="rect">
            <a:avLst/>
          </a:prstGeom>
          <a:solidFill>
            <a:srgbClr val="B9CD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>
              <a:latin typeface="Helvetica" pitchFamily="-1" charset="0"/>
            </a:endParaRPr>
          </a:p>
        </p:txBody>
      </p:sp>
      <p:sp>
        <p:nvSpPr>
          <p:cNvPr id="77837" name="Rectangle 34"/>
          <p:cNvSpPr>
            <a:spLocks noChangeArrowheads="1"/>
          </p:cNvSpPr>
          <p:nvPr/>
        </p:nvSpPr>
        <p:spPr bwMode="auto">
          <a:xfrm>
            <a:off x="6629400" y="1447800"/>
            <a:ext cx="895350" cy="50006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itchFamily="-1" charset="0"/>
              </a:rPr>
              <a:t>Queue</a:t>
            </a:r>
          </a:p>
          <a:p>
            <a:pPr eaLnBrk="1" hangingPunct="1"/>
            <a:r>
              <a:rPr lang="en-US" altLang="en-US" sz="1400">
                <a:latin typeface="Comic Sans MS" pitchFamily="-1" charset="0"/>
              </a:rPr>
              <a:t>Packet</a:t>
            </a:r>
          </a:p>
        </p:txBody>
      </p:sp>
      <p:sp>
        <p:nvSpPr>
          <p:cNvPr id="883747" name="Rectangle 35"/>
          <p:cNvSpPr>
            <a:spLocks noChangeArrowheads="1"/>
          </p:cNvSpPr>
          <p:nvPr/>
        </p:nvSpPr>
        <p:spPr bwMode="auto">
          <a:xfrm>
            <a:off x="6732588" y="2262188"/>
            <a:ext cx="658812" cy="404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000">
                <a:latin typeface="Comic Sans MS" charset="0"/>
                <a:ea typeface="+mn-ea"/>
              </a:rPr>
              <a:t>Buffer</a:t>
            </a:r>
          </a:p>
          <a:p>
            <a:pPr>
              <a:defRPr/>
            </a:pPr>
            <a:r>
              <a:rPr lang="en-US" sz="1000">
                <a:latin typeface="Comic Sans MS" charset="0"/>
                <a:ea typeface="+mn-ea"/>
              </a:rPr>
              <a:t>Memory</a:t>
            </a:r>
          </a:p>
        </p:txBody>
      </p:sp>
      <p:sp>
        <p:nvSpPr>
          <p:cNvPr id="77839" name="Line 36"/>
          <p:cNvSpPr>
            <a:spLocks noChangeShapeType="1"/>
          </p:cNvSpPr>
          <p:nvPr/>
        </p:nvSpPr>
        <p:spPr bwMode="auto">
          <a:xfrm>
            <a:off x="6829425" y="1960563"/>
            <a:ext cx="0" cy="301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40" name="Line 37"/>
          <p:cNvSpPr>
            <a:spLocks noChangeShapeType="1"/>
          </p:cNvSpPr>
          <p:nvPr/>
        </p:nvSpPr>
        <p:spPr bwMode="auto">
          <a:xfrm flipV="1">
            <a:off x="7275513" y="1960563"/>
            <a:ext cx="0" cy="3000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41" name="Line 38"/>
          <p:cNvSpPr>
            <a:spLocks noChangeShapeType="1"/>
          </p:cNvSpPr>
          <p:nvPr/>
        </p:nvSpPr>
        <p:spPr bwMode="auto">
          <a:xfrm>
            <a:off x="7543800" y="1752600"/>
            <a:ext cx="14478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42" name="Rectangle 39"/>
          <p:cNvSpPr>
            <a:spLocks noChangeArrowheads="1"/>
          </p:cNvSpPr>
          <p:nvPr/>
        </p:nvSpPr>
        <p:spPr bwMode="auto">
          <a:xfrm>
            <a:off x="6019800" y="2895600"/>
            <a:ext cx="2057400" cy="1524000"/>
          </a:xfrm>
          <a:prstGeom prst="rect">
            <a:avLst/>
          </a:prstGeom>
          <a:solidFill>
            <a:srgbClr val="B9CD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>
              <a:latin typeface="Helvetica" pitchFamily="-1" charset="0"/>
            </a:endParaRPr>
          </a:p>
        </p:txBody>
      </p:sp>
      <p:sp>
        <p:nvSpPr>
          <p:cNvPr id="77843" name="Rectangle 40"/>
          <p:cNvSpPr>
            <a:spLocks noChangeArrowheads="1"/>
          </p:cNvSpPr>
          <p:nvPr/>
        </p:nvSpPr>
        <p:spPr bwMode="auto">
          <a:xfrm>
            <a:off x="6629400" y="3048000"/>
            <a:ext cx="895350" cy="50006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itchFamily="-1" charset="0"/>
              </a:rPr>
              <a:t>Queue</a:t>
            </a:r>
          </a:p>
          <a:p>
            <a:pPr eaLnBrk="1" hangingPunct="1"/>
            <a:r>
              <a:rPr lang="en-US" altLang="en-US" sz="1400">
                <a:latin typeface="Comic Sans MS" pitchFamily="-1" charset="0"/>
              </a:rPr>
              <a:t>Packet</a:t>
            </a:r>
          </a:p>
        </p:txBody>
      </p:sp>
      <p:sp>
        <p:nvSpPr>
          <p:cNvPr id="883753" name="Rectangle 41"/>
          <p:cNvSpPr>
            <a:spLocks noChangeArrowheads="1"/>
          </p:cNvSpPr>
          <p:nvPr/>
        </p:nvSpPr>
        <p:spPr bwMode="auto">
          <a:xfrm>
            <a:off x="6732588" y="3862388"/>
            <a:ext cx="658812" cy="404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000" dirty="0">
                <a:latin typeface="Comic Sans MS" charset="0"/>
                <a:ea typeface="+mn-ea"/>
              </a:rPr>
              <a:t>Buffer</a:t>
            </a:r>
          </a:p>
          <a:p>
            <a:pPr>
              <a:defRPr/>
            </a:pPr>
            <a:r>
              <a:rPr lang="en-US" sz="1000" dirty="0">
                <a:latin typeface="Comic Sans MS" charset="0"/>
                <a:ea typeface="+mn-ea"/>
              </a:rPr>
              <a:t>Memory</a:t>
            </a:r>
          </a:p>
        </p:txBody>
      </p:sp>
      <p:sp>
        <p:nvSpPr>
          <p:cNvPr id="77845" name="Line 42"/>
          <p:cNvSpPr>
            <a:spLocks noChangeShapeType="1"/>
          </p:cNvSpPr>
          <p:nvPr/>
        </p:nvSpPr>
        <p:spPr bwMode="auto">
          <a:xfrm>
            <a:off x="6829425" y="3560763"/>
            <a:ext cx="0" cy="301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46" name="Line 43"/>
          <p:cNvSpPr>
            <a:spLocks noChangeShapeType="1"/>
          </p:cNvSpPr>
          <p:nvPr/>
        </p:nvSpPr>
        <p:spPr bwMode="auto">
          <a:xfrm flipV="1">
            <a:off x="7275513" y="3560763"/>
            <a:ext cx="0" cy="3000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47" name="Line 44"/>
          <p:cNvSpPr>
            <a:spLocks noChangeShapeType="1"/>
          </p:cNvSpPr>
          <p:nvPr/>
        </p:nvSpPr>
        <p:spPr bwMode="auto">
          <a:xfrm>
            <a:off x="7543800" y="3352800"/>
            <a:ext cx="15240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48" name="Rectangle 45"/>
          <p:cNvSpPr>
            <a:spLocks noChangeArrowheads="1"/>
          </p:cNvSpPr>
          <p:nvPr/>
        </p:nvSpPr>
        <p:spPr bwMode="auto">
          <a:xfrm>
            <a:off x="6019800" y="4953000"/>
            <a:ext cx="2057400" cy="1524000"/>
          </a:xfrm>
          <a:prstGeom prst="rect">
            <a:avLst/>
          </a:prstGeom>
          <a:solidFill>
            <a:srgbClr val="B9CD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 sz="2400">
              <a:latin typeface="Comic Sans MS" pitchFamily="-1" charset="0"/>
            </a:endParaRPr>
          </a:p>
        </p:txBody>
      </p:sp>
      <p:sp>
        <p:nvSpPr>
          <p:cNvPr id="77849" name="Rectangle 46"/>
          <p:cNvSpPr>
            <a:spLocks noChangeArrowheads="1"/>
          </p:cNvSpPr>
          <p:nvPr/>
        </p:nvSpPr>
        <p:spPr bwMode="auto">
          <a:xfrm>
            <a:off x="6629400" y="5105400"/>
            <a:ext cx="895350" cy="50006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400">
                <a:latin typeface="Comic Sans MS" pitchFamily="-1" charset="0"/>
              </a:rPr>
              <a:t>Queue</a:t>
            </a:r>
          </a:p>
          <a:p>
            <a:pPr eaLnBrk="1" hangingPunct="1"/>
            <a:r>
              <a:rPr lang="en-US" altLang="en-US" sz="1400">
                <a:latin typeface="Comic Sans MS" pitchFamily="-1" charset="0"/>
              </a:rPr>
              <a:t>Packet</a:t>
            </a:r>
          </a:p>
        </p:txBody>
      </p:sp>
      <p:sp>
        <p:nvSpPr>
          <p:cNvPr id="883759" name="Rectangle 47"/>
          <p:cNvSpPr>
            <a:spLocks noChangeArrowheads="1"/>
          </p:cNvSpPr>
          <p:nvPr/>
        </p:nvSpPr>
        <p:spPr bwMode="auto">
          <a:xfrm>
            <a:off x="6732588" y="5919788"/>
            <a:ext cx="658812" cy="404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000">
                <a:latin typeface="Comic Sans MS" charset="0"/>
                <a:ea typeface="+mn-ea"/>
              </a:rPr>
              <a:t>Buffer</a:t>
            </a:r>
          </a:p>
          <a:p>
            <a:pPr>
              <a:defRPr/>
            </a:pPr>
            <a:r>
              <a:rPr lang="en-US" sz="1000">
                <a:latin typeface="Comic Sans MS" charset="0"/>
                <a:ea typeface="+mn-ea"/>
              </a:rPr>
              <a:t>Memory</a:t>
            </a:r>
          </a:p>
        </p:txBody>
      </p:sp>
      <p:sp>
        <p:nvSpPr>
          <p:cNvPr id="77851" name="Line 48"/>
          <p:cNvSpPr>
            <a:spLocks noChangeShapeType="1"/>
          </p:cNvSpPr>
          <p:nvPr/>
        </p:nvSpPr>
        <p:spPr bwMode="auto">
          <a:xfrm>
            <a:off x="6829425" y="5618163"/>
            <a:ext cx="0" cy="301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52" name="Line 49"/>
          <p:cNvSpPr>
            <a:spLocks noChangeShapeType="1"/>
          </p:cNvSpPr>
          <p:nvPr/>
        </p:nvSpPr>
        <p:spPr bwMode="auto">
          <a:xfrm flipV="1">
            <a:off x="7275513" y="5618163"/>
            <a:ext cx="0" cy="3000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53" name="Line 50"/>
          <p:cNvSpPr>
            <a:spLocks noChangeShapeType="1"/>
          </p:cNvSpPr>
          <p:nvPr/>
        </p:nvSpPr>
        <p:spPr bwMode="auto">
          <a:xfrm>
            <a:off x="7543800" y="5410200"/>
            <a:ext cx="15240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54" name="Line 51"/>
          <p:cNvSpPr>
            <a:spLocks noChangeShapeType="1"/>
          </p:cNvSpPr>
          <p:nvPr/>
        </p:nvSpPr>
        <p:spPr bwMode="auto">
          <a:xfrm>
            <a:off x="6553200" y="44958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55" name="Line 52"/>
          <p:cNvSpPr>
            <a:spLocks noChangeShapeType="1"/>
          </p:cNvSpPr>
          <p:nvPr/>
        </p:nvSpPr>
        <p:spPr bwMode="auto">
          <a:xfrm>
            <a:off x="7543800" y="44958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56" name="Oval 53"/>
          <p:cNvSpPr>
            <a:spLocks noChangeArrowheads="1"/>
          </p:cNvSpPr>
          <p:nvPr/>
        </p:nvSpPr>
        <p:spPr bwMode="auto">
          <a:xfrm>
            <a:off x="5715000" y="1676400"/>
            <a:ext cx="152400" cy="1524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857" name="Oval 54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ellipse">
            <a:avLst/>
          </a:prstGeom>
          <a:solidFill>
            <a:srgbClr val="CC33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858" name="Oval 55"/>
          <p:cNvSpPr>
            <a:spLocks noChangeArrowheads="1"/>
          </p:cNvSpPr>
          <p:nvPr/>
        </p:nvSpPr>
        <p:spPr bwMode="auto">
          <a:xfrm>
            <a:off x="5715000" y="5334000"/>
            <a:ext cx="152400" cy="152400"/>
          </a:xfrm>
          <a:prstGeom prst="ellipse">
            <a:avLst/>
          </a:prstGeom>
          <a:solidFill>
            <a:srgbClr val="0099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859" name="Oval 56"/>
          <p:cNvSpPr>
            <a:spLocks noChangeArrowheads="1"/>
          </p:cNvSpPr>
          <p:nvPr/>
        </p:nvSpPr>
        <p:spPr bwMode="auto">
          <a:xfrm>
            <a:off x="3733800" y="16764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860" name="Oval 57"/>
          <p:cNvSpPr>
            <a:spLocks noChangeArrowheads="1"/>
          </p:cNvSpPr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861" name="Oval 58"/>
          <p:cNvSpPr>
            <a:spLocks noChangeArrowheads="1"/>
          </p:cNvSpPr>
          <p:nvPr/>
        </p:nvSpPr>
        <p:spPr bwMode="auto">
          <a:xfrm>
            <a:off x="3733800" y="53340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7862" name="Group 59"/>
          <p:cNvGrpSpPr>
            <a:grpSpLocks/>
          </p:cNvGrpSpPr>
          <p:nvPr/>
        </p:nvGrpSpPr>
        <p:grpSpPr bwMode="auto">
          <a:xfrm>
            <a:off x="4572000" y="2819400"/>
            <a:ext cx="457200" cy="1219200"/>
            <a:chOff x="2736" y="1824"/>
            <a:chExt cx="288" cy="768"/>
          </a:xfrm>
        </p:grpSpPr>
        <p:sp>
          <p:nvSpPr>
            <p:cNvPr id="77890" name="Line 60"/>
            <p:cNvSpPr>
              <a:spLocks noChangeShapeType="1"/>
            </p:cNvSpPr>
            <p:nvPr/>
          </p:nvSpPr>
          <p:spPr bwMode="auto">
            <a:xfrm>
              <a:off x="2736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91" name="Line 61"/>
            <p:cNvSpPr>
              <a:spLocks noChangeShapeType="1"/>
            </p:cNvSpPr>
            <p:nvPr/>
          </p:nvSpPr>
          <p:spPr bwMode="auto">
            <a:xfrm>
              <a:off x="2832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92" name="Line 62"/>
            <p:cNvSpPr>
              <a:spLocks noChangeShapeType="1"/>
            </p:cNvSpPr>
            <p:nvPr/>
          </p:nvSpPr>
          <p:spPr bwMode="auto">
            <a:xfrm>
              <a:off x="2928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93" name="Line 63"/>
            <p:cNvSpPr>
              <a:spLocks noChangeShapeType="1"/>
            </p:cNvSpPr>
            <p:nvPr/>
          </p:nvSpPr>
          <p:spPr bwMode="auto">
            <a:xfrm>
              <a:off x="3024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7863" name="Group 64"/>
          <p:cNvGrpSpPr>
            <a:grpSpLocks/>
          </p:cNvGrpSpPr>
          <p:nvPr/>
        </p:nvGrpSpPr>
        <p:grpSpPr bwMode="auto">
          <a:xfrm rot="-5400000">
            <a:off x="4572000" y="2819400"/>
            <a:ext cx="457200" cy="1219200"/>
            <a:chOff x="2736" y="1824"/>
            <a:chExt cx="288" cy="768"/>
          </a:xfrm>
        </p:grpSpPr>
        <p:sp>
          <p:nvSpPr>
            <p:cNvPr id="77886" name="Line 65"/>
            <p:cNvSpPr>
              <a:spLocks noChangeShapeType="1"/>
            </p:cNvSpPr>
            <p:nvPr/>
          </p:nvSpPr>
          <p:spPr bwMode="auto">
            <a:xfrm>
              <a:off x="2736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87" name="Line 66"/>
            <p:cNvSpPr>
              <a:spLocks noChangeShapeType="1"/>
            </p:cNvSpPr>
            <p:nvPr/>
          </p:nvSpPr>
          <p:spPr bwMode="auto">
            <a:xfrm>
              <a:off x="2832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88" name="Line 67"/>
            <p:cNvSpPr>
              <a:spLocks noChangeShapeType="1"/>
            </p:cNvSpPr>
            <p:nvPr/>
          </p:nvSpPr>
          <p:spPr bwMode="auto">
            <a:xfrm>
              <a:off x="2928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89" name="Line 68"/>
            <p:cNvSpPr>
              <a:spLocks noChangeShapeType="1"/>
            </p:cNvSpPr>
            <p:nvPr/>
          </p:nvSpPr>
          <p:spPr bwMode="auto">
            <a:xfrm>
              <a:off x="3024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7864" name="Group 69"/>
          <p:cNvGrpSpPr>
            <a:grpSpLocks/>
          </p:cNvGrpSpPr>
          <p:nvPr/>
        </p:nvGrpSpPr>
        <p:grpSpPr bwMode="auto">
          <a:xfrm>
            <a:off x="152400" y="1371600"/>
            <a:ext cx="1219200" cy="4038600"/>
            <a:chOff x="96" y="864"/>
            <a:chExt cx="768" cy="2544"/>
          </a:xfrm>
        </p:grpSpPr>
        <p:grpSp>
          <p:nvGrpSpPr>
            <p:cNvPr id="77877" name="Group 70"/>
            <p:cNvGrpSpPr>
              <a:grpSpLocks/>
            </p:cNvGrpSpPr>
            <p:nvPr/>
          </p:nvGrpSpPr>
          <p:grpSpPr bwMode="auto">
            <a:xfrm>
              <a:off x="96" y="864"/>
              <a:ext cx="768" cy="240"/>
              <a:chOff x="-48" y="816"/>
              <a:chExt cx="912" cy="240"/>
            </a:xfrm>
          </p:grpSpPr>
          <p:sp>
            <p:nvSpPr>
              <p:cNvPr id="77884" name="Rectangle 71"/>
              <p:cNvSpPr>
                <a:spLocks noChangeArrowheads="1"/>
              </p:cNvSpPr>
              <p:nvPr/>
            </p:nvSpPr>
            <p:spPr bwMode="auto">
              <a:xfrm>
                <a:off x="-48" y="816"/>
                <a:ext cx="912" cy="24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9pPr>
              </a:lstStyle>
              <a:p>
                <a:pPr algn="l" eaLnBrk="1" hangingPunct="1"/>
                <a:r>
                  <a:rPr lang="en-US" altLang="en-US" sz="1800">
                    <a:latin typeface="Comic Sans MS" pitchFamily="-1" charset="0"/>
                  </a:rPr>
                  <a:t>Data</a:t>
                </a:r>
              </a:p>
            </p:txBody>
          </p:sp>
          <p:sp>
            <p:nvSpPr>
              <p:cNvPr id="77885" name="Rectangle 72"/>
              <p:cNvSpPr>
                <a:spLocks noChangeArrowheads="1"/>
              </p:cNvSpPr>
              <p:nvPr/>
            </p:nvSpPr>
            <p:spPr bwMode="auto">
              <a:xfrm>
                <a:off x="528" y="816"/>
                <a:ext cx="336" cy="240"/>
              </a:xfrm>
              <a:prstGeom prst="rect">
                <a:avLst/>
              </a:prstGeom>
              <a:solidFill>
                <a:srgbClr val="CC33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chemeClr val="bg1"/>
                    </a:solidFill>
                    <a:latin typeface="Comic Sans MS" pitchFamily="-1" charset="0"/>
                  </a:rPr>
                  <a:t>Hdr</a:t>
                </a:r>
              </a:p>
            </p:txBody>
          </p:sp>
        </p:grpSp>
        <p:grpSp>
          <p:nvGrpSpPr>
            <p:cNvPr id="77878" name="Group 73"/>
            <p:cNvGrpSpPr>
              <a:grpSpLocks/>
            </p:cNvGrpSpPr>
            <p:nvPr/>
          </p:nvGrpSpPr>
          <p:grpSpPr bwMode="auto">
            <a:xfrm>
              <a:off x="96" y="1872"/>
              <a:ext cx="768" cy="240"/>
              <a:chOff x="-48" y="816"/>
              <a:chExt cx="912" cy="240"/>
            </a:xfrm>
          </p:grpSpPr>
          <p:sp>
            <p:nvSpPr>
              <p:cNvPr id="77882" name="Rectangle 74"/>
              <p:cNvSpPr>
                <a:spLocks noChangeArrowheads="1"/>
              </p:cNvSpPr>
              <p:nvPr/>
            </p:nvSpPr>
            <p:spPr bwMode="auto">
              <a:xfrm>
                <a:off x="-48" y="816"/>
                <a:ext cx="912" cy="24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9pPr>
              </a:lstStyle>
              <a:p>
                <a:pPr algn="l" eaLnBrk="1" hangingPunct="1"/>
                <a:r>
                  <a:rPr lang="en-US" altLang="en-US" sz="1800">
                    <a:latin typeface="Comic Sans MS" pitchFamily="-1" charset="0"/>
                  </a:rPr>
                  <a:t>Data</a:t>
                </a:r>
              </a:p>
            </p:txBody>
          </p:sp>
          <p:sp>
            <p:nvSpPr>
              <p:cNvPr id="77883" name="Rectangle 75"/>
              <p:cNvSpPr>
                <a:spLocks noChangeArrowheads="1"/>
              </p:cNvSpPr>
              <p:nvPr/>
            </p:nvSpPr>
            <p:spPr bwMode="auto">
              <a:xfrm>
                <a:off x="528" y="816"/>
                <a:ext cx="336" cy="240"/>
              </a:xfrm>
              <a:prstGeom prst="rect">
                <a:avLst/>
              </a:prstGeom>
              <a:solidFill>
                <a:srgbClr val="CC33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chemeClr val="bg1"/>
                    </a:solidFill>
                    <a:latin typeface="Comic Sans MS" pitchFamily="-1" charset="0"/>
                  </a:rPr>
                  <a:t>Hdr</a:t>
                </a:r>
              </a:p>
            </p:txBody>
          </p:sp>
        </p:grpSp>
        <p:grpSp>
          <p:nvGrpSpPr>
            <p:cNvPr id="77879" name="Group 76"/>
            <p:cNvGrpSpPr>
              <a:grpSpLocks/>
            </p:cNvGrpSpPr>
            <p:nvPr/>
          </p:nvGrpSpPr>
          <p:grpSpPr bwMode="auto">
            <a:xfrm>
              <a:off x="96" y="3168"/>
              <a:ext cx="768" cy="240"/>
              <a:chOff x="-48" y="816"/>
              <a:chExt cx="912" cy="240"/>
            </a:xfrm>
          </p:grpSpPr>
          <p:sp>
            <p:nvSpPr>
              <p:cNvPr id="77880" name="Rectangle 77"/>
              <p:cNvSpPr>
                <a:spLocks noChangeArrowheads="1"/>
              </p:cNvSpPr>
              <p:nvPr/>
            </p:nvSpPr>
            <p:spPr bwMode="auto">
              <a:xfrm>
                <a:off x="-48" y="816"/>
                <a:ext cx="912" cy="24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9pPr>
              </a:lstStyle>
              <a:p>
                <a:pPr algn="l" eaLnBrk="1" hangingPunct="1"/>
                <a:r>
                  <a:rPr lang="en-US" altLang="en-US" sz="1800">
                    <a:latin typeface="Comic Sans MS" pitchFamily="-1" charset="0"/>
                  </a:rPr>
                  <a:t>Data</a:t>
                </a:r>
              </a:p>
            </p:txBody>
          </p:sp>
          <p:sp>
            <p:nvSpPr>
              <p:cNvPr id="77881" name="Rectangle 78"/>
              <p:cNvSpPr>
                <a:spLocks noChangeArrowheads="1"/>
              </p:cNvSpPr>
              <p:nvPr/>
            </p:nvSpPr>
            <p:spPr bwMode="auto">
              <a:xfrm>
                <a:off x="528" y="816"/>
                <a:ext cx="336" cy="240"/>
              </a:xfrm>
              <a:prstGeom prst="rect">
                <a:avLst/>
              </a:prstGeom>
              <a:solidFill>
                <a:srgbClr val="CC33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chemeClr val="bg1"/>
                    </a:solidFill>
                    <a:latin typeface="Comic Sans MS" pitchFamily="-1" charset="0"/>
                  </a:rPr>
                  <a:t>Hdr</a:t>
                </a:r>
              </a:p>
            </p:txBody>
          </p:sp>
        </p:grpSp>
      </p:grp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3733800" y="1816100"/>
            <a:ext cx="2844800" cy="3378200"/>
            <a:chOff x="2352" y="1144"/>
            <a:chExt cx="1792" cy="2128"/>
          </a:xfrm>
        </p:grpSpPr>
        <p:sp>
          <p:nvSpPr>
            <p:cNvPr id="77872" name="Freeform 80"/>
            <p:cNvSpPr>
              <a:spLocks/>
            </p:cNvSpPr>
            <p:nvPr/>
          </p:nvSpPr>
          <p:spPr bwMode="auto">
            <a:xfrm>
              <a:off x="2512" y="1144"/>
              <a:ext cx="1616" cy="872"/>
            </a:xfrm>
            <a:custGeom>
              <a:avLst/>
              <a:gdLst>
                <a:gd name="T0" fmla="*/ 0 w 1696"/>
                <a:gd name="T1" fmla="*/ 0 h 689"/>
                <a:gd name="T2" fmla="*/ 88 w 1696"/>
                <a:gd name="T3" fmla="*/ 366 h 689"/>
                <a:gd name="T4" fmla="*/ 264 w 1696"/>
                <a:gd name="T5" fmla="*/ 804 h 689"/>
                <a:gd name="T6" fmla="*/ 391 w 1696"/>
                <a:gd name="T7" fmla="*/ 1196 h 689"/>
                <a:gd name="T8" fmla="*/ 440 w 1696"/>
                <a:gd name="T9" fmla="*/ 1273 h 689"/>
                <a:gd name="T10" fmla="*/ 522 w 1696"/>
                <a:gd name="T11" fmla="*/ 1479 h 689"/>
                <a:gd name="T12" fmla="*/ 641 w 1696"/>
                <a:gd name="T13" fmla="*/ 1688 h 689"/>
                <a:gd name="T14" fmla="*/ 717 w 1696"/>
                <a:gd name="T15" fmla="*/ 1817 h 689"/>
                <a:gd name="T16" fmla="*/ 924 w 1696"/>
                <a:gd name="T17" fmla="*/ 2001 h 689"/>
                <a:gd name="T18" fmla="*/ 1157 w 1696"/>
                <a:gd name="T19" fmla="*/ 2129 h 689"/>
                <a:gd name="T20" fmla="*/ 1332 w 1696"/>
                <a:gd name="T21" fmla="*/ 2235 h 6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96"/>
                <a:gd name="T34" fmla="*/ 0 h 689"/>
                <a:gd name="T35" fmla="*/ 1696 w 1696"/>
                <a:gd name="T36" fmla="*/ 689 h 68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96" h="689">
                  <a:moveTo>
                    <a:pt x="0" y="0"/>
                  </a:moveTo>
                  <a:cubicBezTo>
                    <a:pt x="43" y="28"/>
                    <a:pt x="75" y="75"/>
                    <a:pt x="112" y="112"/>
                  </a:cubicBezTo>
                  <a:cubicBezTo>
                    <a:pt x="169" y="169"/>
                    <a:pt x="257" y="228"/>
                    <a:pt x="336" y="248"/>
                  </a:cubicBezTo>
                  <a:cubicBezTo>
                    <a:pt x="378" y="290"/>
                    <a:pt x="443" y="341"/>
                    <a:pt x="496" y="368"/>
                  </a:cubicBezTo>
                  <a:cubicBezTo>
                    <a:pt x="588" y="414"/>
                    <a:pt x="465" y="333"/>
                    <a:pt x="560" y="392"/>
                  </a:cubicBezTo>
                  <a:cubicBezTo>
                    <a:pt x="596" y="414"/>
                    <a:pt x="627" y="437"/>
                    <a:pt x="664" y="456"/>
                  </a:cubicBezTo>
                  <a:cubicBezTo>
                    <a:pt x="712" y="480"/>
                    <a:pt x="769" y="494"/>
                    <a:pt x="816" y="520"/>
                  </a:cubicBezTo>
                  <a:cubicBezTo>
                    <a:pt x="897" y="565"/>
                    <a:pt x="783" y="528"/>
                    <a:pt x="912" y="560"/>
                  </a:cubicBezTo>
                  <a:cubicBezTo>
                    <a:pt x="968" y="597"/>
                    <a:pt x="1117" y="606"/>
                    <a:pt x="1176" y="616"/>
                  </a:cubicBezTo>
                  <a:cubicBezTo>
                    <a:pt x="1275" y="633"/>
                    <a:pt x="1371" y="648"/>
                    <a:pt x="1472" y="656"/>
                  </a:cubicBezTo>
                  <a:cubicBezTo>
                    <a:pt x="1539" y="689"/>
                    <a:pt x="1622" y="688"/>
                    <a:pt x="1696" y="688"/>
                  </a:cubicBezTo>
                </a:path>
              </a:pathLst>
            </a:custGeom>
            <a:noFill/>
            <a:ln w="76200" cap="sq">
              <a:solidFill>
                <a:srgbClr val="CC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873" name="Freeform 81"/>
            <p:cNvSpPr>
              <a:spLocks/>
            </p:cNvSpPr>
            <p:nvPr/>
          </p:nvSpPr>
          <p:spPr bwMode="auto">
            <a:xfrm flipV="1">
              <a:off x="2448" y="2400"/>
              <a:ext cx="1696" cy="872"/>
            </a:xfrm>
            <a:custGeom>
              <a:avLst/>
              <a:gdLst>
                <a:gd name="T0" fmla="*/ 0 w 1696"/>
                <a:gd name="T1" fmla="*/ 0 h 689"/>
                <a:gd name="T2" fmla="*/ 112 w 1696"/>
                <a:gd name="T3" fmla="*/ 366 h 689"/>
                <a:gd name="T4" fmla="*/ 336 w 1696"/>
                <a:gd name="T5" fmla="*/ 804 h 689"/>
                <a:gd name="T6" fmla="*/ 496 w 1696"/>
                <a:gd name="T7" fmla="*/ 1196 h 689"/>
                <a:gd name="T8" fmla="*/ 560 w 1696"/>
                <a:gd name="T9" fmla="*/ 1273 h 689"/>
                <a:gd name="T10" fmla="*/ 664 w 1696"/>
                <a:gd name="T11" fmla="*/ 1479 h 689"/>
                <a:gd name="T12" fmla="*/ 816 w 1696"/>
                <a:gd name="T13" fmla="*/ 1688 h 689"/>
                <a:gd name="T14" fmla="*/ 912 w 1696"/>
                <a:gd name="T15" fmla="*/ 1817 h 689"/>
                <a:gd name="T16" fmla="*/ 1176 w 1696"/>
                <a:gd name="T17" fmla="*/ 2001 h 689"/>
                <a:gd name="T18" fmla="*/ 1472 w 1696"/>
                <a:gd name="T19" fmla="*/ 2129 h 689"/>
                <a:gd name="T20" fmla="*/ 1696 w 1696"/>
                <a:gd name="T21" fmla="*/ 2235 h 6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96"/>
                <a:gd name="T34" fmla="*/ 0 h 689"/>
                <a:gd name="T35" fmla="*/ 1696 w 1696"/>
                <a:gd name="T36" fmla="*/ 689 h 68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96" h="689">
                  <a:moveTo>
                    <a:pt x="0" y="0"/>
                  </a:moveTo>
                  <a:cubicBezTo>
                    <a:pt x="43" y="28"/>
                    <a:pt x="75" y="75"/>
                    <a:pt x="112" y="112"/>
                  </a:cubicBezTo>
                  <a:cubicBezTo>
                    <a:pt x="169" y="169"/>
                    <a:pt x="257" y="228"/>
                    <a:pt x="336" y="248"/>
                  </a:cubicBezTo>
                  <a:cubicBezTo>
                    <a:pt x="378" y="290"/>
                    <a:pt x="443" y="341"/>
                    <a:pt x="496" y="368"/>
                  </a:cubicBezTo>
                  <a:cubicBezTo>
                    <a:pt x="588" y="414"/>
                    <a:pt x="465" y="333"/>
                    <a:pt x="560" y="392"/>
                  </a:cubicBezTo>
                  <a:cubicBezTo>
                    <a:pt x="596" y="414"/>
                    <a:pt x="627" y="437"/>
                    <a:pt x="664" y="456"/>
                  </a:cubicBezTo>
                  <a:cubicBezTo>
                    <a:pt x="712" y="480"/>
                    <a:pt x="769" y="494"/>
                    <a:pt x="816" y="520"/>
                  </a:cubicBezTo>
                  <a:cubicBezTo>
                    <a:pt x="897" y="565"/>
                    <a:pt x="783" y="528"/>
                    <a:pt x="912" y="560"/>
                  </a:cubicBezTo>
                  <a:cubicBezTo>
                    <a:pt x="968" y="597"/>
                    <a:pt x="1117" y="606"/>
                    <a:pt x="1176" y="616"/>
                  </a:cubicBezTo>
                  <a:cubicBezTo>
                    <a:pt x="1275" y="633"/>
                    <a:pt x="1371" y="648"/>
                    <a:pt x="1472" y="656"/>
                  </a:cubicBezTo>
                  <a:cubicBezTo>
                    <a:pt x="1539" y="689"/>
                    <a:pt x="1622" y="688"/>
                    <a:pt x="1696" y="688"/>
                  </a:cubicBezTo>
                </a:path>
              </a:pathLst>
            </a:custGeom>
            <a:noFill/>
            <a:ln w="76200" cap="sq">
              <a:solidFill>
                <a:srgbClr val="CC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874" name="Line 82"/>
            <p:cNvSpPr>
              <a:spLocks noChangeShapeType="1"/>
            </p:cNvSpPr>
            <p:nvPr/>
          </p:nvSpPr>
          <p:spPr bwMode="auto">
            <a:xfrm>
              <a:off x="2352" y="2208"/>
              <a:ext cx="1776" cy="0"/>
            </a:xfrm>
            <a:prstGeom prst="line">
              <a:avLst/>
            </a:prstGeom>
            <a:noFill/>
            <a:ln w="76200" cap="sq">
              <a:solidFill>
                <a:srgbClr val="CC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75" name="Line 83"/>
            <p:cNvSpPr>
              <a:spLocks noChangeShapeType="1"/>
            </p:cNvSpPr>
            <p:nvPr/>
          </p:nvSpPr>
          <p:spPr bwMode="auto">
            <a:xfrm>
              <a:off x="2400" y="2496"/>
              <a:ext cx="0" cy="67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76" name="Line 84"/>
            <p:cNvSpPr>
              <a:spLocks noChangeShapeType="1"/>
            </p:cNvSpPr>
            <p:nvPr/>
          </p:nvSpPr>
          <p:spPr bwMode="auto">
            <a:xfrm>
              <a:off x="3648" y="2256"/>
              <a:ext cx="0" cy="14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7866" name="Text Box 85"/>
          <p:cNvSpPr txBox="1">
            <a:spLocks noChangeArrowheads="1"/>
          </p:cNvSpPr>
          <p:nvPr/>
        </p:nvSpPr>
        <p:spPr bwMode="auto">
          <a:xfrm>
            <a:off x="3505200" y="13366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rgbClr val="000099"/>
                </a:solidFill>
                <a:latin typeface="Comic Sans MS" pitchFamily="-1" charset="0"/>
              </a:rPr>
              <a:t>1</a:t>
            </a:r>
          </a:p>
        </p:txBody>
      </p:sp>
      <p:sp>
        <p:nvSpPr>
          <p:cNvPr id="77867" name="Text Box 86"/>
          <p:cNvSpPr txBox="1">
            <a:spLocks noChangeArrowheads="1"/>
          </p:cNvSpPr>
          <p:nvPr/>
        </p:nvSpPr>
        <p:spPr bwMode="auto">
          <a:xfrm>
            <a:off x="3505200" y="29098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rgbClr val="000099"/>
                </a:solidFill>
                <a:latin typeface="Comic Sans MS" pitchFamily="-1" charset="0"/>
              </a:rPr>
              <a:t>2</a:t>
            </a:r>
          </a:p>
        </p:txBody>
      </p:sp>
      <p:sp>
        <p:nvSpPr>
          <p:cNvPr id="77868" name="Text Box 87"/>
          <p:cNvSpPr txBox="1">
            <a:spLocks noChangeArrowheads="1"/>
          </p:cNvSpPr>
          <p:nvPr/>
        </p:nvSpPr>
        <p:spPr bwMode="auto">
          <a:xfrm>
            <a:off x="3505200" y="50434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 eaLnBrk="1" hangingPunct="1"/>
            <a:r>
              <a:rPr lang="en-US" altLang="en-US" sz="1800" i="1">
                <a:solidFill>
                  <a:srgbClr val="000099"/>
                </a:solidFill>
                <a:latin typeface="Comic Sans MS" pitchFamily="-1" charset="0"/>
              </a:rPr>
              <a:t>N </a:t>
            </a:r>
          </a:p>
        </p:txBody>
      </p:sp>
      <p:sp>
        <p:nvSpPr>
          <p:cNvPr id="77869" name="Text Box 88"/>
          <p:cNvSpPr txBox="1">
            <a:spLocks noChangeArrowheads="1"/>
          </p:cNvSpPr>
          <p:nvPr/>
        </p:nvSpPr>
        <p:spPr bwMode="auto">
          <a:xfrm>
            <a:off x="5791200" y="13366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rgbClr val="000099"/>
                </a:solidFill>
                <a:latin typeface="Comic Sans MS" pitchFamily="-1" charset="0"/>
              </a:rPr>
              <a:t>1</a:t>
            </a:r>
          </a:p>
        </p:txBody>
      </p:sp>
      <p:sp>
        <p:nvSpPr>
          <p:cNvPr id="77870" name="Text Box 89"/>
          <p:cNvSpPr txBox="1">
            <a:spLocks noChangeArrowheads="1"/>
          </p:cNvSpPr>
          <p:nvPr/>
        </p:nvSpPr>
        <p:spPr bwMode="auto">
          <a:xfrm>
            <a:off x="5791200" y="29098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rgbClr val="000099"/>
                </a:solidFill>
                <a:latin typeface="Comic Sans MS" pitchFamily="-1" charset="0"/>
              </a:rPr>
              <a:t>2</a:t>
            </a:r>
          </a:p>
        </p:txBody>
      </p:sp>
      <p:sp>
        <p:nvSpPr>
          <p:cNvPr id="77871" name="Text Box 90"/>
          <p:cNvSpPr txBox="1">
            <a:spLocks noChangeArrowheads="1"/>
          </p:cNvSpPr>
          <p:nvPr/>
        </p:nvSpPr>
        <p:spPr bwMode="auto">
          <a:xfrm>
            <a:off x="5791200" y="5043488"/>
            <a:ext cx="366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 eaLnBrk="1" hangingPunct="1"/>
            <a:r>
              <a:rPr lang="en-US" altLang="en-US" sz="1800" i="1">
                <a:solidFill>
                  <a:srgbClr val="000099"/>
                </a:solidFill>
                <a:latin typeface="Comic Sans MS" pitchFamily="-1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6"/>
          <p:cNvSpPr>
            <a:spLocks noChangeShapeType="1"/>
          </p:cNvSpPr>
          <p:nvPr/>
        </p:nvSpPr>
        <p:spPr bwMode="auto">
          <a:xfrm>
            <a:off x="2819400" y="421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Line 28"/>
          <p:cNvSpPr>
            <a:spLocks noChangeShapeType="1"/>
          </p:cNvSpPr>
          <p:nvPr/>
        </p:nvSpPr>
        <p:spPr bwMode="auto">
          <a:xfrm>
            <a:off x="3124200" y="47275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Separate Forwarding Entry Per Prefix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1" charset="-128"/>
              </a:rPr>
              <a:t>Prefix-based forwarding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Map the destination address to matching prefix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Forward to the outgoing interface</a:t>
            </a:r>
          </a:p>
        </p:txBody>
      </p:sp>
      <p:sp>
        <p:nvSpPr>
          <p:cNvPr id="79878" name="Line 4"/>
          <p:cNvSpPr>
            <a:spLocks noChangeShapeType="1"/>
          </p:cNvSpPr>
          <p:nvPr/>
        </p:nvSpPr>
        <p:spPr bwMode="auto">
          <a:xfrm>
            <a:off x="996950" y="4232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5"/>
          <p:cNvSpPr>
            <a:spLocks noChangeShapeType="1"/>
          </p:cNvSpPr>
          <p:nvPr/>
        </p:nvSpPr>
        <p:spPr bwMode="auto">
          <a:xfrm>
            <a:off x="1301750" y="3927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6"/>
          <p:cNvSpPr>
            <a:spLocks noChangeShapeType="1"/>
          </p:cNvSpPr>
          <p:nvPr/>
        </p:nvSpPr>
        <p:spPr bwMode="auto">
          <a:xfrm>
            <a:off x="2216150" y="3927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Line 7"/>
          <p:cNvSpPr>
            <a:spLocks noChangeShapeType="1"/>
          </p:cNvSpPr>
          <p:nvPr/>
        </p:nvSpPr>
        <p:spPr bwMode="auto">
          <a:xfrm>
            <a:off x="3282950" y="3927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Rectangle 8"/>
          <p:cNvSpPr>
            <a:spLocks noChangeArrowheads="1"/>
          </p:cNvSpPr>
          <p:nvPr/>
        </p:nvSpPr>
        <p:spPr bwMode="auto">
          <a:xfrm>
            <a:off x="993775" y="3641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79883" name="Rectangle 9"/>
          <p:cNvSpPr>
            <a:spLocks noChangeArrowheads="1"/>
          </p:cNvSpPr>
          <p:nvPr/>
        </p:nvSpPr>
        <p:spPr bwMode="auto">
          <a:xfrm>
            <a:off x="1889125" y="3622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79884" name="Rectangle 10"/>
          <p:cNvSpPr>
            <a:spLocks noChangeArrowheads="1"/>
          </p:cNvSpPr>
          <p:nvPr/>
        </p:nvSpPr>
        <p:spPr bwMode="auto">
          <a:xfrm>
            <a:off x="2955925" y="3622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79885" name="Text Box 11"/>
          <p:cNvSpPr txBox="1">
            <a:spLocks noChangeArrowheads="1"/>
          </p:cNvSpPr>
          <p:nvPr/>
        </p:nvSpPr>
        <p:spPr bwMode="auto">
          <a:xfrm>
            <a:off x="1125538" y="4246563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LAN 1</a:t>
            </a:r>
          </a:p>
        </p:txBody>
      </p:sp>
      <p:sp>
        <p:nvSpPr>
          <p:cNvPr id="79886" name="Text Box 12"/>
          <p:cNvSpPr txBox="1">
            <a:spLocks noChangeArrowheads="1"/>
          </p:cNvSpPr>
          <p:nvPr/>
        </p:nvSpPr>
        <p:spPr bwMode="auto">
          <a:xfrm>
            <a:off x="2520950" y="354647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...</a:t>
            </a:r>
          </a:p>
        </p:txBody>
      </p:sp>
      <p:sp>
        <p:nvSpPr>
          <p:cNvPr id="79887" name="Line 13"/>
          <p:cNvSpPr>
            <a:spLocks noChangeShapeType="1"/>
          </p:cNvSpPr>
          <p:nvPr/>
        </p:nvSpPr>
        <p:spPr bwMode="auto">
          <a:xfrm>
            <a:off x="5645150" y="4232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Line 14"/>
          <p:cNvSpPr>
            <a:spLocks noChangeShapeType="1"/>
          </p:cNvSpPr>
          <p:nvPr/>
        </p:nvSpPr>
        <p:spPr bwMode="auto">
          <a:xfrm>
            <a:off x="5949950" y="3927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Line 15"/>
          <p:cNvSpPr>
            <a:spLocks noChangeShapeType="1"/>
          </p:cNvSpPr>
          <p:nvPr/>
        </p:nvSpPr>
        <p:spPr bwMode="auto">
          <a:xfrm>
            <a:off x="6864350" y="3927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16"/>
          <p:cNvSpPr>
            <a:spLocks noChangeShapeType="1"/>
          </p:cNvSpPr>
          <p:nvPr/>
        </p:nvSpPr>
        <p:spPr bwMode="auto">
          <a:xfrm>
            <a:off x="7931150" y="3927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Rectangle 17"/>
          <p:cNvSpPr>
            <a:spLocks noChangeArrowheads="1"/>
          </p:cNvSpPr>
          <p:nvPr/>
        </p:nvSpPr>
        <p:spPr bwMode="auto">
          <a:xfrm>
            <a:off x="5641975" y="3641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79892" name="Rectangle 18"/>
          <p:cNvSpPr>
            <a:spLocks noChangeArrowheads="1"/>
          </p:cNvSpPr>
          <p:nvPr/>
        </p:nvSpPr>
        <p:spPr bwMode="auto">
          <a:xfrm>
            <a:off x="6537325" y="3622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79893" name="Rectangle 19"/>
          <p:cNvSpPr>
            <a:spLocks noChangeArrowheads="1"/>
          </p:cNvSpPr>
          <p:nvPr/>
        </p:nvSpPr>
        <p:spPr bwMode="auto">
          <a:xfrm>
            <a:off x="7604125" y="3622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host</a:t>
            </a:r>
          </a:p>
        </p:txBody>
      </p:sp>
      <p:sp>
        <p:nvSpPr>
          <p:cNvPr id="79894" name="Text Box 20"/>
          <p:cNvSpPr txBox="1">
            <a:spLocks noChangeArrowheads="1"/>
          </p:cNvSpPr>
          <p:nvPr/>
        </p:nvSpPr>
        <p:spPr bwMode="auto">
          <a:xfrm>
            <a:off x="7378700" y="4232275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LAN</a:t>
            </a:r>
          </a:p>
        </p:txBody>
      </p:sp>
      <p:sp>
        <p:nvSpPr>
          <p:cNvPr id="79895" name="Text Box 21"/>
          <p:cNvSpPr txBox="1">
            <a:spLocks noChangeArrowheads="1"/>
          </p:cNvSpPr>
          <p:nvPr/>
        </p:nvSpPr>
        <p:spPr bwMode="auto">
          <a:xfrm>
            <a:off x="7169150" y="354647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...</a:t>
            </a:r>
          </a:p>
        </p:txBody>
      </p:sp>
      <p:sp>
        <p:nvSpPr>
          <p:cNvPr id="79896" name="AutoShape 22"/>
          <p:cNvSpPr>
            <a:spLocks noChangeArrowheads="1"/>
          </p:cNvSpPr>
          <p:nvPr/>
        </p:nvSpPr>
        <p:spPr bwMode="auto">
          <a:xfrm>
            <a:off x="2520950" y="4537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router</a:t>
            </a:r>
          </a:p>
        </p:txBody>
      </p:sp>
      <p:sp>
        <p:nvSpPr>
          <p:cNvPr id="79897" name="AutoShape 23"/>
          <p:cNvSpPr>
            <a:spLocks noChangeArrowheads="1"/>
          </p:cNvSpPr>
          <p:nvPr/>
        </p:nvSpPr>
        <p:spPr bwMode="auto">
          <a:xfrm>
            <a:off x="4349750" y="4537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router</a:t>
            </a:r>
          </a:p>
        </p:txBody>
      </p:sp>
      <p:sp>
        <p:nvSpPr>
          <p:cNvPr id="79898" name="AutoShape 25"/>
          <p:cNvSpPr>
            <a:spLocks noChangeArrowheads="1"/>
          </p:cNvSpPr>
          <p:nvPr/>
        </p:nvSpPr>
        <p:spPr bwMode="auto">
          <a:xfrm>
            <a:off x="6178550" y="4537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router</a:t>
            </a:r>
          </a:p>
        </p:txBody>
      </p:sp>
      <p:sp>
        <p:nvSpPr>
          <p:cNvPr id="79899" name="Line 26"/>
          <p:cNvSpPr>
            <a:spLocks noChangeShapeType="1"/>
          </p:cNvSpPr>
          <p:nvPr/>
        </p:nvSpPr>
        <p:spPr bwMode="auto">
          <a:xfrm>
            <a:off x="6483350" y="4232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auto">
          <a:xfrm>
            <a:off x="4959350" y="47275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1" name="Text Box 29"/>
          <p:cNvSpPr txBox="1">
            <a:spLocks noChangeArrowheads="1"/>
          </p:cNvSpPr>
          <p:nvPr/>
        </p:nvSpPr>
        <p:spPr bwMode="auto">
          <a:xfrm>
            <a:off x="3408363" y="4689475"/>
            <a:ext cx="668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WAN</a:t>
            </a:r>
          </a:p>
        </p:txBody>
      </p:sp>
      <p:sp>
        <p:nvSpPr>
          <p:cNvPr id="79902" name="Text Box 30"/>
          <p:cNvSpPr txBox="1">
            <a:spLocks noChangeArrowheads="1"/>
          </p:cNvSpPr>
          <p:nvPr/>
        </p:nvSpPr>
        <p:spPr bwMode="auto">
          <a:xfrm>
            <a:off x="5235575" y="4689475"/>
            <a:ext cx="668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WAN</a:t>
            </a:r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501650" y="32210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1692275" y="32210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FF"/>
                </a:solidFill>
              </a:rPr>
              <a:t>1.2.3.7</a:t>
            </a:r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2835275" y="3221038"/>
            <a:ext cx="1412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FF"/>
                </a:solidFill>
              </a:rPr>
              <a:t>1.2.3.156</a:t>
            </a:r>
          </a:p>
        </p:txBody>
      </p:sp>
      <p:sp>
        <p:nvSpPr>
          <p:cNvPr id="79906" name="Text Box 34"/>
          <p:cNvSpPr txBox="1">
            <a:spLocks noChangeArrowheads="1"/>
          </p:cNvSpPr>
          <p:nvPr/>
        </p:nvSpPr>
        <p:spPr bwMode="auto">
          <a:xfrm>
            <a:off x="5110163" y="32210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3300"/>
                </a:solidFill>
              </a:rPr>
              <a:t>5.6.7.8</a:t>
            </a:r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6261100" y="32210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3300"/>
                </a:solidFill>
              </a:rPr>
              <a:t>5.6.7.9</a:t>
            </a:r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7443788" y="3221038"/>
            <a:ext cx="1412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3300"/>
                </a:solidFill>
              </a:rPr>
              <a:t>5.6.7.212</a:t>
            </a:r>
          </a:p>
        </p:txBody>
      </p:sp>
      <p:sp>
        <p:nvSpPr>
          <p:cNvPr id="80931" name="Line 62"/>
          <p:cNvSpPr>
            <a:spLocks noChangeShapeType="1"/>
          </p:cNvSpPr>
          <p:nvPr/>
        </p:nvSpPr>
        <p:spPr bwMode="auto">
          <a:xfrm>
            <a:off x="2825750" y="4221163"/>
            <a:ext cx="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2" name="Line 63"/>
          <p:cNvSpPr>
            <a:spLocks noChangeShapeType="1"/>
          </p:cNvSpPr>
          <p:nvPr/>
        </p:nvSpPr>
        <p:spPr bwMode="auto">
          <a:xfrm>
            <a:off x="3124200" y="4727575"/>
            <a:ext cx="12954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1" name="Text Box 64"/>
          <p:cNvSpPr txBox="1">
            <a:spLocks noChangeArrowheads="1"/>
          </p:cNvSpPr>
          <p:nvPr/>
        </p:nvSpPr>
        <p:spPr bwMode="auto">
          <a:xfrm>
            <a:off x="1785938" y="5300663"/>
            <a:ext cx="154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FF"/>
                </a:solidFill>
              </a:rPr>
              <a:t>1.2.3.0/24</a:t>
            </a:r>
          </a:p>
        </p:txBody>
      </p:sp>
      <p:sp>
        <p:nvSpPr>
          <p:cNvPr id="79912" name="Text Box 65"/>
          <p:cNvSpPr txBox="1">
            <a:spLocks noChangeArrowheads="1"/>
          </p:cNvSpPr>
          <p:nvPr/>
        </p:nvSpPr>
        <p:spPr bwMode="auto">
          <a:xfrm>
            <a:off x="1798638" y="5861050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3300"/>
                </a:solidFill>
              </a:rPr>
              <a:t>5.6.7.0/24</a:t>
            </a:r>
          </a:p>
        </p:txBody>
      </p:sp>
      <p:sp>
        <p:nvSpPr>
          <p:cNvPr id="79913" name="AutoShape 66"/>
          <p:cNvSpPr>
            <a:spLocks noChangeArrowheads="1"/>
          </p:cNvSpPr>
          <p:nvPr/>
        </p:nvSpPr>
        <p:spPr bwMode="auto">
          <a:xfrm>
            <a:off x="3575050" y="5937250"/>
            <a:ext cx="728663" cy="230188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914" name="Rectangle 67"/>
          <p:cNvSpPr>
            <a:spLocks noChangeArrowheads="1"/>
          </p:cNvSpPr>
          <p:nvPr/>
        </p:nvSpPr>
        <p:spPr bwMode="auto">
          <a:xfrm>
            <a:off x="1762125" y="5168900"/>
            <a:ext cx="2655888" cy="111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915" name="Line 68"/>
          <p:cNvSpPr>
            <a:spLocks noChangeShapeType="1"/>
          </p:cNvSpPr>
          <p:nvPr/>
        </p:nvSpPr>
        <p:spPr bwMode="auto">
          <a:xfrm>
            <a:off x="3457575" y="5168900"/>
            <a:ext cx="0" cy="111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6" name="Line 69"/>
          <p:cNvSpPr>
            <a:spLocks noChangeShapeType="1"/>
          </p:cNvSpPr>
          <p:nvPr/>
        </p:nvSpPr>
        <p:spPr bwMode="auto">
          <a:xfrm>
            <a:off x="1762125" y="5783263"/>
            <a:ext cx="265588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7" name="Text Box 70"/>
          <p:cNvSpPr txBox="1">
            <a:spLocks noChangeArrowheads="1"/>
          </p:cNvSpPr>
          <p:nvPr/>
        </p:nvSpPr>
        <p:spPr bwMode="auto">
          <a:xfrm>
            <a:off x="1838325" y="6308725"/>
            <a:ext cx="2157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-1" charset="0"/>
              </a:rPr>
              <a:t>forwarding table</a:t>
            </a:r>
          </a:p>
        </p:txBody>
      </p:sp>
      <p:sp>
        <p:nvSpPr>
          <p:cNvPr id="80940" name="Line 71"/>
          <p:cNvSpPr>
            <a:spLocks noChangeShapeType="1"/>
          </p:cNvSpPr>
          <p:nvPr/>
        </p:nvSpPr>
        <p:spPr bwMode="auto">
          <a:xfrm flipV="1">
            <a:off x="685800" y="5789613"/>
            <a:ext cx="998538" cy="11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060450" y="5246688"/>
            <a:ext cx="327025" cy="457200"/>
            <a:chOff x="4505" y="1615"/>
            <a:chExt cx="206" cy="288"/>
          </a:xfrm>
        </p:grpSpPr>
        <p:sp>
          <p:nvSpPr>
            <p:cNvPr id="895049" name="Rectangle 7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924" name="Rectangle 7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0942" name="Line 75"/>
          <p:cNvSpPr>
            <a:spLocks noChangeShapeType="1"/>
          </p:cNvSpPr>
          <p:nvPr/>
        </p:nvSpPr>
        <p:spPr bwMode="auto">
          <a:xfrm>
            <a:off x="1614488" y="4727575"/>
            <a:ext cx="9128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21" name="AutoShape 76"/>
          <p:cNvSpPr>
            <a:spLocks noChangeArrowheads="1"/>
          </p:cNvSpPr>
          <p:nvPr/>
        </p:nvSpPr>
        <p:spPr bwMode="auto">
          <a:xfrm>
            <a:off x="3727450" y="5207000"/>
            <a:ext cx="422275" cy="422275"/>
          </a:xfrm>
          <a:custGeom>
            <a:avLst/>
            <a:gdLst>
              <a:gd name="T0" fmla="*/ 2147483647 w 21600"/>
              <a:gd name="T1" fmla="*/ 0 h 21600"/>
              <a:gd name="T2" fmla="*/ 1352185526 w 21600"/>
              <a:gd name="T3" fmla="*/ 1051714576 h 21600"/>
              <a:gd name="T4" fmla="*/ 0 w 21600"/>
              <a:gd name="T5" fmla="*/ 2147483647 h 21600"/>
              <a:gd name="T6" fmla="*/ 1352185526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105171457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9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C89F7A22-987D-4132-8F9B-03DE8F94FFC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31" grpId="0" animBg="1"/>
      <p:bldP spid="80932" grpId="0" animBg="1"/>
      <p:bldP spid="80940" grpId="0" animBg="1"/>
      <p:bldP spid="809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CIDR Makes Packet Forwarding Harder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1" charset="-128"/>
              </a:rPr>
              <a:t>Forwarding table may have many matches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E.g., entries for 201.10.0.0/21 and 201.10.6.0/23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The IP address 201.10.6.17 would match both!</a:t>
            </a:r>
          </a:p>
          <a:p>
            <a:pPr lvl="1"/>
            <a:endParaRPr lang="en-US" altLang="en-US" dirty="0" smtClean="0">
              <a:ea typeface="ＭＳ Ｐゴシック" pitchFamily="-1" charset="-128"/>
            </a:endParaRPr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457200" y="3176588"/>
            <a:ext cx="8305800" cy="29194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1844675" y="3352800"/>
            <a:ext cx="158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00"/>
                </a:solidFill>
                <a:latin typeface="Arial" charset="0"/>
              </a:rPr>
              <a:t>201.10.0.0/21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769938" y="5710238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 b="0">
                <a:solidFill>
                  <a:srgbClr val="000000"/>
                </a:solidFill>
                <a:latin typeface="Arial" charset="0"/>
              </a:rPr>
              <a:t>201.10.0.0/22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2184400" y="5715000"/>
            <a:ext cx="1427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 b="0">
                <a:solidFill>
                  <a:srgbClr val="000000"/>
                </a:solidFill>
                <a:latin typeface="Arial" charset="0"/>
              </a:rPr>
              <a:t>201.10.4.0/24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611563" y="5726113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600" b="0">
                <a:solidFill>
                  <a:srgbClr val="000000"/>
                </a:solidFill>
                <a:latin typeface="Arial" charset="0"/>
              </a:rPr>
              <a:t>201.10.5.0/24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5026025" y="5702300"/>
            <a:ext cx="158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201.10.6.0/23</a:t>
            </a:r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2359025" y="3848100"/>
            <a:ext cx="22098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b="0">
                <a:latin typeface="Arial" charset="0"/>
              </a:rPr>
              <a:t>Provider 1</a:t>
            </a:r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2282825" y="5295900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32" name="Oval 12"/>
          <p:cNvSpPr>
            <a:spLocks noChangeArrowheads="1"/>
          </p:cNvSpPr>
          <p:nvPr/>
        </p:nvSpPr>
        <p:spPr bwMode="auto">
          <a:xfrm>
            <a:off x="914400" y="5295900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33" name="Oval 13"/>
          <p:cNvSpPr>
            <a:spLocks noChangeArrowheads="1"/>
          </p:cNvSpPr>
          <p:nvPr/>
        </p:nvSpPr>
        <p:spPr bwMode="auto">
          <a:xfrm>
            <a:off x="3654425" y="5295900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34" name="Oval 14"/>
          <p:cNvSpPr>
            <a:spLocks noChangeArrowheads="1"/>
          </p:cNvSpPr>
          <p:nvPr/>
        </p:nvSpPr>
        <p:spPr bwMode="auto">
          <a:xfrm>
            <a:off x="5026025" y="5295900"/>
            <a:ext cx="12954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81935" name="AutoShape 15"/>
          <p:cNvCxnSpPr>
            <a:cxnSpLocks noChangeShapeType="1"/>
            <a:stCxn id="81930" idx="2"/>
            <a:endCxn id="81932" idx="0"/>
          </p:cNvCxnSpPr>
          <p:nvPr/>
        </p:nvCxnSpPr>
        <p:spPr bwMode="auto">
          <a:xfrm rot="10800000" flipV="1">
            <a:off x="1562100" y="4152900"/>
            <a:ext cx="796925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6" name="AutoShape 16"/>
          <p:cNvCxnSpPr>
            <a:cxnSpLocks noChangeShapeType="1"/>
            <a:stCxn id="81930" idx="4"/>
          </p:cNvCxnSpPr>
          <p:nvPr/>
        </p:nvCxnSpPr>
        <p:spPr bwMode="auto">
          <a:xfrm rot="5400000">
            <a:off x="2715418" y="4558507"/>
            <a:ext cx="849313" cy="647700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7" name="AutoShape 17"/>
          <p:cNvCxnSpPr>
            <a:cxnSpLocks noChangeShapeType="1"/>
            <a:stCxn id="81930" idx="6"/>
          </p:cNvCxnSpPr>
          <p:nvPr/>
        </p:nvCxnSpPr>
        <p:spPr bwMode="auto">
          <a:xfrm>
            <a:off x="4568825" y="4152900"/>
            <a:ext cx="955675" cy="1143000"/>
          </a:xfrm>
          <a:prstGeom prst="bentConnector2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8" name="AutoShape 18"/>
          <p:cNvCxnSpPr>
            <a:cxnSpLocks noChangeShapeType="1"/>
          </p:cNvCxnSpPr>
          <p:nvPr/>
        </p:nvCxnSpPr>
        <p:spPr bwMode="auto">
          <a:xfrm rot="16200000" flipH="1">
            <a:off x="3534569" y="4501356"/>
            <a:ext cx="838200" cy="750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3" name="AutoShape 19"/>
          <p:cNvCxnSpPr>
            <a:cxnSpLocks noChangeShapeType="1"/>
            <a:endCxn id="81934" idx="0"/>
          </p:cNvCxnSpPr>
          <p:nvPr/>
        </p:nvCxnSpPr>
        <p:spPr bwMode="auto">
          <a:xfrm rot="5400000">
            <a:off x="5311775" y="4514850"/>
            <a:ext cx="1143000" cy="419100"/>
          </a:xfrm>
          <a:prstGeom prst="bentConnector3">
            <a:avLst>
              <a:gd name="adj1" fmla="val -1394"/>
            </a:avLst>
          </a:prstGeom>
          <a:noFill/>
          <a:ln w="25400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40" name="Line 20"/>
          <p:cNvSpPr>
            <a:spLocks noChangeShapeType="1"/>
          </p:cNvSpPr>
          <p:nvPr/>
        </p:nvSpPr>
        <p:spPr bwMode="auto">
          <a:xfrm flipV="1">
            <a:off x="3436938" y="3238500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5" name="Line 21"/>
          <p:cNvSpPr>
            <a:spLocks noChangeShapeType="1"/>
          </p:cNvSpPr>
          <p:nvPr/>
        </p:nvSpPr>
        <p:spPr bwMode="auto">
          <a:xfrm flipV="1">
            <a:off x="7159625" y="3238500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6" name="Oval 22"/>
          <p:cNvSpPr>
            <a:spLocks noChangeArrowheads="1"/>
          </p:cNvSpPr>
          <p:nvPr/>
        </p:nvSpPr>
        <p:spPr bwMode="auto">
          <a:xfrm>
            <a:off x="6092825" y="3848100"/>
            <a:ext cx="2209800" cy="6096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b="0">
                <a:latin typeface="Arial" charset="0"/>
              </a:rPr>
              <a:t>Provider 2</a:t>
            </a:r>
          </a:p>
        </p:txBody>
      </p:sp>
      <p:sp>
        <p:nvSpPr>
          <p:cNvPr id="819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B73F08B3-CBD0-4D36-BDC4-C95466283F30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5562600" y="3352800"/>
            <a:ext cx="159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00"/>
                </a:solidFill>
                <a:latin typeface="Arial" charset="0"/>
              </a:rPr>
              <a:t>201.10.6.0/23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  <p:bldP spid="82965" grpId="0" animBg="1"/>
      <p:bldP spid="82966" grpId="0" animBg="1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Longest Prefix Match Forwarding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1" charset="-128"/>
              </a:rPr>
              <a:t>Destination-based forwarding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Packet has a destination address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Router identifies longest-matching prefix</a:t>
            </a:r>
          </a:p>
          <a:p>
            <a:r>
              <a:rPr lang="en-US" altLang="en-US" dirty="0" smtClean="0">
                <a:ea typeface="ＭＳ Ｐゴシック" pitchFamily="-1" charset="-128"/>
              </a:rPr>
              <a:t>Cute algorithmic problem: very fast lookups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459163" y="4225925"/>
            <a:ext cx="2520950" cy="1625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latin typeface="Tahoma" pitchFamily="-1" charset="0"/>
              </a:rPr>
              <a:t>4.0.0.0/8</a:t>
            </a:r>
          </a:p>
          <a:p>
            <a:pPr algn="l"/>
            <a:r>
              <a:rPr lang="en-US" altLang="en-US">
                <a:latin typeface="Tahoma" pitchFamily="-1" charset="0"/>
              </a:rPr>
              <a:t>4.83.128.0/17</a:t>
            </a:r>
          </a:p>
          <a:p>
            <a:pPr algn="l"/>
            <a:r>
              <a:rPr lang="en-US" altLang="en-US">
                <a:latin typeface="Tahoma" pitchFamily="-1" charset="0"/>
              </a:rPr>
              <a:t>201.10.0.0/21</a:t>
            </a:r>
          </a:p>
          <a:p>
            <a:pPr algn="l"/>
            <a:r>
              <a:rPr lang="en-US" altLang="en-US">
                <a:solidFill>
                  <a:srgbClr val="0066FF"/>
                </a:solidFill>
                <a:latin typeface="Tahoma" pitchFamily="-1" charset="0"/>
              </a:rPr>
              <a:t>201.10.6.0/23</a:t>
            </a:r>
          </a:p>
          <a:p>
            <a:pPr algn="l"/>
            <a:r>
              <a:rPr lang="en-US" altLang="en-US">
                <a:latin typeface="Tahoma" pitchFamily="-1" charset="0"/>
              </a:rPr>
              <a:t>126.255.103.0/24</a:t>
            </a:r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2389188" y="4940300"/>
            <a:ext cx="1069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671513" y="4741863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solidFill>
                  <a:srgbClr val="0066FF"/>
                </a:solidFill>
                <a:latin typeface="Tahoma" pitchFamily="-1" charset="0"/>
              </a:rPr>
              <a:t>201.10.6.17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819150" y="4378325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b="0">
                <a:latin typeface="Tahoma" pitchFamily="-1" charset="0"/>
              </a:rPr>
              <a:t>destination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3729038" y="3733800"/>
            <a:ext cx="201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b="0">
                <a:latin typeface="Tahoma" pitchFamily="-1" charset="0"/>
              </a:rPr>
              <a:t>forwarding table</a:t>
            </a:r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5734050" y="5362575"/>
            <a:ext cx="1069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6826250" y="508635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 b="0">
                <a:solidFill>
                  <a:srgbClr val="0066FF"/>
                </a:solidFill>
                <a:latin typeface="Tahoma" pitchFamily="-1" charset="0"/>
              </a:rPr>
              <a:t>Serial0/0.1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6799263" y="4757738"/>
            <a:ext cx="163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b="0">
                <a:latin typeface="Tahoma" pitchFamily="-1" charset="0"/>
              </a:rPr>
              <a:t>outgoing link</a:t>
            </a:r>
          </a:p>
        </p:txBody>
      </p:sp>
      <p:sp>
        <p:nvSpPr>
          <p:cNvPr id="839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C228F5A7-D7AE-4FA6-9211-982A0E119ED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Creating a Forwarding Table</a:t>
            </a:r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1" charset="-128"/>
              </a:rPr>
              <a:t>Entries can be statically configured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>
                <a:ea typeface="ＭＳ Ｐゴシック" pitchFamily="-1" charset="-128"/>
              </a:rPr>
              <a:t>E.g., “map 12.34.158.0/24 to Serial0/0.1”</a:t>
            </a:r>
          </a:p>
          <a:p>
            <a:r>
              <a:rPr lang="en-US" altLang="en-US" dirty="0" smtClean="0">
                <a:ea typeface="ＭＳ Ｐゴシック" pitchFamily="-1" charset="-128"/>
              </a:rPr>
              <a:t>But, this doesn’t adapt 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To failures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To new equipment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>
                <a:ea typeface="ＭＳ Ｐゴシック" pitchFamily="-1" charset="-128"/>
              </a:rPr>
              <a:t>To the need to balance load</a:t>
            </a:r>
          </a:p>
          <a:p>
            <a:r>
              <a:rPr lang="en-US" altLang="en-US" dirty="0" smtClean="0">
                <a:ea typeface="ＭＳ Ｐゴシック" pitchFamily="-1" charset="-128"/>
              </a:rPr>
              <a:t>That is where the </a:t>
            </a:r>
            <a:r>
              <a:rPr lang="en-US" altLang="en-US" i="1" dirty="0" smtClean="0">
                <a:ea typeface="ＭＳ Ｐゴシック" pitchFamily="-1" charset="-128"/>
              </a:rPr>
              <a:t>control plane </a:t>
            </a:r>
            <a:r>
              <a:rPr lang="en-US" altLang="en-US" dirty="0" smtClean="0">
                <a:ea typeface="ＭＳ Ｐゴシック" pitchFamily="-1" charset="-128"/>
              </a:rPr>
              <a:t>comes in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Routing protocols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2AD76D48-3CD1-431B-B59B-B0FE163FB99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1"/>
          <p:cNvGraphicFramePr>
            <a:graphicFrameLocks noGrp="1"/>
          </p:cNvGraphicFramePr>
          <p:nvPr/>
        </p:nvGraphicFramePr>
        <p:xfrm>
          <a:off x="381000" y="1371600"/>
          <a:ext cx="8382000" cy="5008563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5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939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573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800000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" charset="-128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800000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800000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800000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Management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99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800000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Time-scale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800000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Packet (ns)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800000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Event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 (10 </a:t>
                      </a:r>
                      <a:r>
                        <a:rPr kumimoji="0" lang="en-US" alt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ms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 to sec)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800000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Human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(min to hours)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351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800000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Tasks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800000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Forwarding, buffering, filtering, scheduling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800000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Routing, signaling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800000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Analysis, configuration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61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800000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Location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800000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Line-card hardware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800000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Router software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800000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Humans or scripts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8093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7620000" cy="1143000"/>
          </a:xfrm>
        </p:spPr>
        <p:txBody>
          <a:bodyPr/>
          <a:lstStyle/>
          <a:p>
            <a:r>
              <a:rPr lang="en-US" altLang="en-US" sz="3500" smtClean="0">
                <a:ea typeface="ＭＳ Ｐゴシック" pitchFamily="-1" charset="-128"/>
              </a:rPr>
              <a:t>Data, Control, &amp; Management Planes</a:t>
            </a:r>
          </a:p>
        </p:txBody>
      </p:sp>
      <p:sp>
        <p:nvSpPr>
          <p:cNvPr id="88094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2A28C81C-B557-4641-837B-AD7272B35BD9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88095" name="Group 6"/>
          <p:cNvGrpSpPr>
            <a:grpSpLocks/>
          </p:cNvGrpSpPr>
          <p:nvPr/>
        </p:nvGrpSpPr>
        <p:grpSpPr bwMode="auto">
          <a:xfrm>
            <a:off x="6934200" y="457200"/>
            <a:ext cx="2209800" cy="1295400"/>
            <a:chOff x="342900" y="1385888"/>
            <a:chExt cx="8429625" cy="5072062"/>
          </a:xfrm>
        </p:grpSpPr>
        <p:sp>
          <p:nvSpPr>
            <p:cNvPr id="88096" name="Rectangle 30"/>
            <p:cNvSpPr>
              <a:spLocks noChangeArrowheads="1"/>
            </p:cNvSpPr>
            <p:nvPr/>
          </p:nvSpPr>
          <p:spPr bwMode="auto">
            <a:xfrm>
              <a:off x="1114425" y="1385888"/>
              <a:ext cx="6900863" cy="50720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 sz="1000">
                <a:latin typeface="Calibri" pitchFamily="-1" charset="0"/>
              </a:endParaRPr>
            </a:p>
          </p:txBody>
        </p:sp>
        <p:sp>
          <p:nvSpPr>
            <p:cNvPr id="88097" name="Rectangle 3"/>
            <p:cNvSpPr>
              <a:spLocks noChangeArrowheads="1"/>
            </p:cNvSpPr>
            <p:nvPr/>
          </p:nvSpPr>
          <p:spPr bwMode="auto">
            <a:xfrm>
              <a:off x="3514725" y="3257550"/>
              <a:ext cx="2085975" cy="29146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Calibri" pitchFamily="-1" charset="0"/>
                </a:rPr>
                <a:t>Switching</a:t>
              </a:r>
            </a:p>
            <a:p>
              <a:r>
                <a:rPr lang="en-US" altLang="en-US" sz="1000">
                  <a:solidFill>
                    <a:srgbClr val="000000"/>
                  </a:solidFill>
                  <a:latin typeface="Calibri" pitchFamily="-1" charset="0"/>
                </a:rPr>
                <a:t>Fabric</a:t>
              </a:r>
            </a:p>
          </p:txBody>
        </p:sp>
        <p:sp>
          <p:nvSpPr>
            <p:cNvPr id="88098" name="Rectangle 4"/>
            <p:cNvSpPr>
              <a:spLocks noChangeArrowheads="1"/>
            </p:cNvSpPr>
            <p:nvPr/>
          </p:nvSpPr>
          <p:spPr bwMode="auto">
            <a:xfrm>
              <a:off x="3541713" y="1614488"/>
              <a:ext cx="2085975" cy="1300162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r>
                <a:rPr lang="en-US" altLang="en-US" sz="1000">
                  <a:solidFill>
                    <a:schemeClr val="bg1"/>
                  </a:solidFill>
                  <a:latin typeface="Calibri" pitchFamily="-1" charset="0"/>
                </a:rPr>
                <a:t>Processor</a:t>
              </a:r>
            </a:p>
          </p:txBody>
        </p:sp>
        <p:sp>
          <p:nvSpPr>
            <p:cNvPr id="88099" name="Rectangle 5"/>
            <p:cNvSpPr>
              <a:spLocks noChangeArrowheads="1"/>
            </p:cNvSpPr>
            <p:nvPr/>
          </p:nvSpPr>
          <p:spPr bwMode="auto">
            <a:xfrm>
              <a:off x="4357688" y="2914650"/>
              <a:ext cx="328612" cy="34290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 sz="1000">
                <a:latin typeface="Calibri" pitchFamily="-1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26722" y="3474384"/>
              <a:ext cx="1532110" cy="5407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 sz="1000">
                <a:solidFill>
                  <a:srgbClr val="DCE6F2"/>
                </a:solidFill>
                <a:latin typeface="Calibri" pitchFamily="-1" charset="0"/>
              </a:endParaRPr>
            </a:p>
          </p:txBody>
        </p:sp>
        <p:sp>
          <p:nvSpPr>
            <p:cNvPr id="88101" name="Rectangle 7"/>
            <p:cNvSpPr>
              <a:spLocks noChangeArrowheads="1"/>
            </p:cNvSpPr>
            <p:nvPr/>
          </p:nvSpPr>
          <p:spPr bwMode="auto">
            <a:xfrm>
              <a:off x="3157538" y="3614738"/>
              <a:ext cx="357187" cy="22860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 sz="1000">
                <a:latin typeface="Calibri" pitchFamily="-1" charset="0"/>
              </a:endParaRPr>
            </a:p>
          </p:txBody>
        </p:sp>
        <p:sp>
          <p:nvSpPr>
            <p:cNvPr id="88102" name="Line 9"/>
            <p:cNvSpPr>
              <a:spLocks noChangeShapeType="1"/>
            </p:cNvSpPr>
            <p:nvPr/>
          </p:nvSpPr>
          <p:spPr bwMode="auto">
            <a:xfrm flipH="1">
              <a:off x="342900" y="3743325"/>
              <a:ext cx="1285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626722" y="4450261"/>
              <a:ext cx="1526053" cy="5469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 sz="1000">
                <a:solidFill>
                  <a:srgbClr val="DCE6F2"/>
                </a:solidFill>
                <a:latin typeface="Calibri" pitchFamily="-1" charset="0"/>
              </a:endParaRPr>
            </a:p>
          </p:txBody>
        </p:sp>
        <p:sp>
          <p:nvSpPr>
            <p:cNvPr id="88104" name="Rectangle 11"/>
            <p:cNvSpPr>
              <a:spLocks noChangeArrowheads="1"/>
            </p:cNvSpPr>
            <p:nvPr/>
          </p:nvSpPr>
          <p:spPr bwMode="auto">
            <a:xfrm>
              <a:off x="3152775" y="4610100"/>
              <a:ext cx="357188" cy="22860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 sz="1000">
                <a:latin typeface="Calibri" pitchFamily="-1" charset="0"/>
              </a:endParaRPr>
            </a:p>
          </p:txBody>
        </p:sp>
        <p:sp>
          <p:nvSpPr>
            <p:cNvPr id="88105" name="Line 13"/>
            <p:cNvSpPr>
              <a:spLocks noChangeShapeType="1"/>
            </p:cNvSpPr>
            <p:nvPr/>
          </p:nvSpPr>
          <p:spPr bwMode="auto">
            <a:xfrm flipH="1">
              <a:off x="352425" y="4724400"/>
              <a:ext cx="1285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632780" y="5450997"/>
              <a:ext cx="1532107" cy="5407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 sz="1000">
                <a:solidFill>
                  <a:srgbClr val="DCE6F2"/>
                </a:solidFill>
                <a:latin typeface="Calibri" pitchFamily="-1" charset="0"/>
              </a:endParaRPr>
            </a:p>
          </p:txBody>
        </p:sp>
        <p:sp>
          <p:nvSpPr>
            <p:cNvPr id="88107" name="Rectangle 15"/>
            <p:cNvSpPr>
              <a:spLocks noChangeArrowheads="1"/>
            </p:cNvSpPr>
            <p:nvPr/>
          </p:nvSpPr>
          <p:spPr bwMode="auto">
            <a:xfrm>
              <a:off x="3162300" y="5605463"/>
              <a:ext cx="357188" cy="22860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 sz="1000">
                <a:latin typeface="Calibri" pitchFamily="-1" charset="0"/>
              </a:endParaRPr>
            </a:p>
          </p:txBody>
        </p:sp>
        <p:sp>
          <p:nvSpPr>
            <p:cNvPr id="88108" name="Line 17"/>
            <p:cNvSpPr>
              <a:spLocks noChangeShapeType="1"/>
            </p:cNvSpPr>
            <p:nvPr/>
          </p:nvSpPr>
          <p:spPr bwMode="auto">
            <a:xfrm flipH="1">
              <a:off x="361950" y="5719763"/>
              <a:ext cx="1285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 flipH="1">
              <a:off x="5944485" y="3480602"/>
              <a:ext cx="1526053" cy="5407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 sz="1000">
                <a:solidFill>
                  <a:srgbClr val="DCE6F2"/>
                </a:solidFill>
                <a:latin typeface="Calibri" pitchFamily="-1" charset="0"/>
              </a:endParaRPr>
            </a:p>
          </p:txBody>
        </p:sp>
        <p:sp>
          <p:nvSpPr>
            <p:cNvPr id="88110" name="Rectangle 19"/>
            <p:cNvSpPr>
              <a:spLocks noChangeArrowheads="1"/>
            </p:cNvSpPr>
            <p:nvPr/>
          </p:nvSpPr>
          <p:spPr bwMode="auto">
            <a:xfrm flipH="1">
              <a:off x="5586413" y="3638550"/>
              <a:ext cx="357187" cy="22860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 sz="1000">
                <a:latin typeface="Calibri" pitchFamily="-1" charset="0"/>
              </a:endParaRPr>
            </a:p>
          </p:txBody>
        </p:sp>
        <p:sp>
          <p:nvSpPr>
            <p:cNvPr id="88111" name="Line 21"/>
            <p:cNvSpPr>
              <a:spLocks noChangeShapeType="1"/>
            </p:cNvSpPr>
            <p:nvPr/>
          </p:nvSpPr>
          <p:spPr bwMode="auto">
            <a:xfrm>
              <a:off x="7486650" y="3752850"/>
              <a:ext cx="1285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 flipH="1">
              <a:off x="5962650" y="4462692"/>
              <a:ext cx="1526053" cy="5407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 sz="1000">
                <a:solidFill>
                  <a:srgbClr val="DCE6F2"/>
                </a:solidFill>
                <a:latin typeface="Calibri" pitchFamily="-1" charset="0"/>
              </a:endParaRPr>
            </a:p>
          </p:txBody>
        </p:sp>
        <p:sp>
          <p:nvSpPr>
            <p:cNvPr id="88113" name="Rectangle 23"/>
            <p:cNvSpPr>
              <a:spLocks noChangeArrowheads="1"/>
            </p:cNvSpPr>
            <p:nvPr/>
          </p:nvSpPr>
          <p:spPr bwMode="auto">
            <a:xfrm flipH="1">
              <a:off x="5605463" y="4619625"/>
              <a:ext cx="357187" cy="22860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 sz="1000">
                <a:latin typeface="Calibri" pitchFamily="-1" charset="0"/>
              </a:endParaRPr>
            </a:p>
          </p:txBody>
        </p:sp>
        <p:sp>
          <p:nvSpPr>
            <p:cNvPr id="88114" name="Line 25"/>
            <p:cNvSpPr>
              <a:spLocks noChangeShapeType="1"/>
            </p:cNvSpPr>
            <p:nvPr/>
          </p:nvSpPr>
          <p:spPr bwMode="auto">
            <a:xfrm>
              <a:off x="7477125" y="4733925"/>
              <a:ext cx="1285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 flipH="1">
              <a:off x="5950538" y="5457214"/>
              <a:ext cx="1532110" cy="5407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 sz="1000">
                <a:solidFill>
                  <a:srgbClr val="DCE6F2"/>
                </a:solidFill>
                <a:latin typeface="Calibri" pitchFamily="-1" charset="0"/>
              </a:endParaRPr>
            </a:p>
          </p:txBody>
        </p:sp>
        <p:sp>
          <p:nvSpPr>
            <p:cNvPr id="88116" name="Rectangle 27"/>
            <p:cNvSpPr>
              <a:spLocks noChangeArrowheads="1"/>
            </p:cNvSpPr>
            <p:nvPr/>
          </p:nvSpPr>
          <p:spPr bwMode="auto">
            <a:xfrm flipH="1">
              <a:off x="5595938" y="5614988"/>
              <a:ext cx="357187" cy="22860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 sz="1000">
                <a:latin typeface="Calibri" pitchFamily="-1" charset="0"/>
              </a:endParaRPr>
            </a:p>
          </p:txBody>
        </p:sp>
        <p:sp>
          <p:nvSpPr>
            <p:cNvPr id="88117" name="Line 29"/>
            <p:cNvSpPr>
              <a:spLocks noChangeShapeType="1"/>
            </p:cNvSpPr>
            <p:nvPr/>
          </p:nvSpPr>
          <p:spPr bwMode="auto">
            <a:xfrm>
              <a:off x="7467600" y="5729288"/>
              <a:ext cx="1285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en-US" sz="4200" smtClean="0">
                <a:ea typeface="ＭＳ Ｐゴシック" pitchFamily="-1" charset="-128"/>
              </a:rPr>
              <a:t>Circuit Switching (e.g., Phone Network)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Source establishes connection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Reserve resources along hops in the path</a:t>
            </a:r>
          </a:p>
          <a:p>
            <a:r>
              <a:rPr lang="en-US" altLang="en-US" smtClean="0">
                <a:ea typeface="ＭＳ Ｐゴシック" pitchFamily="-1" charset="-128"/>
              </a:rPr>
              <a:t>Source sends data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Transmit data over the established connection</a:t>
            </a:r>
          </a:p>
          <a:p>
            <a:r>
              <a:rPr lang="en-US" altLang="en-US" smtClean="0">
                <a:ea typeface="ＭＳ Ｐゴシック" pitchFamily="-1" charset="-128"/>
              </a:rPr>
              <a:t>Source tears down connection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Free the resources for future connections</a:t>
            </a:r>
          </a:p>
        </p:txBody>
      </p:sp>
      <p:sp>
        <p:nvSpPr>
          <p:cNvPr id="21508" name="Line 7"/>
          <p:cNvSpPr>
            <a:spLocks noChangeShapeType="1"/>
          </p:cNvSpPr>
          <p:nvPr/>
        </p:nvSpPr>
        <p:spPr bwMode="auto">
          <a:xfrm flipH="1" flipV="1">
            <a:off x="5391150" y="5691188"/>
            <a:ext cx="525463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8"/>
          <p:cNvSpPr>
            <a:spLocks noChangeShapeType="1"/>
          </p:cNvSpPr>
          <p:nvPr/>
        </p:nvSpPr>
        <p:spPr bwMode="auto">
          <a:xfrm>
            <a:off x="3571875" y="5449888"/>
            <a:ext cx="306388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9"/>
          <p:cNvSpPr>
            <a:spLocks noChangeShapeType="1"/>
          </p:cNvSpPr>
          <p:nvPr/>
        </p:nvSpPr>
        <p:spPr bwMode="auto">
          <a:xfrm flipH="1">
            <a:off x="3525838" y="5689600"/>
            <a:ext cx="449262" cy="477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10"/>
          <p:cNvSpPr>
            <a:spLocks noChangeShapeType="1"/>
          </p:cNvSpPr>
          <p:nvPr/>
        </p:nvSpPr>
        <p:spPr bwMode="auto">
          <a:xfrm>
            <a:off x="3975100" y="5689600"/>
            <a:ext cx="542925" cy="473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11"/>
          <p:cNvSpPr>
            <a:spLocks noChangeShapeType="1"/>
          </p:cNvSpPr>
          <p:nvPr/>
        </p:nvSpPr>
        <p:spPr bwMode="auto">
          <a:xfrm flipH="1">
            <a:off x="4037013" y="5681663"/>
            <a:ext cx="1058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12"/>
          <p:cNvSpPr>
            <a:spLocks noChangeShapeType="1"/>
          </p:cNvSpPr>
          <p:nvPr/>
        </p:nvSpPr>
        <p:spPr bwMode="auto">
          <a:xfrm flipH="1">
            <a:off x="4518025" y="5692775"/>
            <a:ext cx="652463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3"/>
          <p:cNvSpPr>
            <a:spLocks noChangeShapeType="1"/>
          </p:cNvSpPr>
          <p:nvPr/>
        </p:nvSpPr>
        <p:spPr bwMode="auto">
          <a:xfrm flipV="1">
            <a:off x="3933825" y="5227638"/>
            <a:ext cx="825500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4"/>
          <p:cNvSpPr>
            <a:spLocks noChangeShapeType="1"/>
          </p:cNvSpPr>
          <p:nvPr/>
        </p:nvSpPr>
        <p:spPr bwMode="auto">
          <a:xfrm flipH="1">
            <a:off x="3125788" y="5734050"/>
            <a:ext cx="833437" cy="16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5"/>
          <p:cNvSpPr>
            <a:spLocks noChangeShapeType="1"/>
          </p:cNvSpPr>
          <p:nvPr/>
        </p:nvSpPr>
        <p:spPr bwMode="auto">
          <a:xfrm>
            <a:off x="4759325" y="5227638"/>
            <a:ext cx="360363" cy="450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6"/>
          <p:cNvSpPr>
            <a:spLocks noChangeArrowheads="1"/>
          </p:cNvSpPr>
          <p:nvPr/>
        </p:nvSpPr>
        <p:spPr bwMode="auto">
          <a:xfrm>
            <a:off x="3659188" y="5634038"/>
            <a:ext cx="425450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8" name="Oval 17"/>
          <p:cNvSpPr>
            <a:spLocks noChangeArrowheads="1"/>
          </p:cNvSpPr>
          <p:nvPr/>
        </p:nvSpPr>
        <p:spPr bwMode="auto">
          <a:xfrm>
            <a:off x="5238750" y="6072188"/>
            <a:ext cx="474663" cy="295275"/>
          </a:xfrm>
          <a:prstGeom prst="ellipse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9" name="Rectangle 18"/>
          <p:cNvSpPr>
            <a:spLocks noChangeArrowheads="1"/>
          </p:cNvSpPr>
          <p:nvPr/>
        </p:nvSpPr>
        <p:spPr bwMode="auto">
          <a:xfrm>
            <a:off x="4322763" y="6034088"/>
            <a:ext cx="428625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0" name="Rectangle 19"/>
          <p:cNvSpPr>
            <a:spLocks noChangeArrowheads="1"/>
          </p:cNvSpPr>
          <p:nvPr/>
        </p:nvSpPr>
        <p:spPr bwMode="auto">
          <a:xfrm>
            <a:off x="4962525" y="5546725"/>
            <a:ext cx="425450" cy="220663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1" name="Rectangle 20"/>
          <p:cNvSpPr>
            <a:spLocks noChangeArrowheads="1"/>
          </p:cNvSpPr>
          <p:nvPr/>
        </p:nvSpPr>
        <p:spPr bwMode="auto">
          <a:xfrm>
            <a:off x="4456113" y="5102225"/>
            <a:ext cx="428625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2" name="Oval 23"/>
          <p:cNvSpPr>
            <a:spLocks noChangeArrowheads="1"/>
          </p:cNvSpPr>
          <p:nvPr/>
        </p:nvSpPr>
        <p:spPr bwMode="auto">
          <a:xfrm>
            <a:off x="3317875" y="6034088"/>
            <a:ext cx="474663" cy="295275"/>
          </a:xfrm>
          <a:prstGeom prst="ellipse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3" name="Oval 24"/>
          <p:cNvSpPr>
            <a:spLocks noChangeArrowheads="1"/>
          </p:cNvSpPr>
          <p:nvPr/>
        </p:nvSpPr>
        <p:spPr bwMode="auto">
          <a:xfrm>
            <a:off x="2859088" y="5740400"/>
            <a:ext cx="474662" cy="293688"/>
          </a:xfrm>
          <a:prstGeom prst="ellipse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4" name="Line 26"/>
          <p:cNvSpPr>
            <a:spLocks noChangeShapeType="1"/>
          </p:cNvSpPr>
          <p:nvPr/>
        </p:nvSpPr>
        <p:spPr bwMode="auto">
          <a:xfrm flipH="1">
            <a:off x="4706938" y="6148388"/>
            <a:ext cx="531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7"/>
          <p:cNvSpPr>
            <a:spLocks noChangeShapeType="1"/>
          </p:cNvSpPr>
          <p:nvPr/>
        </p:nvSpPr>
        <p:spPr bwMode="auto">
          <a:xfrm flipH="1">
            <a:off x="5391150" y="5387975"/>
            <a:ext cx="533400" cy="227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Freeform 28"/>
          <p:cNvSpPr>
            <a:spLocks/>
          </p:cNvSpPr>
          <p:nvPr/>
        </p:nvSpPr>
        <p:spPr bwMode="auto">
          <a:xfrm>
            <a:off x="3506788" y="5330825"/>
            <a:ext cx="2587625" cy="379413"/>
          </a:xfrm>
          <a:custGeom>
            <a:avLst/>
            <a:gdLst>
              <a:gd name="T0" fmla="*/ 0 w 1632"/>
              <a:gd name="T1" fmla="*/ 2147483647 h 240"/>
              <a:gd name="T2" fmla="*/ 2147483647 w 1632"/>
              <a:gd name="T3" fmla="*/ 2147483647 h 240"/>
              <a:gd name="T4" fmla="*/ 2147483647 w 1632"/>
              <a:gd name="T5" fmla="*/ 0 h 240"/>
              <a:gd name="T6" fmla="*/ 2147483647 w 1632"/>
              <a:gd name="T7" fmla="*/ 0 h 240"/>
              <a:gd name="T8" fmla="*/ 2147483647 w 1632"/>
              <a:gd name="T9" fmla="*/ 2147483647 h 240"/>
              <a:gd name="T10" fmla="*/ 2147483647 w 1632"/>
              <a:gd name="T11" fmla="*/ 2147483647 h 240"/>
              <a:gd name="T12" fmla="*/ 2147483647 w 1632"/>
              <a:gd name="T13" fmla="*/ 0 h 2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32"/>
              <a:gd name="T22" fmla="*/ 0 h 240"/>
              <a:gd name="T23" fmla="*/ 1632 w 1632"/>
              <a:gd name="T24" fmla="*/ 240 h 2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32" h="240">
                <a:moveTo>
                  <a:pt x="0" y="48"/>
                </a:moveTo>
                <a:lnTo>
                  <a:pt x="288" y="240"/>
                </a:lnTo>
                <a:lnTo>
                  <a:pt x="672" y="0"/>
                </a:lnTo>
                <a:lnTo>
                  <a:pt x="864" y="0"/>
                </a:lnTo>
                <a:lnTo>
                  <a:pt x="1008" y="144"/>
                </a:lnTo>
                <a:lnTo>
                  <a:pt x="1248" y="144"/>
                </a:lnTo>
                <a:lnTo>
                  <a:pt x="1632" y="0"/>
                </a:lnTo>
              </a:path>
            </a:pathLst>
          </a:cu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1527" name="Picture 29" descr="j03322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3" y="4695825"/>
            <a:ext cx="785812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Picture 33" descr="PHONEH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3" y="4581525"/>
            <a:ext cx="1182687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9" name="Oval 22"/>
          <p:cNvSpPr>
            <a:spLocks noChangeArrowheads="1"/>
          </p:cNvSpPr>
          <p:nvPr/>
        </p:nvSpPr>
        <p:spPr bwMode="auto">
          <a:xfrm>
            <a:off x="5916613" y="5734050"/>
            <a:ext cx="473075" cy="293688"/>
          </a:xfrm>
          <a:prstGeom prst="ellipse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01326594-3106-418C-B155-E5C3C2BBCD5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Q’s:  MAC vs. IP Addressing</a:t>
            </a:r>
          </a:p>
        </p:txBody>
      </p:sp>
      <p:sp>
        <p:nvSpPr>
          <p:cNvPr id="8909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4D0EC0BB-17E5-4774-937A-4A049CD9A87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9092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876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9400" indent="-279400" defTabSz="457200" eaLnBrk="0" hangingPunct="0">
              <a:tabLst>
                <a:tab pos="571500" algn="l"/>
              </a:tabLs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279400" indent="-279400" defTabSz="457200" eaLnBrk="0" hangingPunct="0">
              <a:tabLst>
                <a:tab pos="571500" algn="l"/>
              </a:tabLs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marL="279400" indent="-279400" defTabSz="457200" eaLnBrk="0" hangingPunct="0">
              <a:tabLst>
                <a:tab pos="571500" algn="l"/>
              </a:tabLs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tabLst>
                <a:tab pos="571500" algn="l"/>
              </a:tabLs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tabLst>
                <a:tab pos="571500" algn="l"/>
              </a:tabLs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>
              <a:buFont typeface="Arial" charset="0"/>
              <a:buChar char="•"/>
            </a:pPr>
            <a:r>
              <a:rPr lang="en-US" altLang="en-US" sz="2800" b="0" dirty="0">
                <a:solidFill>
                  <a:srgbClr val="800000"/>
                </a:solidFill>
                <a:latin typeface="Calibri" pitchFamily="-1" charset="0"/>
              </a:rPr>
              <a:t>Hierarchically allocated</a:t>
            </a:r>
            <a:endParaRPr lang="en-US" altLang="en-US" sz="2800" b="0" dirty="0">
              <a:latin typeface="Calibri" pitchFamily="-1" charset="0"/>
            </a:endParaRPr>
          </a:p>
          <a:p>
            <a:pPr lvl="2" algn="l">
              <a:spcAft>
                <a:spcPts val="600"/>
              </a:spcAft>
            </a:pPr>
            <a:r>
              <a:rPr lang="en-US" altLang="en-US" sz="2800" b="0" dirty="0">
                <a:latin typeface="Calibri" pitchFamily="-1" charset="0"/>
              </a:rPr>
              <a:t>		A) MAC		B) IP		C) Both		D) Neither</a:t>
            </a:r>
          </a:p>
          <a:p>
            <a:pPr algn="l">
              <a:buFont typeface="Arial" charset="0"/>
              <a:buChar char="•"/>
            </a:pPr>
            <a:r>
              <a:rPr lang="en-US" altLang="en-US" sz="2800" b="0" dirty="0">
                <a:solidFill>
                  <a:srgbClr val="800000"/>
                </a:solidFill>
                <a:latin typeface="Calibri" pitchFamily="-1" charset="0"/>
              </a:rPr>
              <a:t>Organized topologically</a:t>
            </a:r>
          </a:p>
          <a:p>
            <a:pPr lvl="1" algn="l">
              <a:spcAft>
                <a:spcPts val="600"/>
              </a:spcAft>
            </a:pPr>
            <a:r>
              <a:rPr lang="en-US" altLang="en-US" sz="2800" b="0" dirty="0">
                <a:solidFill>
                  <a:srgbClr val="000000"/>
                </a:solidFill>
                <a:latin typeface="Calibri" pitchFamily="-1" charset="0"/>
              </a:rPr>
              <a:t>		A) MAC		B) IP		C) Both		D) Neither</a:t>
            </a:r>
          </a:p>
          <a:p>
            <a:pPr algn="l">
              <a:buFont typeface="Arial" charset="0"/>
              <a:buChar char="•"/>
            </a:pPr>
            <a:r>
              <a:rPr lang="en-US" altLang="en-US" sz="2800" b="0" dirty="0">
                <a:solidFill>
                  <a:srgbClr val="800000"/>
                </a:solidFill>
                <a:latin typeface="Calibri" pitchFamily="-1" charset="0"/>
              </a:rPr>
              <a:t>Forwarding via exact match on address</a:t>
            </a:r>
          </a:p>
          <a:p>
            <a:pPr algn="l">
              <a:spcAft>
                <a:spcPts val="600"/>
              </a:spcAft>
            </a:pPr>
            <a:r>
              <a:rPr lang="en-US" altLang="en-US" sz="2800" b="0" dirty="0">
                <a:solidFill>
                  <a:srgbClr val="000000"/>
                </a:solidFill>
                <a:latin typeface="Calibri" pitchFamily="-1" charset="0"/>
              </a:rPr>
              <a:t>		A) MAC		B) IP		C) Both		D) Neither</a:t>
            </a:r>
          </a:p>
          <a:p>
            <a:pPr algn="l">
              <a:buFont typeface="Arial" charset="0"/>
              <a:buChar char="•"/>
            </a:pPr>
            <a:r>
              <a:rPr lang="en-US" altLang="en-US" sz="2800" b="0" dirty="0">
                <a:solidFill>
                  <a:srgbClr val="800000"/>
                </a:solidFill>
                <a:latin typeface="Calibri" pitchFamily="-1" charset="0"/>
              </a:rPr>
              <a:t>Automatically calculate forwarding by observing data</a:t>
            </a:r>
          </a:p>
          <a:p>
            <a:pPr algn="l">
              <a:spcAft>
                <a:spcPts val="600"/>
              </a:spcAft>
            </a:pPr>
            <a:r>
              <a:rPr lang="en-US" altLang="en-US" sz="2800" b="0" dirty="0">
                <a:solidFill>
                  <a:srgbClr val="800000"/>
                </a:solidFill>
                <a:latin typeface="Calibri" pitchFamily="-1" charset="0"/>
              </a:rPr>
              <a:t>		</a:t>
            </a:r>
            <a:r>
              <a:rPr lang="en-US" altLang="en-US" sz="2800" b="0" dirty="0">
                <a:solidFill>
                  <a:srgbClr val="000000"/>
                </a:solidFill>
                <a:latin typeface="Calibri" pitchFamily="-1" charset="0"/>
              </a:rPr>
              <a:t>A) Ethernet switches  B) IP routers  C) Both  D) Neither </a:t>
            </a:r>
          </a:p>
          <a:p>
            <a:pPr algn="l">
              <a:buFont typeface="Arial" charset="0"/>
              <a:buChar char="•"/>
            </a:pPr>
            <a:r>
              <a:rPr lang="en-US" altLang="en-US" sz="2800" b="0" dirty="0">
                <a:solidFill>
                  <a:srgbClr val="800000"/>
                </a:solidFill>
                <a:latin typeface="Calibri" pitchFamily="-1" charset="0"/>
              </a:rPr>
              <a:t>Per connection state in the network</a:t>
            </a:r>
          </a:p>
          <a:p>
            <a:pPr algn="l">
              <a:spcAft>
                <a:spcPts val="600"/>
              </a:spcAft>
            </a:pPr>
            <a:r>
              <a:rPr lang="en-US" altLang="en-US" sz="2800" b="0" dirty="0">
                <a:solidFill>
                  <a:srgbClr val="000000"/>
                </a:solidFill>
                <a:latin typeface="Calibri" pitchFamily="-1" charset="0"/>
              </a:rPr>
              <a:t>		A) MAC		B) IP		C) Both		D) Neither</a:t>
            </a:r>
          </a:p>
          <a:p>
            <a:pPr algn="l">
              <a:buFont typeface="Arial" charset="0"/>
              <a:buChar char="•"/>
            </a:pPr>
            <a:r>
              <a:rPr lang="en-US" altLang="en-US" sz="2800" b="0" dirty="0">
                <a:solidFill>
                  <a:srgbClr val="800000"/>
                </a:solidFill>
                <a:latin typeface="Calibri" pitchFamily="-1" charset="0"/>
              </a:rPr>
              <a:t>Per host state in the network</a:t>
            </a:r>
          </a:p>
          <a:p>
            <a:pPr algn="l"/>
            <a:r>
              <a:rPr lang="en-US" altLang="en-US" sz="2800" b="0" dirty="0">
                <a:solidFill>
                  <a:srgbClr val="000000"/>
                </a:solidFill>
                <a:latin typeface="Calibri" pitchFamily="-1" charset="0"/>
              </a:rPr>
              <a:t>		A) MAC		B) IP		C) Both		D) Neither</a:t>
            </a:r>
            <a:endParaRPr lang="en-US" altLang="en-US" sz="2800" b="0" dirty="0">
              <a:solidFill>
                <a:srgbClr val="800000"/>
              </a:solidFill>
              <a:latin typeface="Calibri" pitchFamily="-1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Q’s:  MAC vs. IP Addressing</a:t>
            </a:r>
          </a:p>
        </p:txBody>
      </p:sp>
      <p:sp>
        <p:nvSpPr>
          <p:cNvPr id="9011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4E8E2391-AE10-49CE-95BC-7A5E68381C8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876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9400" indent="-279400" defTabSz="457200" eaLnBrk="0" hangingPunct="0">
              <a:tabLst>
                <a:tab pos="571500" algn="l"/>
              </a:tabLs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279400" indent="-279400" defTabSz="457200" eaLnBrk="0" hangingPunct="0">
              <a:tabLst>
                <a:tab pos="571500" algn="l"/>
              </a:tabLs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marL="279400" indent="-279400" defTabSz="457200" eaLnBrk="0" hangingPunct="0">
              <a:tabLst>
                <a:tab pos="571500" algn="l"/>
              </a:tabLs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tabLst>
                <a:tab pos="571500" algn="l"/>
              </a:tabLs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tabLst>
                <a:tab pos="571500" algn="l"/>
              </a:tabLs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>
              <a:buFont typeface="Arial" charset="0"/>
              <a:buChar char="•"/>
            </a:pPr>
            <a:r>
              <a:rPr lang="en-US" altLang="en-US" sz="2800" b="0">
                <a:solidFill>
                  <a:srgbClr val="800000"/>
                </a:solidFill>
                <a:latin typeface="Calibri" pitchFamily="-1" charset="0"/>
              </a:rPr>
              <a:t>Hierarchically allocated</a:t>
            </a:r>
            <a:endParaRPr lang="en-US" altLang="en-US" sz="2800" b="0">
              <a:latin typeface="Calibri" pitchFamily="-1" charset="0"/>
            </a:endParaRPr>
          </a:p>
          <a:p>
            <a:pPr lvl="2" algn="l">
              <a:spcAft>
                <a:spcPts val="600"/>
              </a:spcAft>
            </a:pPr>
            <a:r>
              <a:rPr lang="en-US" altLang="en-US" sz="2800" b="0">
                <a:latin typeface="Calibri" pitchFamily="-1" charset="0"/>
              </a:rPr>
              <a:t>		A) MAC		B) IP		C) Both		D) Neither</a:t>
            </a:r>
          </a:p>
          <a:p>
            <a:pPr algn="l">
              <a:buFont typeface="Arial" charset="0"/>
              <a:buChar char="•"/>
            </a:pPr>
            <a:r>
              <a:rPr lang="en-US" altLang="en-US" sz="2800" b="0">
                <a:solidFill>
                  <a:srgbClr val="800000"/>
                </a:solidFill>
                <a:latin typeface="Calibri" pitchFamily="-1" charset="0"/>
              </a:rPr>
              <a:t>Organized topologically</a:t>
            </a:r>
          </a:p>
          <a:p>
            <a:pPr lvl="1" algn="l">
              <a:spcAft>
                <a:spcPts val="600"/>
              </a:spcAft>
            </a:pPr>
            <a:r>
              <a:rPr lang="en-US" altLang="en-US" sz="2800" b="0">
                <a:solidFill>
                  <a:srgbClr val="000000"/>
                </a:solidFill>
                <a:latin typeface="Calibri" pitchFamily="-1" charset="0"/>
              </a:rPr>
              <a:t>		A) MAC		B) IP		C) Both		D) Neither</a:t>
            </a:r>
          </a:p>
          <a:p>
            <a:pPr algn="l">
              <a:buFont typeface="Arial" charset="0"/>
              <a:buChar char="•"/>
            </a:pPr>
            <a:r>
              <a:rPr lang="en-US" altLang="en-US" sz="2800" b="0">
                <a:solidFill>
                  <a:srgbClr val="800000"/>
                </a:solidFill>
                <a:latin typeface="Calibri" pitchFamily="-1" charset="0"/>
              </a:rPr>
              <a:t>Forwarding via exact match on address</a:t>
            </a:r>
          </a:p>
          <a:p>
            <a:pPr algn="l">
              <a:spcAft>
                <a:spcPts val="600"/>
              </a:spcAft>
            </a:pPr>
            <a:r>
              <a:rPr lang="en-US" altLang="en-US" sz="2800" b="0">
                <a:solidFill>
                  <a:srgbClr val="000000"/>
                </a:solidFill>
                <a:latin typeface="Calibri" pitchFamily="-1" charset="0"/>
              </a:rPr>
              <a:t>		A) MAC		B) IP		C) Both		D) Neither</a:t>
            </a:r>
          </a:p>
          <a:p>
            <a:pPr algn="l">
              <a:buFont typeface="Arial" charset="0"/>
              <a:buChar char="•"/>
            </a:pPr>
            <a:r>
              <a:rPr lang="en-US" altLang="en-US" sz="2800" b="0">
                <a:solidFill>
                  <a:srgbClr val="800000"/>
                </a:solidFill>
                <a:latin typeface="Calibri" pitchFamily="-1" charset="0"/>
              </a:rPr>
              <a:t>Automatically calculate forwarding by observing data</a:t>
            </a:r>
          </a:p>
          <a:p>
            <a:pPr algn="l">
              <a:spcAft>
                <a:spcPts val="600"/>
              </a:spcAft>
            </a:pPr>
            <a:r>
              <a:rPr lang="en-US" altLang="en-US" sz="2800" b="0">
                <a:solidFill>
                  <a:srgbClr val="800000"/>
                </a:solidFill>
                <a:latin typeface="Calibri" pitchFamily="-1" charset="0"/>
              </a:rPr>
              <a:t>		</a:t>
            </a:r>
            <a:r>
              <a:rPr lang="en-US" altLang="en-US" sz="2800" b="0">
                <a:solidFill>
                  <a:srgbClr val="000000"/>
                </a:solidFill>
                <a:latin typeface="Calibri" pitchFamily="-1" charset="0"/>
              </a:rPr>
              <a:t>A) Ethernet switches  B) IP routers  C) Both  D) Neither </a:t>
            </a:r>
          </a:p>
          <a:p>
            <a:pPr algn="l">
              <a:buFont typeface="Arial" charset="0"/>
              <a:buChar char="•"/>
            </a:pPr>
            <a:r>
              <a:rPr lang="en-US" altLang="en-US" sz="2800" b="0">
                <a:solidFill>
                  <a:srgbClr val="800000"/>
                </a:solidFill>
                <a:latin typeface="Calibri" pitchFamily="-1" charset="0"/>
              </a:rPr>
              <a:t>Per connection state in the network</a:t>
            </a:r>
          </a:p>
          <a:p>
            <a:pPr algn="l">
              <a:spcAft>
                <a:spcPts val="600"/>
              </a:spcAft>
            </a:pPr>
            <a:r>
              <a:rPr lang="en-US" altLang="en-US" sz="2800" b="0">
                <a:solidFill>
                  <a:srgbClr val="000000"/>
                </a:solidFill>
                <a:latin typeface="Calibri" pitchFamily="-1" charset="0"/>
              </a:rPr>
              <a:t>		A) MAC		B) IP		C) Both		D) Neither</a:t>
            </a:r>
          </a:p>
          <a:p>
            <a:pPr algn="l">
              <a:buFont typeface="Arial" charset="0"/>
              <a:buChar char="•"/>
            </a:pPr>
            <a:r>
              <a:rPr lang="en-US" altLang="en-US" sz="2800" b="0">
                <a:solidFill>
                  <a:srgbClr val="800000"/>
                </a:solidFill>
                <a:latin typeface="Calibri" pitchFamily="-1" charset="0"/>
              </a:rPr>
              <a:t>Per host state in the network</a:t>
            </a:r>
          </a:p>
          <a:p>
            <a:pPr algn="l"/>
            <a:r>
              <a:rPr lang="en-US" altLang="en-US" sz="2800" b="0">
                <a:solidFill>
                  <a:srgbClr val="000000"/>
                </a:solidFill>
                <a:latin typeface="Calibri" pitchFamily="-1" charset="0"/>
              </a:rPr>
              <a:t>		A) MAC		B) IP		C) Both		D) Neither</a:t>
            </a:r>
            <a:endParaRPr lang="en-US" altLang="en-US" sz="2800" b="0">
              <a:solidFill>
                <a:srgbClr val="800000"/>
              </a:solidFill>
              <a:latin typeface="Calibri" pitchFamily="-1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2400" y="1447800"/>
            <a:ext cx="1447800" cy="5334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-1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8400" y="2362200"/>
            <a:ext cx="1447800" cy="5334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-1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3332163"/>
            <a:ext cx="1600200" cy="5334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-1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4267200"/>
            <a:ext cx="3276600" cy="5334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-1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38800" y="5181600"/>
            <a:ext cx="2133600" cy="5334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-1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6096000"/>
            <a:ext cx="1524000" cy="5334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IP Packet Format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  <a:ea typeface="ＭＳ Ｐゴシック" pitchFamily="-1" charset="-128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6DCEC52A-29FD-4420-B6E3-942B85B2C84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IP Packet Structure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1439863" y="1670050"/>
            <a:ext cx="8318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Version</a:t>
            </a:r>
            <a:endParaRPr lang="en-US" alt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2211388" y="1592263"/>
            <a:ext cx="782637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Length</a:t>
            </a:r>
            <a:endParaRPr lang="en-US" alt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2933700" y="1592263"/>
            <a:ext cx="1490663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4592638" y="1763713"/>
            <a:ext cx="2746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600" dirty="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altLang="en-US" sz="140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92177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600" b="0" dirty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alt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78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4443413" y="2379663"/>
            <a:ext cx="6429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Flags</a:t>
            </a:r>
            <a:endParaRPr lang="en-US" alt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5153025" y="2511425"/>
            <a:ext cx="22177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alt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81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1627188" y="3052763"/>
            <a:ext cx="12827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3000375" y="3149600"/>
            <a:ext cx="1492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alt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4710113" y="3167063"/>
            <a:ext cx="24272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600" b="0" dirty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alt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85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alt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92187" name="Rectangle 27"/>
          <p:cNvSpPr>
            <a:spLocks noChangeArrowheads="1"/>
          </p:cNvSpPr>
          <p:nvPr/>
        </p:nvSpPr>
        <p:spPr bwMode="auto">
          <a:xfrm>
            <a:off x="3032125" y="4435475"/>
            <a:ext cx="30051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600" dirty="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altLang="en-US" sz="1400" b="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92188" name="Rectangle 28"/>
          <p:cNvSpPr>
            <a:spLocks noChangeArrowheads="1"/>
          </p:cNvSpPr>
          <p:nvPr/>
        </p:nvSpPr>
        <p:spPr bwMode="auto">
          <a:xfrm>
            <a:off x="3783013" y="5116513"/>
            <a:ext cx="15605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alt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89" name="Rectangle 29"/>
          <p:cNvSpPr>
            <a:spLocks noChangeArrowheads="1"/>
          </p:cNvSpPr>
          <p:nvPr/>
        </p:nvSpPr>
        <p:spPr bwMode="auto">
          <a:xfrm>
            <a:off x="4037013" y="5853113"/>
            <a:ext cx="9128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alt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642E415A-1BFD-4886-84E7-0EC7FB2A540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IP Fragmentation &amp; Reassembly</a:t>
            </a:r>
            <a:endParaRPr lang="en-US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304925"/>
            <a:ext cx="3810000" cy="4648200"/>
          </a:xfrm>
        </p:spPr>
        <p:txBody>
          <a:bodyPr/>
          <a:lstStyle/>
          <a:p>
            <a:r>
              <a:rPr lang="en-US" altLang="en-US" sz="1800" dirty="0" smtClean="0"/>
              <a:t>Problem: A router may receive a packet larger than the maximum transmission unit (MTU) of the outgoing link.</a:t>
            </a:r>
          </a:p>
          <a:p>
            <a:pPr lvl="1"/>
            <a:r>
              <a:rPr lang="en-US" altLang="en-US" sz="1800" dirty="0" smtClean="0"/>
              <a:t>different link types, different MTUs </a:t>
            </a:r>
          </a:p>
          <a:p>
            <a:r>
              <a:rPr lang="en-US" altLang="en-US" sz="1800" dirty="0" smtClean="0"/>
              <a:t>Solution: large IP datagram divided (“fragmented”) within net</a:t>
            </a:r>
          </a:p>
          <a:p>
            <a:pPr lvl="1"/>
            <a:r>
              <a:rPr lang="en-US" altLang="en-US" sz="1800" dirty="0" smtClean="0"/>
              <a:t>one datagram becomes several datagrams</a:t>
            </a:r>
            <a:endParaRPr lang="en-US" altLang="en-US" sz="1600" dirty="0" smtClean="0"/>
          </a:p>
          <a:p>
            <a:pPr lvl="1"/>
            <a:r>
              <a:rPr lang="en-US" altLang="en-US" sz="1800" dirty="0" smtClean="0"/>
              <a:t>“reassembled” only at </a:t>
            </a:r>
            <a:r>
              <a:rPr lang="en-US" altLang="en-US" sz="1800" dirty="0" smtClean="0">
                <a:solidFill>
                  <a:srgbClr val="FF0000"/>
                </a:solidFill>
              </a:rPr>
              <a:t>final destination, why?</a:t>
            </a:r>
          </a:p>
          <a:p>
            <a:pPr lvl="1"/>
            <a:r>
              <a:rPr lang="en-US" altLang="en-US" sz="1800" dirty="0" smtClean="0"/>
              <a:t>IP header bits used to identify, order related fragments</a:t>
            </a:r>
          </a:p>
        </p:txBody>
      </p:sp>
      <p:sp>
        <p:nvSpPr>
          <p:cNvPr id="15364" name="Freeform 4"/>
          <p:cNvSpPr>
            <a:spLocks/>
          </p:cNvSpPr>
          <p:nvPr/>
        </p:nvSpPr>
        <p:spPr bwMode="auto">
          <a:xfrm>
            <a:off x="4597400" y="1628775"/>
            <a:ext cx="2436813" cy="225583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Freeform 5"/>
          <p:cNvSpPr>
            <a:spLocks/>
          </p:cNvSpPr>
          <p:nvPr/>
        </p:nvSpPr>
        <p:spPr bwMode="auto">
          <a:xfrm>
            <a:off x="4597400" y="4030663"/>
            <a:ext cx="1976438" cy="1987550"/>
          </a:xfrm>
          <a:custGeom>
            <a:avLst/>
            <a:gdLst>
              <a:gd name="T0" fmla="*/ 2147483647 w 873"/>
              <a:gd name="T1" fmla="*/ 2147483647 h 940"/>
              <a:gd name="T2" fmla="*/ 2147483647 w 873"/>
              <a:gd name="T3" fmla="*/ 2147483647 h 940"/>
              <a:gd name="T4" fmla="*/ 2147483647 w 873"/>
              <a:gd name="T5" fmla="*/ 2147483647 h 940"/>
              <a:gd name="T6" fmla="*/ 2147483647 w 873"/>
              <a:gd name="T7" fmla="*/ 2147483647 h 940"/>
              <a:gd name="T8" fmla="*/ 2147483647 w 873"/>
              <a:gd name="T9" fmla="*/ 2147483647 h 940"/>
              <a:gd name="T10" fmla="*/ 2147483647 w 873"/>
              <a:gd name="T11" fmla="*/ 2147483647 h 940"/>
              <a:gd name="T12" fmla="*/ 2147483647 w 873"/>
              <a:gd name="T13" fmla="*/ 2147483647 h 940"/>
              <a:gd name="T14" fmla="*/ 2147483647 w 873"/>
              <a:gd name="T15" fmla="*/ 2147483647 h 940"/>
              <a:gd name="T16" fmla="*/ 2147483647 w 873"/>
              <a:gd name="T17" fmla="*/ 2147483647 h 940"/>
              <a:gd name="T18" fmla="*/ 2147483647 w 873"/>
              <a:gd name="T19" fmla="*/ 2147483647 h 940"/>
              <a:gd name="T20" fmla="*/ 2147483647 w 873"/>
              <a:gd name="T21" fmla="*/ 2147483647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3"/>
              <a:gd name="T34" fmla="*/ 0 h 940"/>
              <a:gd name="T35" fmla="*/ 873 w 873"/>
              <a:gd name="T36" fmla="*/ 940 h 9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4191000" y="2008188"/>
            <a:ext cx="649288" cy="1247775"/>
            <a:chOff x="3314" y="1248"/>
            <a:chExt cx="344" cy="694"/>
          </a:xfrm>
        </p:grpSpPr>
        <p:graphicFrame>
          <p:nvGraphicFramePr>
            <p:cNvPr id="15507" name="Object 7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ClipArt" r:id="rId4" imgW="1307263" imgH="1084139" progId="MS_ClipArt_Gallery.2">
                    <p:embed/>
                  </p:oleObj>
                </mc:Choice>
                <mc:Fallback>
                  <p:oleObj name="ClipArt" r:id="rId4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08" name="Line 8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509" name="Object 9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ClipArt" r:id="rId6" imgW="1307263" imgH="1084139" progId="MS_ClipArt_Gallery.2">
                    <p:embed/>
                  </p:oleObj>
                </mc:Choice>
                <mc:Fallback>
                  <p:oleObj name="ClipArt" r:id="rId6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10" name="Line 10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511" name="Group 11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15513" name="Oval 1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5514" name="Oval 1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5515" name="Oval 1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15512" name="Line 15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7" name="Line 16"/>
          <p:cNvSpPr>
            <a:spLocks noChangeShapeType="1"/>
          </p:cNvSpPr>
          <p:nvPr/>
        </p:nvSpPr>
        <p:spPr bwMode="auto">
          <a:xfrm flipV="1">
            <a:off x="4670425" y="2584450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17"/>
          <p:cNvSpPr>
            <a:spLocks noChangeShapeType="1"/>
          </p:cNvSpPr>
          <p:nvPr/>
        </p:nvSpPr>
        <p:spPr bwMode="auto">
          <a:xfrm>
            <a:off x="5246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18"/>
          <p:cNvSpPr>
            <a:spLocks noChangeShapeType="1"/>
          </p:cNvSpPr>
          <p:nvPr/>
        </p:nvSpPr>
        <p:spPr bwMode="auto">
          <a:xfrm>
            <a:off x="6092825" y="2246313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9"/>
          <p:cNvSpPr>
            <a:spLocks noChangeShapeType="1"/>
          </p:cNvSpPr>
          <p:nvPr/>
        </p:nvSpPr>
        <p:spPr bwMode="auto">
          <a:xfrm>
            <a:off x="4995863" y="2022475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20"/>
          <p:cNvSpPr>
            <a:spLocks noChangeShapeType="1"/>
          </p:cNvSpPr>
          <p:nvPr/>
        </p:nvSpPr>
        <p:spPr bwMode="auto">
          <a:xfrm>
            <a:off x="5021263" y="267017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21"/>
          <p:cNvSpPr>
            <a:spLocks noChangeShapeType="1"/>
          </p:cNvSpPr>
          <p:nvPr/>
        </p:nvSpPr>
        <p:spPr bwMode="auto">
          <a:xfrm flipH="1" flipV="1">
            <a:off x="6548438" y="316230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22"/>
          <p:cNvSpPr>
            <a:spLocks noChangeShapeType="1"/>
          </p:cNvSpPr>
          <p:nvPr/>
        </p:nvSpPr>
        <p:spPr bwMode="auto">
          <a:xfrm flipH="1">
            <a:off x="5254625" y="2214563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23"/>
          <p:cNvSpPr>
            <a:spLocks noChangeShapeType="1"/>
          </p:cNvSpPr>
          <p:nvPr/>
        </p:nvSpPr>
        <p:spPr bwMode="auto">
          <a:xfrm flipH="1">
            <a:off x="5264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24"/>
          <p:cNvSpPr>
            <a:spLocks noChangeShapeType="1"/>
          </p:cNvSpPr>
          <p:nvPr/>
        </p:nvSpPr>
        <p:spPr bwMode="auto">
          <a:xfrm flipH="1">
            <a:off x="5981700" y="1830388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76" name="Group 25"/>
          <p:cNvGrpSpPr>
            <a:grpSpLocks/>
          </p:cNvGrpSpPr>
          <p:nvPr/>
        </p:nvGrpSpPr>
        <p:grpSpPr bwMode="auto">
          <a:xfrm>
            <a:off x="4745038" y="1793875"/>
            <a:ext cx="679450" cy="314325"/>
            <a:chOff x="3600" y="219"/>
            <a:chExt cx="360" cy="175"/>
          </a:xfrm>
        </p:grpSpPr>
        <p:sp>
          <p:nvSpPr>
            <p:cNvPr id="15494" name="Oval 2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95" name="Line 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6" name="Line 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7" name="Rectangle 2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5498" name="Oval 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grpSp>
          <p:nvGrpSpPr>
            <p:cNvPr id="15499" name="Group 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504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5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6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500" name="Group 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501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2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3" name="Line 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77" name="Group 39"/>
          <p:cNvGrpSpPr>
            <a:grpSpLocks/>
          </p:cNvGrpSpPr>
          <p:nvPr/>
        </p:nvGrpSpPr>
        <p:grpSpPr bwMode="auto">
          <a:xfrm>
            <a:off x="4762500" y="2451100"/>
            <a:ext cx="679450" cy="314325"/>
            <a:chOff x="3600" y="219"/>
            <a:chExt cx="360" cy="175"/>
          </a:xfrm>
        </p:grpSpPr>
        <p:sp>
          <p:nvSpPr>
            <p:cNvPr id="15481" name="Oval 4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82" name="Line 4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3" name="Line 4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4" name="Rectangle 4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5485" name="Oval 4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grpSp>
          <p:nvGrpSpPr>
            <p:cNvPr id="15486" name="Group 4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491" name="Line 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2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3" name="Line 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87" name="Group 4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488" name="Line 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9" name="Line 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0" name="Line 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78" name="Group 53"/>
          <p:cNvGrpSpPr>
            <a:grpSpLocks/>
          </p:cNvGrpSpPr>
          <p:nvPr/>
        </p:nvGrpSpPr>
        <p:grpSpPr bwMode="auto">
          <a:xfrm>
            <a:off x="5732463" y="2001838"/>
            <a:ext cx="676275" cy="314325"/>
            <a:chOff x="3600" y="219"/>
            <a:chExt cx="360" cy="175"/>
          </a:xfrm>
        </p:grpSpPr>
        <p:sp>
          <p:nvSpPr>
            <p:cNvPr id="15468" name="Oval 5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69" name="Line 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" name="Line 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" name="Rectangle 5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5472" name="Oval 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grpSp>
          <p:nvGrpSpPr>
            <p:cNvPr id="15473" name="Group 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478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9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0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74" name="Group 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475" name="Line 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6" name="Line 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7" name="Line 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79" name="Group 67"/>
          <p:cNvGrpSpPr>
            <a:grpSpLocks/>
          </p:cNvGrpSpPr>
          <p:nvPr/>
        </p:nvGrpSpPr>
        <p:grpSpPr bwMode="auto">
          <a:xfrm>
            <a:off x="5976938" y="2908300"/>
            <a:ext cx="679450" cy="314325"/>
            <a:chOff x="3600" y="219"/>
            <a:chExt cx="360" cy="175"/>
          </a:xfrm>
        </p:grpSpPr>
        <p:sp>
          <p:nvSpPr>
            <p:cNvPr id="15455" name="Oval 6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56" name="Line 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7" name="Line 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8" name="Rectangle 7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5459" name="Oval 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grpSp>
          <p:nvGrpSpPr>
            <p:cNvPr id="15460" name="Group 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465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6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7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61" name="Group 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462" name="Line 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3" name="Line 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4" name="Line 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80" name="Group 81"/>
          <p:cNvGrpSpPr>
            <a:grpSpLocks/>
          </p:cNvGrpSpPr>
          <p:nvPr/>
        </p:nvGrpSpPr>
        <p:grpSpPr bwMode="auto">
          <a:xfrm>
            <a:off x="5745163" y="4900613"/>
            <a:ext cx="715962" cy="311150"/>
            <a:chOff x="3600" y="219"/>
            <a:chExt cx="360" cy="175"/>
          </a:xfrm>
        </p:grpSpPr>
        <p:sp>
          <p:nvSpPr>
            <p:cNvPr id="15442" name="Oval 8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43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4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5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5446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grpSp>
          <p:nvGrpSpPr>
            <p:cNvPr id="15447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452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3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4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48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449" name="Line 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0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1" name="Line 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81" name="Group 95"/>
          <p:cNvGrpSpPr>
            <a:grpSpLocks/>
          </p:cNvGrpSpPr>
          <p:nvPr/>
        </p:nvGrpSpPr>
        <p:grpSpPr bwMode="auto">
          <a:xfrm>
            <a:off x="6738938" y="3889375"/>
            <a:ext cx="679450" cy="314325"/>
            <a:chOff x="3600" y="219"/>
            <a:chExt cx="360" cy="175"/>
          </a:xfrm>
        </p:grpSpPr>
        <p:sp>
          <p:nvSpPr>
            <p:cNvPr id="15429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30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1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2" name="Rectangle 9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5433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grpSp>
          <p:nvGrpSpPr>
            <p:cNvPr id="15434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439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0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1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35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436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7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8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15382" name="Object 109"/>
          <p:cNvGraphicFramePr>
            <a:graphicFrameLocks noChangeAspect="1"/>
          </p:cNvGraphicFramePr>
          <p:nvPr/>
        </p:nvGraphicFramePr>
        <p:xfrm>
          <a:off x="4705350" y="4392613"/>
          <a:ext cx="563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ClipArt" r:id="rId7" imgW="1307263" imgH="1084139" progId="MS_ClipArt_Gallery.2">
                  <p:embed/>
                </p:oleObj>
              </mc:Choice>
              <mc:Fallback>
                <p:oleObj name="ClipArt" r:id="rId7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392613"/>
                        <a:ext cx="5635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3" name="Line 110"/>
          <p:cNvSpPr>
            <a:spLocks noChangeShapeType="1"/>
          </p:cNvSpPr>
          <p:nvPr/>
        </p:nvSpPr>
        <p:spPr bwMode="auto">
          <a:xfrm>
            <a:off x="5249863" y="4721225"/>
            <a:ext cx="314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84" name="Object 111"/>
          <p:cNvGraphicFramePr>
            <a:graphicFrameLocks noChangeAspect="1"/>
          </p:cNvGraphicFramePr>
          <p:nvPr/>
        </p:nvGraphicFramePr>
        <p:xfrm>
          <a:off x="4914900" y="5191125"/>
          <a:ext cx="5635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ClipArt" r:id="rId8" imgW="1307263" imgH="1084139" progId="MS_ClipArt_Gallery.2">
                  <p:embed/>
                </p:oleObj>
              </mc:Choice>
              <mc:Fallback>
                <p:oleObj name="ClipArt" r:id="rId8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5191125"/>
                        <a:ext cx="5635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Line 112"/>
          <p:cNvSpPr>
            <a:spLocks noChangeShapeType="1"/>
          </p:cNvSpPr>
          <p:nvPr/>
        </p:nvSpPr>
        <p:spPr bwMode="auto">
          <a:xfrm flipV="1">
            <a:off x="5465763" y="5529263"/>
            <a:ext cx="984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86" name="Group 113"/>
          <p:cNvGrpSpPr>
            <a:grpSpLocks/>
          </p:cNvGrpSpPr>
          <p:nvPr/>
        </p:nvGrpSpPr>
        <p:grpSpPr bwMode="auto">
          <a:xfrm>
            <a:off x="5084763" y="4849813"/>
            <a:ext cx="96837" cy="300037"/>
            <a:chOff x="3842" y="406"/>
            <a:chExt cx="51" cy="167"/>
          </a:xfrm>
        </p:grpSpPr>
        <p:sp>
          <p:nvSpPr>
            <p:cNvPr id="15426" name="Oval 114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27" name="Oval 115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28" name="Oval 116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5387" name="Line 117"/>
          <p:cNvSpPr>
            <a:spLocks noChangeShapeType="1"/>
          </p:cNvSpPr>
          <p:nvPr/>
        </p:nvSpPr>
        <p:spPr bwMode="auto">
          <a:xfrm>
            <a:off x="5556250" y="4718050"/>
            <a:ext cx="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118"/>
          <p:cNvSpPr>
            <a:spLocks noChangeShapeType="1"/>
          </p:cNvSpPr>
          <p:nvPr/>
        </p:nvSpPr>
        <p:spPr bwMode="auto">
          <a:xfrm>
            <a:off x="5556250" y="5067300"/>
            <a:ext cx="1873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119"/>
          <p:cNvSpPr>
            <a:spLocks noChangeShapeType="1"/>
          </p:cNvSpPr>
          <p:nvPr/>
        </p:nvSpPr>
        <p:spPr bwMode="auto">
          <a:xfrm flipH="1">
            <a:off x="6461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90" name="Group 120"/>
          <p:cNvGrpSpPr>
            <a:grpSpLocks/>
          </p:cNvGrpSpPr>
          <p:nvPr/>
        </p:nvGrpSpPr>
        <p:grpSpPr bwMode="auto">
          <a:xfrm rot="1433392">
            <a:off x="5003800" y="2955925"/>
            <a:ext cx="1028700" cy="171450"/>
            <a:chOff x="4712" y="1742"/>
            <a:chExt cx="648" cy="108"/>
          </a:xfrm>
        </p:grpSpPr>
        <p:sp>
          <p:nvSpPr>
            <p:cNvPr id="15424" name="Rectangle 121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25" name="Rectangle 122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391" name="Group 123"/>
          <p:cNvGrpSpPr>
            <a:grpSpLocks/>
          </p:cNvGrpSpPr>
          <p:nvPr/>
        </p:nvGrpSpPr>
        <p:grpSpPr bwMode="auto">
          <a:xfrm rot="3346875">
            <a:off x="6283325" y="3241676"/>
            <a:ext cx="447675" cy="171450"/>
            <a:chOff x="5078" y="1860"/>
            <a:chExt cx="282" cy="108"/>
          </a:xfrm>
        </p:grpSpPr>
        <p:sp>
          <p:nvSpPr>
            <p:cNvPr id="15422" name="Rectangle 124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23" name="Rectangle 125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392" name="Group 126"/>
          <p:cNvGrpSpPr>
            <a:grpSpLocks/>
          </p:cNvGrpSpPr>
          <p:nvPr/>
        </p:nvGrpSpPr>
        <p:grpSpPr bwMode="auto">
          <a:xfrm rot="3215306">
            <a:off x="6600825" y="3346451"/>
            <a:ext cx="447675" cy="171450"/>
            <a:chOff x="5078" y="1860"/>
            <a:chExt cx="282" cy="108"/>
          </a:xfrm>
        </p:grpSpPr>
        <p:sp>
          <p:nvSpPr>
            <p:cNvPr id="15420" name="Rectangle 127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21" name="Rectangle 128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393" name="Group 129"/>
          <p:cNvGrpSpPr>
            <a:grpSpLocks/>
          </p:cNvGrpSpPr>
          <p:nvPr/>
        </p:nvGrpSpPr>
        <p:grpSpPr bwMode="auto">
          <a:xfrm rot="3051000">
            <a:off x="6953250" y="3467101"/>
            <a:ext cx="447675" cy="171450"/>
            <a:chOff x="5078" y="1860"/>
            <a:chExt cx="282" cy="108"/>
          </a:xfrm>
        </p:grpSpPr>
        <p:sp>
          <p:nvSpPr>
            <p:cNvPr id="15418" name="Rectangle 130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19" name="Rectangle 131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5394" name="Line 132"/>
          <p:cNvSpPr>
            <a:spLocks noChangeShapeType="1"/>
          </p:cNvSpPr>
          <p:nvPr/>
        </p:nvSpPr>
        <p:spPr bwMode="auto">
          <a:xfrm>
            <a:off x="6007100" y="32766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Line 133"/>
          <p:cNvSpPr>
            <a:spLocks noChangeShapeType="1"/>
          </p:cNvSpPr>
          <p:nvPr/>
        </p:nvSpPr>
        <p:spPr bwMode="auto">
          <a:xfrm>
            <a:off x="6642100" y="3517900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Line 134"/>
          <p:cNvSpPr>
            <a:spLocks noChangeShapeType="1"/>
          </p:cNvSpPr>
          <p:nvPr/>
        </p:nvSpPr>
        <p:spPr bwMode="auto">
          <a:xfrm>
            <a:off x="6965950" y="3616325"/>
            <a:ext cx="1174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Line 135"/>
          <p:cNvSpPr>
            <a:spLocks noChangeShapeType="1"/>
          </p:cNvSpPr>
          <p:nvPr/>
        </p:nvSpPr>
        <p:spPr bwMode="auto">
          <a:xfrm>
            <a:off x="7334250" y="3730625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Text Box 136"/>
          <p:cNvSpPr txBox="1">
            <a:spLocks noChangeArrowheads="1"/>
          </p:cNvSpPr>
          <p:nvPr/>
        </p:nvSpPr>
        <p:spPr bwMode="auto">
          <a:xfrm>
            <a:off x="6615113" y="2246313"/>
            <a:ext cx="252888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fragmentation: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accent2"/>
                </a:solidFill>
              </a:rPr>
              <a:t>in:</a:t>
            </a:r>
            <a:r>
              <a:rPr lang="en-US" altLang="en-US" sz="1600"/>
              <a:t> one large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accent2"/>
                </a:solidFill>
              </a:rPr>
              <a:t>out:</a:t>
            </a:r>
            <a:r>
              <a:rPr lang="en-US" altLang="en-US" sz="1600"/>
              <a:t> 3 smaller datagrams</a:t>
            </a:r>
            <a:endParaRPr lang="en-US" altLang="en-US" sz="1800"/>
          </a:p>
        </p:txBody>
      </p:sp>
      <p:grpSp>
        <p:nvGrpSpPr>
          <p:cNvPr id="15399" name="Group 137"/>
          <p:cNvGrpSpPr>
            <a:grpSpLocks/>
          </p:cNvGrpSpPr>
          <p:nvPr/>
        </p:nvGrpSpPr>
        <p:grpSpPr bwMode="auto">
          <a:xfrm rot="-10773343">
            <a:off x="5610225" y="4352925"/>
            <a:ext cx="447675" cy="171450"/>
            <a:chOff x="5078" y="1860"/>
            <a:chExt cx="282" cy="108"/>
          </a:xfrm>
        </p:grpSpPr>
        <p:sp>
          <p:nvSpPr>
            <p:cNvPr id="15416" name="Rectangle 138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17" name="Rectangle 139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400" name="Group 140"/>
          <p:cNvGrpSpPr>
            <a:grpSpLocks/>
          </p:cNvGrpSpPr>
          <p:nvPr/>
        </p:nvGrpSpPr>
        <p:grpSpPr bwMode="auto">
          <a:xfrm rot="-10773343">
            <a:off x="5613400" y="4546600"/>
            <a:ext cx="447675" cy="171450"/>
            <a:chOff x="5078" y="1860"/>
            <a:chExt cx="282" cy="108"/>
          </a:xfrm>
        </p:grpSpPr>
        <p:sp>
          <p:nvSpPr>
            <p:cNvPr id="15414" name="Rectangle 141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15" name="Rectangle 142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401" name="Group 143"/>
          <p:cNvGrpSpPr>
            <a:grpSpLocks/>
          </p:cNvGrpSpPr>
          <p:nvPr/>
        </p:nvGrpSpPr>
        <p:grpSpPr bwMode="auto">
          <a:xfrm rot="-10773343">
            <a:off x="5616575" y="4740275"/>
            <a:ext cx="447675" cy="171450"/>
            <a:chOff x="5078" y="1860"/>
            <a:chExt cx="282" cy="108"/>
          </a:xfrm>
        </p:grpSpPr>
        <p:sp>
          <p:nvSpPr>
            <p:cNvPr id="15412" name="Rectangle 144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13" name="Rectangle 145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5402" name="Line 146"/>
          <p:cNvSpPr>
            <a:spLocks noChangeShapeType="1"/>
          </p:cNvSpPr>
          <p:nvPr/>
        </p:nvSpPr>
        <p:spPr bwMode="auto">
          <a:xfrm rot="9691848">
            <a:off x="5365750" y="4410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Line 147"/>
          <p:cNvSpPr>
            <a:spLocks noChangeShapeType="1"/>
          </p:cNvSpPr>
          <p:nvPr/>
        </p:nvSpPr>
        <p:spPr bwMode="auto">
          <a:xfrm rot="9691848">
            <a:off x="5356225" y="45847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Line 148"/>
          <p:cNvSpPr>
            <a:spLocks noChangeShapeType="1"/>
          </p:cNvSpPr>
          <p:nvPr/>
        </p:nvSpPr>
        <p:spPr bwMode="auto">
          <a:xfrm rot="9691848">
            <a:off x="5359400" y="4791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405" name="Group 149"/>
          <p:cNvGrpSpPr>
            <a:grpSpLocks/>
          </p:cNvGrpSpPr>
          <p:nvPr/>
        </p:nvGrpSpPr>
        <p:grpSpPr bwMode="auto">
          <a:xfrm rot="10793026">
            <a:off x="4281488" y="4189413"/>
            <a:ext cx="1030287" cy="173037"/>
            <a:chOff x="4712" y="1742"/>
            <a:chExt cx="648" cy="108"/>
          </a:xfrm>
        </p:grpSpPr>
        <p:sp>
          <p:nvSpPr>
            <p:cNvPr id="15410" name="Rectangle 150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411" name="Rectangle 151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5406" name="Line 152"/>
          <p:cNvSpPr>
            <a:spLocks noChangeShapeType="1"/>
          </p:cNvSpPr>
          <p:nvPr/>
        </p:nvSpPr>
        <p:spPr bwMode="auto">
          <a:xfrm rot="9691848">
            <a:off x="4032250" y="42322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Text Box 153"/>
          <p:cNvSpPr txBox="1">
            <a:spLocks noChangeArrowheads="1"/>
          </p:cNvSpPr>
          <p:nvPr/>
        </p:nvSpPr>
        <p:spPr bwMode="auto">
          <a:xfrm>
            <a:off x="4672013" y="3843338"/>
            <a:ext cx="1246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reassembly</a:t>
            </a:r>
            <a:endParaRPr lang="en-US" altLang="en-US" sz="1800"/>
          </a:p>
        </p:txBody>
      </p:sp>
      <p:sp>
        <p:nvSpPr>
          <p:cNvPr id="15408" name="Text Box 154"/>
          <p:cNvSpPr txBox="1">
            <a:spLocks noChangeArrowheads="1"/>
          </p:cNvSpPr>
          <p:nvPr/>
        </p:nvSpPr>
        <p:spPr bwMode="auto">
          <a:xfrm>
            <a:off x="498475" y="5934075"/>
            <a:ext cx="806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</a:rPr>
              <a:t>E.g., </a:t>
            </a:r>
            <a:r>
              <a:rPr lang="en-US" altLang="en-US" sz="1800" dirty="0" smtClean="0">
                <a:solidFill>
                  <a:schemeClr val="accent2"/>
                </a:solidFill>
              </a:rPr>
              <a:t>bytes</a:t>
            </a:r>
            <a:r>
              <a:rPr lang="en-US" altLang="en-US" sz="1800" dirty="0">
                <a:solidFill>
                  <a:schemeClr val="accent2"/>
                </a:solidFill>
              </a:rPr>
              <a:t>. </a:t>
            </a:r>
            <a:r>
              <a:rPr lang="en-US" altLang="en-US" sz="1800" dirty="0">
                <a:solidFill>
                  <a:schemeClr val="accent2"/>
                </a:solidFill>
              </a:rPr>
              <a:t>Ethernet frames carry up to 1500 bytes, frames for some wide-area links carry no more than 576 </a:t>
            </a:r>
            <a:r>
              <a:rPr lang="en-US" altLang="en-US" sz="1800" dirty="0" smtClean="0">
                <a:solidFill>
                  <a:srgbClr val="FF0000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MTU: the max of data a link-layer frame can carry)</a:t>
            </a:r>
          </a:p>
        </p:txBody>
      </p:sp>
    </p:spTree>
    <p:extLst>
      <p:ext uri="{BB962C8B-B14F-4D97-AF65-F5344CB8AC3E}">
        <p14:creationId xmlns:p14="http://schemas.microsoft.com/office/powerpoint/2010/main" val="373307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IP Fragmentation and Reassembly</a:t>
            </a:r>
            <a:endParaRPr lang="en-US" altLang="en-US" smtClean="0"/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3606800" y="1498600"/>
            <a:ext cx="4800600" cy="4041775"/>
            <a:chOff x="1218" y="944"/>
            <a:chExt cx="3024" cy="2546"/>
          </a:xfrm>
        </p:grpSpPr>
        <p:grpSp>
          <p:nvGrpSpPr>
            <p:cNvPr id="16395" name="Group 4"/>
            <p:cNvGrpSpPr>
              <a:grpSpLocks/>
            </p:cNvGrpSpPr>
            <p:nvPr/>
          </p:nvGrpSpPr>
          <p:grpSpPr bwMode="auto">
            <a:xfrm>
              <a:off x="1218" y="944"/>
              <a:ext cx="2676" cy="416"/>
              <a:chOff x="3006" y="1208"/>
              <a:chExt cx="2676" cy="416"/>
            </a:xfrm>
          </p:grpSpPr>
          <p:sp>
            <p:nvSpPr>
              <p:cNvPr id="16439" name="Rectangle 5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440" name="Rectangle 6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441" name="Text Box 7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ID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=x</a:t>
                </a:r>
              </a:p>
            </p:txBody>
          </p:sp>
          <p:sp>
            <p:nvSpPr>
              <p:cNvPr id="16442" name="Text Box 8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offset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=0</a:t>
                </a:r>
              </a:p>
            </p:txBody>
          </p:sp>
          <p:sp>
            <p:nvSpPr>
              <p:cNvPr id="16443" name="Text Box 9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fragflag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=0</a:t>
                </a:r>
              </a:p>
            </p:txBody>
          </p:sp>
          <p:sp>
            <p:nvSpPr>
              <p:cNvPr id="16444" name="Text Box 10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4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length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=4000</a:t>
                </a:r>
              </a:p>
            </p:txBody>
          </p:sp>
          <p:sp>
            <p:nvSpPr>
              <p:cNvPr id="16445" name="Line 11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6" name="Line 12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7" name="Line 13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8" name="Line 14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9" name="Line 15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0" name="Rectangle 16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396" name="Group 17"/>
            <p:cNvGrpSpPr>
              <a:grpSpLocks/>
            </p:cNvGrpSpPr>
            <p:nvPr/>
          </p:nvGrpSpPr>
          <p:grpSpPr bwMode="auto">
            <a:xfrm>
              <a:off x="1566" y="2048"/>
              <a:ext cx="2676" cy="416"/>
              <a:chOff x="3006" y="1208"/>
              <a:chExt cx="2676" cy="416"/>
            </a:xfrm>
          </p:grpSpPr>
          <p:sp>
            <p:nvSpPr>
              <p:cNvPr id="16427" name="Rectangle 18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428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429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ID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=x</a:t>
                </a:r>
              </a:p>
            </p:txBody>
          </p:sp>
          <p:sp>
            <p:nvSpPr>
              <p:cNvPr id="16430" name="Text Box 21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offset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=0</a:t>
                </a:r>
              </a:p>
            </p:txBody>
          </p:sp>
          <p:sp>
            <p:nvSpPr>
              <p:cNvPr id="16431" name="Text Box 22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fragflag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=1</a:t>
                </a:r>
              </a:p>
            </p:txBody>
          </p:sp>
          <p:sp>
            <p:nvSpPr>
              <p:cNvPr id="16432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length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=1500</a:t>
                </a:r>
              </a:p>
            </p:txBody>
          </p:sp>
          <p:sp>
            <p:nvSpPr>
              <p:cNvPr id="16433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4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5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8" name="Rectangle 29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397" name="Group 30"/>
            <p:cNvGrpSpPr>
              <a:grpSpLocks/>
            </p:cNvGrpSpPr>
            <p:nvPr/>
          </p:nvGrpSpPr>
          <p:grpSpPr bwMode="auto">
            <a:xfrm>
              <a:off x="1566" y="2552"/>
              <a:ext cx="2676" cy="416"/>
              <a:chOff x="3006" y="1208"/>
              <a:chExt cx="2676" cy="416"/>
            </a:xfrm>
          </p:grpSpPr>
          <p:sp>
            <p:nvSpPr>
              <p:cNvPr id="16415" name="Rectangle 31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416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417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ID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=x</a:t>
                </a:r>
              </a:p>
            </p:txBody>
          </p:sp>
          <p:sp>
            <p:nvSpPr>
              <p:cNvPr id="16418" name="Text Box 34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offset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=185</a:t>
                </a:r>
              </a:p>
            </p:txBody>
          </p:sp>
          <p:sp>
            <p:nvSpPr>
              <p:cNvPr id="16419" name="Text Box 35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fragflag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=1</a:t>
                </a:r>
              </a:p>
            </p:txBody>
          </p:sp>
          <p:sp>
            <p:nvSpPr>
              <p:cNvPr id="16420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length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=1500</a:t>
                </a:r>
              </a:p>
            </p:txBody>
          </p:sp>
          <p:sp>
            <p:nvSpPr>
              <p:cNvPr id="16421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2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3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4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5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6" name="Rectangle 42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398" name="Group 43"/>
            <p:cNvGrpSpPr>
              <a:grpSpLocks/>
            </p:cNvGrpSpPr>
            <p:nvPr/>
          </p:nvGrpSpPr>
          <p:grpSpPr bwMode="auto">
            <a:xfrm>
              <a:off x="1560" y="3074"/>
              <a:ext cx="2676" cy="416"/>
              <a:chOff x="3006" y="1208"/>
              <a:chExt cx="2676" cy="416"/>
            </a:xfrm>
          </p:grpSpPr>
          <p:sp>
            <p:nvSpPr>
              <p:cNvPr id="16403" name="Rectangle 44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404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405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ID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=x</a:t>
                </a:r>
              </a:p>
            </p:txBody>
          </p:sp>
          <p:sp>
            <p:nvSpPr>
              <p:cNvPr id="16406" name="Text Box 47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offset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=370</a:t>
                </a:r>
              </a:p>
            </p:txBody>
          </p:sp>
          <p:sp>
            <p:nvSpPr>
              <p:cNvPr id="16407" name="Text Box 48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fragflag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=0</a:t>
                </a:r>
              </a:p>
            </p:txBody>
          </p:sp>
          <p:sp>
            <p:nvSpPr>
              <p:cNvPr id="16408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length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=1040</a:t>
                </a:r>
              </a:p>
            </p:txBody>
          </p:sp>
          <p:sp>
            <p:nvSpPr>
              <p:cNvPr id="16409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0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1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2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3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4" name="Rectangle 55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16399" name="Freeform 56"/>
            <p:cNvSpPr>
              <a:spLocks/>
            </p:cNvSpPr>
            <p:nvPr/>
          </p:nvSpPr>
          <p:spPr bwMode="auto">
            <a:xfrm>
              <a:off x="1290" y="1422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  <a:gd name="T9" fmla="*/ 0 w 210"/>
                <a:gd name="T10" fmla="*/ 0 h 1362"/>
                <a:gd name="T11" fmla="*/ 210 w 210"/>
                <a:gd name="T12" fmla="*/ 1362 h 1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57"/>
            <p:cNvSpPr>
              <a:spLocks noChangeShapeType="1"/>
            </p:cNvSpPr>
            <p:nvPr/>
          </p:nvSpPr>
          <p:spPr bwMode="auto">
            <a:xfrm>
              <a:off x="1290" y="2766"/>
              <a:ext cx="2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58"/>
            <p:cNvSpPr>
              <a:spLocks noChangeShapeType="1"/>
            </p:cNvSpPr>
            <p:nvPr/>
          </p:nvSpPr>
          <p:spPr bwMode="auto">
            <a:xfrm>
              <a:off x="1296" y="2772"/>
              <a:ext cx="210" cy="4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Text Box 59"/>
            <p:cNvSpPr txBox="1">
              <a:spLocks noChangeArrowheads="1"/>
            </p:cNvSpPr>
            <p:nvPr/>
          </p:nvSpPr>
          <p:spPr bwMode="auto">
            <a:xfrm>
              <a:off x="1274" y="1472"/>
              <a:ext cx="2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One large datagram becomes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several smaller datagrams</a:t>
              </a:r>
              <a:endParaRPr lang="en-US" altLang="en-US" sz="1800"/>
            </a:p>
          </p:txBody>
        </p:sp>
      </p:grpSp>
      <p:sp>
        <p:nvSpPr>
          <p:cNvPr id="16388" name="Rectangle 60"/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u="sng" dirty="0">
                <a:solidFill>
                  <a:srgbClr val="FF0000"/>
                </a:solidFill>
              </a:rPr>
              <a:t>Example</a:t>
            </a:r>
            <a:endParaRPr lang="en-US" altLang="en-US" sz="2000" dirty="0"/>
          </a:p>
          <a:p>
            <a:r>
              <a:rPr lang="en-US" altLang="en-US" sz="2000" dirty="0"/>
              <a:t>4000 byte datagram</a:t>
            </a:r>
          </a:p>
          <a:p>
            <a:r>
              <a:rPr lang="en-US" altLang="en-US" sz="2000" dirty="0"/>
              <a:t>MTU = 1500 bytes</a:t>
            </a:r>
          </a:p>
          <a:p>
            <a:endParaRPr lang="en-US" altLang="en-US" sz="2000" dirty="0"/>
          </a:p>
        </p:txBody>
      </p:sp>
      <p:sp>
        <p:nvSpPr>
          <p:cNvPr id="16389" name="Text Box 61"/>
          <p:cNvSpPr txBox="1">
            <a:spLocks noChangeArrowheads="1"/>
          </p:cNvSpPr>
          <p:nvPr/>
        </p:nvSpPr>
        <p:spPr bwMode="auto">
          <a:xfrm>
            <a:off x="463550" y="3756025"/>
            <a:ext cx="1692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1480 bytes in </a:t>
            </a:r>
            <a:br>
              <a:rPr lang="en-US" altLang="en-US" sz="1800"/>
            </a:br>
            <a:r>
              <a:rPr lang="en-US" altLang="en-US" sz="1800"/>
              <a:t>data field</a:t>
            </a:r>
          </a:p>
        </p:txBody>
      </p:sp>
      <p:sp>
        <p:nvSpPr>
          <p:cNvPr id="16390" name="Line 62"/>
          <p:cNvSpPr>
            <a:spLocks noChangeShapeType="1"/>
          </p:cNvSpPr>
          <p:nvPr/>
        </p:nvSpPr>
        <p:spPr bwMode="auto">
          <a:xfrm flipV="1">
            <a:off x="2085975" y="3592513"/>
            <a:ext cx="2536825" cy="581025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1" name="Text Box 63"/>
          <p:cNvSpPr txBox="1">
            <a:spLocks noChangeArrowheads="1"/>
          </p:cNvSpPr>
          <p:nvPr/>
        </p:nvSpPr>
        <p:spPr bwMode="auto">
          <a:xfrm>
            <a:off x="1839913" y="4567238"/>
            <a:ext cx="1065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offset 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1480/8 </a:t>
            </a:r>
          </a:p>
        </p:txBody>
      </p:sp>
      <p:sp>
        <p:nvSpPr>
          <p:cNvPr id="16392" name="Line 64"/>
          <p:cNvSpPr>
            <a:spLocks noChangeShapeType="1"/>
          </p:cNvSpPr>
          <p:nvPr/>
        </p:nvSpPr>
        <p:spPr bwMode="auto">
          <a:xfrm flipV="1">
            <a:off x="2870200" y="4440238"/>
            <a:ext cx="4032250" cy="412750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3" name="Text Box 65"/>
          <p:cNvSpPr txBox="1">
            <a:spLocks noChangeArrowheads="1"/>
          </p:cNvSpPr>
          <p:nvPr/>
        </p:nvSpPr>
        <p:spPr bwMode="auto">
          <a:xfrm>
            <a:off x="568325" y="6088063"/>
            <a:ext cx="7124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Note: the offset value is specified in units of 8-byte chunks!!!</a:t>
            </a:r>
          </a:p>
        </p:txBody>
      </p:sp>
      <p:sp>
        <p:nvSpPr>
          <p:cNvPr id="16394" name="Slide Number Placeholder 6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4-</a:t>
            </a:r>
            <a:fld id="{1AE5CA5E-AB72-403F-BB7F-2D420EE61F2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40205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Fragmentation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5130"/>
            <a:ext cx="7772400" cy="45884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Fragments are re-assembled by the destination host; not by intermediate routers. 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To avoid fragmentation, hosts commonly use path MTU discovery to find the smallest MTU along the path. 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Path MTU discovery involves sending various size datagrams until they do not require fragmentation along the path. 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Most links use MTU&gt;=1500bytes today. 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Try: </a:t>
            </a:r>
            <a:br>
              <a:rPr lang="en-US" altLang="en-US" sz="2400" dirty="0" smtClean="0"/>
            </a:br>
            <a:r>
              <a:rPr lang="en-US" altLang="en-US" sz="2400" dirty="0" smtClean="0">
                <a:solidFill>
                  <a:srgbClr val="000099"/>
                </a:solidFill>
                <a:latin typeface="Courier New" pitchFamily="49" charset="0"/>
              </a:rPr>
              <a:t>traceroute www.berkeley.edu 500</a:t>
            </a:r>
            <a:r>
              <a:rPr lang="en-US" altLang="en-US" sz="2400" dirty="0" smtClean="0"/>
              <a:t>  </a:t>
            </a:r>
            <a:r>
              <a:rPr lang="en-US" altLang="en-US" sz="2400" dirty="0" smtClean="0">
                <a:solidFill>
                  <a:srgbClr val="FF0000"/>
                </a:solidFill>
              </a:rPr>
              <a:t>–F</a:t>
            </a:r>
            <a:r>
              <a:rPr lang="en-US" altLang="en-US" sz="2400" dirty="0" smtClean="0"/>
              <a:t> and</a:t>
            </a:r>
            <a:br>
              <a:rPr lang="en-US" altLang="en-US" sz="2400" dirty="0" smtClean="0"/>
            </a:br>
            <a:r>
              <a:rPr lang="en-US" altLang="en-US" sz="2400" dirty="0" smtClean="0">
                <a:solidFill>
                  <a:srgbClr val="000099"/>
                </a:solidFill>
                <a:latin typeface="Courier New" pitchFamily="49" charset="0"/>
              </a:rPr>
              <a:t>traceroute www.berkeley.edu 1501 -F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-F: Set the "don't fragment" bit, return error it is too long</a:t>
            </a:r>
          </a:p>
        </p:txBody>
      </p:sp>
    </p:spTree>
    <p:extLst>
      <p:ext uri="{BB962C8B-B14F-4D97-AF65-F5344CB8AC3E}">
        <p14:creationId xmlns:p14="http://schemas.microsoft.com/office/powerpoint/2010/main" val="30373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Conclusion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1" charset="-128"/>
              </a:rPr>
              <a:t>Best-effort global packet delivery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Simple end-to-end abstraction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Enables higher-level abstractions on top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>
                <a:ea typeface="ＭＳ Ｐゴシック" pitchFamily="-1" charset="-128"/>
              </a:rPr>
              <a:t>Doesn’t </a:t>
            </a:r>
            <a:r>
              <a:rPr lang="en-US" altLang="en-US" dirty="0" smtClean="0">
                <a:ea typeface="ＭＳ Ｐゴシック" pitchFamily="-1" charset="-128"/>
              </a:rPr>
              <a:t>rely on much from the links below</a:t>
            </a:r>
          </a:p>
          <a:p>
            <a:r>
              <a:rPr lang="en-US" altLang="en-US" dirty="0" smtClean="0">
                <a:ea typeface="ＭＳ Ｐゴシック" pitchFamily="-1" charset="-128"/>
              </a:rPr>
              <a:t>IP addressing and forwarding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Hierarchy for scalability and decentralized control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Allocation of IP prefixes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>
                <a:ea typeface="ＭＳ Ｐゴシック" pitchFamily="-1" charset="-128"/>
              </a:rPr>
              <a:t>Longest prefix match forwarding</a:t>
            </a:r>
          </a:p>
          <a:p>
            <a:pPr lvl="1"/>
            <a:endParaRPr lang="en-US" altLang="en-US" dirty="0" smtClean="0">
              <a:ea typeface="ＭＳ Ｐゴシック" pitchFamily="-1" charset="-128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4C1D4D5F-C3D3-4EA2-997A-44C35A8C37B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Backup Slides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  <a:ea typeface="ＭＳ Ｐゴシック" pitchFamily="-1" charset="-128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D58C4DAE-E5E0-4ABC-9799-71034D715F5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IP Header: Version, Length, ToS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763000" cy="4906963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-1" charset="-128"/>
              </a:rPr>
              <a:t>Version number (4 bits)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Necessary to know what other fields to expect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Typically “4” (for IPv4), and sometimes “6” (for IPv6)</a:t>
            </a:r>
          </a:p>
          <a:p>
            <a:r>
              <a:rPr lang="en-US" altLang="en-US" dirty="0" smtClean="0">
                <a:ea typeface="ＭＳ Ｐゴシック" pitchFamily="-1" charset="-128"/>
              </a:rPr>
              <a:t>Header length (4 bits)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Number of 32-bit words in the header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Typically “5” (for a 20-byte IPv4 header)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Can be more when “IP options” are used</a:t>
            </a:r>
          </a:p>
          <a:p>
            <a:r>
              <a:rPr lang="en-US" altLang="en-US" dirty="0" smtClean="0">
                <a:ea typeface="ＭＳ Ｐゴシック" pitchFamily="-1" charset="-128"/>
              </a:rPr>
              <a:t>Type-of-Service (8 bits)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Allow different packets to be treated differently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Low delay for audio, high bandwidth for bulk transfer</a:t>
            </a:r>
          </a:p>
          <a:p>
            <a:pPr lvl="1"/>
            <a:endParaRPr lang="en-US" altLang="en-US" dirty="0" smtClean="0">
              <a:ea typeface="ＭＳ Ｐゴシック" pitchFamily="-1" charset="-128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FFD86A3C-AEF1-4BEF-8FD7-AD8E2E027B8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Circuit Switching: Static Allocation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676400"/>
            <a:ext cx="9144000" cy="838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altLang="en-US" sz="3600" smtClean="0">
                <a:ea typeface="ＭＳ Ｐゴシック" pitchFamily="-1" charset="-128"/>
              </a:rPr>
              <a:t>Q:  Frequency-Division vs. Time-Division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4EA7E4EE-7CD0-4715-8E84-C19F4BD906D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38825" y="3927475"/>
            <a:ext cx="2803525" cy="1152525"/>
            <a:chOff x="3315" y="2474"/>
            <a:chExt cx="2129" cy="726"/>
          </a:xfrm>
        </p:grpSpPr>
        <p:sp>
          <p:nvSpPr>
            <p:cNvPr id="23574" name="Rectangle 5"/>
            <p:cNvSpPr>
              <a:spLocks noChangeArrowheads="1"/>
            </p:cNvSpPr>
            <p:nvPr/>
          </p:nvSpPr>
          <p:spPr bwMode="auto">
            <a:xfrm>
              <a:off x="3315" y="2474"/>
              <a:ext cx="2129" cy="12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5" name="Rectangle 6"/>
            <p:cNvSpPr>
              <a:spLocks noChangeArrowheads="1"/>
            </p:cNvSpPr>
            <p:nvPr/>
          </p:nvSpPr>
          <p:spPr bwMode="auto">
            <a:xfrm>
              <a:off x="3315" y="2716"/>
              <a:ext cx="2129" cy="1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6" name="Rectangle 7"/>
            <p:cNvSpPr>
              <a:spLocks noChangeArrowheads="1"/>
            </p:cNvSpPr>
            <p:nvPr/>
          </p:nvSpPr>
          <p:spPr bwMode="auto">
            <a:xfrm>
              <a:off x="3315" y="2595"/>
              <a:ext cx="2129" cy="12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7" name="Rectangle 8"/>
            <p:cNvSpPr>
              <a:spLocks noChangeArrowheads="1"/>
            </p:cNvSpPr>
            <p:nvPr/>
          </p:nvSpPr>
          <p:spPr bwMode="auto">
            <a:xfrm>
              <a:off x="3315" y="2837"/>
              <a:ext cx="2129" cy="12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8" name="Rectangle 9"/>
            <p:cNvSpPr>
              <a:spLocks noChangeArrowheads="1"/>
            </p:cNvSpPr>
            <p:nvPr/>
          </p:nvSpPr>
          <p:spPr bwMode="auto">
            <a:xfrm>
              <a:off x="3315" y="2958"/>
              <a:ext cx="2129" cy="1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9" name="Rectangle 10"/>
            <p:cNvSpPr>
              <a:spLocks noChangeArrowheads="1"/>
            </p:cNvSpPr>
            <p:nvPr/>
          </p:nvSpPr>
          <p:spPr bwMode="auto">
            <a:xfrm>
              <a:off x="3315" y="3079"/>
              <a:ext cx="2129" cy="121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6684963" y="527208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/>
              <a:t>time</a:t>
            </a:r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>
            <a:off x="6032500" y="5348288"/>
            <a:ext cx="245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Text Box 16"/>
          <p:cNvSpPr txBox="1">
            <a:spLocks noChangeArrowheads="1"/>
          </p:cNvSpPr>
          <p:nvPr/>
        </p:nvSpPr>
        <p:spPr bwMode="auto">
          <a:xfrm>
            <a:off x="1852613" y="527685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/>
              <a:t>time</a:t>
            </a:r>
          </a:p>
        </p:txBody>
      </p:sp>
      <p:sp>
        <p:nvSpPr>
          <p:cNvPr id="23561" name="Line 17"/>
          <p:cNvSpPr>
            <a:spLocks noChangeShapeType="1"/>
          </p:cNvSpPr>
          <p:nvPr/>
        </p:nvSpPr>
        <p:spPr bwMode="auto">
          <a:xfrm flipV="1">
            <a:off x="885825" y="5349875"/>
            <a:ext cx="28797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8"/>
          <p:cNvSpPr>
            <a:spLocks noChangeArrowheads="1"/>
          </p:cNvSpPr>
          <p:nvPr/>
        </p:nvSpPr>
        <p:spPr bwMode="auto">
          <a:xfrm>
            <a:off x="922338" y="3929063"/>
            <a:ext cx="231775" cy="111283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3" name="Rectangle 19"/>
          <p:cNvSpPr>
            <a:spLocks noChangeArrowheads="1"/>
          </p:cNvSpPr>
          <p:nvPr/>
        </p:nvSpPr>
        <p:spPr bwMode="auto">
          <a:xfrm>
            <a:off x="1152525" y="3929063"/>
            <a:ext cx="231775" cy="1112837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4" name="Rectangle 20"/>
          <p:cNvSpPr>
            <a:spLocks noChangeArrowheads="1"/>
          </p:cNvSpPr>
          <p:nvPr/>
        </p:nvSpPr>
        <p:spPr bwMode="auto">
          <a:xfrm>
            <a:off x="1384300" y="3929063"/>
            <a:ext cx="231775" cy="11128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5" name="Rectangle 21"/>
          <p:cNvSpPr>
            <a:spLocks noChangeArrowheads="1"/>
          </p:cNvSpPr>
          <p:nvPr/>
        </p:nvSpPr>
        <p:spPr bwMode="auto">
          <a:xfrm>
            <a:off x="1614488" y="3929063"/>
            <a:ext cx="231775" cy="111283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6" name="Rectangle 22"/>
          <p:cNvSpPr>
            <a:spLocks noChangeArrowheads="1"/>
          </p:cNvSpPr>
          <p:nvPr/>
        </p:nvSpPr>
        <p:spPr bwMode="auto">
          <a:xfrm>
            <a:off x="1844675" y="3929063"/>
            <a:ext cx="231775" cy="11128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7" name="Rectangle 23"/>
          <p:cNvSpPr>
            <a:spLocks noChangeArrowheads="1"/>
          </p:cNvSpPr>
          <p:nvPr/>
        </p:nvSpPr>
        <p:spPr bwMode="auto">
          <a:xfrm>
            <a:off x="2073275" y="3929063"/>
            <a:ext cx="231775" cy="1112837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8" name="Rectangle 24"/>
          <p:cNvSpPr>
            <a:spLocks noChangeArrowheads="1"/>
          </p:cNvSpPr>
          <p:nvPr/>
        </p:nvSpPr>
        <p:spPr bwMode="auto">
          <a:xfrm>
            <a:off x="2305050" y="3929063"/>
            <a:ext cx="231775" cy="111283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9" name="Rectangle 25"/>
          <p:cNvSpPr>
            <a:spLocks noChangeArrowheads="1"/>
          </p:cNvSpPr>
          <p:nvPr/>
        </p:nvSpPr>
        <p:spPr bwMode="auto">
          <a:xfrm>
            <a:off x="2535238" y="3929063"/>
            <a:ext cx="231775" cy="1112837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0" name="Rectangle 26"/>
          <p:cNvSpPr>
            <a:spLocks noChangeArrowheads="1"/>
          </p:cNvSpPr>
          <p:nvPr/>
        </p:nvSpPr>
        <p:spPr bwMode="auto">
          <a:xfrm>
            <a:off x="2767013" y="3929063"/>
            <a:ext cx="231775" cy="11128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1" name="Rectangle 27"/>
          <p:cNvSpPr>
            <a:spLocks noChangeArrowheads="1"/>
          </p:cNvSpPr>
          <p:nvPr/>
        </p:nvSpPr>
        <p:spPr bwMode="auto">
          <a:xfrm>
            <a:off x="2997200" y="3929063"/>
            <a:ext cx="231775" cy="111283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2" name="Rectangle 28"/>
          <p:cNvSpPr>
            <a:spLocks noChangeArrowheads="1"/>
          </p:cNvSpPr>
          <p:nvPr/>
        </p:nvSpPr>
        <p:spPr bwMode="auto">
          <a:xfrm>
            <a:off x="3227388" y="3929063"/>
            <a:ext cx="231775" cy="11128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3" name="Rectangle 29"/>
          <p:cNvSpPr>
            <a:spLocks noChangeArrowheads="1"/>
          </p:cNvSpPr>
          <p:nvPr/>
        </p:nvSpPr>
        <p:spPr bwMode="auto">
          <a:xfrm>
            <a:off x="3455988" y="3929063"/>
            <a:ext cx="231775" cy="1112837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IP Header: Length, Fragments, TTL</a:t>
            </a:r>
          </a:p>
        </p:txBody>
      </p:sp>
      <p:sp>
        <p:nvSpPr>
          <p:cNvPr id="8232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53340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-1" charset="-128"/>
              </a:rPr>
              <a:t>Total length (16 bits)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Number of bytes in the packet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Max size is 63,535 bytes (2</a:t>
            </a:r>
            <a:r>
              <a:rPr lang="en-US" altLang="en-US" baseline="30000" dirty="0" smtClean="0">
                <a:ea typeface="ＭＳ Ｐゴシック" pitchFamily="-1" charset="-128"/>
              </a:rPr>
              <a:t>16</a:t>
            </a:r>
            <a:r>
              <a:rPr lang="en-US" altLang="en-US" dirty="0" smtClean="0">
                <a:ea typeface="ＭＳ Ｐゴシック" pitchFamily="-1" charset="-128"/>
              </a:rPr>
              <a:t> -1)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… though most links impose smaller limits</a:t>
            </a:r>
          </a:p>
          <a:p>
            <a:r>
              <a:rPr lang="en-US" altLang="en-US" dirty="0" smtClean="0">
                <a:ea typeface="ＭＳ Ｐゴシック" pitchFamily="-1" charset="-128"/>
              </a:rPr>
              <a:t>Fragmentation information (32 bits)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Supports dividing a large IP packet into fragments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… in case a link cannot handle a large IP packet</a:t>
            </a:r>
          </a:p>
          <a:p>
            <a:r>
              <a:rPr lang="en-US" altLang="en-US" dirty="0" smtClean="0">
                <a:ea typeface="ＭＳ Ｐゴシック" pitchFamily="-1" charset="-128"/>
              </a:rPr>
              <a:t>Time-To-Live (8 bits)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Used to identify packets stuck in forwarding loops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… and eventually discard them from the network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ED058652-9F5A-469C-A6C7-B9FD49EAC90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IP Header: Transport Protocol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1" charset="-128"/>
              </a:rPr>
              <a:t>Protocol (8 bits)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Identifies the higher-level protocol</a:t>
            </a:r>
          </a:p>
          <a:p>
            <a:pPr lvl="2"/>
            <a:r>
              <a:rPr lang="en-US" altLang="en-US" dirty="0" smtClean="0">
                <a:ea typeface="ＭＳ Ｐゴシック" pitchFamily="-1" charset="-128"/>
              </a:rPr>
              <a:t>E.g., “6” for the Transmission Control Protocol (TCP)</a:t>
            </a:r>
          </a:p>
          <a:p>
            <a:pPr lvl="2"/>
            <a:r>
              <a:rPr lang="en-US" altLang="en-US" dirty="0" smtClean="0">
                <a:ea typeface="ＭＳ Ｐゴシック" pitchFamily="-1" charset="-128"/>
              </a:rPr>
              <a:t>E.g., “17” for the User Datagram Protocol (UDP)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Important for </a:t>
            </a:r>
            <a:r>
              <a:rPr lang="en-US" altLang="en-US" dirty="0" err="1" smtClean="0">
                <a:ea typeface="ＭＳ Ｐゴシック" pitchFamily="-1" charset="-128"/>
              </a:rPr>
              <a:t>demultiplexing</a:t>
            </a:r>
            <a:r>
              <a:rPr lang="en-US" altLang="en-US" dirty="0" smtClean="0">
                <a:ea typeface="ＭＳ Ｐゴシック" pitchFamily="-1" charset="-128"/>
              </a:rPr>
              <a:t> at receiving host</a:t>
            </a:r>
          </a:p>
          <a:p>
            <a:pPr lvl="2"/>
            <a:r>
              <a:rPr lang="en-US" altLang="en-US" dirty="0" smtClean="0">
                <a:ea typeface="ＭＳ Ｐゴシック" pitchFamily="-1" charset="-128"/>
              </a:rPr>
              <a:t>Indicates what kind of header to expect next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F10B3FFA-B8DB-403F-8E60-A8D492820B0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0357" name="Text Box 6"/>
          <p:cNvSpPr txBox="1">
            <a:spLocks noChangeArrowheads="1"/>
          </p:cNvSpPr>
          <p:nvPr/>
        </p:nvSpPr>
        <p:spPr bwMode="auto">
          <a:xfrm>
            <a:off x="1806575" y="4811713"/>
            <a:ext cx="19589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/>
              <a:t>IP header</a:t>
            </a:r>
          </a:p>
        </p:txBody>
      </p:sp>
      <p:sp>
        <p:nvSpPr>
          <p:cNvPr id="100358" name="Text Box 7"/>
          <p:cNvSpPr txBox="1">
            <a:spLocks noChangeArrowheads="1"/>
          </p:cNvSpPr>
          <p:nvPr/>
        </p:nvSpPr>
        <p:spPr bwMode="auto">
          <a:xfrm>
            <a:off x="5378450" y="4811713"/>
            <a:ext cx="20351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/>
              <a:t>IP header</a:t>
            </a:r>
          </a:p>
        </p:txBody>
      </p:sp>
      <p:sp>
        <p:nvSpPr>
          <p:cNvPr id="100359" name="Text Box 8"/>
          <p:cNvSpPr txBox="1">
            <a:spLocks noChangeArrowheads="1"/>
          </p:cNvSpPr>
          <p:nvPr/>
        </p:nvSpPr>
        <p:spPr bwMode="auto">
          <a:xfrm>
            <a:off x="1806575" y="5195888"/>
            <a:ext cx="1957388" cy="3968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/>
              <a:t>TCP header</a:t>
            </a:r>
          </a:p>
        </p:txBody>
      </p:sp>
      <p:sp>
        <p:nvSpPr>
          <p:cNvPr id="100360" name="Text Box 9"/>
          <p:cNvSpPr txBox="1">
            <a:spLocks noChangeArrowheads="1"/>
          </p:cNvSpPr>
          <p:nvPr/>
        </p:nvSpPr>
        <p:spPr bwMode="auto">
          <a:xfrm>
            <a:off x="5378450" y="5195888"/>
            <a:ext cx="2033588" cy="3968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/>
              <a:t>UDP header</a:t>
            </a:r>
          </a:p>
        </p:txBody>
      </p:sp>
      <p:sp>
        <p:nvSpPr>
          <p:cNvPr id="100361" name="Rectangle 10"/>
          <p:cNvSpPr>
            <a:spLocks noChangeArrowheads="1"/>
          </p:cNvSpPr>
          <p:nvPr/>
        </p:nvSpPr>
        <p:spPr bwMode="auto">
          <a:xfrm>
            <a:off x="1806575" y="5580063"/>
            <a:ext cx="1958975" cy="11906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62" name="Rectangle 11"/>
          <p:cNvSpPr>
            <a:spLocks noChangeArrowheads="1"/>
          </p:cNvSpPr>
          <p:nvPr/>
        </p:nvSpPr>
        <p:spPr bwMode="auto">
          <a:xfrm>
            <a:off x="5340350" y="5580063"/>
            <a:ext cx="2073275" cy="11906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63" name="Text Box 13"/>
          <p:cNvSpPr txBox="1">
            <a:spLocks noChangeArrowheads="1"/>
          </p:cNvSpPr>
          <p:nvPr/>
        </p:nvSpPr>
        <p:spPr bwMode="auto">
          <a:xfrm>
            <a:off x="1844675" y="4235450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/>
              <a:t>protocol=6</a:t>
            </a:r>
          </a:p>
        </p:txBody>
      </p:sp>
      <p:sp>
        <p:nvSpPr>
          <p:cNvPr id="100364" name="Text Box 14"/>
          <p:cNvSpPr txBox="1">
            <a:spLocks noChangeArrowheads="1"/>
          </p:cNvSpPr>
          <p:nvPr/>
        </p:nvSpPr>
        <p:spPr bwMode="auto">
          <a:xfrm>
            <a:off x="5438775" y="4311650"/>
            <a:ext cx="1860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/>
              <a:t>protocol=17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IP Header: Header Checksum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Checksum (16 bits)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Sum of all 16-bit words in the header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If header bits are corrupted, checksum won’t match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Receiving  discards corrupted packets</a:t>
            </a: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F087EAEB-246B-4B37-A66F-91EBC815C24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44804" name="Text Box 4"/>
          <p:cNvSpPr txBox="1">
            <a:spLocks noChangeArrowheads="1"/>
          </p:cNvSpPr>
          <p:nvPr/>
        </p:nvSpPr>
        <p:spPr bwMode="auto">
          <a:xfrm>
            <a:off x="1123950" y="3933825"/>
            <a:ext cx="12477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800"/>
              <a:t>  134</a:t>
            </a:r>
          </a:p>
          <a:p>
            <a:pPr eaLnBrk="1" hangingPunct="1"/>
            <a:r>
              <a:rPr lang="en-US" altLang="en-US" sz="2800"/>
              <a:t>+ 212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= 346</a:t>
            </a:r>
          </a:p>
        </p:txBody>
      </p:sp>
      <p:sp>
        <p:nvSpPr>
          <p:cNvPr id="844805" name="Text Box 5"/>
          <p:cNvSpPr txBox="1">
            <a:spLocks noChangeArrowheads="1"/>
          </p:cNvSpPr>
          <p:nvPr/>
        </p:nvSpPr>
        <p:spPr bwMode="auto">
          <a:xfrm>
            <a:off x="6731000" y="3932238"/>
            <a:ext cx="12477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800"/>
              <a:t>  134</a:t>
            </a:r>
          </a:p>
          <a:p>
            <a:pPr eaLnBrk="1" hangingPunct="1"/>
            <a:r>
              <a:rPr lang="en-US" altLang="en-US" sz="2800"/>
              <a:t>+ 21</a:t>
            </a:r>
            <a:r>
              <a:rPr lang="en-US" altLang="en-US" sz="2800">
                <a:solidFill>
                  <a:srgbClr val="FF3300"/>
                </a:solidFill>
              </a:rPr>
              <a:t>6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= 350</a:t>
            </a:r>
          </a:p>
        </p:txBody>
      </p:sp>
      <p:sp>
        <p:nvSpPr>
          <p:cNvPr id="844806" name="Line 6"/>
          <p:cNvSpPr>
            <a:spLocks noChangeShapeType="1"/>
          </p:cNvSpPr>
          <p:nvPr/>
        </p:nvSpPr>
        <p:spPr bwMode="auto">
          <a:xfrm>
            <a:off x="969963" y="5084763"/>
            <a:ext cx="16906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07" name="Line 7"/>
          <p:cNvSpPr>
            <a:spLocks noChangeShapeType="1"/>
          </p:cNvSpPr>
          <p:nvPr/>
        </p:nvSpPr>
        <p:spPr bwMode="auto">
          <a:xfrm>
            <a:off x="6386513" y="5046663"/>
            <a:ext cx="16906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09" name="AutoShape 9"/>
          <p:cNvSpPr>
            <a:spLocks noChangeArrowheads="1"/>
          </p:cNvSpPr>
          <p:nvPr/>
        </p:nvSpPr>
        <p:spPr bwMode="auto">
          <a:xfrm>
            <a:off x="3505200" y="4586288"/>
            <a:ext cx="1958975" cy="728662"/>
          </a:xfrm>
          <a:prstGeom prst="rightArrow">
            <a:avLst>
              <a:gd name="adj1" fmla="val 50000"/>
              <a:gd name="adj2" fmla="val 6721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4810" name="Text Box 10"/>
          <p:cNvSpPr txBox="1">
            <a:spLocks noChangeArrowheads="1"/>
          </p:cNvSpPr>
          <p:nvPr/>
        </p:nvSpPr>
        <p:spPr bwMode="auto">
          <a:xfrm>
            <a:off x="4846638" y="3886200"/>
            <a:ext cx="2098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3300"/>
                </a:solidFill>
              </a:rPr>
              <a:t>Mismatch!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4" grpId="0"/>
      <p:bldP spid="844805" grpId="0"/>
      <p:bldP spid="844806" grpId="0" animBg="1"/>
      <p:bldP spid="844807" grpId="0" animBg="1"/>
      <p:bldP spid="844809" grpId="0" animBg="1"/>
      <p:bldP spid="8448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IP Header: To and From Addresses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1" charset="-128"/>
              </a:rPr>
              <a:t>Destination IP address (32 bits)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Unique identifier for the receiving host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>
                <a:ea typeface="ＭＳ Ｐゴシック" pitchFamily="-1" charset="-128"/>
              </a:rPr>
              <a:t>Allows each node to make forwarding decisions</a:t>
            </a:r>
          </a:p>
          <a:p>
            <a:r>
              <a:rPr lang="en-US" altLang="en-US" dirty="0" smtClean="0">
                <a:ea typeface="ＭＳ Ｐゴシック" pitchFamily="-1" charset="-128"/>
              </a:rPr>
              <a:t>Source IP address (32 bits)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Unique identifier for the sending host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Recipient can decide whether to accept packet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Enables recipient to send a reply back to source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7BCA5823-E042-4D11-9DFA-27D4256F5180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Circuit Switching: Static Allocation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600200"/>
            <a:ext cx="4419600" cy="4525963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-1" charset="-128"/>
              </a:rPr>
              <a:t>Time-division</a:t>
            </a:r>
          </a:p>
          <a:p>
            <a:pPr lvl="1"/>
            <a:r>
              <a:rPr lang="en-US" altLang="en-US" sz="3200" smtClean="0">
                <a:ea typeface="ＭＳ Ｐゴシック" pitchFamily="-1" charset="-128"/>
              </a:rPr>
              <a:t>Each circuit allocated </a:t>
            </a:r>
            <a:br>
              <a:rPr lang="en-US" altLang="en-US" sz="3200" smtClean="0">
                <a:ea typeface="ＭＳ Ｐゴシック" pitchFamily="-1" charset="-128"/>
              </a:rPr>
            </a:br>
            <a:r>
              <a:rPr lang="en-US" altLang="en-US" sz="3200" smtClean="0">
                <a:ea typeface="ＭＳ Ｐゴシック" pitchFamily="-1" charset="-128"/>
              </a:rPr>
              <a:t>certain time slots</a:t>
            </a:r>
          </a:p>
        </p:txBody>
      </p:sp>
      <p:sp>
        <p:nvSpPr>
          <p:cNvPr id="8151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495800" cy="4525963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-1" charset="-128"/>
              </a:rPr>
              <a:t>Frequency-division</a:t>
            </a:r>
          </a:p>
          <a:p>
            <a:pPr lvl="1"/>
            <a:r>
              <a:rPr lang="en-US" altLang="en-US" sz="3200" smtClean="0">
                <a:ea typeface="ＭＳ Ｐゴシック" pitchFamily="-1" charset="-128"/>
              </a:rPr>
              <a:t>Each circuit allocated certain frequencies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5FFB0C96-E4F1-41A9-912C-2BA673AE4AB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38825" y="3927475"/>
            <a:ext cx="2803525" cy="1152525"/>
            <a:chOff x="3315" y="2474"/>
            <a:chExt cx="2129" cy="726"/>
          </a:xfrm>
        </p:grpSpPr>
        <p:sp>
          <p:nvSpPr>
            <p:cNvPr id="25625" name="Rectangle 5"/>
            <p:cNvSpPr>
              <a:spLocks noChangeArrowheads="1"/>
            </p:cNvSpPr>
            <p:nvPr/>
          </p:nvSpPr>
          <p:spPr bwMode="auto">
            <a:xfrm>
              <a:off x="3315" y="2474"/>
              <a:ext cx="2129" cy="12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6" name="Rectangle 6"/>
            <p:cNvSpPr>
              <a:spLocks noChangeArrowheads="1"/>
            </p:cNvSpPr>
            <p:nvPr/>
          </p:nvSpPr>
          <p:spPr bwMode="auto">
            <a:xfrm>
              <a:off x="3315" y="2716"/>
              <a:ext cx="2129" cy="1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7" name="Rectangle 7"/>
            <p:cNvSpPr>
              <a:spLocks noChangeArrowheads="1"/>
            </p:cNvSpPr>
            <p:nvPr/>
          </p:nvSpPr>
          <p:spPr bwMode="auto">
            <a:xfrm>
              <a:off x="3315" y="2595"/>
              <a:ext cx="2129" cy="12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8" name="Rectangle 8"/>
            <p:cNvSpPr>
              <a:spLocks noChangeArrowheads="1"/>
            </p:cNvSpPr>
            <p:nvPr/>
          </p:nvSpPr>
          <p:spPr bwMode="auto">
            <a:xfrm>
              <a:off x="3315" y="2837"/>
              <a:ext cx="2129" cy="12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9" name="Rectangle 9"/>
            <p:cNvSpPr>
              <a:spLocks noChangeArrowheads="1"/>
            </p:cNvSpPr>
            <p:nvPr/>
          </p:nvSpPr>
          <p:spPr bwMode="auto">
            <a:xfrm>
              <a:off x="3315" y="2958"/>
              <a:ext cx="2129" cy="12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0" name="Rectangle 10"/>
            <p:cNvSpPr>
              <a:spLocks noChangeArrowheads="1"/>
            </p:cNvSpPr>
            <p:nvPr/>
          </p:nvSpPr>
          <p:spPr bwMode="auto">
            <a:xfrm>
              <a:off x="3315" y="3079"/>
              <a:ext cx="2129" cy="121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15116" name="Line 12"/>
          <p:cNvSpPr>
            <a:spLocks noChangeShapeType="1"/>
          </p:cNvSpPr>
          <p:nvPr/>
        </p:nvSpPr>
        <p:spPr bwMode="auto">
          <a:xfrm flipV="1">
            <a:off x="5570538" y="3929063"/>
            <a:ext cx="0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5117" name="Text Box 13"/>
          <p:cNvSpPr txBox="1">
            <a:spLocks noChangeArrowheads="1"/>
          </p:cNvSpPr>
          <p:nvPr/>
        </p:nvSpPr>
        <p:spPr bwMode="auto">
          <a:xfrm>
            <a:off x="6684963" y="527208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/>
              <a:t>time</a:t>
            </a:r>
          </a:p>
        </p:txBody>
      </p:sp>
      <p:sp>
        <p:nvSpPr>
          <p:cNvPr id="815118" name="Text Box 14"/>
          <p:cNvSpPr txBox="1">
            <a:spLocks noChangeArrowheads="1"/>
          </p:cNvSpPr>
          <p:nvPr/>
        </p:nvSpPr>
        <p:spPr bwMode="auto">
          <a:xfrm rot="-5400000">
            <a:off x="4309268" y="4460082"/>
            <a:ext cx="182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/>
              <a:t>frequency</a:t>
            </a:r>
          </a:p>
        </p:txBody>
      </p:sp>
      <p:sp>
        <p:nvSpPr>
          <p:cNvPr id="815119" name="Line 15"/>
          <p:cNvSpPr>
            <a:spLocks noChangeShapeType="1"/>
          </p:cNvSpPr>
          <p:nvPr/>
        </p:nvSpPr>
        <p:spPr bwMode="auto">
          <a:xfrm>
            <a:off x="6032500" y="5348288"/>
            <a:ext cx="245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Text Box 16"/>
          <p:cNvSpPr txBox="1">
            <a:spLocks noChangeArrowheads="1"/>
          </p:cNvSpPr>
          <p:nvPr/>
        </p:nvSpPr>
        <p:spPr bwMode="auto">
          <a:xfrm>
            <a:off x="1852613" y="527685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/>
              <a:t>time</a:t>
            </a:r>
          </a:p>
        </p:txBody>
      </p:sp>
      <p:sp>
        <p:nvSpPr>
          <p:cNvPr id="25612" name="Line 17"/>
          <p:cNvSpPr>
            <a:spLocks noChangeShapeType="1"/>
          </p:cNvSpPr>
          <p:nvPr/>
        </p:nvSpPr>
        <p:spPr bwMode="auto">
          <a:xfrm flipV="1">
            <a:off x="885825" y="5349875"/>
            <a:ext cx="28797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Rectangle 18"/>
          <p:cNvSpPr>
            <a:spLocks noChangeArrowheads="1"/>
          </p:cNvSpPr>
          <p:nvPr/>
        </p:nvSpPr>
        <p:spPr bwMode="auto">
          <a:xfrm>
            <a:off x="922338" y="3929063"/>
            <a:ext cx="231775" cy="111283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4" name="Rectangle 19"/>
          <p:cNvSpPr>
            <a:spLocks noChangeArrowheads="1"/>
          </p:cNvSpPr>
          <p:nvPr/>
        </p:nvSpPr>
        <p:spPr bwMode="auto">
          <a:xfrm>
            <a:off x="1152525" y="3929063"/>
            <a:ext cx="231775" cy="1112837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5" name="Rectangle 20"/>
          <p:cNvSpPr>
            <a:spLocks noChangeArrowheads="1"/>
          </p:cNvSpPr>
          <p:nvPr/>
        </p:nvSpPr>
        <p:spPr bwMode="auto">
          <a:xfrm>
            <a:off x="1384300" y="3929063"/>
            <a:ext cx="231775" cy="11128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6" name="Rectangle 21"/>
          <p:cNvSpPr>
            <a:spLocks noChangeArrowheads="1"/>
          </p:cNvSpPr>
          <p:nvPr/>
        </p:nvSpPr>
        <p:spPr bwMode="auto">
          <a:xfrm>
            <a:off x="1614488" y="3929063"/>
            <a:ext cx="231775" cy="111283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7" name="Rectangle 22"/>
          <p:cNvSpPr>
            <a:spLocks noChangeArrowheads="1"/>
          </p:cNvSpPr>
          <p:nvPr/>
        </p:nvSpPr>
        <p:spPr bwMode="auto">
          <a:xfrm>
            <a:off x="1844675" y="3929063"/>
            <a:ext cx="231775" cy="11128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8" name="Rectangle 23"/>
          <p:cNvSpPr>
            <a:spLocks noChangeArrowheads="1"/>
          </p:cNvSpPr>
          <p:nvPr/>
        </p:nvSpPr>
        <p:spPr bwMode="auto">
          <a:xfrm>
            <a:off x="2073275" y="3929063"/>
            <a:ext cx="231775" cy="1112837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9" name="Rectangle 24"/>
          <p:cNvSpPr>
            <a:spLocks noChangeArrowheads="1"/>
          </p:cNvSpPr>
          <p:nvPr/>
        </p:nvSpPr>
        <p:spPr bwMode="auto">
          <a:xfrm>
            <a:off x="2305050" y="3929063"/>
            <a:ext cx="231775" cy="111283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0" name="Rectangle 25"/>
          <p:cNvSpPr>
            <a:spLocks noChangeArrowheads="1"/>
          </p:cNvSpPr>
          <p:nvPr/>
        </p:nvSpPr>
        <p:spPr bwMode="auto">
          <a:xfrm>
            <a:off x="2535238" y="3929063"/>
            <a:ext cx="231775" cy="1112837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1" name="Rectangle 26"/>
          <p:cNvSpPr>
            <a:spLocks noChangeArrowheads="1"/>
          </p:cNvSpPr>
          <p:nvPr/>
        </p:nvSpPr>
        <p:spPr bwMode="auto">
          <a:xfrm>
            <a:off x="2767013" y="3929063"/>
            <a:ext cx="231775" cy="11128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2" name="Rectangle 27"/>
          <p:cNvSpPr>
            <a:spLocks noChangeArrowheads="1"/>
          </p:cNvSpPr>
          <p:nvPr/>
        </p:nvSpPr>
        <p:spPr bwMode="auto">
          <a:xfrm>
            <a:off x="2997200" y="3929063"/>
            <a:ext cx="231775" cy="111283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3" name="Rectangle 28"/>
          <p:cNvSpPr>
            <a:spLocks noChangeArrowheads="1"/>
          </p:cNvSpPr>
          <p:nvPr/>
        </p:nvSpPr>
        <p:spPr bwMode="auto">
          <a:xfrm>
            <a:off x="3227388" y="3929063"/>
            <a:ext cx="231775" cy="11128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4" name="Rectangle 29"/>
          <p:cNvSpPr>
            <a:spLocks noChangeArrowheads="1"/>
          </p:cNvSpPr>
          <p:nvPr/>
        </p:nvSpPr>
        <p:spPr bwMode="auto">
          <a:xfrm>
            <a:off x="3455988" y="3929063"/>
            <a:ext cx="231775" cy="1112837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8" grpId="0" build="p"/>
      <p:bldP spid="815116" grpId="0" animBg="1"/>
      <p:bldP spid="815117" grpId="0"/>
      <p:bldP spid="815118" grpId="0"/>
      <p:bldP spid="8151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Packet Switching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3630613"/>
          </a:xfrm>
        </p:spPr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Message divided into packets</a:t>
            </a:r>
          </a:p>
          <a:p>
            <a:pPr lvl="1">
              <a:spcAft>
                <a:spcPts val="600"/>
              </a:spcAft>
            </a:pPr>
            <a:r>
              <a:rPr lang="en-US" altLang="en-US" smtClean="0">
                <a:ea typeface="ＭＳ Ｐゴシック" pitchFamily="-1" charset="-128"/>
              </a:rPr>
              <a:t>Header identifies the destination address</a:t>
            </a:r>
          </a:p>
          <a:p>
            <a:r>
              <a:rPr lang="en-US" altLang="en-US" smtClean="0">
                <a:ea typeface="ＭＳ Ｐゴシック" pitchFamily="-1" charset="-128"/>
              </a:rPr>
              <a:t>Packets travel separately through the network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Forwarding based on the destination address</a:t>
            </a:r>
          </a:p>
          <a:p>
            <a:pPr lvl="1">
              <a:spcAft>
                <a:spcPts val="600"/>
              </a:spcAft>
            </a:pPr>
            <a:r>
              <a:rPr lang="en-US" altLang="en-US" smtClean="0">
                <a:ea typeface="ＭＳ Ｐゴシック" pitchFamily="-1" charset="-128"/>
              </a:rPr>
              <a:t>Packets may be buffered temporarily</a:t>
            </a:r>
          </a:p>
          <a:p>
            <a:r>
              <a:rPr lang="en-US" altLang="en-US" smtClean="0">
                <a:ea typeface="ＭＳ Ｐゴシック" pitchFamily="-1" charset="-128"/>
              </a:rPr>
              <a:t>Destination reconstructs the message</a:t>
            </a:r>
          </a:p>
        </p:txBody>
      </p:sp>
      <p:sp>
        <p:nvSpPr>
          <p:cNvPr id="27652" name="Line 21"/>
          <p:cNvSpPr>
            <a:spLocks noChangeShapeType="1"/>
          </p:cNvSpPr>
          <p:nvPr/>
        </p:nvSpPr>
        <p:spPr bwMode="auto">
          <a:xfrm flipH="1">
            <a:off x="3119438" y="5248275"/>
            <a:ext cx="381000" cy="455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22"/>
          <p:cNvSpPr>
            <a:spLocks noChangeShapeType="1"/>
          </p:cNvSpPr>
          <p:nvPr/>
        </p:nvSpPr>
        <p:spPr bwMode="auto">
          <a:xfrm flipH="1">
            <a:off x="3500438" y="5932488"/>
            <a:ext cx="304800" cy="531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23"/>
          <p:cNvSpPr>
            <a:spLocks noChangeShapeType="1"/>
          </p:cNvSpPr>
          <p:nvPr/>
        </p:nvSpPr>
        <p:spPr bwMode="auto">
          <a:xfrm flipH="1">
            <a:off x="6088063" y="5400675"/>
            <a:ext cx="455612" cy="379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24"/>
          <p:cNvSpPr>
            <a:spLocks noChangeShapeType="1"/>
          </p:cNvSpPr>
          <p:nvPr/>
        </p:nvSpPr>
        <p:spPr bwMode="auto">
          <a:xfrm>
            <a:off x="7050088" y="6215063"/>
            <a:ext cx="78105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25"/>
          <p:cNvSpPr>
            <a:spLocks noChangeShapeType="1"/>
          </p:cNvSpPr>
          <p:nvPr/>
        </p:nvSpPr>
        <p:spPr bwMode="auto">
          <a:xfrm flipV="1">
            <a:off x="7291388" y="5632450"/>
            <a:ext cx="623887" cy="179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26"/>
          <p:cNvSpPr>
            <a:spLocks noChangeShapeType="1"/>
          </p:cNvSpPr>
          <p:nvPr/>
        </p:nvSpPr>
        <p:spPr bwMode="auto">
          <a:xfrm>
            <a:off x="7213600" y="5811838"/>
            <a:ext cx="809625" cy="158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27"/>
          <p:cNvSpPr>
            <a:spLocks noChangeShapeType="1"/>
          </p:cNvSpPr>
          <p:nvPr/>
        </p:nvSpPr>
        <p:spPr bwMode="auto">
          <a:xfrm>
            <a:off x="3833813" y="5946775"/>
            <a:ext cx="542925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28"/>
          <p:cNvSpPr>
            <a:spLocks noChangeShapeType="1"/>
          </p:cNvSpPr>
          <p:nvPr/>
        </p:nvSpPr>
        <p:spPr bwMode="auto">
          <a:xfrm flipH="1">
            <a:off x="3898900" y="5937250"/>
            <a:ext cx="1055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29"/>
          <p:cNvSpPr>
            <a:spLocks noChangeShapeType="1"/>
          </p:cNvSpPr>
          <p:nvPr/>
        </p:nvSpPr>
        <p:spPr bwMode="auto">
          <a:xfrm flipH="1">
            <a:off x="4376738" y="5946775"/>
            <a:ext cx="655637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30"/>
          <p:cNvSpPr>
            <a:spLocks noChangeShapeType="1"/>
          </p:cNvSpPr>
          <p:nvPr/>
        </p:nvSpPr>
        <p:spPr bwMode="auto">
          <a:xfrm flipV="1">
            <a:off x="4394200" y="5803900"/>
            <a:ext cx="1735138" cy="630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31"/>
          <p:cNvSpPr>
            <a:spLocks noChangeShapeType="1"/>
          </p:cNvSpPr>
          <p:nvPr/>
        </p:nvSpPr>
        <p:spPr bwMode="auto">
          <a:xfrm>
            <a:off x="6172200" y="5803900"/>
            <a:ext cx="1025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32"/>
          <p:cNvSpPr>
            <a:spLocks noChangeShapeType="1"/>
          </p:cNvSpPr>
          <p:nvPr/>
        </p:nvSpPr>
        <p:spPr bwMode="auto">
          <a:xfrm>
            <a:off x="6172200" y="5811838"/>
            <a:ext cx="863600" cy="39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33"/>
          <p:cNvSpPr>
            <a:spLocks noChangeShapeType="1"/>
          </p:cNvSpPr>
          <p:nvPr/>
        </p:nvSpPr>
        <p:spPr bwMode="auto">
          <a:xfrm flipV="1">
            <a:off x="6172200" y="5795963"/>
            <a:ext cx="1025525" cy="588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34"/>
          <p:cNvSpPr>
            <a:spLocks noChangeShapeType="1"/>
          </p:cNvSpPr>
          <p:nvPr/>
        </p:nvSpPr>
        <p:spPr bwMode="auto">
          <a:xfrm flipV="1">
            <a:off x="6246813" y="6199188"/>
            <a:ext cx="709612" cy="180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35"/>
          <p:cNvSpPr>
            <a:spLocks noChangeShapeType="1"/>
          </p:cNvSpPr>
          <p:nvPr/>
        </p:nvSpPr>
        <p:spPr bwMode="auto">
          <a:xfrm flipH="1">
            <a:off x="3094038" y="5305425"/>
            <a:ext cx="1468437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36"/>
          <p:cNvSpPr>
            <a:spLocks noChangeShapeType="1"/>
          </p:cNvSpPr>
          <p:nvPr/>
        </p:nvSpPr>
        <p:spPr bwMode="auto">
          <a:xfrm>
            <a:off x="1549400" y="5519738"/>
            <a:ext cx="30480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37"/>
          <p:cNvSpPr>
            <a:spLocks noChangeShapeType="1"/>
          </p:cNvSpPr>
          <p:nvPr/>
        </p:nvSpPr>
        <p:spPr bwMode="auto">
          <a:xfrm flipH="1">
            <a:off x="1503363" y="5759450"/>
            <a:ext cx="447675" cy="477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38"/>
          <p:cNvSpPr>
            <a:spLocks noChangeShapeType="1"/>
          </p:cNvSpPr>
          <p:nvPr/>
        </p:nvSpPr>
        <p:spPr bwMode="auto">
          <a:xfrm>
            <a:off x="5630863" y="5467350"/>
            <a:ext cx="598487" cy="328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39"/>
          <p:cNvSpPr>
            <a:spLocks noChangeShapeType="1"/>
          </p:cNvSpPr>
          <p:nvPr/>
        </p:nvSpPr>
        <p:spPr bwMode="auto">
          <a:xfrm>
            <a:off x="4429125" y="5305425"/>
            <a:ext cx="1301750" cy="185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40"/>
          <p:cNvSpPr>
            <a:spLocks noChangeShapeType="1"/>
          </p:cNvSpPr>
          <p:nvPr/>
        </p:nvSpPr>
        <p:spPr bwMode="auto">
          <a:xfrm>
            <a:off x="1951038" y="5759450"/>
            <a:ext cx="544512" cy="473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41"/>
          <p:cNvSpPr>
            <a:spLocks noChangeShapeType="1"/>
          </p:cNvSpPr>
          <p:nvPr/>
        </p:nvSpPr>
        <p:spPr bwMode="auto">
          <a:xfrm flipH="1">
            <a:off x="2014538" y="5751513"/>
            <a:ext cx="1057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42"/>
          <p:cNvSpPr>
            <a:spLocks noChangeShapeType="1"/>
          </p:cNvSpPr>
          <p:nvPr/>
        </p:nvSpPr>
        <p:spPr bwMode="auto">
          <a:xfrm flipH="1">
            <a:off x="2495550" y="5762625"/>
            <a:ext cx="652463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43"/>
          <p:cNvSpPr>
            <a:spLocks noChangeShapeType="1"/>
          </p:cNvSpPr>
          <p:nvPr/>
        </p:nvSpPr>
        <p:spPr bwMode="auto">
          <a:xfrm>
            <a:off x="3148013" y="5762625"/>
            <a:ext cx="62230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44"/>
          <p:cNvSpPr>
            <a:spLocks noChangeShapeType="1"/>
          </p:cNvSpPr>
          <p:nvPr/>
        </p:nvSpPr>
        <p:spPr bwMode="auto">
          <a:xfrm flipV="1">
            <a:off x="2511425" y="5907088"/>
            <a:ext cx="1420813" cy="344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Line 45"/>
          <p:cNvSpPr>
            <a:spLocks noChangeShapeType="1"/>
          </p:cNvSpPr>
          <p:nvPr/>
        </p:nvSpPr>
        <p:spPr bwMode="auto">
          <a:xfrm flipV="1">
            <a:off x="1909763" y="5297488"/>
            <a:ext cx="827087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Line 46"/>
          <p:cNvSpPr>
            <a:spLocks noChangeShapeType="1"/>
          </p:cNvSpPr>
          <p:nvPr/>
        </p:nvSpPr>
        <p:spPr bwMode="auto">
          <a:xfrm flipV="1">
            <a:off x="3776663" y="5400675"/>
            <a:ext cx="730250" cy="484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Line 47"/>
          <p:cNvSpPr>
            <a:spLocks noChangeShapeType="1"/>
          </p:cNvSpPr>
          <p:nvPr/>
        </p:nvSpPr>
        <p:spPr bwMode="auto">
          <a:xfrm flipH="1">
            <a:off x="1103313" y="5803900"/>
            <a:ext cx="831850" cy="16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Line 48"/>
          <p:cNvSpPr>
            <a:spLocks noChangeShapeType="1"/>
          </p:cNvSpPr>
          <p:nvPr/>
        </p:nvSpPr>
        <p:spPr bwMode="auto">
          <a:xfrm>
            <a:off x="4535488" y="5368925"/>
            <a:ext cx="441325" cy="538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Line 49"/>
          <p:cNvSpPr>
            <a:spLocks noChangeShapeType="1"/>
          </p:cNvSpPr>
          <p:nvPr/>
        </p:nvSpPr>
        <p:spPr bwMode="auto">
          <a:xfrm>
            <a:off x="4962525" y="5837238"/>
            <a:ext cx="116681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Line 50"/>
          <p:cNvSpPr>
            <a:spLocks noChangeShapeType="1"/>
          </p:cNvSpPr>
          <p:nvPr/>
        </p:nvSpPr>
        <p:spPr bwMode="auto">
          <a:xfrm>
            <a:off x="2736850" y="5297488"/>
            <a:ext cx="358775" cy="450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Line 51"/>
          <p:cNvSpPr>
            <a:spLocks noChangeShapeType="1"/>
          </p:cNvSpPr>
          <p:nvPr/>
        </p:nvSpPr>
        <p:spPr bwMode="auto">
          <a:xfrm flipV="1">
            <a:off x="5132388" y="5795963"/>
            <a:ext cx="1022350" cy="100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Rectangle 52"/>
          <p:cNvSpPr>
            <a:spLocks noChangeArrowheads="1"/>
          </p:cNvSpPr>
          <p:nvPr/>
        </p:nvSpPr>
        <p:spPr bwMode="auto">
          <a:xfrm>
            <a:off x="1636713" y="5703888"/>
            <a:ext cx="425450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84" name="Oval 53"/>
          <p:cNvSpPr>
            <a:spLocks noChangeArrowheads="1"/>
          </p:cNvSpPr>
          <p:nvPr/>
        </p:nvSpPr>
        <p:spPr bwMode="auto">
          <a:xfrm>
            <a:off x="7623175" y="6237288"/>
            <a:ext cx="474663" cy="293687"/>
          </a:xfrm>
          <a:prstGeom prst="ellipse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85" name="Rectangle 54"/>
          <p:cNvSpPr>
            <a:spLocks noChangeArrowheads="1"/>
          </p:cNvSpPr>
          <p:nvPr/>
        </p:nvSpPr>
        <p:spPr bwMode="auto">
          <a:xfrm>
            <a:off x="2300288" y="6103938"/>
            <a:ext cx="428625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86" name="Rectangle 55"/>
          <p:cNvSpPr>
            <a:spLocks noChangeArrowheads="1"/>
          </p:cNvSpPr>
          <p:nvPr/>
        </p:nvSpPr>
        <p:spPr bwMode="auto">
          <a:xfrm>
            <a:off x="6958013" y="5703888"/>
            <a:ext cx="428625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87" name="Rectangle 56"/>
          <p:cNvSpPr>
            <a:spLocks noChangeArrowheads="1"/>
          </p:cNvSpPr>
          <p:nvPr/>
        </p:nvSpPr>
        <p:spPr bwMode="auto">
          <a:xfrm>
            <a:off x="5894388" y="5703888"/>
            <a:ext cx="425450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88" name="Rectangle 57"/>
          <p:cNvSpPr>
            <a:spLocks noChangeArrowheads="1"/>
          </p:cNvSpPr>
          <p:nvPr/>
        </p:nvSpPr>
        <p:spPr bwMode="auto">
          <a:xfrm>
            <a:off x="5894388" y="6237288"/>
            <a:ext cx="425450" cy="220662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89" name="Rectangle 58"/>
          <p:cNvSpPr>
            <a:spLocks noChangeArrowheads="1"/>
          </p:cNvSpPr>
          <p:nvPr/>
        </p:nvSpPr>
        <p:spPr bwMode="auto">
          <a:xfrm>
            <a:off x="4829175" y="5748338"/>
            <a:ext cx="427038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90" name="Rectangle 59"/>
          <p:cNvSpPr>
            <a:spLocks noChangeArrowheads="1"/>
          </p:cNvSpPr>
          <p:nvPr/>
        </p:nvSpPr>
        <p:spPr bwMode="auto">
          <a:xfrm>
            <a:off x="4295775" y="5216525"/>
            <a:ext cx="428625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91" name="Rectangle 60"/>
          <p:cNvSpPr>
            <a:spLocks noChangeArrowheads="1"/>
          </p:cNvSpPr>
          <p:nvPr/>
        </p:nvSpPr>
        <p:spPr bwMode="auto">
          <a:xfrm>
            <a:off x="4164013" y="6237288"/>
            <a:ext cx="427037" cy="220662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92" name="Rectangle 61"/>
          <p:cNvSpPr>
            <a:spLocks noChangeArrowheads="1"/>
          </p:cNvSpPr>
          <p:nvPr/>
        </p:nvSpPr>
        <p:spPr bwMode="auto">
          <a:xfrm>
            <a:off x="5465763" y="5349875"/>
            <a:ext cx="428625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93" name="Rectangle 62"/>
          <p:cNvSpPr>
            <a:spLocks noChangeArrowheads="1"/>
          </p:cNvSpPr>
          <p:nvPr/>
        </p:nvSpPr>
        <p:spPr bwMode="auto">
          <a:xfrm>
            <a:off x="2938463" y="5614988"/>
            <a:ext cx="427037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94" name="Rectangle 63"/>
          <p:cNvSpPr>
            <a:spLocks noChangeArrowheads="1"/>
          </p:cNvSpPr>
          <p:nvPr/>
        </p:nvSpPr>
        <p:spPr bwMode="auto">
          <a:xfrm>
            <a:off x="3603625" y="5837238"/>
            <a:ext cx="427038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95" name="Rectangle 64"/>
          <p:cNvSpPr>
            <a:spLocks noChangeArrowheads="1"/>
          </p:cNvSpPr>
          <p:nvPr/>
        </p:nvSpPr>
        <p:spPr bwMode="auto">
          <a:xfrm>
            <a:off x="2433638" y="5172075"/>
            <a:ext cx="427037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96" name="Rectangle 65"/>
          <p:cNvSpPr>
            <a:spLocks noChangeArrowheads="1"/>
          </p:cNvSpPr>
          <p:nvPr/>
        </p:nvSpPr>
        <p:spPr bwMode="auto">
          <a:xfrm>
            <a:off x="6824663" y="6103938"/>
            <a:ext cx="428625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97" name="Oval 66"/>
          <p:cNvSpPr>
            <a:spLocks noChangeArrowheads="1"/>
          </p:cNvSpPr>
          <p:nvPr/>
        </p:nvSpPr>
        <p:spPr bwMode="auto">
          <a:xfrm>
            <a:off x="7756525" y="5837238"/>
            <a:ext cx="474663" cy="295275"/>
          </a:xfrm>
          <a:prstGeom prst="ellipse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98" name="Oval 67"/>
          <p:cNvSpPr>
            <a:spLocks noChangeArrowheads="1"/>
          </p:cNvSpPr>
          <p:nvPr/>
        </p:nvSpPr>
        <p:spPr bwMode="auto">
          <a:xfrm>
            <a:off x="7756525" y="5438775"/>
            <a:ext cx="474663" cy="293688"/>
          </a:xfrm>
          <a:prstGeom prst="ellipse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99" name="Oval 68"/>
          <p:cNvSpPr>
            <a:spLocks noChangeArrowheads="1"/>
          </p:cNvSpPr>
          <p:nvPr/>
        </p:nvSpPr>
        <p:spPr bwMode="auto">
          <a:xfrm>
            <a:off x="1295400" y="6103938"/>
            <a:ext cx="473075" cy="295275"/>
          </a:xfrm>
          <a:prstGeom prst="ellipse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700" name="Oval 69"/>
          <p:cNvSpPr>
            <a:spLocks noChangeArrowheads="1"/>
          </p:cNvSpPr>
          <p:nvPr/>
        </p:nvSpPr>
        <p:spPr bwMode="auto">
          <a:xfrm>
            <a:off x="836613" y="5810250"/>
            <a:ext cx="474662" cy="293688"/>
          </a:xfrm>
          <a:prstGeom prst="ellipse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701" name="Oval 70"/>
          <p:cNvSpPr>
            <a:spLocks noChangeArrowheads="1"/>
          </p:cNvSpPr>
          <p:nvPr/>
        </p:nvSpPr>
        <p:spPr bwMode="auto">
          <a:xfrm>
            <a:off x="1162050" y="5305425"/>
            <a:ext cx="474663" cy="293688"/>
          </a:xfrm>
          <a:prstGeom prst="ellipse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702" name="Rectangle 71"/>
          <p:cNvSpPr>
            <a:spLocks noChangeArrowheads="1"/>
          </p:cNvSpPr>
          <p:nvPr/>
        </p:nvSpPr>
        <p:spPr bwMode="auto">
          <a:xfrm>
            <a:off x="1771650" y="5738813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703" name="Rectangle 72"/>
          <p:cNvSpPr>
            <a:spLocks noChangeArrowheads="1"/>
          </p:cNvSpPr>
          <p:nvPr/>
        </p:nvSpPr>
        <p:spPr bwMode="auto">
          <a:xfrm>
            <a:off x="6030913" y="5738813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704" name="Rectangle 73"/>
          <p:cNvSpPr>
            <a:spLocks noChangeArrowheads="1"/>
          </p:cNvSpPr>
          <p:nvPr/>
        </p:nvSpPr>
        <p:spPr bwMode="auto">
          <a:xfrm>
            <a:off x="4967288" y="5780088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705" name="Rectangle 74"/>
          <p:cNvSpPr>
            <a:spLocks noChangeArrowheads="1"/>
          </p:cNvSpPr>
          <p:nvPr/>
        </p:nvSpPr>
        <p:spPr bwMode="auto">
          <a:xfrm>
            <a:off x="3741738" y="5872163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706" name="Rectangle 75"/>
          <p:cNvSpPr>
            <a:spLocks noChangeArrowheads="1"/>
          </p:cNvSpPr>
          <p:nvPr/>
        </p:nvSpPr>
        <p:spPr bwMode="auto">
          <a:xfrm>
            <a:off x="3074988" y="5649913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707" name="Rectangle 76"/>
          <p:cNvSpPr>
            <a:spLocks noChangeArrowheads="1"/>
          </p:cNvSpPr>
          <p:nvPr/>
        </p:nvSpPr>
        <p:spPr bwMode="auto">
          <a:xfrm>
            <a:off x="7096125" y="5738813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708" name="Line 77"/>
          <p:cNvSpPr>
            <a:spLocks noChangeShapeType="1"/>
          </p:cNvSpPr>
          <p:nvPr/>
        </p:nvSpPr>
        <p:spPr bwMode="auto">
          <a:xfrm>
            <a:off x="1370013" y="5476875"/>
            <a:ext cx="455612" cy="3032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9" name="Line 78"/>
          <p:cNvSpPr>
            <a:spLocks noChangeShapeType="1"/>
          </p:cNvSpPr>
          <p:nvPr/>
        </p:nvSpPr>
        <p:spPr bwMode="auto">
          <a:xfrm flipV="1">
            <a:off x="1825625" y="5703888"/>
            <a:ext cx="1293813" cy="76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0" name="Line 79"/>
          <p:cNvSpPr>
            <a:spLocks noChangeShapeType="1"/>
          </p:cNvSpPr>
          <p:nvPr/>
        </p:nvSpPr>
        <p:spPr bwMode="auto">
          <a:xfrm>
            <a:off x="3119438" y="5703888"/>
            <a:ext cx="685800" cy="228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1" name="Line 80"/>
          <p:cNvSpPr>
            <a:spLocks noChangeShapeType="1"/>
          </p:cNvSpPr>
          <p:nvPr/>
        </p:nvSpPr>
        <p:spPr bwMode="auto">
          <a:xfrm flipV="1">
            <a:off x="3805238" y="5856288"/>
            <a:ext cx="1217612" cy="76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2" name="Line 81"/>
          <p:cNvSpPr>
            <a:spLocks noChangeShapeType="1"/>
          </p:cNvSpPr>
          <p:nvPr/>
        </p:nvSpPr>
        <p:spPr bwMode="auto">
          <a:xfrm flipV="1">
            <a:off x="5022850" y="5780088"/>
            <a:ext cx="1065213" cy="76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3" name="Line 82"/>
          <p:cNvSpPr>
            <a:spLocks noChangeShapeType="1"/>
          </p:cNvSpPr>
          <p:nvPr/>
        </p:nvSpPr>
        <p:spPr bwMode="auto">
          <a:xfrm>
            <a:off x="6088063" y="5780088"/>
            <a:ext cx="106521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4" name="Line 83"/>
          <p:cNvSpPr>
            <a:spLocks noChangeShapeType="1"/>
          </p:cNvSpPr>
          <p:nvPr/>
        </p:nvSpPr>
        <p:spPr bwMode="auto">
          <a:xfrm flipV="1">
            <a:off x="7153275" y="5553075"/>
            <a:ext cx="836613" cy="2270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5" name="Oval 84"/>
          <p:cNvSpPr>
            <a:spLocks noChangeArrowheads="1"/>
          </p:cNvSpPr>
          <p:nvPr/>
        </p:nvSpPr>
        <p:spPr bwMode="auto">
          <a:xfrm>
            <a:off x="3271838" y="5095875"/>
            <a:ext cx="474662" cy="295275"/>
          </a:xfrm>
          <a:prstGeom prst="ellipse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716" name="Oval 85"/>
          <p:cNvSpPr>
            <a:spLocks noChangeArrowheads="1"/>
          </p:cNvSpPr>
          <p:nvPr/>
        </p:nvSpPr>
        <p:spPr bwMode="auto">
          <a:xfrm>
            <a:off x="3271838" y="6313488"/>
            <a:ext cx="474662" cy="293687"/>
          </a:xfrm>
          <a:prstGeom prst="ellipse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717" name="Oval 86"/>
          <p:cNvSpPr>
            <a:spLocks noChangeArrowheads="1"/>
          </p:cNvSpPr>
          <p:nvPr/>
        </p:nvSpPr>
        <p:spPr bwMode="auto">
          <a:xfrm>
            <a:off x="6315075" y="5248275"/>
            <a:ext cx="474663" cy="295275"/>
          </a:xfrm>
          <a:prstGeom prst="ellipse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71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CAE1F791-AC65-4646-9DBF-3A4B8EAF725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87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800" smtClean="0">
                <a:ea typeface="ＭＳ Ｐゴシック" pitchFamily="-1" charset="-128"/>
              </a:rPr>
              <a:t>Packet Switching: </a:t>
            </a:r>
            <a:br>
              <a:rPr lang="en-US" altLang="en-US" sz="3800" smtClean="0">
                <a:ea typeface="ＭＳ Ｐゴシック" pitchFamily="-1" charset="-128"/>
              </a:rPr>
            </a:br>
            <a:r>
              <a:rPr lang="en-US" altLang="en-US" sz="3800" smtClean="0">
                <a:ea typeface="ＭＳ Ｐゴシック" pitchFamily="-1" charset="-128"/>
              </a:rPr>
              <a:t>Statistical (Time Division) Multiplexing</a:t>
            </a:r>
          </a:p>
        </p:txBody>
      </p:sp>
      <p:sp>
        <p:nvSpPr>
          <p:cNvPr id="2969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7A53AAC6-BE16-42EE-B315-96E3B568C9A0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29700" name="Group 45"/>
          <p:cNvGrpSpPr>
            <a:grpSpLocks/>
          </p:cNvGrpSpPr>
          <p:nvPr/>
        </p:nvGrpSpPr>
        <p:grpSpPr bwMode="auto">
          <a:xfrm>
            <a:off x="990600" y="1554163"/>
            <a:ext cx="7315200" cy="2103437"/>
            <a:chOff x="609600" y="1477963"/>
            <a:chExt cx="8153400" cy="2987675"/>
          </a:xfrm>
        </p:grpSpPr>
        <p:sp>
          <p:nvSpPr>
            <p:cNvPr id="29702" name="Oval 4"/>
            <p:cNvSpPr>
              <a:spLocks noChangeArrowheads="1"/>
            </p:cNvSpPr>
            <p:nvPr/>
          </p:nvSpPr>
          <p:spPr bwMode="auto">
            <a:xfrm>
              <a:off x="1765300" y="2495550"/>
              <a:ext cx="9906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03" name="Oval 5"/>
            <p:cNvSpPr>
              <a:spLocks noChangeArrowheads="1"/>
            </p:cNvSpPr>
            <p:nvPr/>
          </p:nvSpPr>
          <p:spPr bwMode="auto">
            <a:xfrm>
              <a:off x="6413500" y="2495550"/>
              <a:ext cx="9906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04" name="Line 6"/>
            <p:cNvSpPr>
              <a:spLocks noChangeShapeType="1"/>
            </p:cNvSpPr>
            <p:nvPr/>
          </p:nvSpPr>
          <p:spPr bwMode="auto">
            <a:xfrm>
              <a:off x="2568575" y="2935288"/>
              <a:ext cx="4572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7"/>
            <p:cNvSpPr>
              <a:spLocks noChangeShapeType="1"/>
            </p:cNvSpPr>
            <p:nvPr/>
          </p:nvSpPr>
          <p:spPr bwMode="auto">
            <a:xfrm>
              <a:off x="6364288" y="2949575"/>
              <a:ext cx="4572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Rectangle 8"/>
            <p:cNvSpPr>
              <a:spLocks noChangeArrowheads="1"/>
            </p:cNvSpPr>
            <p:nvPr/>
          </p:nvSpPr>
          <p:spPr bwMode="auto">
            <a:xfrm>
              <a:off x="6261100" y="2724150"/>
              <a:ext cx="76200" cy="457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07" name="Rectangle 9"/>
            <p:cNvSpPr>
              <a:spLocks noChangeArrowheads="1"/>
            </p:cNvSpPr>
            <p:nvPr/>
          </p:nvSpPr>
          <p:spPr bwMode="auto">
            <a:xfrm>
              <a:off x="3136900" y="2724150"/>
              <a:ext cx="76200" cy="457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08" name="Rectangle 10"/>
            <p:cNvSpPr>
              <a:spLocks noChangeArrowheads="1"/>
            </p:cNvSpPr>
            <p:nvPr/>
          </p:nvSpPr>
          <p:spPr bwMode="auto">
            <a:xfrm>
              <a:off x="3517900" y="2724150"/>
              <a:ext cx="228600" cy="4572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09" name="Rectangle 11"/>
            <p:cNvSpPr>
              <a:spLocks noChangeArrowheads="1"/>
            </p:cNvSpPr>
            <p:nvPr/>
          </p:nvSpPr>
          <p:spPr bwMode="auto">
            <a:xfrm>
              <a:off x="3975100" y="2724150"/>
              <a:ext cx="228600" cy="457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0" name="Rectangle 12"/>
            <p:cNvSpPr>
              <a:spLocks noChangeArrowheads="1"/>
            </p:cNvSpPr>
            <p:nvPr/>
          </p:nvSpPr>
          <p:spPr bwMode="auto">
            <a:xfrm>
              <a:off x="4432300" y="2724150"/>
              <a:ext cx="76200" cy="457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1" name="Rectangle 13"/>
            <p:cNvSpPr>
              <a:spLocks noChangeArrowheads="1"/>
            </p:cNvSpPr>
            <p:nvPr/>
          </p:nvSpPr>
          <p:spPr bwMode="auto">
            <a:xfrm>
              <a:off x="4584700" y="2724150"/>
              <a:ext cx="762000" cy="4572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2" name="Rectangle 14"/>
            <p:cNvSpPr>
              <a:spLocks noChangeArrowheads="1"/>
            </p:cNvSpPr>
            <p:nvPr/>
          </p:nvSpPr>
          <p:spPr bwMode="auto">
            <a:xfrm>
              <a:off x="5651500" y="2724150"/>
              <a:ext cx="76200" cy="4572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3" name="Rectangle 15"/>
            <p:cNvSpPr>
              <a:spLocks noChangeArrowheads="1"/>
            </p:cNvSpPr>
            <p:nvPr/>
          </p:nvSpPr>
          <p:spPr bwMode="auto">
            <a:xfrm>
              <a:off x="5880100" y="2724150"/>
              <a:ext cx="228600" cy="457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4" name="Rectangle 16"/>
            <p:cNvSpPr>
              <a:spLocks noChangeArrowheads="1"/>
            </p:cNvSpPr>
            <p:nvPr/>
          </p:nvSpPr>
          <p:spPr bwMode="auto">
            <a:xfrm>
              <a:off x="4279900" y="2724150"/>
              <a:ext cx="76200" cy="457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9715" name="Group 17"/>
            <p:cNvGrpSpPr>
              <a:grpSpLocks/>
            </p:cNvGrpSpPr>
            <p:nvPr/>
          </p:nvGrpSpPr>
          <p:grpSpPr bwMode="auto">
            <a:xfrm>
              <a:off x="2039938" y="2776538"/>
              <a:ext cx="504825" cy="354012"/>
              <a:chOff x="1285" y="2229"/>
              <a:chExt cx="318" cy="223"/>
            </a:xfrm>
          </p:grpSpPr>
          <p:sp>
            <p:nvSpPr>
              <p:cNvPr id="29738" name="Freeform 18"/>
              <p:cNvSpPr>
                <a:spLocks/>
              </p:cNvSpPr>
              <p:nvPr/>
            </p:nvSpPr>
            <p:spPr bwMode="auto">
              <a:xfrm>
                <a:off x="1285" y="2229"/>
                <a:ext cx="318" cy="215"/>
              </a:xfrm>
              <a:custGeom>
                <a:avLst/>
                <a:gdLst>
                  <a:gd name="T0" fmla="*/ 0 w 1012"/>
                  <a:gd name="T1" fmla="*/ 0 h 292"/>
                  <a:gd name="T2" fmla="*/ 1 w 1012"/>
                  <a:gd name="T3" fmla="*/ 0 h 292"/>
                  <a:gd name="T4" fmla="*/ 1 w 1012"/>
                  <a:gd name="T5" fmla="*/ 46 h 292"/>
                  <a:gd name="T6" fmla="*/ 0 w 1012"/>
                  <a:gd name="T7" fmla="*/ 46 h 2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2"/>
                  <a:gd name="T13" fmla="*/ 0 h 292"/>
                  <a:gd name="T14" fmla="*/ 1012 w 1012"/>
                  <a:gd name="T15" fmla="*/ 292 h 2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2" h="292">
                    <a:moveTo>
                      <a:pt x="0" y="0"/>
                    </a:moveTo>
                    <a:lnTo>
                      <a:pt x="1009" y="0"/>
                    </a:lnTo>
                    <a:lnTo>
                      <a:pt x="1012" y="292"/>
                    </a:lnTo>
                    <a:lnTo>
                      <a:pt x="18" y="29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739" name="Line 19"/>
              <p:cNvSpPr>
                <a:spLocks noChangeShapeType="1"/>
              </p:cNvSpPr>
              <p:nvPr/>
            </p:nvSpPr>
            <p:spPr bwMode="auto">
              <a:xfrm>
                <a:off x="1500" y="2238"/>
                <a:ext cx="0" cy="2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0" name="Line 20"/>
              <p:cNvSpPr>
                <a:spLocks noChangeShapeType="1"/>
              </p:cNvSpPr>
              <p:nvPr/>
            </p:nvSpPr>
            <p:spPr bwMode="auto">
              <a:xfrm>
                <a:off x="1431" y="2237"/>
                <a:ext cx="0" cy="2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16" name="Text Box 21"/>
            <p:cNvSpPr txBox="1">
              <a:spLocks noChangeArrowheads="1"/>
            </p:cNvSpPr>
            <p:nvPr/>
          </p:nvSpPr>
          <p:spPr bwMode="auto">
            <a:xfrm>
              <a:off x="3613483" y="1535076"/>
              <a:ext cx="1716505" cy="655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1" tIns="45708" rIns="91411" bIns="4570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 eaLnBrk="1" hangingPunct="1"/>
              <a:r>
                <a:rPr lang="en-US" altLang="en-US" sz="2400">
                  <a:solidFill>
                    <a:srgbClr val="000000"/>
                  </a:solidFill>
                  <a:latin typeface="Arial" charset="0"/>
                </a:rPr>
                <a:t>Packets</a:t>
              </a:r>
            </a:p>
          </p:txBody>
        </p:sp>
        <p:pic>
          <p:nvPicPr>
            <p:cNvPr id="29717" name="Picture 22" descr="Click To Previ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3733800"/>
              <a:ext cx="731838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8" name="Picture 23" descr="Click To Previ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687763"/>
              <a:ext cx="731838" cy="731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9" name="Picture 24" descr="Click To Previ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63" y="2590800"/>
              <a:ext cx="73183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0" name="Picture 25" descr="Click To Previ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63" y="1477963"/>
              <a:ext cx="731837" cy="731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1" name="Picture 26" descr="Click To Preview"/>
            <p:cNvPicPr>
              <a:picLocks noChangeAspect="1" noChangeArrowheads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1163" y="1600200"/>
              <a:ext cx="73183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2" name="Picture 27" descr="Click To Previe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2620963"/>
              <a:ext cx="731838" cy="731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23" name="Line 28"/>
            <p:cNvSpPr>
              <a:spLocks noChangeShapeType="1"/>
            </p:cNvSpPr>
            <p:nvPr/>
          </p:nvSpPr>
          <p:spPr bwMode="auto">
            <a:xfrm>
              <a:off x="2679700" y="3181350"/>
              <a:ext cx="3810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Line 29"/>
            <p:cNvSpPr>
              <a:spLocks noChangeShapeType="1"/>
            </p:cNvSpPr>
            <p:nvPr/>
          </p:nvSpPr>
          <p:spPr bwMode="auto">
            <a:xfrm>
              <a:off x="2679700" y="2724150"/>
              <a:ext cx="3810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Line 30"/>
            <p:cNvSpPr>
              <a:spLocks noChangeShapeType="1"/>
            </p:cNvSpPr>
            <p:nvPr/>
          </p:nvSpPr>
          <p:spPr bwMode="auto">
            <a:xfrm>
              <a:off x="4343400" y="20574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9726" name="Group 31"/>
            <p:cNvGrpSpPr>
              <a:grpSpLocks/>
            </p:cNvGrpSpPr>
            <p:nvPr/>
          </p:nvGrpSpPr>
          <p:grpSpPr bwMode="auto">
            <a:xfrm>
              <a:off x="1371600" y="1981200"/>
              <a:ext cx="914400" cy="2057400"/>
              <a:chOff x="864" y="1728"/>
              <a:chExt cx="576" cy="1296"/>
            </a:xfrm>
          </p:grpSpPr>
          <p:sp>
            <p:nvSpPr>
              <p:cNvPr id="29735" name="Line 32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52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36" name="Line 33"/>
              <p:cNvSpPr>
                <a:spLocks noChangeShapeType="1"/>
              </p:cNvSpPr>
              <p:nvPr/>
            </p:nvSpPr>
            <p:spPr bwMode="auto">
              <a:xfrm>
                <a:off x="912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37" name="Line 34"/>
              <p:cNvSpPr>
                <a:spLocks noChangeShapeType="1"/>
              </p:cNvSpPr>
              <p:nvPr/>
            </p:nvSpPr>
            <p:spPr bwMode="auto">
              <a:xfrm flipV="1">
                <a:off x="864" y="2352"/>
                <a:ext cx="576" cy="67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727" name="Group 35"/>
            <p:cNvGrpSpPr>
              <a:grpSpLocks/>
            </p:cNvGrpSpPr>
            <p:nvPr/>
          </p:nvGrpSpPr>
          <p:grpSpPr bwMode="auto">
            <a:xfrm rot="10800000">
              <a:off x="7010400" y="1905000"/>
              <a:ext cx="914400" cy="2057400"/>
              <a:chOff x="864" y="1728"/>
              <a:chExt cx="576" cy="1296"/>
            </a:xfrm>
          </p:grpSpPr>
          <p:sp>
            <p:nvSpPr>
              <p:cNvPr id="29732" name="Line 36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52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33" name="Line 37"/>
              <p:cNvSpPr>
                <a:spLocks noChangeShapeType="1"/>
              </p:cNvSpPr>
              <p:nvPr/>
            </p:nvSpPr>
            <p:spPr bwMode="auto">
              <a:xfrm>
                <a:off x="912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34" name="Line 38"/>
              <p:cNvSpPr>
                <a:spLocks noChangeShapeType="1"/>
              </p:cNvSpPr>
              <p:nvPr/>
            </p:nvSpPr>
            <p:spPr bwMode="auto">
              <a:xfrm flipV="1">
                <a:off x="864" y="2352"/>
                <a:ext cx="576" cy="67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728" name="Group 39"/>
            <p:cNvGrpSpPr>
              <a:grpSpLocks/>
            </p:cNvGrpSpPr>
            <p:nvPr/>
          </p:nvGrpSpPr>
          <p:grpSpPr bwMode="auto">
            <a:xfrm>
              <a:off x="6781800" y="2776538"/>
              <a:ext cx="504825" cy="354012"/>
              <a:chOff x="1285" y="2229"/>
              <a:chExt cx="318" cy="223"/>
            </a:xfrm>
          </p:grpSpPr>
          <p:sp>
            <p:nvSpPr>
              <p:cNvPr id="29729" name="Freeform 40"/>
              <p:cNvSpPr>
                <a:spLocks/>
              </p:cNvSpPr>
              <p:nvPr/>
            </p:nvSpPr>
            <p:spPr bwMode="auto">
              <a:xfrm>
                <a:off x="1285" y="2229"/>
                <a:ext cx="318" cy="215"/>
              </a:xfrm>
              <a:custGeom>
                <a:avLst/>
                <a:gdLst>
                  <a:gd name="T0" fmla="*/ 0 w 1012"/>
                  <a:gd name="T1" fmla="*/ 0 h 292"/>
                  <a:gd name="T2" fmla="*/ 1 w 1012"/>
                  <a:gd name="T3" fmla="*/ 0 h 292"/>
                  <a:gd name="T4" fmla="*/ 1 w 1012"/>
                  <a:gd name="T5" fmla="*/ 46 h 292"/>
                  <a:gd name="T6" fmla="*/ 0 w 1012"/>
                  <a:gd name="T7" fmla="*/ 46 h 2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2"/>
                  <a:gd name="T13" fmla="*/ 0 h 292"/>
                  <a:gd name="T14" fmla="*/ 1012 w 1012"/>
                  <a:gd name="T15" fmla="*/ 292 h 2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2" h="292">
                    <a:moveTo>
                      <a:pt x="0" y="0"/>
                    </a:moveTo>
                    <a:lnTo>
                      <a:pt x="1009" y="0"/>
                    </a:lnTo>
                    <a:lnTo>
                      <a:pt x="1012" y="292"/>
                    </a:lnTo>
                    <a:lnTo>
                      <a:pt x="18" y="29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730" name="Line 41"/>
              <p:cNvSpPr>
                <a:spLocks noChangeShapeType="1"/>
              </p:cNvSpPr>
              <p:nvPr/>
            </p:nvSpPr>
            <p:spPr bwMode="auto">
              <a:xfrm>
                <a:off x="1500" y="2238"/>
                <a:ext cx="0" cy="2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Line 42"/>
              <p:cNvSpPr>
                <a:spLocks noChangeShapeType="1"/>
              </p:cNvSpPr>
              <p:nvPr/>
            </p:nvSpPr>
            <p:spPr bwMode="auto">
              <a:xfrm>
                <a:off x="1431" y="2237"/>
                <a:ext cx="0" cy="2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5" name="Rectangle 6"/>
          <p:cNvSpPr txBox="1">
            <a:spLocks noChangeArrowheads="1"/>
          </p:cNvSpPr>
          <p:nvPr/>
        </p:nvSpPr>
        <p:spPr bwMode="auto">
          <a:xfrm>
            <a:off x="228600" y="3990975"/>
            <a:ext cx="89154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742950" indent="-285750" defTabSz="457200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 eaLnBrk="1" hangingPunct="1">
              <a:lnSpc>
                <a:spcPts val="2163"/>
              </a:lnSpc>
              <a:spcAft>
                <a:spcPts val="1200"/>
              </a:spcAft>
              <a:buFont typeface="Arial" charset="0"/>
              <a:buChar char="•"/>
            </a:pPr>
            <a:r>
              <a:rPr lang="en-US" altLang="en-US" sz="2800" b="0">
                <a:solidFill>
                  <a:srgbClr val="800000"/>
                </a:solidFill>
                <a:latin typeface="Calibri" pitchFamily="-1" charset="0"/>
              </a:rPr>
              <a:t>Intuition:  Traffic by computer end-points is bursty!</a:t>
            </a:r>
          </a:p>
          <a:p>
            <a:pPr lvl="1" algn="l" eaLnBrk="1" hangingPunct="1">
              <a:lnSpc>
                <a:spcPts val="2163"/>
              </a:lnSpc>
              <a:spcAft>
                <a:spcPts val="1200"/>
              </a:spcAft>
              <a:buFont typeface="Arial" charset="0"/>
              <a:buChar char="–"/>
            </a:pPr>
            <a:r>
              <a:rPr lang="en-US" altLang="en-US" sz="2400" b="0">
                <a:latin typeface="Calibri" pitchFamily="-1" charset="0"/>
              </a:rPr>
              <a:t>Versus: Telephone traffic not bursty (e.g., constant 56 kbps)</a:t>
            </a:r>
          </a:p>
          <a:p>
            <a:pPr lvl="1" algn="l" eaLnBrk="1" hangingPunct="1">
              <a:lnSpc>
                <a:spcPts val="2163"/>
              </a:lnSpc>
              <a:spcAft>
                <a:spcPts val="3600"/>
              </a:spcAft>
              <a:buFont typeface="Arial" charset="0"/>
              <a:buChar char="–"/>
            </a:pPr>
            <a:r>
              <a:rPr lang="en-US" altLang="en-US" sz="2400" b="0">
                <a:latin typeface="Calibri" pitchFamily="-1" charset="0"/>
              </a:rPr>
              <a:t>One can use network while others idle</a:t>
            </a:r>
          </a:p>
          <a:p>
            <a:pPr algn="l" eaLnBrk="1" hangingPunct="1">
              <a:lnSpc>
                <a:spcPts val="2163"/>
              </a:lnSpc>
              <a:spcAft>
                <a:spcPts val="1200"/>
              </a:spcAft>
              <a:buFont typeface="Arial" charset="0"/>
              <a:buChar char="•"/>
            </a:pPr>
            <a:r>
              <a:rPr lang="en-US" altLang="en-US" sz="2800" b="0">
                <a:solidFill>
                  <a:srgbClr val="800000"/>
                </a:solidFill>
                <a:latin typeface="Calibri" pitchFamily="-1" charset="0"/>
              </a:rPr>
              <a:t>Packet queuing in network:  tradeoff space for time</a:t>
            </a:r>
          </a:p>
          <a:p>
            <a:pPr lvl="1" algn="l" eaLnBrk="1" hangingPunct="1">
              <a:lnSpc>
                <a:spcPts val="2163"/>
              </a:lnSpc>
              <a:spcAft>
                <a:spcPts val="1200"/>
              </a:spcAft>
              <a:buFont typeface="Lucida Grande" pitchFamily="-1" charset="0"/>
              <a:buChar char="–"/>
            </a:pPr>
            <a:r>
              <a:rPr lang="en-US" altLang="en-US" sz="2400" b="0">
                <a:latin typeface="Calibri" pitchFamily="-1" charset="0"/>
              </a:rPr>
              <a:t>Handle short periods when outgoing link demand &gt; link speed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Best Effort: Celebrating Simplicity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smtClean="0">
                <a:ea typeface="ＭＳ Ｐゴシック" pitchFamily="-1" charset="-128"/>
              </a:rPr>
              <a:t>Packets may be lost, corrupted, reordered</a:t>
            </a:r>
          </a:p>
          <a:p>
            <a:r>
              <a:rPr lang="en-US" altLang="en-US" smtClean="0">
                <a:ea typeface="ＭＳ Ｐゴシック" pitchFamily="-1" charset="-128"/>
              </a:rPr>
              <a:t>Never having to say you’re sorry…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Don’t reserve bandwidth and memory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Don’t do error detection and correction</a:t>
            </a:r>
          </a:p>
          <a:p>
            <a:pPr lvl="1">
              <a:spcAft>
                <a:spcPts val="600"/>
              </a:spcAft>
            </a:pPr>
            <a:r>
              <a:rPr lang="en-US" altLang="en-US" smtClean="0">
                <a:ea typeface="ＭＳ Ｐゴシック" pitchFamily="-1" charset="-128"/>
              </a:rPr>
              <a:t>Don’t remember from one packet to next</a:t>
            </a:r>
          </a:p>
          <a:p>
            <a:r>
              <a:rPr lang="en-US" altLang="en-US" smtClean="0">
                <a:ea typeface="ＭＳ Ｐゴシック" pitchFamily="-1" charset="-128"/>
              </a:rPr>
              <a:t>Easier to survive failures</a:t>
            </a:r>
          </a:p>
          <a:p>
            <a:pPr lvl="1">
              <a:spcAft>
                <a:spcPts val="600"/>
              </a:spcAft>
            </a:pPr>
            <a:r>
              <a:rPr lang="en-US" altLang="en-US" smtClean="0">
                <a:ea typeface="ＭＳ Ｐゴシック" pitchFamily="-1" charset="-128"/>
              </a:rPr>
              <a:t>Transient disruptions are okay during failover</a:t>
            </a:r>
          </a:p>
          <a:p>
            <a:r>
              <a:rPr lang="en-US" altLang="en-US" smtClean="0">
                <a:ea typeface="ＭＳ Ｐゴシック" pitchFamily="-1" charset="-128"/>
              </a:rPr>
              <a:t>Easier to support on many kinds of links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Important for </a:t>
            </a:r>
            <a:r>
              <a:rPr lang="en-US" altLang="en-US" i="1" smtClean="0">
                <a:ea typeface="ＭＳ Ｐゴシック" pitchFamily="-1" charset="-128"/>
              </a:rPr>
              <a:t>inter</a:t>
            </a:r>
            <a:r>
              <a:rPr lang="en-US" altLang="en-US" smtClean="0">
                <a:ea typeface="ＭＳ Ｐゴシック" pitchFamily="-1" charset="-128"/>
              </a:rPr>
              <a:t>connecting different networks</a:t>
            </a:r>
          </a:p>
        </p:txBody>
      </p:sp>
      <p:sp>
        <p:nvSpPr>
          <p:cNvPr id="31748" name="Slide Number Placeholder 2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1B9F59D0-1304-4B6B-933E-5F53FAEA855E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16866</TotalTime>
  <Words>2144</Words>
  <Application>Microsoft Macintosh PowerPoint</Application>
  <PresentationFormat>On-screen Show (4:3)</PresentationFormat>
  <Paragraphs>752</Paragraphs>
  <Slides>53</Slides>
  <Notes>40</Notes>
  <HiddenSlides>9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Calibri</vt:lpstr>
      <vt:lpstr>Comic Sans MS</vt:lpstr>
      <vt:lpstr>Courier New</vt:lpstr>
      <vt:lpstr>Helvetica</vt:lpstr>
      <vt:lpstr>Lucida Grande</vt:lpstr>
      <vt:lpstr>ＭＳ Ｐゴシック</vt:lpstr>
      <vt:lpstr>Tahoma</vt:lpstr>
      <vt:lpstr>Times New Roman</vt:lpstr>
      <vt:lpstr>ZapfDingbats</vt:lpstr>
      <vt:lpstr>Arial</vt:lpstr>
      <vt:lpstr>Office Theme</vt:lpstr>
      <vt:lpstr>ClipArt</vt:lpstr>
      <vt:lpstr>Network Layer</vt:lpstr>
      <vt:lpstr>IP Protocol Stack: Key Abstractions</vt:lpstr>
      <vt:lpstr>Best-Effort Global Packet Delivery</vt:lpstr>
      <vt:lpstr>Circuit Switching (e.g., Phone Network)</vt:lpstr>
      <vt:lpstr>Circuit Switching: Static Allocation</vt:lpstr>
      <vt:lpstr>Circuit Switching: Static Allocation</vt:lpstr>
      <vt:lpstr>Packet Switching</vt:lpstr>
      <vt:lpstr>Packet Switching:  Statistical (Time Division) Multiplexing</vt:lpstr>
      <vt:lpstr>Best Effort: Celebrating Simplicity</vt:lpstr>
      <vt:lpstr>Is Best Effort Good Enough?</vt:lpstr>
      <vt:lpstr>Packet vs. Circuit Switching?</vt:lpstr>
      <vt:lpstr>Network Addresses</vt:lpstr>
      <vt:lpstr>IP Address (IPv4)</vt:lpstr>
      <vt:lpstr>Grouping Related Hosts</vt:lpstr>
      <vt:lpstr>Scalability Challenge</vt:lpstr>
      <vt:lpstr>Hierarchical Addressing in U.S. Mail</vt:lpstr>
      <vt:lpstr>Hierarchical Addressing: IP Prefixes</vt:lpstr>
      <vt:lpstr>IP Address and 24-bit Subnet Mask</vt:lpstr>
      <vt:lpstr>Scalability Improved</vt:lpstr>
      <vt:lpstr>Easy to Add New Hosts</vt:lpstr>
      <vt:lpstr>History of IP Address Allocation</vt:lpstr>
      <vt:lpstr>Classful Addressing</vt:lpstr>
      <vt:lpstr>Classless Inter-Domain Routing (CIDR)</vt:lpstr>
      <vt:lpstr>Hierarchical Address Allocation</vt:lpstr>
      <vt:lpstr>Obtaining a Block of Addresses</vt:lpstr>
      <vt:lpstr>Pre-CIDR (1988-1994): Steep Growth</vt:lpstr>
      <vt:lpstr>CIDR (1994-1996): Much Flatter</vt:lpstr>
      <vt:lpstr>CIDR Growth (1996-1998): Roughly Linear</vt:lpstr>
      <vt:lpstr>DotCom Boom (1998-2001): Steep Growth</vt:lpstr>
      <vt:lpstr>Long Term Growth (1989-2005)</vt:lpstr>
      <vt:lpstr>Packet Forwarding</vt:lpstr>
      <vt:lpstr>Hop-by-Hop Packet Forwarding</vt:lpstr>
      <vt:lpstr>IP Router</vt:lpstr>
      <vt:lpstr>Switch Fabric: From Input to Output</vt:lpstr>
      <vt:lpstr>Separate Forwarding Entry Per Prefix</vt:lpstr>
      <vt:lpstr>CIDR Makes Packet Forwarding Harder</vt:lpstr>
      <vt:lpstr>Longest Prefix Match Forwarding</vt:lpstr>
      <vt:lpstr>Creating a Forwarding Table</vt:lpstr>
      <vt:lpstr>Data, Control, &amp; Management Planes</vt:lpstr>
      <vt:lpstr>Q’s:  MAC vs. IP Addressing</vt:lpstr>
      <vt:lpstr>Q’s:  MAC vs. IP Addressing</vt:lpstr>
      <vt:lpstr>IP Packet Format</vt:lpstr>
      <vt:lpstr>IP Packet Structure</vt:lpstr>
      <vt:lpstr>IP Fragmentation &amp; Reassembly</vt:lpstr>
      <vt:lpstr>IP Fragmentation and Reassembly</vt:lpstr>
      <vt:lpstr>Fragmentation</vt:lpstr>
      <vt:lpstr>Conclusion</vt:lpstr>
      <vt:lpstr>Backup Slides</vt:lpstr>
      <vt:lpstr>IP Header: Version, Length, ToS</vt:lpstr>
      <vt:lpstr>IP Header: Length, Fragments, TTL</vt:lpstr>
      <vt:lpstr>IP Header: Transport Protocol</vt:lpstr>
      <vt:lpstr>IP Header: Header Checksum</vt:lpstr>
      <vt:lpstr>IP Header: To and From Addresses</vt:lpstr>
    </vt:vector>
  </TitlesOfParts>
  <Company>Princeton University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Satyavada, Sowmya</cp:lastModifiedBy>
  <cp:revision>985</cp:revision>
  <dcterms:created xsi:type="dcterms:W3CDTF">2014-02-12T03:08:18Z</dcterms:created>
  <dcterms:modified xsi:type="dcterms:W3CDTF">2017-12-03T22:52:37Z</dcterms:modified>
</cp:coreProperties>
</file>