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68"/>
    <p:restoredTop sz="74033"/>
  </p:normalViewPr>
  <p:slideViewPr>
    <p:cSldViewPr snapToGrid="0" snapToObjects="1">
      <p:cViewPr varScale="1">
        <p:scale>
          <a:sx n="91" d="100"/>
          <a:sy n="91" d="100"/>
        </p:scale>
        <p:origin x="14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3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99C26-8F2A-194F-A4F2-01FD55F096F2}" type="datetimeFigureOut">
              <a:rPr lang="en-US" smtClean="0"/>
              <a:t>11/24/17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E71A3-98FA-5F4D-A07E-513DA27EF9EE}" type="slidenum">
              <a:rPr lang="en-US" smtClean="0"/>
              <a:t>‹#›</a:t>
            </a:fld>
            <a:endParaRPr lang="en-US"/>
          </a:p>
        </p:txBody>
      </p:sp>
    </p:spTree>
    <p:extLst>
      <p:ext uri="{BB962C8B-B14F-4D97-AF65-F5344CB8AC3E}">
        <p14:creationId xmlns:p14="http://schemas.microsoft.com/office/powerpoint/2010/main" val="1920549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paper evaluates and considers the requirements for a scalable, easily manageable data center network fabric.</a:t>
            </a:r>
          </a:p>
          <a:p>
            <a:r>
              <a:rPr lang="en-US" dirty="0" smtClean="0">
                <a:effectLst/>
              </a:rPr>
              <a:t>As</a:t>
            </a:r>
            <a:r>
              <a:rPr lang="en-US" baseline="0" dirty="0" smtClean="0">
                <a:effectLst/>
              </a:rPr>
              <a:t> you can see in the pic which is an example for datacenter with 1000s of machines hosting millions of VMS </a:t>
            </a:r>
            <a:endParaRPr lang="en-US" dirty="0" smtClean="0">
              <a:effectLst/>
            </a:endParaRPr>
          </a:p>
          <a:p>
            <a:r>
              <a:rPr lang="en-US" dirty="0" smtClean="0"/>
              <a:t>We</a:t>
            </a:r>
            <a:r>
              <a:rPr lang="en-US" baseline="0" dirty="0" smtClean="0"/>
              <a:t> </a:t>
            </a:r>
            <a:r>
              <a:rPr lang="en-US" dirty="0" smtClean="0"/>
              <a:t>have so many existing data center networks then why do we need a new data centers network?</a:t>
            </a:r>
          </a:p>
          <a:p>
            <a:r>
              <a:rPr lang="en-US" dirty="0" smtClean="0"/>
              <a:t>The Current and future trends are pointing to mega single site data centers that host millions of virtual machines. Consider a data center with 100k machines and each machine hosting 32 VMs. This translates to 3 million </a:t>
            </a:r>
            <a:r>
              <a:rPr lang="en-US" dirty="0" err="1" smtClean="0"/>
              <a:t>ip</a:t>
            </a:r>
            <a:r>
              <a:rPr lang="en-US" dirty="0" smtClean="0"/>
              <a:t> and mac addresses in the Data center. Assuming</a:t>
            </a:r>
            <a:r>
              <a:rPr lang="en-US" baseline="0" dirty="0" smtClean="0"/>
              <a:t> a</a:t>
            </a:r>
            <a:r>
              <a:rPr lang="en-US" dirty="0" smtClean="0"/>
              <a:t> </a:t>
            </a:r>
            <a:r>
              <a:rPr lang="en-US" dirty="0" smtClean="0">
                <a:effectLst/>
              </a:rPr>
              <a:t>network switch per 25 physical hosts -&gt; this translates to 8000 switches in that dc which makes it impossible to manage</a:t>
            </a:r>
            <a:endParaRPr lang="en-US" dirty="0" smtClean="0"/>
          </a:p>
          <a:p>
            <a:endParaRPr lang="en-US" dirty="0" smtClean="0">
              <a:effectLst/>
            </a:endParaRPr>
          </a:p>
          <a:p>
            <a:r>
              <a:rPr lang="en-US" dirty="0" smtClean="0">
                <a:effectLst/>
              </a:rPr>
              <a:t>Existing layer 2 and layer 3 network protocols face some combination of limitations in such a large scale setting: lack of scalability, difficult management, inflexible communication, or limited support for virtual machine migration which is sometimes essence of having the large scale data centers.</a:t>
            </a:r>
          </a:p>
          <a:p>
            <a:r>
              <a:rPr lang="en-US" dirty="0" smtClean="0">
                <a:effectLst/>
              </a:rPr>
              <a:t>To some extent, these limitations may be inherent for Ethernet/IP style protocols when trying to support arbitrary topologies however fall short when applied to data centers.</a:t>
            </a:r>
          </a:p>
          <a:p>
            <a:r>
              <a:rPr lang="en-US" dirty="0" smtClean="0">
                <a:effectLst/>
              </a:rPr>
              <a:t>Ideally data center admins would like a pluggable network fabric with minimal human intervention</a:t>
            </a:r>
            <a:r>
              <a:rPr lang="en-US" baseline="0" dirty="0" smtClean="0">
                <a:effectLst/>
              </a:rPr>
              <a:t>. Hence the motivation for this paper is to build a new fabric on existing layer 2 protocols to enhance scalability manageability, flexibility and fault tolerance. </a:t>
            </a:r>
          </a:p>
          <a:p>
            <a:endParaRPr lang="en-US" dirty="0"/>
          </a:p>
        </p:txBody>
      </p:sp>
      <p:sp>
        <p:nvSpPr>
          <p:cNvPr id="4" name="Slide Number Placeholder 3"/>
          <p:cNvSpPr>
            <a:spLocks noGrp="1"/>
          </p:cNvSpPr>
          <p:nvPr>
            <p:ph type="sldNum" sz="quarter" idx="10"/>
          </p:nvPr>
        </p:nvSpPr>
        <p:spPr/>
        <p:txBody>
          <a:bodyPr/>
          <a:lstStyle/>
          <a:p>
            <a:fld id="{2C1E71A3-98FA-5F4D-A07E-513DA27EF9EE}" type="slidenum">
              <a:rPr lang="en-US" smtClean="0"/>
              <a:t>3</a:t>
            </a:fld>
            <a:endParaRPr lang="en-US"/>
          </a:p>
        </p:txBody>
      </p:sp>
    </p:spTree>
    <p:extLst>
      <p:ext uri="{BB962C8B-B14F-4D97-AF65-F5344CB8AC3E}">
        <p14:creationId xmlns:p14="http://schemas.microsoft.com/office/powerpoint/2010/main" val="169266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So now that we have seen the current and future trends </a:t>
            </a:r>
          </a:p>
          <a:p>
            <a:r>
              <a:rPr lang="en-US" dirty="0" smtClean="0">
                <a:effectLst/>
              </a:rPr>
              <a:t>We will see what are</a:t>
            </a:r>
            <a:r>
              <a:rPr lang="en-US" baseline="0" dirty="0" smtClean="0">
                <a:effectLst/>
              </a:rPr>
              <a:t> the </a:t>
            </a:r>
            <a:r>
              <a:rPr lang="en-US" baseline="0" dirty="0" err="1" smtClean="0">
                <a:effectLst/>
              </a:rPr>
              <a:t>req</a:t>
            </a:r>
            <a:r>
              <a:rPr lang="en-US" baseline="0" dirty="0" smtClean="0">
                <a:effectLst/>
              </a:rPr>
              <a:t> for futuristic DCN.</a:t>
            </a:r>
            <a:endParaRPr lang="en-US" dirty="0" smtClean="0">
              <a:effectLst/>
            </a:endParaRPr>
          </a:p>
          <a:p>
            <a:endParaRPr lang="en-US" dirty="0" smtClean="0"/>
          </a:p>
          <a:p>
            <a:r>
              <a:rPr lang="en-US" dirty="0" smtClean="0"/>
              <a:t>How does the current state of datacenter network fall short ? </a:t>
            </a:r>
          </a:p>
          <a:p>
            <a:r>
              <a:rPr lang="en-US" dirty="0" smtClean="0"/>
              <a:t>These 2 require a single layer two fabric which is not feasible.</a:t>
            </a:r>
          </a:p>
          <a:p>
            <a:endParaRPr lang="en-US" dirty="0" smtClean="0"/>
          </a:p>
          <a:p>
            <a:r>
              <a:rPr lang="en-US" dirty="0" smtClean="0"/>
              <a:t>What does this require </a:t>
            </a:r>
          </a:p>
          <a:p>
            <a:endParaRPr lang="en-US" dirty="0" smtClean="0"/>
          </a:p>
          <a:p>
            <a:r>
              <a:rPr lang="en-US" dirty="0" smtClean="0">
                <a:effectLst/>
              </a:rPr>
              <a:t>Now that we know the current state of </a:t>
            </a:r>
            <a:r>
              <a:rPr lang="en-US" dirty="0" err="1" smtClean="0">
                <a:effectLst/>
              </a:rPr>
              <a:t>dcn</a:t>
            </a:r>
            <a:r>
              <a:rPr lang="en-US" dirty="0" smtClean="0">
                <a:effectLst/>
              </a:rPr>
              <a:t> are not able to satisfy all of these requirements </a:t>
            </a:r>
          </a:p>
          <a:p>
            <a:r>
              <a:rPr lang="en-US" dirty="0" smtClean="0"/>
              <a:t>We can assume  that the vision of a unified plug-and-play large-scale network fabric is unachievable, leaving data center network architects to adopt ad hoc partitioning and configuration to support large-scale deployments</a:t>
            </a:r>
          </a:p>
          <a:p>
            <a:endParaRPr lang="en-US" dirty="0"/>
          </a:p>
        </p:txBody>
      </p:sp>
      <p:sp>
        <p:nvSpPr>
          <p:cNvPr id="4" name="Slide Number Placeholder 3"/>
          <p:cNvSpPr>
            <a:spLocks noGrp="1"/>
          </p:cNvSpPr>
          <p:nvPr>
            <p:ph type="sldNum" sz="quarter" idx="10"/>
          </p:nvPr>
        </p:nvSpPr>
        <p:spPr/>
        <p:txBody>
          <a:bodyPr/>
          <a:lstStyle/>
          <a:p>
            <a:fld id="{2C1E71A3-98FA-5F4D-A07E-513DA27EF9EE}" type="slidenum">
              <a:rPr lang="en-US" smtClean="0"/>
              <a:t>4</a:t>
            </a:fld>
            <a:endParaRPr lang="en-US"/>
          </a:p>
        </p:txBody>
      </p:sp>
    </p:spTree>
    <p:extLst>
      <p:ext uri="{BB962C8B-B14F-4D97-AF65-F5344CB8AC3E}">
        <p14:creationId xmlns:p14="http://schemas.microsoft.com/office/powerpoint/2010/main" val="129319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Finally with Portland we like to present </a:t>
            </a:r>
          </a:p>
          <a:p>
            <a:r>
              <a:rPr lang="en-US" dirty="0" smtClean="0"/>
              <a:t>In this paper, we present </a:t>
            </a:r>
            <a:r>
              <a:rPr lang="en-US" dirty="0" err="1" smtClean="0"/>
              <a:t>PortLand</a:t>
            </a:r>
            <a:r>
              <a:rPr lang="en-US" dirty="0" smtClean="0"/>
              <a:t>, a set of Ethernet compatible routing, forwarding, and address resolution protocols with the goal of meeting R1-R5 above. </a:t>
            </a:r>
          </a:p>
          <a:p>
            <a:r>
              <a:rPr lang="en-US" dirty="0" smtClean="0">
                <a:effectLst/>
              </a:rPr>
              <a:t>As we have seen  data centers are physically interconnected as a multi rooted  tree  </a:t>
            </a:r>
          </a:p>
          <a:p>
            <a:r>
              <a:rPr lang="en-US" dirty="0" smtClean="0"/>
              <a:t>Using this observation, </a:t>
            </a:r>
            <a:r>
              <a:rPr lang="en-US" dirty="0" err="1" smtClean="0"/>
              <a:t>PortLand</a:t>
            </a:r>
            <a:r>
              <a:rPr lang="en-US" dirty="0" smtClean="0"/>
              <a:t> employs a lightweight protocol to enable switches to discover their position in the topology.</a:t>
            </a:r>
          </a:p>
          <a:p>
            <a:r>
              <a:rPr lang="en-US" dirty="0" err="1" smtClean="0"/>
              <a:t>PortLand</a:t>
            </a:r>
            <a:r>
              <a:rPr lang="en-US" dirty="0" smtClean="0"/>
              <a:t> assigns internal Pseudo MAC (PMAC) addresses to all end hosts to encode their position in the topology . We will look at what is PMAC in detail later.</a:t>
            </a:r>
          </a:p>
          <a:p>
            <a:r>
              <a:rPr lang="en-US" dirty="0" smtClean="0"/>
              <a:t>PMAC addresses enable efficient, provably loop-free forwarding with small switch state</a:t>
            </a:r>
          </a:p>
          <a:p>
            <a:endParaRPr lang="en-US" dirty="0"/>
          </a:p>
        </p:txBody>
      </p:sp>
      <p:sp>
        <p:nvSpPr>
          <p:cNvPr id="4" name="Slide Number Placeholder 3"/>
          <p:cNvSpPr>
            <a:spLocks noGrp="1"/>
          </p:cNvSpPr>
          <p:nvPr>
            <p:ph type="sldNum" sz="quarter" idx="10"/>
          </p:nvPr>
        </p:nvSpPr>
        <p:spPr/>
        <p:txBody>
          <a:bodyPr/>
          <a:lstStyle/>
          <a:p>
            <a:fld id="{2C1E71A3-98FA-5F4D-A07E-513DA27EF9EE}" type="slidenum">
              <a:rPr lang="en-US" smtClean="0"/>
              <a:t>5</a:t>
            </a:fld>
            <a:endParaRPr lang="en-US"/>
          </a:p>
        </p:txBody>
      </p:sp>
    </p:spTree>
    <p:extLst>
      <p:ext uri="{BB962C8B-B14F-4D97-AF65-F5344CB8AC3E}">
        <p14:creationId xmlns:p14="http://schemas.microsoft.com/office/powerpoint/2010/main" val="793955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We will look at the concept of forwarding in layer 2 vs layer 3</a:t>
            </a:r>
          </a:p>
          <a:p>
            <a:r>
              <a:rPr lang="en-US" dirty="0" smtClean="0"/>
              <a:t>Forwarding : </a:t>
            </a:r>
          </a:p>
          <a:p>
            <a:r>
              <a:rPr lang="en-US" sz="1200" kern="1200" dirty="0" smtClean="0">
                <a:solidFill>
                  <a:schemeClr val="tx1"/>
                </a:solidFill>
                <a:effectLst/>
                <a:latin typeface="+mn-lt"/>
                <a:ea typeface="+mn-ea"/>
                <a:cs typeface="+mn-cs"/>
              </a:rPr>
              <a:t>While VLANs allow a middle ground between layer 2 and layer 3 by providing a logical layer 2 across switch boundaries, VLANs lacks flexibility (as bandwidth resources to be explicitly assigned to each VLAN at each participating switch) and scalability (as each switch must maintain state for all hosts in each VLAN that they participate in).</a:t>
            </a:r>
            <a:endParaRPr lang="en-US" dirty="0" smtClean="0"/>
          </a:p>
          <a:p>
            <a:endParaRPr lang="en-US" dirty="0"/>
          </a:p>
        </p:txBody>
      </p:sp>
      <p:sp>
        <p:nvSpPr>
          <p:cNvPr id="4" name="Slide Number Placeholder 3"/>
          <p:cNvSpPr>
            <a:spLocks noGrp="1"/>
          </p:cNvSpPr>
          <p:nvPr>
            <p:ph type="sldNum" sz="quarter" idx="10"/>
          </p:nvPr>
        </p:nvSpPr>
        <p:spPr/>
        <p:txBody>
          <a:bodyPr/>
          <a:lstStyle/>
          <a:p>
            <a:fld id="{2C1E71A3-98FA-5F4D-A07E-513DA27EF9EE}" type="slidenum">
              <a:rPr lang="en-US" smtClean="0"/>
              <a:t>6</a:t>
            </a:fld>
            <a:endParaRPr lang="en-US"/>
          </a:p>
        </p:txBody>
      </p:sp>
    </p:spTree>
    <p:extLst>
      <p:ext uri="{BB962C8B-B14F-4D97-AF65-F5344CB8AC3E}">
        <p14:creationId xmlns:p14="http://schemas.microsoft.com/office/powerpoint/2010/main" val="199466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11/24/17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301430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JPG"/><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JPG"/><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JPG"/><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93421"/>
            <a:ext cx="8915399" cy="2262781"/>
          </a:xfrm>
        </p:spPr>
        <p:txBody>
          <a:bodyPr>
            <a:normAutofit/>
          </a:bodyPr>
          <a:lstStyle/>
          <a:p>
            <a:r>
              <a:rPr lang="en-US" sz="4400" dirty="0"/>
              <a:t>					Portland – </a:t>
            </a:r>
            <a:br>
              <a:rPr lang="en-US" sz="4400" dirty="0"/>
            </a:br>
            <a:r>
              <a:rPr lang="en-US" sz="4400" dirty="0"/>
              <a:t>A Scalable Fault-Tolerant Layer 2 Data Center Network Fabric</a:t>
            </a:r>
          </a:p>
        </p:txBody>
      </p:sp>
      <p:sp>
        <p:nvSpPr>
          <p:cNvPr id="3" name="Subtitle 2"/>
          <p:cNvSpPr>
            <a:spLocks noGrp="1"/>
          </p:cNvSpPr>
          <p:nvPr>
            <p:ph type="subTitle" idx="1"/>
          </p:nvPr>
        </p:nvSpPr>
        <p:spPr>
          <a:xfrm>
            <a:off x="2589213" y="4777379"/>
            <a:ext cx="8915399" cy="1763270"/>
          </a:xfrm>
        </p:spPr>
        <p:txBody>
          <a:bodyPr>
            <a:normAutofit/>
          </a:bodyPr>
          <a:lstStyle/>
          <a:p>
            <a:r>
              <a:rPr lang="en-US" dirty="0"/>
              <a:t>												</a:t>
            </a:r>
            <a:r>
              <a:rPr lang="en-US" b="1" dirty="0" err="1"/>
              <a:t>Sowmya</a:t>
            </a:r>
            <a:r>
              <a:rPr lang="en-US" b="1" dirty="0"/>
              <a:t> </a:t>
            </a:r>
            <a:r>
              <a:rPr lang="en-US" b="1" dirty="0" err="1"/>
              <a:t>Satyavada</a:t>
            </a:r>
            <a:endParaRPr lang="en-US" b="1" dirty="0"/>
          </a:p>
          <a:p>
            <a:r>
              <a:rPr lang="en-US" b="1" dirty="0"/>
              <a:t>												</a:t>
            </a:r>
            <a:r>
              <a:rPr lang="en-US" b="1" dirty="0" err="1"/>
              <a:t>Shivani</a:t>
            </a:r>
            <a:r>
              <a:rPr lang="en-US" b="1" dirty="0"/>
              <a:t> </a:t>
            </a:r>
            <a:r>
              <a:rPr lang="en-US" b="1" dirty="0" err="1"/>
              <a:t>Patnani</a:t>
            </a:r>
            <a:endParaRPr lang="en-US" b="1" dirty="0"/>
          </a:p>
          <a:p>
            <a:r>
              <a:rPr lang="en-US" b="1" dirty="0"/>
              <a:t>												</a:t>
            </a:r>
            <a:r>
              <a:rPr lang="en-US" b="1" dirty="0" err="1"/>
              <a:t>Rutu</a:t>
            </a:r>
            <a:r>
              <a:rPr lang="en-US" b="1" dirty="0"/>
              <a:t> Bhatt</a:t>
            </a:r>
          </a:p>
          <a:p>
            <a:r>
              <a:rPr lang="en-US" b="1" dirty="0"/>
              <a:t>                                                                                      Neha </a:t>
            </a:r>
            <a:r>
              <a:rPr lang="en-US" b="1" dirty="0" err="1"/>
              <a:t>Mundada</a:t>
            </a:r>
            <a:r>
              <a:rPr lang="en-US" b="1" dirty="0"/>
              <a:t> </a:t>
            </a:r>
          </a:p>
          <a:p>
            <a:endParaRPr lang="en-US" b="1" dirty="0"/>
          </a:p>
          <a:p>
            <a:endParaRPr lang="en-US" b="1" dirty="0"/>
          </a:p>
        </p:txBody>
      </p:sp>
    </p:spTree>
    <p:extLst>
      <p:ext uri="{BB962C8B-B14F-4D97-AF65-F5344CB8AC3E}">
        <p14:creationId xmlns:p14="http://schemas.microsoft.com/office/powerpoint/2010/main" val="240333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Proxy based ARP</a:t>
            </a:r>
          </a:p>
        </p:txBody>
      </p:sp>
      <p:sp>
        <p:nvSpPr>
          <p:cNvPr id="3" name="Content Placeholder 2"/>
          <p:cNvSpPr>
            <a:spLocks noGrp="1"/>
          </p:cNvSpPr>
          <p:nvPr>
            <p:ph idx="1"/>
          </p:nvPr>
        </p:nvSpPr>
        <p:spPr>
          <a:xfrm>
            <a:off x="2589212" y="1543792"/>
            <a:ext cx="5913520" cy="4156364"/>
          </a:xfrm>
        </p:spPr>
        <p:txBody>
          <a:bodyPr>
            <a:normAutofit fontScale="85000" lnSpcReduction="10000"/>
          </a:bodyPr>
          <a:lstStyle/>
          <a:p>
            <a:r>
              <a:rPr lang="en-US" dirty="0"/>
              <a:t>An edge switch intercepts an ARP request for IP to MAC mapping and forwards this request to Fabric Manager. PMAC is returned if there is a valid entry in the PMAC table for the given IP address and an ARP reply is generated.</a:t>
            </a:r>
          </a:p>
          <a:p>
            <a:r>
              <a:rPr lang="en-US" dirty="0"/>
              <a:t>In case of failure in mapping, fabric manager has a mechanism to overcome the failure by transmitting a new ARP to add mapping details in the table.</a:t>
            </a:r>
          </a:p>
          <a:p>
            <a:r>
              <a:rPr lang="en-US" b="1" dirty="0"/>
              <a:t>Limitation: </a:t>
            </a:r>
            <a:r>
              <a:rPr lang="en-US" dirty="0"/>
              <a:t>Any hosts communicating with the migrated VM will maintain that host’s previous PMAC in their ARP cache and will be unable to continue communication until their ARP cache entry times out.</a:t>
            </a:r>
          </a:p>
          <a:p>
            <a:r>
              <a:rPr lang="en-US" b="1" dirty="0"/>
              <a:t>Solution:</a:t>
            </a:r>
            <a:r>
              <a:rPr lang="en-US" dirty="0"/>
              <a:t> The fabric manager forwards an invalidation message to the migrated VM’s previous switch that sets up a flow table entry to trap handling of packages. The switch software transmits a unicast gratuitous ARP back to any transmit- ting host to set the new PMAC address in that host’s ARP cache.</a:t>
            </a:r>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555" y="1543791"/>
            <a:ext cx="3448649" cy="4156365"/>
          </a:xfrm>
          <a:prstGeom prst="rect">
            <a:avLst/>
          </a:prstGeom>
        </p:spPr>
      </p:pic>
    </p:spTree>
    <p:extLst>
      <p:ext uri="{BB962C8B-B14F-4D97-AF65-F5344CB8AC3E}">
        <p14:creationId xmlns:p14="http://schemas.microsoft.com/office/powerpoint/2010/main" val="1404526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Distributed Location Discovery</a:t>
            </a:r>
          </a:p>
        </p:txBody>
      </p:sp>
      <p:sp>
        <p:nvSpPr>
          <p:cNvPr id="3" name="Content Placeholder 2"/>
          <p:cNvSpPr>
            <a:spLocks noGrp="1"/>
          </p:cNvSpPr>
          <p:nvPr>
            <p:ph idx="1"/>
          </p:nvPr>
        </p:nvSpPr>
        <p:spPr>
          <a:xfrm>
            <a:off x="2589212" y="1460665"/>
            <a:ext cx="8915400" cy="4450557"/>
          </a:xfrm>
        </p:spPr>
        <p:txBody>
          <a:bodyPr>
            <a:normAutofit/>
          </a:bodyPr>
          <a:lstStyle/>
          <a:p>
            <a:r>
              <a:rPr lang="en-US" dirty="0" err="1"/>
              <a:t>PortLand</a:t>
            </a:r>
            <a:r>
              <a:rPr lang="en-US" dirty="0"/>
              <a:t> switches use their position in the global topology to perform efficient forwarding and routing. </a:t>
            </a:r>
          </a:p>
          <a:p>
            <a:r>
              <a:rPr lang="en-US" dirty="0"/>
              <a:t>To explore the limits of Portland switch, a location discovery protocol (LDP) is used that requires no administrator configuration.</a:t>
            </a:r>
          </a:p>
          <a:p>
            <a:r>
              <a:rPr lang="en-US" dirty="0" err="1"/>
              <a:t>PortLand</a:t>
            </a:r>
            <a:r>
              <a:rPr lang="en-US" dirty="0"/>
              <a:t> switches periodically send a Location Discovery Message (LDM) out all of their ports both, to set their positions and to monitor liveness in steady state.</a:t>
            </a:r>
          </a:p>
          <a:p>
            <a:r>
              <a:rPr lang="en-US" dirty="0"/>
              <a:t>Following details are contained in LDM: </a:t>
            </a:r>
            <a:r>
              <a:rPr lang="en-US" dirty="0" err="1"/>
              <a:t>switch_id</a:t>
            </a:r>
            <a:r>
              <a:rPr lang="en-US" dirty="0"/>
              <a:t>, pod, </a:t>
            </a:r>
            <a:r>
              <a:rPr lang="en-US" dirty="0" err="1"/>
              <a:t>pos</a:t>
            </a:r>
            <a:r>
              <a:rPr lang="en-US" dirty="0"/>
              <a:t>, level and dir.</a:t>
            </a:r>
          </a:p>
          <a:p>
            <a:r>
              <a:rPr lang="en-US" dirty="0"/>
              <a:t>The key insight behind LDP is that edge switches receive LDMs only on the ports connected to aggregation switches (end hosts do not generate LDMs).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590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Distributed Location Discovery</a:t>
            </a:r>
          </a:p>
        </p:txBody>
      </p:sp>
      <p:sp>
        <p:nvSpPr>
          <p:cNvPr id="3" name="Content Placeholder 2"/>
          <p:cNvSpPr>
            <a:spLocks noGrp="1"/>
          </p:cNvSpPr>
          <p:nvPr>
            <p:ph idx="1"/>
          </p:nvPr>
        </p:nvSpPr>
        <p:spPr>
          <a:xfrm>
            <a:off x="2589212" y="1539833"/>
            <a:ext cx="4500357" cy="4849091"/>
          </a:xfrm>
        </p:spPr>
        <p:txBody>
          <a:bodyPr/>
          <a:lstStyle/>
          <a:p>
            <a:r>
              <a:rPr lang="en-US" dirty="0"/>
              <a:t>Algorithm 1 presents the processing performed by each switch in response to LDMs. </a:t>
            </a:r>
          </a:p>
          <a:p>
            <a:r>
              <a:rPr lang="en-US" dirty="0"/>
              <a:t>Algorithm provides details like: Position, type of switch, type of port, level of core switches.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326" y="1539834"/>
            <a:ext cx="4227286" cy="4849090"/>
          </a:xfrm>
          <a:prstGeom prst="rect">
            <a:avLst/>
          </a:prstGeom>
        </p:spPr>
      </p:pic>
    </p:spTree>
    <p:extLst>
      <p:ext uri="{BB962C8B-B14F-4D97-AF65-F5344CB8AC3E}">
        <p14:creationId xmlns:p14="http://schemas.microsoft.com/office/powerpoint/2010/main" val="475935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Distributed Location Discovery</a:t>
            </a:r>
          </a:p>
        </p:txBody>
      </p:sp>
      <p:sp>
        <p:nvSpPr>
          <p:cNvPr id="7" name="Content Placeholder 6"/>
          <p:cNvSpPr>
            <a:spLocks noGrp="1"/>
          </p:cNvSpPr>
          <p:nvPr>
            <p:ph idx="1"/>
          </p:nvPr>
        </p:nvSpPr>
        <p:spPr>
          <a:xfrm>
            <a:off x="2589213" y="2133600"/>
            <a:ext cx="5574125" cy="3777622"/>
          </a:xfrm>
        </p:spPr>
        <p:txBody>
          <a:bodyPr>
            <a:normAutofit lnSpcReduction="10000"/>
          </a:bodyPr>
          <a:lstStyle/>
          <a:p>
            <a:r>
              <a:rPr lang="en-US" dirty="0"/>
              <a:t>Algorithm 2 is a function to acquire position used by Algorithm 1. Edge switches must acquire a unique position number in each pod in the range of 0..k −1. </a:t>
            </a:r>
          </a:p>
          <a:p>
            <a:r>
              <a:rPr lang="en-US" dirty="0"/>
              <a:t>Each switch proposes a randomly chosen number, If the proposal is verified by a majority of these switches as unused and not tentatively reserved, the proposal is finalized and this value will be included in future LDMs from the edge switch.</a:t>
            </a:r>
          </a:p>
          <a:p>
            <a:r>
              <a:rPr lang="en-US" dirty="0"/>
              <a:t>LDP leverages the fabric manager to assign unique pod numbers to all switches in the same pod </a:t>
            </a:r>
          </a:p>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3338" y="2312719"/>
            <a:ext cx="3341273" cy="2176154"/>
          </a:xfrm>
          <a:prstGeom prst="rect">
            <a:avLst/>
          </a:prstGeom>
        </p:spPr>
      </p:pic>
    </p:spTree>
    <p:extLst>
      <p:ext uri="{BB962C8B-B14F-4D97-AF65-F5344CB8AC3E}">
        <p14:creationId xmlns:p14="http://schemas.microsoft.com/office/powerpoint/2010/main" val="200740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Distributed Location Discovery</a:t>
            </a:r>
          </a:p>
        </p:txBody>
      </p:sp>
      <p:sp>
        <p:nvSpPr>
          <p:cNvPr id="3" name="Content Placeholder 2"/>
          <p:cNvSpPr>
            <a:spLocks noGrp="1"/>
          </p:cNvSpPr>
          <p:nvPr>
            <p:ph idx="1"/>
          </p:nvPr>
        </p:nvSpPr>
        <p:spPr/>
        <p:txBody>
          <a:bodyPr/>
          <a:lstStyle/>
          <a:p>
            <a:r>
              <a:rPr lang="en-US" b="1" dirty="0"/>
              <a:t>Problem : </a:t>
            </a:r>
            <a:r>
              <a:rPr lang="en-US" dirty="0"/>
              <a:t>Even in a data center environment, it may still be possible that two host facing ports inadvertently become bridged. or example, someone may inadvertently plug an Ethernet cable between two out- ward facing ports, introducing a loop.</a:t>
            </a:r>
          </a:p>
          <a:p>
            <a:r>
              <a:rPr lang="en-US" b="1" dirty="0"/>
              <a:t>Solution : </a:t>
            </a:r>
            <a:r>
              <a:rPr lang="en-US" dirty="0"/>
              <a:t>If an uninitialized switch begins receiving LDMs from an edge switch on one of its ports, it must be an aggregation switch or there is an error condition. In an error condition, the switch disables the suspicious port and signals an administrator exception </a:t>
            </a:r>
          </a:p>
          <a:p>
            <a:endParaRPr lang="en-US" b="1" dirty="0"/>
          </a:p>
        </p:txBody>
      </p:sp>
    </p:spTree>
    <p:extLst>
      <p:ext uri="{BB962C8B-B14F-4D97-AF65-F5344CB8AC3E}">
        <p14:creationId xmlns:p14="http://schemas.microsoft.com/office/powerpoint/2010/main" val="1312671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3BD1C-385F-4984-AC4F-A545383ECD6A}"/>
              </a:ext>
            </a:extLst>
          </p:cNvPr>
          <p:cNvSpPr>
            <a:spLocks noGrp="1"/>
          </p:cNvSpPr>
          <p:nvPr>
            <p:ph type="title"/>
          </p:nvPr>
        </p:nvSpPr>
        <p:spPr>
          <a:xfrm>
            <a:off x="2589213" y="624110"/>
            <a:ext cx="8915400" cy="692626"/>
          </a:xfrm>
        </p:spPr>
        <p:txBody>
          <a:bodyPr/>
          <a:lstStyle/>
          <a:p>
            <a:pPr algn="ctr"/>
            <a:r>
              <a:rPr lang="en-US" dirty="0"/>
              <a:t>Provably Loop Free Forwarding</a:t>
            </a:r>
          </a:p>
        </p:txBody>
      </p:sp>
      <p:sp>
        <p:nvSpPr>
          <p:cNvPr id="3" name="Content Placeholder 2">
            <a:extLst>
              <a:ext uri="{FF2B5EF4-FFF2-40B4-BE49-F238E27FC236}">
                <a16:creationId xmlns="" xmlns:a16="http://schemas.microsoft.com/office/drawing/2014/main" id="{12CAFACC-F3BE-488F-A1EB-52FE3D0A2F8C}"/>
              </a:ext>
            </a:extLst>
          </p:cNvPr>
          <p:cNvSpPr>
            <a:spLocks noGrp="1"/>
          </p:cNvSpPr>
          <p:nvPr>
            <p:ph idx="1"/>
          </p:nvPr>
        </p:nvSpPr>
        <p:spPr>
          <a:xfrm>
            <a:off x="2589211" y="2133600"/>
            <a:ext cx="9151685" cy="4541520"/>
          </a:xfrm>
        </p:spPr>
        <p:txBody>
          <a:bodyPr>
            <a:normAutofit/>
          </a:bodyPr>
          <a:lstStyle/>
          <a:p>
            <a:r>
              <a:rPr lang="en-US" dirty="0"/>
              <a:t>Depending on the local positions of the switches the forwarding tables are created.</a:t>
            </a:r>
          </a:p>
          <a:p>
            <a:pPr lvl="1"/>
            <a:r>
              <a:rPr lang="en-US" dirty="0"/>
              <a:t>Core switches learn Pod number of the aggregation switches to forward the packets and Aggregation Switches learn the position number of all the Edge switches.</a:t>
            </a:r>
          </a:p>
          <a:p>
            <a:r>
              <a:rPr lang="en-US" dirty="0"/>
              <a:t>Load Balancing is done by the Flow hashing Technique.</a:t>
            </a:r>
          </a:p>
          <a:p>
            <a:r>
              <a:rPr lang="en-US" dirty="0"/>
              <a:t> This </a:t>
            </a:r>
            <a:r>
              <a:rPr lang="en-US" b="1" dirty="0"/>
              <a:t> </a:t>
            </a:r>
            <a:r>
              <a:rPr lang="en-US" dirty="0"/>
              <a:t>forwarding protocol used with an observation of </a:t>
            </a:r>
            <a:r>
              <a:rPr lang="en-US" b="1" dirty="0"/>
              <a:t>up-down semantics. </a:t>
            </a:r>
          </a:p>
          <a:p>
            <a:pPr lvl="1"/>
            <a:r>
              <a:rPr lang="en-US" dirty="0"/>
              <a:t>First the Packets are sent to the aggregation or core switch  and later to the destination.</a:t>
            </a:r>
          </a:p>
          <a:p>
            <a:r>
              <a:rPr lang="en-US" b="1" dirty="0"/>
              <a:t>Limitation</a:t>
            </a:r>
          </a:p>
          <a:p>
            <a:pPr lvl="1"/>
            <a:r>
              <a:rPr lang="en-US" b="1" dirty="0"/>
              <a:t> </a:t>
            </a:r>
            <a:r>
              <a:rPr lang="en-US" dirty="0"/>
              <a:t>Packets are protected from transient loops and broadcast storms because once a packet travels down it is not possible for it to travel back up.</a:t>
            </a:r>
          </a:p>
          <a:p>
            <a:r>
              <a:rPr lang="en-US" b="1" dirty="0"/>
              <a:t>Detouring</a:t>
            </a:r>
            <a:r>
              <a:rPr lang="en-US" dirty="0"/>
              <a:t> can be done to get back down but it is rare</a:t>
            </a:r>
          </a:p>
          <a:p>
            <a:endParaRPr lang="en-US" dirty="0"/>
          </a:p>
        </p:txBody>
      </p:sp>
    </p:spTree>
    <p:extLst>
      <p:ext uri="{BB962C8B-B14F-4D97-AF65-F5344CB8AC3E}">
        <p14:creationId xmlns:p14="http://schemas.microsoft.com/office/powerpoint/2010/main" val="1376817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D1EF6C-F5DA-4AAB-8B0E-36C88EE9F0CB}"/>
              </a:ext>
            </a:extLst>
          </p:cNvPr>
          <p:cNvSpPr>
            <a:spLocks noGrp="1"/>
          </p:cNvSpPr>
          <p:nvPr>
            <p:ph type="title"/>
          </p:nvPr>
        </p:nvSpPr>
        <p:spPr>
          <a:xfrm>
            <a:off x="2589212" y="724384"/>
            <a:ext cx="9005380" cy="578040"/>
          </a:xfrm>
        </p:spPr>
        <p:txBody>
          <a:bodyPr>
            <a:noAutofit/>
          </a:bodyPr>
          <a:lstStyle/>
          <a:p>
            <a:pPr algn="ctr"/>
            <a:r>
              <a:rPr lang="en-US" sz="3600" dirty="0"/>
              <a:t>Fault tolerant Routing-Unicast</a:t>
            </a:r>
          </a:p>
        </p:txBody>
      </p:sp>
      <p:pic>
        <p:nvPicPr>
          <p:cNvPr id="6" name="Content Placeholder 5">
            <a:extLst>
              <a:ext uri="{FF2B5EF4-FFF2-40B4-BE49-F238E27FC236}">
                <a16:creationId xmlns="" xmlns:a16="http://schemas.microsoft.com/office/drawing/2014/main" id="{CFB13160-9BD9-4CA0-82CA-4082DADEC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1151" y="1869616"/>
            <a:ext cx="5285232" cy="4654041"/>
          </a:xfrm>
        </p:spPr>
      </p:pic>
      <p:sp>
        <p:nvSpPr>
          <p:cNvPr id="4" name="Text Placeholder 3">
            <a:extLst>
              <a:ext uri="{FF2B5EF4-FFF2-40B4-BE49-F238E27FC236}">
                <a16:creationId xmlns="" xmlns:a16="http://schemas.microsoft.com/office/drawing/2014/main" id="{FB55A112-6468-4BE1-A843-08DB5C3F215D}"/>
              </a:ext>
            </a:extLst>
          </p:cNvPr>
          <p:cNvSpPr>
            <a:spLocks noGrp="1"/>
          </p:cNvSpPr>
          <p:nvPr>
            <p:ph type="body" sz="half" idx="2"/>
          </p:nvPr>
        </p:nvSpPr>
        <p:spPr>
          <a:xfrm>
            <a:off x="2589212" y="1869616"/>
            <a:ext cx="3505199" cy="4654041"/>
          </a:xfrm>
        </p:spPr>
        <p:txBody>
          <a:bodyPr>
            <a:normAutofit/>
          </a:bodyPr>
          <a:lstStyle/>
          <a:p>
            <a:r>
              <a:rPr lang="en-US" sz="1600" b="1" dirty="0"/>
              <a:t>Routing protocol Concern</a:t>
            </a:r>
            <a:r>
              <a:rPr lang="en-US" sz="1600" dirty="0"/>
              <a:t>:</a:t>
            </a:r>
          </a:p>
          <a:p>
            <a:pPr marL="285750" indent="-285750">
              <a:buFont typeface="Arial" panose="020B0604020202020204" pitchFamily="34" charset="0"/>
              <a:buChar char="•"/>
            </a:pPr>
            <a:r>
              <a:rPr lang="en-US" sz="1600" dirty="0"/>
              <a:t> Detecting switch and link failure/Recovery.</a:t>
            </a:r>
          </a:p>
          <a:p>
            <a:pPr marL="285750" indent="-285750">
              <a:buFont typeface="Arial" panose="020B0604020202020204" pitchFamily="34" charset="0"/>
              <a:buChar char="•"/>
            </a:pPr>
            <a:r>
              <a:rPr lang="en-US" sz="1600" dirty="0"/>
              <a:t>Failure Recovery Process:</a:t>
            </a:r>
          </a:p>
          <a:p>
            <a:pPr marL="342900" indent="-342900">
              <a:buFont typeface="+mj-lt"/>
              <a:buAutoNum type="arabicPeriod"/>
            </a:pPr>
            <a:r>
              <a:rPr lang="en-US" sz="1600" dirty="0"/>
              <a:t> If an LDM is not received  , a switch assumes link failure.</a:t>
            </a:r>
          </a:p>
          <a:p>
            <a:pPr marL="342900" indent="-342900">
              <a:buFont typeface="+mj-lt"/>
              <a:buAutoNum type="arabicPeriod"/>
            </a:pPr>
            <a:r>
              <a:rPr lang="en-US" sz="1600" dirty="0"/>
              <a:t>Fabric Manager is informed by the detecting switch.</a:t>
            </a:r>
          </a:p>
          <a:p>
            <a:pPr marL="342900" indent="-342900">
              <a:buFont typeface="+mj-lt"/>
              <a:buAutoNum type="arabicPeriod"/>
            </a:pPr>
            <a:r>
              <a:rPr lang="en-US" sz="1600" dirty="0"/>
              <a:t>The Fault matrix is updated with new connectivity information.</a:t>
            </a:r>
          </a:p>
          <a:p>
            <a:pPr marL="342900" indent="-342900">
              <a:buFont typeface="+mj-lt"/>
              <a:buAutoNum type="arabicPeriod"/>
            </a:pPr>
            <a:r>
              <a:rPr lang="en-US" sz="1600" dirty="0"/>
              <a:t>All the affected switches are later informed by the Fabric Manager.</a:t>
            </a:r>
          </a:p>
        </p:txBody>
      </p:sp>
    </p:spTree>
    <p:extLst>
      <p:ext uri="{BB962C8B-B14F-4D97-AF65-F5344CB8AC3E}">
        <p14:creationId xmlns:p14="http://schemas.microsoft.com/office/powerpoint/2010/main" val="3292244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DFDE20-1AAF-4823-89B9-D6147ABEF0DA}"/>
              </a:ext>
            </a:extLst>
          </p:cNvPr>
          <p:cNvSpPr>
            <a:spLocks noGrp="1"/>
          </p:cNvSpPr>
          <p:nvPr>
            <p:ph type="title"/>
          </p:nvPr>
        </p:nvSpPr>
        <p:spPr>
          <a:xfrm>
            <a:off x="2345635" y="569844"/>
            <a:ext cx="9236765" cy="596348"/>
          </a:xfrm>
        </p:spPr>
        <p:txBody>
          <a:bodyPr>
            <a:noAutofit/>
          </a:bodyPr>
          <a:lstStyle/>
          <a:p>
            <a:pPr algn="ctr"/>
            <a:r>
              <a:rPr lang="en-US" sz="3600" dirty="0"/>
              <a:t>Fault Tolerant Routing - Multicast</a:t>
            </a:r>
          </a:p>
        </p:txBody>
      </p:sp>
      <p:pic>
        <p:nvPicPr>
          <p:cNvPr id="6" name="Content Placeholder 5">
            <a:extLst>
              <a:ext uri="{FF2B5EF4-FFF2-40B4-BE49-F238E27FC236}">
                <a16:creationId xmlns="" xmlns:a16="http://schemas.microsoft.com/office/drawing/2014/main" id="{8565741A-68C0-497C-8512-A22913CD6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7090" y="1619680"/>
            <a:ext cx="5303520" cy="4809744"/>
          </a:xfrm>
        </p:spPr>
      </p:pic>
      <p:sp>
        <p:nvSpPr>
          <p:cNvPr id="4" name="Text Placeholder 3">
            <a:extLst>
              <a:ext uri="{FF2B5EF4-FFF2-40B4-BE49-F238E27FC236}">
                <a16:creationId xmlns="" xmlns:a16="http://schemas.microsoft.com/office/drawing/2014/main" id="{AA8DC50A-7730-4AD2-90C2-C0113AD02B19}"/>
              </a:ext>
            </a:extLst>
          </p:cNvPr>
          <p:cNvSpPr>
            <a:spLocks noGrp="1"/>
          </p:cNvSpPr>
          <p:nvPr>
            <p:ph type="body" sz="half" idx="2"/>
          </p:nvPr>
        </p:nvSpPr>
        <p:spPr>
          <a:xfrm>
            <a:off x="2589212" y="1619680"/>
            <a:ext cx="3505199" cy="4599177"/>
          </a:xfrm>
        </p:spPr>
        <p:txBody>
          <a:bodyPr>
            <a:noAutofit/>
          </a:bodyPr>
          <a:lstStyle/>
          <a:p>
            <a:r>
              <a:rPr lang="en-US" sz="1600" dirty="0"/>
              <a:t> Sender sends the packets to the designated core , and it distributes them to the receivers.</a:t>
            </a:r>
          </a:p>
          <a:p>
            <a:pPr marL="342900" indent="-342900">
              <a:buFont typeface="+mj-lt"/>
              <a:buAutoNum type="arabicPeriod"/>
            </a:pPr>
            <a:r>
              <a:rPr lang="en-US" sz="1600" dirty="0"/>
              <a:t> the highlighted links fail.</a:t>
            </a:r>
          </a:p>
          <a:p>
            <a:pPr marL="342900" indent="-342900">
              <a:buFont typeface="+mj-lt"/>
              <a:buAutoNum type="arabicPeriod"/>
            </a:pPr>
            <a:r>
              <a:rPr lang="en-US" sz="1600" dirty="0"/>
              <a:t>The failure is detected by the aggregation switches and notified to fabric manager.</a:t>
            </a:r>
          </a:p>
          <a:p>
            <a:pPr marL="342900" indent="-342900">
              <a:buFont typeface="+mj-lt"/>
              <a:buAutoNum type="arabicPeriod"/>
            </a:pPr>
            <a:r>
              <a:rPr lang="en-US" sz="1600" dirty="0"/>
              <a:t>The Fault matrix is updated by the Fabric Manager.</a:t>
            </a:r>
          </a:p>
          <a:p>
            <a:pPr marL="342900" indent="-342900">
              <a:buFont typeface="+mj-lt"/>
              <a:buAutoNum type="arabicPeriod"/>
            </a:pPr>
            <a:r>
              <a:rPr lang="en-US" sz="1600" dirty="0"/>
              <a:t>Forwarding entries are calculated for the Multicast groups.</a:t>
            </a:r>
          </a:p>
          <a:p>
            <a:pPr marL="342900" indent="-342900">
              <a:buFont typeface="+mj-lt"/>
              <a:buAutoNum type="arabicPeriod"/>
            </a:pPr>
            <a:r>
              <a:rPr lang="en-US" sz="1600" dirty="0"/>
              <a:t>The calculated receivers are updated with new forwarding state in appropriate tables by the Fabric Manager.</a:t>
            </a:r>
          </a:p>
        </p:txBody>
      </p:sp>
    </p:spTree>
    <p:extLst>
      <p:ext uri="{BB962C8B-B14F-4D97-AF65-F5344CB8AC3E}">
        <p14:creationId xmlns:p14="http://schemas.microsoft.com/office/powerpoint/2010/main" val="356752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8787B9F7-C96D-4AEA-BF1E-F5BCF1FA1AC6}"/>
              </a:ext>
            </a:extLst>
          </p:cNvPr>
          <p:cNvPicPr>
            <a:picLocks noGrp="1" noChangeAspect="1"/>
          </p:cNvPicPr>
          <p:nvPr>
            <p:ph idx="1"/>
          </p:nvPr>
        </p:nvPicPr>
        <p:blipFill>
          <a:blip r:embed="rId2"/>
          <a:stretch>
            <a:fillRect/>
          </a:stretch>
        </p:blipFill>
        <p:spPr>
          <a:xfrm>
            <a:off x="6330462" y="1598612"/>
            <a:ext cx="5519689" cy="3887787"/>
          </a:xfrm>
        </p:spPr>
      </p:pic>
      <p:sp>
        <p:nvSpPr>
          <p:cNvPr id="4" name="Text Placeholder 3">
            <a:extLst>
              <a:ext uri="{FF2B5EF4-FFF2-40B4-BE49-F238E27FC236}">
                <a16:creationId xmlns="" xmlns:a16="http://schemas.microsoft.com/office/drawing/2014/main" id="{B52DBA5B-4E5B-4D68-A5D0-21E9F6B63EE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Forwarding state for the sender after the failure recover actions</a:t>
            </a:r>
          </a:p>
          <a:p>
            <a:pPr marL="285750" indent="-285750">
              <a:buFont typeface="Arial" panose="020B0604020202020204" pitchFamily="34" charset="0"/>
              <a:buChar char="•"/>
            </a:pPr>
            <a:endParaRPr lang="en-US" sz="1600" dirty="0"/>
          </a:p>
        </p:txBody>
      </p:sp>
      <p:sp>
        <p:nvSpPr>
          <p:cNvPr id="7" name="TextBox 6">
            <a:extLst>
              <a:ext uri="{FF2B5EF4-FFF2-40B4-BE49-F238E27FC236}">
                <a16:creationId xmlns="" xmlns:a16="http://schemas.microsoft.com/office/drawing/2014/main" id="{846B2223-52C3-4F46-B72B-6D0563BFC1F0}"/>
              </a:ext>
            </a:extLst>
          </p:cNvPr>
          <p:cNvSpPr txBox="1"/>
          <p:nvPr/>
        </p:nvSpPr>
        <p:spPr>
          <a:xfrm>
            <a:off x="2366851" y="522682"/>
            <a:ext cx="7455120" cy="646331"/>
          </a:xfrm>
          <a:prstGeom prst="rect">
            <a:avLst/>
          </a:prstGeom>
          <a:noFill/>
        </p:spPr>
        <p:txBody>
          <a:bodyPr wrap="square" rtlCol="0">
            <a:spAutoFit/>
          </a:bodyPr>
          <a:lstStyle/>
          <a:p>
            <a:pPr algn="ctr"/>
            <a:r>
              <a:rPr lang="en-US" sz="3600" dirty="0"/>
              <a:t>Fault Tolerant Routing - Multicast</a:t>
            </a:r>
          </a:p>
        </p:txBody>
      </p:sp>
    </p:spTree>
    <p:extLst>
      <p:ext uri="{BB962C8B-B14F-4D97-AF65-F5344CB8AC3E}">
        <p14:creationId xmlns:p14="http://schemas.microsoft.com/office/powerpoint/2010/main" val="4202437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14B2E-EAB9-4B1E-95C7-49860F1D9ED5}"/>
              </a:ext>
            </a:extLst>
          </p:cNvPr>
          <p:cNvSpPr>
            <a:spLocks noGrp="1"/>
          </p:cNvSpPr>
          <p:nvPr>
            <p:ph type="title"/>
          </p:nvPr>
        </p:nvSpPr>
        <p:spPr>
          <a:xfrm>
            <a:off x="2500215" y="667114"/>
            <a:ext cx="8911687" cy="658368"/>
          </a:xfrm>
        </p:spPr>
        <p:txBody>
          <a:bodyPr/>
          <a:lstStyle/>
          <a:p>
            <a:pPr algn="ctr"/>
            <a:r>
              <a:rPr lang="en-US" dirty="0"/>
              <a:t>Comparison</a:t>
            </a:r>
          </a:p>
        </p:txBody>
      </p:sp>
      <p:pic>
        <p:nvPicPr>
          <p:cNvPr id="5" name="Content Placeholder 4">
            <a:extLst>
              <a:ext uri="{FF2B5EF4-FFF2-40B4-BE49-F238E27FC236}">
                <a16:creationId xmlns="" xmlns:a16="http://schemas.microsoft.com/office/drawing/2014/main" id="{787A1EC3-B23F-4374-9853-A1EE18CD6A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064" y="1909638"/>
            <a:ext cx="9079407" cy="3493008"/>
          </a:xfrm>
        </p:spPr>
      </p:pic>
    </p:spTree>
    <p:extLst>
      <p:ext uri="{BB962C8B-B14F-4D97-AF65-F5344CB8AC3E}">
        <p14:creationId xmlns:p14="http://schemas.microsoft.com/office/powerpoint/2010/main" val="77063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4938" y="1382019"/>
            <a:ext cx="9600656" cy="5773436"/>
          </a:xfrm>
        </p:spPr>
        <p:txBody>
          <a:bodyPr/>
          <a:lstStyle/>
          <a:p>
            <a:endParaRPr lang="en-US" dirty="0"/>
          </a:p>
          <a:p>
            <a:r>
              <a:rPr lang="en-US" dirty="0" smtClean="0"/>
              <a:t>INTRODUCTION</a:t>
            </a:r>
            <a:endParaRPr lang="en-US" dirty="0"/>
          </a:p>
          <a:p>
            <a:r>
              <a:rPr lang="en-US" dirty="0"/>
              <a:t>DESIGN</a:t>
            </a:r>
          </a:p>
          <a:p>
            <a:r>
              <a:rPr lang="en-US" dirty="0" smtClean="0"/>
              <a:t>IMPLEMENTATION</a:t>
            </a:r>
            <a:endParaRPr lang="en-US" dirty="0"/>
          </a:p>
          <a:p>
            <a:r>
              <a:rPr lang="en-US" dirty="0" smtClean="0"/>
              <a:t>RESULT</a:t>
            </a:r>
            <a:endParaRPr lang="en-US" dirty="0"/>
          </a:p>
          <a:p>
            <a:r>
              <a:rPr lang="en-US" dirty="0" smtClean="0"/>
              <a:t>CONCLUSION</a:t>
            </a:r>
            <a:endParaRPr lang="en-US" dirty="0"/>
          </a:p>
        </p:txBody>
      </p:sp>
      <p:sp>
        <p:nvSpPr>
          <p:cNvPr id="4" name="Title 1"/>
          <p:cNvSpPr>
            <a:spLocks noGrp="1"/>
          </p:cNvSpPr>
          <p:nvPr>
            <p:ph type="title"/>
          </p:nvPr>
        </p:nvSpPr>
        <p:spPr>
          <a:xfrm>
            <a:off x="2592925" y="624110"/>
            <a:ext cx="8911687" cy="1280890"/>
          </a:xfrm>
        </p:spPr>
        <p:txBody>
          <a:bodyPr/>
          <a:lstStyle/>
          <a:p>
            <a:pPr algn="ctr"/>
            <a:r>
              <a:rPr lang="en-US" dirty="0" smtClean="0"/>
              <a:t>AGENDA</a:t>
            </a:r>
            <a:endParaRPr lang="en-US" dirty="0"/>
          </a:p>
        </p:txBody>
      </p:sp>
    </p:spTree>
    <p:extLst>
      <p:ext uri="{BB962C8B-B14F-4D97-AF65-F5344CB8AC3E}">
        <p14:creationId xmlns:p14="http://schemas.microsoft.com/office/powerpoint/2010/main" val="2007777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08464" y="2115239"/>
            <a:ext cx="6246564" cy="4296578"/>
          </a:xfrm>
        </p:spPr>
      </p:pic>
      <p:sp>
        <p:nvSpPr>
          <p:cNvPr id="6" name="Content Placeholder 5"/>
          <p:cNvSpPr>
            <a:spLocks noGrp="1"/>
          </p:cNvSpPr>
          <p:nvPr>
            <p:ph sz="quarter" idx="4"/>
          </p:nvPr>
        </p:nvSpPr>
        <p:spPr>
          <a:xfrm>
            <a:off x="8031296" y="2127097"/>
            <a:ext cx="3624549" cy="3354060"/>
          </a:xfrm>
        </p:spPr>
        <p:txBody>
          <a:bodyPr/>
          <a:lstStyle/>
          <a:p>
            <a:r>
              <a:rPr lang="en-US" dirty="0"/>
              <a:t>20 4-port OpenFlow NetFPGA switches</a:t>
            </a:r>
          </a:p>
          <a:p>
            <a:r>
              <a:rPr lang="en-US" dirty="0"/>
              <a:t>32K entry TCAM + SRAM for flow entries</a:t>
            </a:r>
          </a:p>
          <a:p>
            <a:r>
              <a:rPr lang="en-US" dirty="0"/>
              <a:t>Software MAC rewriting</a:t>
            </a:r>
          </a:p>
          <a:p>
            <a:r>
              <a:rPr lang="en-US" dirty="0"/>
              <a:t>3 tiered Fat tree</a:t>
            </a:r>
          </a:p>
          <a:p>
            <a:r>
              <a:rPr lang="en-US" dirty="0"/>
              <a:t>16 end hosts</a:t>
            </a:r>
          </a:p>
          <a:p>
            <a:pPr marL="0" indent="0">
              <a:buNone/>
            </a:pPr>
            <a:endParaRPr lang="en-US" dirty="0"/>
          </a:p>
        </p:txBody>
      </p:sp>
    </p:spTree>
    <p:extLst>
      <p:ext uri="{BB962C8B-B14F-4D97-AF65-F5344CB8AC3E}">
        <p14:creationId xmlns:p14="http://schemas.microsoft.com/office/powerpoint/2010/main" val="1927129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sp>
        <p:nvSpPr>
          <p:cNvPr id="5" name="Text Placeholder 4"/>
          <p:cNvSpPr>
            <a:spLocks noGrp="1"/>
          </p:cNvSpPr>
          <p:nvPr>
            <p:ph type="body" idx="1"/>
          </p:nvPr>
        </p:nvSpPr>
        <p:spPr>
          <a:xfrm>
            <a:off x="1731757" y="2019132"/>
            <a:ext cx="4783816" cy="1273550"/>
          </a:xfrm>
        </p:spPr>
        <p:txBody>
          <a:bodyPr/>
          <a:lstStyle/>
          <a:p>
            <a:pPr algn="ctr"/>
            <a:r>
              <a:rPr lang="en-US" dirty="0"/>
              <a:t>Convergence Time With Increasing Faults</a:t>
            </a:r>
          </a:p>
          <a:p>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76260" y="3080620"/>
            <a:ext cx="5294811" cy="3276113"/>
          </a:xfrm>
        </p:spPr>
      </p:pic>
      <p:sp>
        <p:nvSpPr>
          <p:cNvPr id="6" name="Text Placeholder 5"/>
          <p:cNvSpPr>
            <a:spLocks noGrp="1"/>
          </p:cNvSpPr>
          <p:nvPr>
            <p:ph type="body" sz="quarter" idx="3"/>
          </p:nvPr>
        </p:nvSpPr>
        <p:spPr>
          <a:xfrm>
            <a:off x="7726969" y="2079645"/>
            <a:ext cx="3999001" cy="576262"/>
          </a:xfrm>
        </p:spPr>
        <p:txBody>
          <a:bodyPr/>
          <a:lstStyle/>
          <a:p>
            <a:pPr algn="ctr"/>
            <a:r>
              <a:rPr lang="en-US" dirty="0" smtClean="0"/>
              <a:t>TCP Convergence</a:t>
            </a:r>
            <a:endParaRPr lang="en-US"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26569" y="3065064"/>
            <a:ext cx="4915716" cy="3291669"/>
          </a:xfrm>
        </p:spPr>
      </p:pic>
    </p:spTree>
    <p:extLst>
      <p:ext uri="{BB962C8B-B14F-4D97-AF65-F5344CB8AC3E}">
        <p14:creationId xmlns:p14="http://schemas.microsoft.com/office/powerpoint/2010/main" val="1869542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52401" y="1587115"/>
            <a:ext cx="3992732" cy="576262"/>
          </a:xfrm>
        </p:spPr>
        <p:txBody>
          <a:bodyPr/>
          <a:lstStyle/>
          <a:p>
            <a:pPr algn="ctr"/>
            <a:r>
              <a:rPr lang="en-US" dirty="0" smtClean="0"/>
              <a:t>Scalability</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76260" y="2549525"/>
            <a:ext cx="5177927" cy="3818224"/>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32105" y="2546349"/>
            <a:ext cx="4888994" cy="3821399"/>
          </a:xfrm>
        </p:spPr>
      </p:pic>
      <p:sp>
        <p:nvSpPr>
          <p:cNvPr id="9" name="Title 1"/>
          <p:cNvSpPr>
            <a:spLocks noGrp="1"/>
          </p:cNvSpPr>
          <p:nvPr>
            <p:ph type="title"/>
          </p:nvPr>
        </p:nvSpPr>
        <p:spPr>
          <a:xfrm>
            <a:off x="2592924" y="624110"/>
            <a:ext cx="8911687" cy="1280890"/>
          </a:xfrm>
        </p:spPr>
        <p:txBody>
          <a:bodyPr/>
          <a:lstStyle/>
          <a:p>
            <a:pPr algn="ctr"/>
            <a:r>
              <a:rPr lang="en-US" dirty="0" smtClean="0"/>
              <a:t>RESULT</a:t>
            </a:r>
            <a:endParaRPr lang="en-US" dirty="0"/>
          </a:p>
        </p:txBody>
      </p:sp>
    </p:spTree>
    <p:extLst>
      <p:ext uri="{BB962C8B-B14F-4D97-AF65-F5344CB8AC3E}">
        <p14:creationId xmlns:p14="http://schemas.microsoft.com/office/powerpoint/2010/main" val="2329907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sp>
        <p:nvSpPr>
          <p:cNvPr id="3" name="Text Placeholder 2"/>
          <p:cNvSpPr>
            <a:spLocks noGrp="1"/>
          </p:cNvSpPr>
          <p:nvPr>
            <p:ph type="body" idx="1"/>
          </p:nvPr>
        </p:nvSpPr>
        <p:spPr>
          <a:xfrm>
            <a:off x="2051371" y="1902767"/>
            <a:ext cx="4339181" cy="576262"/>
          </a:xfrm>
        </p:spPr>
        <p:txBody>
          <a:bodyPr/>
          <a:lstStyle/>
          <a:p>
            <a:pPr algn="ctr"/>
            <a:r>
              <a:rPr lang="en-US" dirty="0" smtClean="0"/>
              <a:t>Multicast Convergence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66092" y="2585598"/>
            <a:ext cx="5269067" cy="3826219"/>
          </a:xfrm>
        </p:spPr>
      </p:pic>
      <p:sp>
        <p:nvSpPr>
          <p:cNvPr id="5" name="Text Placeholder 4"/>
          <p:cNvSpPr>
            <a:spLocks noGrp="1"/>
          </p:cNvSpPr>
          <p:nvPr>
            <p:ph type="body" sz="quarter" idx="3"/>
          </p:nvPr>
        </p:nvSpPr>
        <p:spPr>
          <a:xfrm>
            <a:off x="7166957" y="1969475"/>
            <a:ext cx="4338673" cy="576262"/>
          </a:xfrm>
        </p:spPr>
        <p:txBody>
          <a:bodyPr/>
          <a:lstStyle/>
          <a:p>
            <a:pPr algn="ctr"/>
            <a:r>
              <a:rPr lang="en-US" dirty="0" smtClean="0"/>
              <a:t>VM Migration</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18593" y="2685800"/>
            <a:ext cx="5001657" cy="3726017"/>
          </a:xfrm>
        </p:spPr>
      </p:pic>
    </p:spTree>
    <p:extLst>
      <p:ext uri="{BB962C8B-B14F-4D97-AF65-F5344CB8AC3E}">
        <p14:creationId xmlns:p14="http://schemas.microsoft.com/office/powerpoint/2010/main" val="1439574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a:xfrm>
            <a:off x="2589212" y="2027104"/>
            <a:ext cx="9099684" cy="4351662"/>
          </a:xfrm>
        </p:spPr>
        <p:txBody>
          <a:bodyPr>
            <a:normAutofit lnSpcReduction="10000"/>
          </a:bodyPr>
          <a:lstStyle/>
          <a:p>
            <a:pPr marL="0" indent="0">
              <a:buNone/>
            </a:pPr>
            <a:r>
              <a:rPr lang="en-US" dirty="0"/>
              <a:t>The goals of Portland protocol are:</a:t>
            </a:r>
          </a:p>
          <a:p>
            <a:r>
              <a:rPr lang="en-US" dirty="0"/>
              <a:t>Fat Tree is a suitable topology for the datacenter.</a:t>
            </a:r>
          </a:p>
          <a:p>
            <a:r>
              <a:rPr lang="en-US" dirty="0"/>
              <a:t>Toward zero configuration at deployment</a:t>
            </a:r>
          </a:p>
          <a:p>
            <a:r>
              <a:rPr lang="en-US" dirty="0"/>
              <a:t>No forwarding loops</a:t>
            </a:r>
          </a:p>
          <a:p>
            <a:r>
              <a:rPr lang="en-US" dirty="0"/>
              <a:t>Rapid and efficient failure detection</a:t>
            </a:r>
          </a:p>
          <a:p>
            <a:r>
              <a:rPr lang="en-US" dirty="0"/>
              <a:t>Native multicast support</a:t>
            </a:r>
          </a:p>
          <a:p>
            <a:r>
              <a:rPr lang="en-US" dirty="0"/>
              <a:t>First class support for multipath forwarding</a:t>
            </a:r>
          </a:p>
          <a:p>
            <a:pPr marL="0" indent="0">
              <a:buNone/>
            </a:pPr>
            <a:r>
              <a:rPr lang="en-US" dirty="0"/>
              <a:t/>
            </a:r>
            <a:br>
              <a:rPr lang="en-US" dirty="0"/>
            </a:br>
            <a:endParaRPr lang="en-US" dirty="0"/>
          </a:p>
          <a:p>
            <a:r>
              <a:rPr lang="en-US" dirty="0"/>
              <a:t>Thus, through Portland protocol, </a:t>
            </a:r>
            <a:r>
              <a:rPr lang="en-US" dirty="0" smtClean="0"/>
              <a:t>Data </a:t>
            </a:r>
            <a:r>
              <a:rPr lang="en-US" dirty="0"/>
              <a:t>C</a:t>
            </a:r>
            <a:r>
              <a:rPr lang="en-US" dirty="0" smtClean="0"/>
              <a:t>enter </a:t>
            </a:r>
            <a:r>
              <a:rPr lang="en-US" dirty="0"/>
              <a:t>networks can become more flexible, efficient, and fault tolerant. Data </a:t>
            </a:r>
            <a:r>
              <a:rPr lang="en-US" dirty="0" smtClean="0"/>
              <a:t>Center </a:t>
            </a:r>
            <a:r>
              <a:rPr lang="en-US" dirty="0"/>
              <a:t>networks may be treated as a single plug-and-play fabric.</a:t>
            </a:r>
          </a:p>
          <a:p>
            <a:endParaRPr lang="en-US" dirty="0"/>
          </a:p>
        </p:txBody>
      </p:sp>
    </p:spTree>
    <p:extLst>
      <p:ext uri="{BB962C8B-B14F-4D97-AF65-F5344CB8AC3E}">
        <p14:creationId xmlns:p14="http://schemas.microsoft.com/office/powerpoint/2010/main" val="3893158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br>
              <a:rPr lang="en-US" dirty="0" smtClean="0"/>
            </a:br>
            <a:r>
              <a:rPr lang="en-US" dirty="0" smtClean="0"/>
              <a:t>The Motivation For This Study</a:t>
            </a:r>
            <a:endParaRPr lang="en-US" dirty="0"/>
          </a:p>
        </p:txBody>
      </p:sp>
      <p:sp>
        <p:nvSpPr>
          <p:cNvPr id="3" name="Content Placeholder 2"/>
          <p:cNvSpPr>
            <a:spLocks noGrp="1"/>
          </p:cNvSpPr>
          <p:nvPr>
            <p:ph idx="1"/>
          </p:nvPr>
        </p:nvSpPr>
        <p:spPr>
          <a:xfrm>
            <a:off x="1729498" y="2053513"/>
            <a:ext cx="9951385" cy="4320417"/>
          </a:xfrm>
        </p:spPr>
        <p:txBody>
          <a:bodyPr>
            <a:normAutofit/>
          </a:bodyPr>
          <a:lstStyle/>
          <a:p>
            <a:r>
              <a:rPr lang="en-US" dirty="0"/>
              <a:t>Problem : Identify a scalable , easily manageable DCN fabric.</a:t>
            </a:r>
          </a:p>
          <a:p>
            <a:r>
              <a:rPr lang="en-US" dirty="0"/>
              <a:t>Why do we need for a new scalable DCN Fabric?</a:t>
            </a:r>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570" y="3023247"/>
            <a:ext cx="5720766" cy="3350683"/>
          </a:xfrm>
          <a:prstGeom prst="rect">
            <a:avLst/>
          </a:prstGeom>
        </p:spPr>
      </p:pic>
    </p:spTree>
    <p:extLst>
      <p:ext uri="{BB962C8B-B14F-4D97-AF65-F5344CB8AC3E}">
        <p14:creationId xmlns:p14="http://schemas.microsoft.com/office/powerpoint/2010/main" val="923283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1509" y="503227"/>
            <a:ext cx="9213104" cy="995068"/>
          </a:xfrm>
        </p:spPr>
        <p:txBody>
          <a:bodyPr/>
          <a:lstStyle/>
          <a:p>
            <a:r>
              <a:rPr lang="en-US" dirty="0"/>
              <a:t>Requirements for a Scalable DCN Fabric</a:t>
            </a:r>
          </a:p>
        </p:txBody>
      </p:sp>
      <p:sp>
        <p:nvSpPr>
          <p:cNvPr id="3" name="Content Placeholder 2"/>
          <p:cNvSpPr>
            <a:spLocks noGrp="1"/>
          </p:cNvSpPr>
          <p:nvPr>
            <p:ph idx="1"/>
          </p:nvPr>
        </p:nvSpPr>
        <p:spPr>
          <a:xfrm>
            <a:off x="2592924" y="1541745"/>
            <a:ext cx="8911688" cy="5316255"/>
          </a:xfrm>
        </p:spPr>
        <p:txBody>
          <a:bodyPr>
            <a:normAutofit fontScale="92500"/>
          </a:bodyPr>
          <a:lstStyle/>
          <a:p>
            <a:r>
              <a:rPr lang="en-US" b="1" dirty="0" smtClean="0"/>
              <a:t>R1:Any </a:t>
            </a:r>
            <a:r>
              <a:rPr lang="en-US" b="1" dirty="0"/>
              <a:t>VM may migrate to any physical machine. Migrating VMs should not have to change their IP addresses as doing so will break pre-existing TCP connections and application-level state. </a:t>
            </a:r>
          </a:p>
          <a:p>
            <a:r>
              <a:rPr lang="en-US" b="1" dirty="0" smtClean="0"/>
              <a:t>R2:An </a:t>
            </a:r>
            <a:r>
              <a:rPr lang="en-US" b="1" dirty="0"/>
              <a:t>administrator should not need to configure any switch before deployment. </a:t>
            </a:r>
          </a:p>
          <a:p>
            <a:pPr lvl="1"/>
            <a:r>
              <a:rPr lang="en-US" sz="1400" dirty="0"/>
              <a:t>R1 and R2 require a single layer 2 fabric for the entire data center</a:t>
            </a:r>
          </a:p>
          <a:p>
            <a:r>
              <a:rPr lang="en-US" b="1" dirty="0"/>
              <a:t>Any end host should be able to efficiently communicate with any other end host in the data center along any of the available physical communication paths.</a:t>
            </a:r>
          </a:p>
          <a:p>
            <a:pPr lvl="1"/>
            <a:r>
              <a:rPr lang="en-US" dirty="0"/>
              <a:t>This requires MAC forwarding tables with potentially millions of entries, impractical with today’s switch hardware. </a:t>
            </a:r>
          </a:p>
          <a:p>
            <a:r>
              <a:rPr lang="en-US" b="1" dirty="0"/>
              <a:t>There should be no forwarding loops.</a:t>
            </a:r>
            <a:r>
              <a:rPr lang="en-US" dirty="0"/>
              <a:t> </a:t>
            </a:r>
          </a:p>
          <a:p>
            <a:pPr lvl="1"/>
            <a:r>
              <a:rPr lang="en-US" dirty="0"/>
              <a:t>forwarding loops are possible during routing convergence.</a:t>
            </a:r>
          </a:p>
          <a:p>
            <a:r>
              <a:rPr lang="en-US" b="1" dirty="0"/>
              <a:t>Failures will be common at scale, so failure detection should be rapid and efficient. Existing unicast and multicast sessions should proceed unaffected to the extent allowed by underlying physical connectivity.</a:t>
            </a:r>
          </a:p>
          <a:p>
            <a:pPr lvl="1"/>
            <a:r>
              <a:rPr lang="en-US" dirty="0"/>
              <a:t>requires efficient routing protocols to notify topology change. Broadcast in this nature leads to congestion.</a:t>
            </a:r>
          </a:p>
          <a:p>
            <a:endParaRPr lang="en-US" dirty="0"/>
          </a:p>
        </p:txBody>
      </p:sp>
    </p:spTree>
    <p:extLst>
      <p:ext uri="{BB962C8B-B14F-4D97-AF65-F5344CB8AC3E}">
        <p14:creationId xmlns:p14="http://schemas.microsoft.com/office/powerpoint/2010/main" val="964485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PORTLAND</a:t>
            </a:r>
          </a:p>
        </p:txBody>
      </p:sp>
      <p:sp>
        <p:nvSpPr>
          <p:cNvPr id="3" name="Content Placeholder 2"/>
          <p:cNvSpPr>
            <a:spLocks noGrp="1"/>
          </p:cNvSpPr>
          <p:nvPr>
            <p:ph idx="1"/>
          </p:nvPr>
        </p:nvSpPr>
        <p:spPr>
          <a:xfrm>
            <a:off x="2417523" y="1542664"/>
            <a:ext cx="9087089" cy="4445677"/>
          </a:xfrm>
        </p:spPr>
        <p:txBody>
          <a:bodyPr/>
          <a:lstStyle/>
          <a:p>
            <a:r>
              <a:rPr lang="en-US" dirty="0"/>
              <a:t>Ethernet compatible routing, forwarding, and address resolution protocols</a:t>
            </a:r>
          </a:p>
          <a:p>
            <a:r>
              <a:rPr lang="en-US" dirty="0"/>
              <a:t>enables switches to discover their position in the topology</a:t>
            </a:r>
          </a:p>
          <a:p>
            <a:r>
              <a:rPr lang="en-US" dirty="0"/>
              <a:t>Pseudo MAC (PMAC) addresses to all end hosts to encode their position in the topology. </a:t>
            </a:r>
          </a:p>
          <a:p>
            <a:r>
              <a:rPr lang="en-US" dirty="0"/>
              <a:t>PMAC addresses enable efficient, provably loop-free forwarding with small switch state</a:t>
            </a:r>
          </a:p>
        </p:txBody>
      </p:sp>
    </p:spTree>
    <p:extLst>
      <p:ext uri="{BB962C8B-B14F-4D97-AF65-F5344CB8AC3E}">
        <p14:creationId xmlns:p14="http://schemas.microsoft.com/office/powerpoint/2010/main" val="1214610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729" y="171432"/>
            <a:ext cx="8911687" cy="1280890"/>
          </a:xfrm>
        </p:spPr>
        <p:txBody>
          <a:bodyPr/>
          <a:lstStyle/>
          <a:p>
            <a:pPr algn="ctr"/>
            <a:r>
              <a:rPr lang="en-US" dirty="0"/>
              <a:t>Forwarding in DCN</a:t>
            </a:r>
          </a:p>
        </p:txBody>
      </p:sp>
      <p:sp>
        <p:nvSpPr>
          <p:cNvPr id="3" name="Content Placeholder 2"/>
          <p:cNvSpPr>
            <a:spLocks noGrp="1"/>
          </p:cNvSpPr>
          <p:nvPr>
            <p:ph idx="1"/>
          </p:nvPr>
        </p:nvSpPr>
        <p:spPr>
          <a:xfrm>
            <a:off x="1125415" y="1260511"/>
            <a:ext cx="10375484" cy="3082889"/>
          </a:xfrm>
        </p:spPr>
        <p:txBody>
          <a:bodyPr numCol="2">
            <a:normAutofit/>
          </a:bodyPr>
          <a:lstStyle/>
          <a:p>
            <a:r>
              <a:rPr lang="en-US" b="1" dirty="0"/>
              <a:t>Layer 3</a:t>
            </a:r>
          </a:p>
          <a:p>
            <a:pPr lvl="1"/>
            <a:r>
              <a:rPr lang="en-US" dirty="0" smtClean="0"/>
              <a:t>Assigning IP addresses hosts hierarchically based on connected switch </a:t>
            </a:r>
            <a:endParaRPr lang="en-US" dirty="0"/>
          </a:p>
          <a:p>
            <a:pPr lvl="1"/>
            <a:r>
              <a:rPr lang="en-US" dirty="0" smtClean="0"/>
              <a:t>Used standard intra domain routing protocol.</a:t>
            </a:r>
          </a:p>
          <a:p>
            <a:pPr lvl="1"/>
            <a:r>
              <a:rPr lang="en-US" b="1" dirty="0" smtClean="0"/>
              <a:t>Large administrative overhead</a:t>
            </a:r>
            <a:endParaRPr lang="en-US" b="1" dirty="0"/>
          </a:p>
          <a:p>
            <a:endParaRPr lang="en-US" dirty="0" smtClean="0"/>
          </a:p>
          <a:p>
            <a:endParaRPr lang="en-US" dirty="0" smtClean="0"/>
          </a:p>
          <a:p>
            <a:r>
              <a:rPr lang="en-US" b="1" dirty="0" smtClean="0"/>
              <a:t>Layer </a:t>
            </a:r>
            <a:r>
              <a:rPr lang="en-US" b="1" dirty="0"/>
              <a:t>2</a:t>
            </a:r>
            <a:endParaRPr lang="en-US" b="1" dirty="0" smtClean="0"/>
          </a:p>
          <a:p>
            <a:pPr lvl="1"/>
            <a:r>
              <a:rPr lang="en-US" dirty="0" smtClean="0"/>
              <a:t>Forwarding is based on MAC addresses </a:t>
            </a:r>
          </a:p>
          <a:p>
            <a:pPr lvl="1"/>
            <a:r>
              <a:rPr lang="en-US" dirty="0" smtClean="0"/>
              <a:t>Less administrative overhead</a:t>
            </a:r>
          </a:p>
          <a:p>
            <a:pPr lvl="1"/>
            <a:r>
              <a:rPr lang="en-US" dirty="0" smtClean="0"/>
              <a:t>Broadcast limitations ,Not scalable, low performance</a:t>
            </a:r>
          </a:p>
          <a:p>
            <a:pPr lvl="1"/>
            <a:endParaRPr lang="en-US" dirty="0"/>
          </a:p>
          <a:p>
            <a:endParaRPr lang="en-US" b="1" dirty="0" smtClean="0"/>
          </a:p>
        </p:txBody>
      </p:sp>
      <p:sp>
        <p:nvSpPr>
          <p:cNvPr id="4" name="TextBox 3"/>
          <p:cNvSpPr txBox="1"/>
          <p:nvPr/>
        </p:nvSpPr>
        <p:spPr>
          <a:xfrm>
            <a:off x="1671099" y="3934160"/>
            <a:ext cx="8915400" cy="1754326"/>
          </a:xfrm>
          <a:prstGeom prst="rect">
            <a:avLst/>
          </a:prstGeom>
          <a:noFill/>
        </p:spPr>
        <p:txBody>
          <a:bodyPr wrap="square" rtlCol="0">
            <a:spAutoFit/>
          </a:bodyPr>
          <a:lstStyle/>
          <a:p>
            <a:r>
              <a:rPr lang="en-US" b="1" dirty="0" smtClean="0"/>
              <a:t>middle </a:t>
            </a:r>
            <a:r>
              <a:rPr lang="en-US" b="1" dirty="0"/>
              <a:t>ground</a:t>
            </a:r>
          </a:p>
          <a:p>
            <a:pPr marL="742950" lvl="1" indent="-285750">
              <a:buFont typeface="Arial" charset="0"/>
              <a:buChar char="•"/>
            </a:pPr>
            <a:r>
              <a:rPr lang="en-US" dirty="0"/>
              <a:t>VLANs to allow a single logical Layer 2 fabric to cross multiple switch boundaries. </a:t>
            </a:r>
            <a:endParaRPr lang="en-US" dirty="0" smtClean="0"/>
          </a:p>
          <a:p>
            <a:pPr marL="742950" lvl="1" indent="-285750">
              <a:buFont typeface="Arial" charset="0"/>
              <a:buChar char="•"/>
            </a:pPr>
            <a:r>
              <a:rPr lang="en-US" dirty="0" smtClean="0"/>
              <a:t>Feasible for smaller topologies </a:t>
            </a:r>
            <a:endParaRPr lang="en-US" dirty="0" smtClean="0"/>
          </a:p>
          <a:p>
            <a:pPr marL="742950" lvl="1" indent="-285750">
              <a:buFont typeface="Arial" charset="0"/>
              <a:buChar char="•"/>
            </a:pPr>
            <a:r>
              <a:rPr lang="en-US" dirty="0"/>
              <a:t>Lack </a:t>
            </a:r>
            <a:r>
              <a:rPr lang="en-US" dirty="0" smtClean="0"/>
              <a:t>flexibility and scalability for dynamically changing communication pattern. </a:t>
            </a:r>
            <a:endParaRPr lang="en-US" dirty="0"/>
          </a:p>
        </p:txBody>
      </p:sp>
    </p:spTree>
    <p:extLst>
      <p:ext uri="{BB962C8B-B14F-4D97-AF65-F5344CB8AC3E}">
        <p14:creationId xmlns:p14="http://schemas.microsoft.com/office/powerpoint/2010/main" val="1314851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a:t>
            </a:r>
            <a:endParaRPr lang="en-US" dirty="0"/>
          </a:p>
        </p:txBody>
      </p:sp>
      <p:sp>
        <p:nvSpPr>
          <p:cNvPr id="3" name="Content Placeholder 2"/>
          <p:cNvSpPr>
            <a:spLocks noGrp="1"/>
          </p:cNvSpPr>
          <p:nvPr>
            <p:ph idx="1"/>
          </p:nvPr>
        </p:nvSpPr>
        <p:spPr/>
        <p:txBody>
          <a:bodyPr/>
          <a:lstStyle/>
          <a:p>
            <a:r>
              <a:rPr lang="en-US" dirty="0"/>
              <a:t>Goal: To deliver scalable layer 2 routing, forwarding, and addressing for data center network environments.</a:t>
            </a:r>
          </a:p>
          <a:p>
            <a:r>
              <a:rPr lang="en-US" dirty="0"/>
              <a:t>Fabric Manager, Positional PMAC addresses, Proxy based ARP, Distributed Location Discovery, Provably Loop Free Forwarding and Fault Tolerant routing are used by Portland to achieve this goal.</a:t>
            </a:r>
          </a:p>
          <a:p>
            <a:endParaRPr lang="en-US" dirty="0"/>
          </a:p>
        </p:txBody>
      </p:sp>
    </p:spTree>
    <p:extLst>
      <p:ext uri="{BB962C8B-B14F-4D97-AF65-F5344CB8AC3E}">
        <p14:creationId xmlns:p14="http://schemas.microsoft.com/office/powerpoint/2010/main" val="541417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Fabric Manager</a:t>
            </a:r>
          </a:p>
        </p:txBody>
      </p:sp>
      <p:sp>
        <p:nvSpPr>
          <p:cNvPr id="3" name="Content Placeholder 2"/>
          <p:cNvSpPr>
            <a:spLocks noGrp="1"/>
          </p:cNvSpPr>
          <p:nvPr>
            <p:ph idx="1"/>
          </p:nvPr>
        </p:nvSpPr>
        <p:spPr/>
        <p:txBody>
          <a:bodyPr/>
          <a:lstStyle/>
          <a:p>
            <a:r>
              <a:rPr lang="en-US" dirty="0"/>
              <a:t>Maintains soft state. Ex- Topology. </a:t>
            </a:r>
          </a:p>
          <a:p>
            <a:r>
              <a:rPr lang="en-US" dirty="0"/>
              <a:t>User Process running on a dedicated machine that assists with ARP, fault tolerance, multicast.</a:t>
            </a:r>
          </a:p>
          <a:p>
            <a:r>
              <a:rPr lang="en-US" dirty="0"/>
              <a:t>It maybe a redundantly connected host or it may run on a separate control network.</a:t>
            </a:r>
          </a:p>
          <a:p>
            <a:r>
              <a:rPr lang="en-US" dirty="0"/>
              <a:t>In Portland, amount of centralized knowledge is restricted because it maintains the soft state.</a:t>
            </a:r>
          </a:p>
          <a:p>
            <a:r>
              <a:rPr lang="en-US" dirty="0"/>
              <a:t>In deployment, Fabric Manager is expected to be replicated and the replica doesn’t have to be strictly consistent since there is no hard state here.</a:t>
            </a:r>
          </a:p>
          <a:p>
            <a:endParaRPr lang="en-US" dirty="0"/>
          </a:p>
        </p:txBody>
      </p:sp>
    </p:spTree>
    <p:extLst>
      <p:ext uri="{BB962C8B-B14F-4D97-AF65-F5344CB8AC3E}">
        <p14:creationId xmlns:p14="http://schemas.microsoft.com/office/powerpoint/2010/main" val="29260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Positional pseudo MAC address (PMAC)</a:t>
            </a:r>
            <a:br>
              <a:rPr lang="en-US" dirty="0"/>
            </a:br>
            <a:endParaRPr lang="en-US" dirty="0"/>
          </a:p>
        </p:txBody>
      </p:sp>
      <p:sp>
        <p:nvSpPr>
          <p:cNvPr id="3" name="Content Placeholder 2"/>
          <p:cNvSpPr>
            <a:spLocks noGrp="1"/>
          </p:cNvSpPr>
          <p:nvPr>
            <p:ph idx="1"/>
          </p:nvPr>
        </p:nvSpPr>
        <p:spPr>
          <a:xfrm>
            <a:off x="2589212" y="2133600"/>
            <a:ext cx="8915400" cy="4575958"/>
          </a:xfrm>
        </p:spPr>
        <p:txBody>
          <a:bodyPr/>
          <a:lstStyle/>
          <a:p>
            <a:r>
              <a:rPr lang="en-US" dirty="0"/>
              <a:t>Assigns a unique PMAC ad- dress to each end host which encodes the location of the end host. </a:t>
            </a:r>
          </a:p>
          <a:p>
            <a:r>
              <a:rPr lang="en-US" dirty="0"/>
              <a:t>Portland Edge switches assign a 48-bit PMAC of the form </a:t>
            </a:r>
            <a:r>
              <a:rPr lang="en-US" dirty="0" err="1"/>
              <a:t>pod.position.port.vmid</a:t>
            </a:r>
            <a:r>
              <a:rPr lang="en-US" dirty="0"/>
              <a:t> to connected hosts.</a:t>
            </a:r>
          </a:p>
          <a:p>
            <a:r>
              <a:rPr lang="en-US" dirty="0"/>
              <a:t>Flow table entries are required to perform deterministic PMAC ↔ AMAC rewriting as directed by the switch software.</a:t>
            </a:r>
          </a:p>
          <a:p>
            <a:endParaRPr lang="en-US" dirty="0"/>
          </a:p>
          <a:p>
            <a:endParaRPr lang="en-US" dirty="0"/>
          </a:p>
        </p:txBody>
      </p:sp>
      <p:sp>
        <p:nvSpPr>
          <p:cNvPr id="7" name="Rectangle 6"/>
          <p:cNvSpPr/>
          <p:nvPr/>
        </p:nvSpPr>
        <p:spPr>
          <a:xfrm>
            <a:off x="8322024" y="4655127"/>
            <a:ext cx="3182588" cy="1508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Pod </a:t>
            </a:r>
            <a:r>
              <a:rPr lang="mr-IN" dirty="0"/>
              <a:t>–</a:t>
            </a:r>
            <a:r>
              <a:rPr lang="en-US" dirty="0"/>
              <a:t> 16 bits</a:t>
            </a:r>
          </a:p>
          <a:p>
            <a:pPr algn="ctr"/>
            <a:r>
              <a:rPr lang="en-US" dirty="0"/>
              <a:t>Position </a:t>
            </a:r>
            <a:r>
              <a:rPr lang="mr-IN" dirty="0"/>
              <a:t>–</a:t>
            </a:r>
            <a:r>
              <a:rPr lang="en-US" dirty="0"/>
              <a:t> 8 bits</a:t>
            </a:r>
          </a:p>
          <a:p>
            <a:pPr algn="ctr"/>
            <a:r>
              <a:rPr lang="en-US" dirty="0"/>
              <a:t>Port </a:t>
            </a:r>
            <a:r>
              <a:rPr lang="mr-IN" dirty="0"/>
              <a:t>–</a:t>
            </a:r>
            <a:r>
              <a:rPr lang="en-US" dirty="0"/>
              <a:t> 8 bits</a:t>
            </a:r>
          </a:p>
          <a:p>
            <a:pPr algn="ctr"/>
            <a:r>
              <a:rPr lang="en-US" dirty="0" err="1"/>
              <a:t>Vmid</a:t>
            </a:r>
            <a:r>
              <a:rPr lang="en-US" dirty="0"/>
              <a:t> </a:t>
            </a:r>
            <a:r>
              <a:rPr lang="mr-IN" dirty="0"/>
              <a:t>–</a:t>
            </a:r>
            <a:r>
              <a:rPr lang="en-US" dirty="0"/>
              <a:t> 16 bits</a:t>
            </a:r>
          </a:p>
          <a:p>
            <a:pPr algn="ct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829" y="4225059"/>
            <a:ext cx="4322619" cy="2368302"/>
          </a:xfrm>
          <a:prstGeom prst="rect">
            <a:avLst/>
          </a:prstGeom>
        </p:spPr>
      </p:pic>
    </p:spTree>
    <p:extLst>
      <p:ext uri="{BB962C8B-B14F-4D97-AF65-F5344CB8AC3E}">
        <p14:creationId xmlns:p14="http://schemas.microsoft.com/office/powerpoint/2010/main" val="1445161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1462</TotalTime>
  <Words>1472</Words>
  <Application>Microsoft Macintosh PowerPoint</Application>
  <PresentationFormat>Widescreen</PresentationFormat>
  <Paragraphs>172</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Century Gothic</vt:lpstr>
      <vt:lpstr>Mangal</vt:lpstr>
      <vt:lpstr>Wingdings 3</vt:lpstr>
      <vt:lpstr>Arial</vt:lpstr>
      <vt:lpstr>Wisp</vt:lpstr>
      <vt:lpstr>     Portland –  A Scalable Fault-Tolerant Layer 2 Data Center Network Fabric</vt:lpstr>
      <vt:lpstr>AGENDA</vt:lpstr>
      <vt:lpstr>INTRODUCTION The Motivation For This Study</vt:lpstr>
      <vt:lpstr>Requirements for a Scalable DCN Fabric</vt:lpstr>
      <vt:lpstr>PORTLAND</vt:lpstr>
      <vt:lpstr>Forwarding in DCN</vt:lpstr>
      <vt:lpstr>DESIGN</vt:lpstr>
      <vt:lpstr>Fabric Manager</vt:lpstr>
      <vt:lpstr>Positional pseudo MAC address (PMAC) </vt:lpstr>
      <vt:lpstr>Proxy based ARP</vt:lpstr>
      <vt:lpstr>Distributed Location Discovery</vt:lpstr>
      <vt:lpstr>Distributed Location Discovery</vt:lpstr>
      <vt:lpstr>Distributed Location Discovery</vt:lpstr>
      <vt:lpstr>Distributed Location Discovery</vt:lpstr>
      <vt:lpstr>Provably Loop Free Forwarding</vt:lpstr>
      <vt:lpstr>Fault tolerant Routing-Unicast</vt:lpstr>
      <vt:lpstr>Fault Tolerant Routing - Multicast</vt:lpstr>
      <vt:lpstr>PowerPoint Presentation</vt:lpstr>
      <vt:lpstr>Comparison</vt:lpstr>
      <vt:lpstr>IMPLEMENTATION</vt:lpstr>
      <vt:lpstr>RESULT</vt:lpstr>
      <vt:lpstr>RESULT</vt:lpstr>
      <vt:lpstr>RESULT</vt:lpstr>
      <vt:lpstr>CONCLUSION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Portland</dc:title>
  <dc:creator>Satyavada, Sowmya</dc:creator>
  <cp:lastModifiedBy>Satyavada, Sowmya</cp:lastModifiedBy>
  <cp:revision>52</cp:revision>
  <dcterms:created xsi:type="dcterms:W3CDTF">2017-11-12T19:59:01Z</dcterms:created>
  <dcterms:modified xsi:type="dcterms:W3CDTF">2017-11-25T07:10:57Z</dcterms:modified>
</cp:coreProperties>
</file>