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73"/>
  </p:notesMasterIdLst>
  <p:handoutMasterIdLst>
    <p:handoutMasterId r:id="rId74"/>
  </p:handoutMasterIdLst>
  <p:sldIdLst>
    <p:sldId id="257" r:id="rId2"/>
    <p:sldId id="335" r:id="rId3"/>
    <p:sldId id="258" r:id="rId4"/>
    <p:sldId id="260" r:id="rId5"/>
    <p:sldId id="261" r:id="rId6"/>
    <p:sldId id="336" r:id="rId7"/>
    <p:sldId id="263" r:id="rId8"/>
    <p:sldId id="266" r:id="rId9"/>
    <p:sldId id="267" r:id="rId10"/>
    <p:sldId id="338" r:id="rId11"/>
    <p:sldId id="262" r:id="rId12"/>
    <p:sldId id="294" r:id="rId13"/>
    <p:sldId id="265" r:id="rId14"/>
    <p:sldId id="268" r:id="rId15"/>
    <p:sldId id="269" r:id="rId16"/>
    <p:sldId id="304" r:id="rId17"/>
    <p:sldId id="303" r:id="rId18"/>
    <p:sldId id="270" r:id="rId19"/>
    <p:sldId id="305" r:id="rId20"/>
    <p:sldId id="337" r:id="rId21"/>
    <p:sldId id="271" r:id="rId22"/>
    <p:sldId id="272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95" r:id="rId32"/>
    <p:sldId id="306" r:id="rId33"/>
    <p:sldId id="283" r:id="rId34"/>
    <p:sldId id="300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30" r:id="rId58"/>
    <p:sldId id="332" r:id="rId59"/>
    <p:sldId id="333" r:id="rId60"/>
    <p:sldId id="334" r:id="rId61"/>
    <p:sldId id="286" r:id="rId62"/>
    <p:sldId id="287" r:id="rId63"/>
    <p:sldId id="302" r:id="rId64"/>
    <p:sldId id="288" r:id="rId65"/>
    <p:sldId id="289" r:id="rId66"/>
    <p:sldId id="290" r:id="rId67"/>
    <p:sldId id="291" r:id="rId68"/>
    <p:sldId id="298" r:id="rId69"/>
    <p:sldId id="296" r:id="rId70"/>
    <p:sldId id="292" r:id="rId71"/>
    <p:sldId id="293" r:id="rId7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9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93FD46C-F354-463E-B897-47EA54557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479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18" charset="0"/>
              </a:defRPr>
            </a:lvl1pPr>
          </a:lstStyle>
          <a:p>
            <a:fld id="{576831DB-EDEC-4D06-B1ED-E9955B24C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8639304-9FF4-42EC-9146-33CDDEF60A63}" type="slidenum">
              <a:rPr lang="en-US" altLang="en-US" sz="1300" b="0">
                <a:latin typeface="Times New Roman" pitchFamily="18" charset="0"/>
              </a:rPr>
              <a:pPr eaLnBrk="1" hangingPunct="1"/>
              <a:t>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62C0F92-A9A6-4767-8AF2-DDAD96353784}" type="slidenum">
              <a:rPr lang="en-US" altLang="en-US" sz="1300" b="0">
                <a:latin typeface="Times New Roman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954A0B1-2430-4848-B081-6A20F50C0596}" type="slidenum">
              <a:rPr lang="en-US" altLang="en-US" sz="1300" b="0">
                <a:latin typeface="Times New Roman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533AB8A-76BE-4EC0-B29B-5716DED0842E}" type="slidenum">
              <a:rPr lang="en-US" altLang="en-US" sz="1300" b="0">
                <a:latin typeface="Times New Roman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D431B99-229A-4A17-AD0B-47914CA3E8B4}" type="slidenum">
              <a:rPr lang="en-US" altLang="en-US" sz="1300" b="0">
                <a:latin typeface="Times New Roman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4DE7EB9-7373-4A99-897C-D47F0BF2C2DB}" type="slidenum">
              <a:rPr lang="en-US" altLang="en-US" sz="1300" b="0">
                <a:latin typeface="Times New Roman" pitchFamily="18" charset="0"/>
              </a:rPr>
              <a:pPr eaLnBrk="1" hangingPunct="1"/>
              <a:t>22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CF143B2-8A31-471B-92BE-0CF3F43319C9}" type="slidenum">
              <a:rPr lang="en-US" altLang="en-US" sz="1300" b="0">
                <a:latin typeface="Times New Roman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6C06AF1-9892-4C27-A78B-8B2FD68001BB}" type="slidenum">
              <a:rPr lang="en-US" altLang="en-US" sz="1300" b="0">
                <a:latin typeface="Times New Roman" pitchFamily="18" charset="0"/>
              </a:rPr>
              <a:pPr eaLnBrk="1" hangingPunct="1"/>
              <a:t>25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F6AD618-BB67-4111-B661-208C38D9A88D}" type="slidenum">
              <a:rPr lang="en-US" altLang="en-US" sz="1300" b="0">
                <a:latin typeface="Times New Roman" pitchFamily="18" charset="0"/>
              </a:rPr>
              <a:pPr eaLnBrk="1" hangingPunct="1"/>
              <a:t>26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E478048-6FFA-4126-912E-9C952EDD6457}" type="slidenum">
              <a:rPr lang="en-US" altLang="en-US" sz="1300" b="0">
                <a:latin typeface="Times New Roman" pitchFamily="18" charset="0"/>
              </a:rPr>
              <a:pPr eaLnBrk="1" hangingPunct="1"/>
              <a:t>27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9212A55F-E7F9-4EFA-9FC9-70A117924002}" type="slidenum">
              <a:rPr lang="en-US" altLang="en-US" sz="1300" b="0">
                <a:latin typeface="Times New Roman" pitchFamily="18" charset="0"/>
              </a:rPr>
              <a:pPr eaLnBrk="1" hangingPunct="1"/>
              <a:t>28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FDC541E-75A9-4109-BA51-7C84FB07EE23}" type="slidenum">
              <a:rPr lang="en-US" altLang="en-US" sz="1300" b="0">
                <a:latin typeface="Times New Roman" pitchFamily="18" charset="0"/>
              </a:rPr>
              <a:pPr eaLnBrk="1" hangingPunct="1"/>
              <a:t>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1BC9B0E-22CB-41DC-884F-DA9E11D4EDC1}" type="slidenum">
              <a:rPr lang="en-US" altLang="en-US" sz="1300" b="0">
                <a:latin typeface="Times New Roman" pitchFamily="18" charset="0"/>
              </a:rPr>
              <a:pPr eaLnBrk="1" hangingPunct="1"/>
              <a:t>29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ABC37B9-08D3-4FBA-AF82-981AFCC0599E}" type="slidenum">
              <a:rPr lang="en-US" altLang="en-US" sz="1300" b="0">
                <a:latin typeface="Times New Roman" pitchFamily="18" charset="0"/>
              </a:rPr>
              <a:pPr eaLnBrk="1" hangingPunct="1"/>
              <a:t>30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9414E439-81EE-47CB-854F-3F0DA129BFB3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33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ED5D249-4630-41AE-9448-66BBC80FFEDB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34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73C5D-58A7-4240-B284-73E26DA9181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7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981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0A33E-9F24-44AC-86D7-645DDE4695C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7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877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6ED76-5D44-4CB7-A925-853ACD6C786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047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7E565-2DF2-40B3-83EE-93B4B4F3219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16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392F0-677D-4C6C-8EB8-F08F88D0750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65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DD249-C31B-4368-ACBF-30374503468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84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6F378B3-0D1B-43FB-BC67-9E8F4D408F44}" type="slidenum">
              <a:rPr lang="en-US" altLang="en-US" sz="1300" b="0">
                <a:latin typeface="Times New Roman" pitchFamily="18" charset="0"/>
              </a:rPr>
              <a:pPr eaLnBrk="1" hangingPunct="1"/>
              <a:t>7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2AA08-BD8A-4383-A7D6-B6B7339149A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772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34942-95C5-4338-B59E-B13FE596681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763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D6A47-F6B5-4792-B061-B0E52FE2029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24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74DFA-9A08-4503-B7BD-555EC417E19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72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9CF051-E409-4D3C-959C-43C85C46B55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r>
              <a:rPr lang="en-US" altLang="en-US"/>
              <a:t>If you can’t solve this problem, then you don’t understand the protocol</a:t>
            </a:r>
          </a:p>
        </p:txBody>
      </p:sp>
    </p:spTree>
    <p:extLst>
      <p:ext uri="{BB962C8B-B14F-4D97-AF65-F5344CB8AC3E}">
        <p14:creationId xmlns:p14="http://schemas.microsoft.com/office/powerpoint/2010/main" val="2158462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90EF6-1083-45EE-93C5-0430780A379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50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08366-75C3-4AB4-A9D5-7468A3AD937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22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AFC57-FBFD-4ACD-9834-F5FEDEF7A50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04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CB0E4-0764-42CC-98A8-9A3219C675E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52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6DF65-21A9-4398-B034-35982E9B1A2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5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527D8E3-522C-4CF2-AFDF-3153D28AC83B}" type="slidenum">
              <a:rPr lang="en-US" altLang="en-US" sz="1300" b="0">
                <a:latin typeface="Times New Roman" pitchFamily="18" charset="0"/>
              </a:rPr>
              <a:pPr eaLnBrk="1" hangingPunct="1"/>
              <a:t>8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FAF0B-6D7B-42E7-9196-8651117557AE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54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0C25F-ACD6-47F2-87E8-ACDC85C8D2A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17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E1EFD-2AE9-4AA1-B98A-8D813928653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69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5EB60-0018-4A00-8C43-960FF4199B60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3189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E57C-55E5-47AF-97E9-B4BB5F441833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376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412E-A246-4764-9BA7-A381BA47929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2675" y="709613"/>
            <a:ext cx="4681538" cy="3511550"/>
          </a:xfrm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117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831DB-EDEC-4D06-B1ED-E9955B24C440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424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3C020D0-41EF-4056-940F-97438682BCCE}" type="slidenum">
              <a:rPr lang="en-US" altLang="en-US" sz="1300" b="0">
                <a:latin typeface="Times New Roman" pitchFamily="18" charset="0"/>
                <a:cs typeface="Arial" pitchFamily="34" charset="0"/>
              </a:rPr>
              <a:pPr eaLnBrk="1" hangingPunct="1"/>
              <a:t>61</a:t>
            </a:fld>
            <a:endParaRPr lang="en-US" altLang="en-US" sz="13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909" tIns="47955" rIns="95909" bIns="47955"/>
          <a:lstStyle/>
          <a:p>
            <a:endParaRPr lang="en-GB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A935F04-927B-4EB7-8341-72F27AED74B6}" type="slidenum">
              <a:rPr lang="en-US" altLang="en-US" sz="1300" b="0">
                <a:latin typeface="Times" charset="0"/>
              </a:rPr>
              <a:pPr eaLnBrk="1" hangingPunct="1"/>
              <a:t>64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A6445C8-D97C-4682-920E-D898539ACB1A}" type="slidenum">
              <a:rPr lang="en-US" altLang="en-US" sz="1300" b="0">
                <a:latin typeface="Times" charset="0"/>
              </a:rPr>
              <a:pPr eaLnBrk="1" hangingPunct="1"/>
              <a:t>65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05A0AE7-F783-45ED-97AD-B2EBC66E2B7F}" type="slidenum">
              <a:rPr lang="en-US" altLang="en-US" sz="1300" b="0">
                <a:latin typeface="Times New Roman" pitchFamily="18" charset="0"/>
              </a:rPr>
              <a:pPr eaLnBrk="1" hangingPunct="1"/>
              <a:t>9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9A31760-D5E2-4284-98DA-F24A9B73F70E}" type="slidenum">
              <a:rPr lang="en-US" altLang="en-US" sz="1300" b="0">
                <a:latin typeface="Times" charset="0"/>
              </a:rPr>
              <a:pPr eaLnBrk="1" hangingPunct="1"/>
              <a:t>66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8076922-C5CB-4A2D-B316-6FE76588A37F}" type="slidenum">
              <a:rPr lang="en-US" altLang="en-US" sz="1300" b="0">
                <a:latin typeface="Times" charset="0"/>
              </a:rPr>
              <a:pPr eaLnBrk="1" hangingPunct="1"/>
              <a:t>67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09289DD-B62F-40BB-9D7C-42DC3857C780}" type="slidenum">
              <a:rPr lang="en-US" altLang="en-US" sz="1300" b="0">
                <a:latin typeface="Times" charset="0"/>
              </a:rPr>
              <a:pPr eaLnBrk="1" hangingPunct="1"/>
              <a:t>68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1817D90-B116-412A-A4DF-75A6304C3EE3}" type="slidenum">
              <a:rPr lang="en-US" altLang="en-US" sz="1300" b="0">
                <a:latin typeface="Times" charset="0"/>
              </a:rPr>
              <a:pPr eaLnBrk="1" hangingPunct="1"/>
              <a:t>69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502C063-011C-4B1B-8185-B1FF7685462E}" type="slidenum">
              <a:rPr lang="en-US" altLang="en-US" sz="1300" b="0">
                <a:latin typeface="Times" charset="0"/>
              </a:rPr>
              <a:pPr eaLnBrk="1" hangingPunct="1"/>
              <a:t>70</a:t>
            </a:fld>
            <a:endParaRPr lang="en-US" altLang="en-US" sz="1300" b="0">
              <a:latin typeface="Times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2985A393-8F1A-4E41-9419-11EBE76D1A83}" type="slidenum">
              <a:rPr lang="en-US" altLang="en-US" sz="1300" b="0">
                <a:latin typeface="Times New Roman" pitchFamily="18" charset="0"/>
              </a:rPr>
              <a:pPr eaLnBrk="1" hangingPunct="1"/>
              <a:t>12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0BB7C68-8677-4ADC-B4C1-0701E13A4D56}" type="slidenum">
              <a:rPr lang="en-US" altLang="en-US" sz="1300" b="0">
                <a:latin typeface="Times New Roman" pitchFamily="18" charset="0"/>
              </a:rPr>
              <a:pPr eaLnBrk="1" hangingPunct="1"/>
              <a:t>13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7965904-7AC1-428B-894B-FB88F8874618}" type="slidenum">
              <a:rPr lang="en-US" altLang="en-US" sz="1300" b="0">
                <a:latin typeface="Times New Roman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EE26B3E-BB2B-48BB-9660-520B22BCD474}" type="slidenum">
              <a:rPr lang="en-US" altLang="en-US" sz="1300" b="0">
                <a:latin typeface="Times New Roman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D7EF51-0D32-4AEA-A568-2D98257D20B4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6DBF0525-4D51-443F-9EC6-D2C2822643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44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23068-F6E2-4FF2-9586-EF2C3B40F8CC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67B0CA47-2702-4670-AA22-9F605973B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39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5C2658-8EF4-4BA8-8EE5-FF3A213D637E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8B25E304-9B85-4800-B78D-C3E4B93A7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6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B5122D70-A660-482D-AAC1-5282DF10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87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0D147820-F89A-473E-BB66-8C0C04C024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53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z="2000"/>
            </a:lvl1pPr>
          </a:lstStyle>
          <a:p>
            <a:fld id="{274C7190-D9D4-47AF-8B23-B03F89D62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FBBAC-53F3-452C-927D-39BD9E2AEE61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FC5C23BF-E075-47ED-AF04-A24B2D30D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756CE-DF9E-46ED-B32E-65C25F403AB1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4F4A0C8-6FF2-4853-B2AC-A0E38815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3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1A610D-2B88-4D89-A0F0-301035C01179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54CBF8F-AC45-4989-B9AC-CAC37A9BB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6A23E-D379-4465-8A55-948FB055CA6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396D3C87-F744-4E02-BABF-4C2AA1834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AB358-DF35-408C-B22B-4EBF850F5E3C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71598871-F2C9-4950-AF24-AE56D2105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7F996-3820-4FDC-A887-EAD3C98E9962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89021B8E-3AFA-49DA-9809-B0CAD0D4A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7F2F94-2F99-4746-8010-F3C64E1735B6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B5431905-54A6-4EC4-8E9A-095BD737F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6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541F5-5DD3-41FA-8E50-1A10786AFC04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7D09FB22-9B01-4109-9BDB-88E4A7EB7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4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68CC68D-FEEB-4758-9FCE-C3338125F269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A8E555-0BB6-4E66-B82F-6B1EE2D44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800000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 smtClean="0"/>
              <a:t>Routing Convergence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solidFill>
                  <a:srgbClr val="262626"/>
                </a:solidFill>
              </a:rPr>
              <a:t>Dr. Yingwu Zhu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routing (OSPF)</a:t>
            </a:r>
          </a:p>
          <a:p>
            <a:endParaRPr lang="en-US" dirty="0"/>
          </a:p>
          <a:p>
            <a:r>
              <a:rPr lang="en-US" dirty="0" smtClean="0"/>
              <a:t>Distance vector routing (RIP)</a:t>
            </a:r>
          </a:p>
          <a:p>
            <a:endParaRPr lang="en-US" dirty="0"/>
          </a:p>
          <a:p>
            <a:r>
              <a:rPr lang="en-US" dirty="0" smtClean="0"/>
              <a:t>Path vector routing (BGP)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9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Routing Convergence: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Link-State Routing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1B31736-B990-457F-913D-F47AB8606D6F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Transient Disruptions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Detection delay</a:t>
            </a:r>
          </a:p>
          <a:p>
            <a:pPr lvl="1"/>
            <a:r>
              <a:rPr lang="en-US" altLang="en-US" dirty="0" smtClean="0"/>
              <a:t>A node does not detect a failed link immediately</a:t>
            </a:r>
          </a:p>
          <a:p>
            <a:pPr lvl="1"/>
            <a:r>
              <a:rPr lang="en-US" altLang="en-US" dirty="0" smtClean="0"/>
              <a:t>… and forwards data packets into a “</a:t>
            </a:r>
            <a:r>
              <a:rPr lang="en-US" altLang="en-US" dirty="0" err="1" smtClean="0"/>
              <a:t>blackhole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Depends on timeout for detecting lost “hellos”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8FBA2585-85E9-438D-8D6C-2FBB23422914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grpSp>
        <p:nvGrpSpPr>
          <p:cNvPr id="28677" name="Group 33"/>
          <p:cNvGrpSpPr>
            <a:grpSpLocks/>
          </p:cNvGrpSpPr>
          <p:nvPr/>
        </p:nvGrpSpPr>
        <p:grpSpPr bwMode="auto">
          <a:xfrm>
            <a:off x="381000" y="3505200"/>
            <a:ext cx="3830638" cy="2419350"/>
            <a:chOff x="2433638" y="3676650"/>
            <a:chExt cx="3830637" cy="2419350"/>
          </a:xfrm>
        </p:grpSpPr>
        <p:sp>
          <p:nvSpPr>
            <p:cNvPr id="28679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90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692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4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695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8696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8697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8698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699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0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1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2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3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4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5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4" name="Explosion 1 63"/>
          <p:cNvSpPr>
            <a:spLocks noChangeArrowheads="1"/>
          </p:cNvSpPr>
          <p:nvPr/>
        </p:nvSpPr>
        <p:spPr bwMode="auto">
          <a:xfrm>
            <a:off x="2438400" y="4724400"/>
            <a:ext cx="3810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Transient Disruptions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Inconsistent link-state database</a:t>
            </a:r>
          </a:p>
          <a:p>
            <a:pPr lvl="1"/>
            <a:r>
              <a:rPr lang="en-US" altLang="en-US" smtClean="0"/>
              <a:t>Some routers know about failure before others</a:t>
            </a:r>
          </a:p>
          <a:p>
            <a:pPr lvl="1"/>
            <a:r>
              <a:rPr lang="en-US" altLang="en-US" smtClean="0"/>
              <a:t>Inconsistent paths cause transient forwarding loops</a:t>
            </a:r>
          </a:p>
        </p:txBody>
      </p:sp>
      <p:grpSp>
        <p:nvGrpSpPr>
          <p:cNvPr id="30724" name="Group 120"/>
          <p:cNvGrpSpPr>
            <a:grpSpLocks/>
          </p:cNvGrpSpPr>
          <p:nvPr/>
        </p:nvGrpSpPr>
        <p:grpSpPr bwMode="auto">
          <a:xfrm>
            <a:off x="4648200" y="3486150"/>
            <a:ext cx="3830638" cy="2457450"/>
            <a:chOff x="4889500" y="3048000"/>
            <a:chExt cx="3830638" cy="2457450"/>
          </a:xfrm>
        </p:grpSpPr>
        <p:sp>
          <p:nvSpPr>
            <p:cNvPr id="30756" name="Oval 34"/>
            <p:cNvSpPr>
              <a:spLocks noChangeArrowheads="1"/>
            </p:cNvSpPr>
            <p:nvPr/>
          </p:nvSpPr>
          <p:spPr bwMode="auto">
            <a:xfrm>
              <a:off x="4889500" y="4038600"/>
              <a:ext cx="287338" cy="25241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7" name="Oval 35"/>
            <p:cNvSpPr>
              <a:spLocks noChangeArrowheads="1"/>
            </p:cNvSpPr>
            <p:nvPr/>
          </p:nvSpPr>
          <p:spPr bwMode="auto">
            <a:xfrm>
              <a:off x="5751513" y="4710113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8" name="Oval 36"/>
            <p:cNvSpPr>
              <a:spLocks noChangeArrowheads="1"/>
            </p:cNvSpPr>
            <p:nvPr/>
          </p:nvSpPr>
          <p:spPr bwMode="auto">
            <a:xfrm>
              <a:off x="5846763" y="3451225"/>
              <a:ext cx="287337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9" name="Oval 37"/>
            <p:cNvSpPr>
              <a:spLocks noChangeArrowheads="1"/>
            </p:cNvSpPr>
            <p:nvPr/>
          </p:nvSpPr>
          <p:spPr bwMode="auto">
            <a:xfrm>
              <a:off x="6613525" y="4122738"/>
              <a:ext cx="287338" cy="252412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0" name="Oval 38"/>
            <p:cNvSpPr>
              <a:spLocks noChangeArrowheads="1"/>
            </p:cNvSpPr>
            <p:nvPr/>
          </p:nvSpPr>
          <p:spPr bwMode="auto">
            <a:xfrm>
              <a:off x="7475538" y="4710113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1" name="Oval 39"/>
            <p:cNvSpPr>
              <a:spLocks noChangeArrowheads="1"/>
            </p:cNvSpPr>
            <p:nvPr/>
          </p:nvSpPr>
          <p:spPr bwMode="auto">
            <a:xfrm>
              <a:off x="7475538" y="3451225"/>
              <a:ext cx="287337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2" name="Oval 40"/>
            <p:cNvSpPr>
              <a:spLocks noChangeArrowheads="1"/>
            </p:cNvSpPr>
            <p:nvPr/>
          </p:nvSpPr>
          <p:spPr bwMode="auto">
            <a:xfrm>
              <a:off x="6708775" y="5214938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3" name="Oval 41"/>
            <p:cNvSpPr>
              <a:spLocks noChangeArrowheads="1"/>
            </p:cNvSpPr>
            <p:nvPr/>
          </p:nvSpPr>
          <p:spPr bwMode="auto">
            <a:xfrm>
              <a:off x="8432800" y="4038600"/>
              <a:ext cx="287338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4" name="Line 42"/>
            <p:cNvSpPr>
              <a:spLocks noChangeShapeType="1"/>
            </p:cNvSpPr>
            <p:nvPr/>
          </p:nvSpPr>
          <p:spPr bwMode="auto">
            <a:xfrm flipV="1">
              <a:off x="5176838" y="361791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43"/>
            <p:cNvSpPr>
              <a:spLocks noChangeShapeType="1"/>
            </p:cNvSpPr>
            <p:nvPr/>
          </p:nvSpPr>
          <p:spPr bwMode="auto">
            <a:xfrm>
              <a:off x="5127625" y="4262438"/>
              <a:ext cx="623888" cy="5318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44"/>
            <p:cNvSpPr>
              <a:spLocks noChangeShapeType="1"/>
            </p:cNvSpPr>
            <p:nvPr/>
          </p:nvSpPr>
          <p:spPr bwMode="auto">
            <a:xfrm>
              <a:off x="6086475" y="363220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45"/>
            <p:cNvSpPr>
              <a:spLocks noChangeShapeType="1"/>
            </p:cNvSpPr>
            <p:nvPr/>
          </p:nvSpPr>
          <p:spPr bwMode="auto">
            <a:xfrm>
              <a:off x="5991225" y="4878388"/>
              <a:ext cx="717550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46"/>
            <p:cNvSpPr>
              <a:spLocks noChangeShapeType="1"/>
            </p:cNvSpPr>
            <p:nvPr/>
          </p:nvSpPr>
          <p:spPr bwMode="auto">
            <a:xfrm flipV="1">
              <a:off x="6022975" y="433228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48"/>
            <p:cNvSpPr>
              <a:spLocks noChangeShapeType="1"/>
            </p:cNvSpPr>
            <p:nvPr/>
          </p:nvSpPr>
          <p:spPr bwMode="auto">
            <a:xfrm flipV="1">
              <a:off x="6948488" y="4921250"/>
              <a:ext cx="590550" cy="33496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49"/>
            <p:cNvSpPr>
              <a:spLocks noChangeShapeType="1"/>
            </p:cNvSpPr>
            <p:nvPr/>
          </p:nvSpPr>
          <p:spPr bwMode="auto">
            <a:xfrm flipV="1">
              <a:off x="6900863" y="4164013"/>
              <a:ext cx="1531937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50"/>
            <p:cNvSpPr>
              <a:spLocks noChangeShapeType="1"/>
            </p:cNvSpPr>
            <p:nvPr/>
          </p:nvSpPr>
          <p:spPr bwMode="auto">
            <a:xfrm>
              <a:off x="6102350" y="3562350"/>
              <a:ext cx="1373188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51"/>
            <p:cNvSpPr>
              <a:spLocks noChangeShapeType="1"/>
            </p:cNvSpPr>
            <p:nvPr/>
          </p:nvSpPr>
          <p:spPr bwMode="auto">
            <a:xfrm>
              <a:off x="7747000" y="3660775"/>
              <a:ext cx="766763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Text Box 52"/>
            <p:cNvSpPr txBox="1">
              <a:spLocks noChangeArrowheads="1"/>
            </p:cNvSpPr>
            <p:nvPr/>
          </p:nvSpPr>
          <p:spPr bwMode="auto">
            <a:xfrm>
              <a:off x="5219700" y="33972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74" name="Text Box 53"/>
            <p:cNvSpPr txBox="1">
              <a:spLocks noChangeArrowheads="1"/>
            </p:cNvSpPr>
            <p:nvPr/>
          </p:nvSpPr>
          <p:spPr bwMode="auto">
            <a:xfrm>
              <a:off x="6577013" y="3048000"/>
              <a:ext cx="3349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75" name="Text Box 54"/>
            <p:cNvSpPr txBox="1">
              <a:spLocks noChangeArrowheads="1"/>
            </p:cNvSpPr>
            <p:nvPr/>
          </p:nvSpPr>
          <p:spPr bwMode="auto">
            <a:xfrm>
              <a:off x="5332413" y="40703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76" name="Text Box 55"/>
            <p:cNvSpPr txBox="1">
              <a:spLocks noChangeArrowheads="1"/>
            </p:cNvSpPr>
            <p:nvPr/>
          </p:nvSpPr>
          <p:spPr bwMode="auto">
            <a:xfrm>
              <a:off x="6337300" y="3495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77" name="Text Box 56"/>
            <p:cNvSpPr txBox="1">
              <a:spLocks noChangeArrowheads="1"/>
            </p:cNvSpPr>
            <p:nvPr/>
          </p:nvSpPr>
          <p:spPr bwMode="auto">
            <a:xfrm>
              <a:off x="6034088" y="4140200"/>
              <a:ext cx="3349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78" name="Text Box 57"/>
            <p:cNvSpPr txBox="1">
              <a:spLocks noChangeArrowheads="1"/>
            </p:cNvSpPr>
            <p:nvPr/>
          </p:nvSpPr>
          <p:spPr bwMode="auto">
            <a:xfrm>
              <a:off x="7312025" y="3733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79" name="Text Box 58"/>
            <p:cNvSpPr txBox="1">
              <a:spLocks noChangeArrowheads="1"/>
            </p:cNvSpPr>
            <p:nvPr/>
          </p:nvSpPr>
          <p:spPr bwMode="auto">
            <a:xfrm>
              <a:off x="8013700" y="3327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80" name="Text Box 59"/>
            <p:cNvSpPr txBox="1">
              <a:spLocks noChangeArrowheads="1"/>
            </p:cNvSpPr>
            <p:nvPr/>
          </p:nvSpPr>
          <p:spPr bwMode="auto">
            <a:xfrm>
              <a:off x="5986463" y="4953000"/>
              <a:ext cx="3381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81" name="Text Box 61"/>
            <p:cNvSpPr txBox="1">
              <a:spLocks noChangeArrowheads="1"/>
            </p:cNvSpPr>
            <p:nvPr/>
          </p:nvSpPr>
          <p:spPr bwMode="auto">
            <a:xfrm>
              <a:off x="7145338" y="50482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4735AA35-ABB4-4766-9A78-28E63F4153E7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grpSp>
        <p:nvGrpSpPr>
          <p:cNvPr id="30726" name="Group 90"/>
          <p:cNvGrpSpPr>
            <a:grpSpLocks/>
          </p:cNvGrpSpPr>
          <p:nvPr/>
        </p:nvGrpSpPr>
        <p:grpSpPr bwMode="auto">
          <a:xfrm>
            <a:off x="381000" y="3505200"/>
            <a:ext cx="3830638" cy="2419350"/>
            <a:chOff x="2433638" y="3676650"/>
            <a:chExt cx="3830637" cy="2419350"/>
          </a:xfrm>
        </p:grpSpPr>
        <p:sp>
          <p:nvSpPr>
            <p:cNvPr id="30728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39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741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2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4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5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0746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747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48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9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0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1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2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3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4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5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Explosion 1 119"/>
          <p:cNvSpPr>
            <a:spLocks noChangeArrowheads="1"/>
          </p:cNvSpPr>
          <p:nvPr/>
        </p:nvSpPr>
        <p:spPr bwMode="auto">
          <a:xfrm>
            <a:off x="2438400" y="4724400"/>
            <a:ext cx="3810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Slow Convergence in 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C00000"/>
                </a:solidFill>
              </a:rPr>
              <a:t>Distance-Vector Routing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9DF788B-927F-4A55-A075-79693E8F98CA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37891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Link cost decreases and recovery</a:t>
            </a:r>
          </a:p>
          <a:p>
            <a:pPr lvl="1"/>
            <a:r>
              <a:rPr lang="en-US" altLang="en-US" dirty="0" smtClean="0"/>
              <a:t>Node updates the distance table </a:t>
            </a:r>
          </a:p>
          <a:p>
            <a:pPr lvl="1"/>
            <a:r>
              <a:rPr lang="en-US" altLang="en-US" dirty="0" smtClean="0"/>
              <a:t>If cost </a:t>
            </a:r>
            <a:r>
              <a:rPr lang="en-US" altLang="en-US" dirty="0" smtClean="0"/>
              <a:t>changes </a:t>
            </a:r>
            <a:r>
              <a:rPr lang="en-US" altLang="en-US" dirty="0" smtClean="0"/>
              <a:t>in least cost path, notify neighbors</a:t>
            </a:r>
          </a:p>
          <a:p>
            <a:endParaRPr lang="en-US" altLang="en-US" dirty="0" smtClean="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37898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9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0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1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04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5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907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3793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32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7908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37923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24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6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7927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7928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3792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7909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0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1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37912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3791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1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791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7920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3792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2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7913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7914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7893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00A194-7CE8-457E-A5E3-08846898A73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37896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9400" y="3276600"/>
            <a:ext cx="58674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54864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39939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Link cost decreases and recovery</a:t>
            </a:r>
          </a:p>
          <a:p>
            <a:pPr lvl="1"/>
            <a:r>
              <a:rPr lang="en-US" altLang="en-US" dirty="0" smtClean="0"/>
              <a:t>Node updates the distance table </a:t>
            </a:r>
          </a:p>
          <a:p>
            <a:pPr lvl="1"/>
            <a:r>
              <a:rPr lang="en-US" altLang="en-US" dirty="0" smtClean="0"/>
              <a:t>If cost </a:t>
            </a:r>
            <a:r>
              <a:rPr lang="en-US" altLang="en-US" dirty="0" smtClean="0"/>
              <a:t>changes </a:t>
            </a:r>
            <a:r>
              <a:rPr lang="en-US" altLang="en-US" dirty="0" smtClean="0"/>
              <a:t>in least cost path, notify neighbors</a:t>
            </a:r>
          </a:p>
          <a:p>
            <a:endParaRPr lang="en-US" alt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39946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7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8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2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955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39979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39971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2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9975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76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39977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9957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8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59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39960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39963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4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6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9967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68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39969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7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9961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39962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09985405-9BEE-400D-9222-9DBF47229C50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39943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72000" y="3276600"/>
            <a:ext cx="4191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3657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1987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Link cost decreases and recovery</a:t>
            </a:r>
          </a:p>
          <a:p>
            <a:pPr lvl="1"/>
            <a:r>
              <a:rPr lang="en-US" altLang="en-US" dirty="0" smtClean="0"/>
              <a:t>Node updates the distance table </a:t>
            </a:r>
          </a:p>
          <a:p>
            <a:pPr lvl="1"/>
            <a:r>
              <a:rPr lang="en-US" altLang="en-US" dirty="0" smtClean="0"/>
              <a:t>If cost </a:t>
            </a:r>
            <a:r>
              <a:rPr lang="en-US" altLang="en-US" dirty="0" smtClean="0"/>
              <a:t>changes </a:t>
            </a:r>
            <a:r>
              <a:rPr lang="en-US" altLang="en-US" dirty="0" smtClean="0"/>
              <a:t>in least cost path, notify neighbors</a:t>
            </a:r>
          </a:p>
          <a:p>
            <a:endParaRPr lang="en-US" altLang="en-US" dirty="0" smtClean="0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6453188" y="990600"/>
            <a:ext cx="2184400" cy="1319213"/>
            <a:chOff x="169" y="1316"/>
            <a:chExt cx="1376" cy="831"/>
          </a:xfrm>
        </p:grpSpPr>
        <p:sp>
          <p:nvSpPr>
            <p:cNvPr id="41993" name="Freeform 5"/>
            <p:cNvSpPr>
              <a:spLocks/>
            </p:cNvSpPr>
            <p:nvPr/>
          </p:nvSpPr>
          <p:spPr bwMode="auto">
            <a:xfrm>
              <a:off x="169" y="1383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4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5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6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1999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0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1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02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2026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27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2003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2018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19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0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21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2022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023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20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202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5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2007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2010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11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2014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2015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2016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201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2008" name="Text Box 38"/>
            <p:cNvSpPr txBox="1">
              <a:spLocks noChangeArrowheads="1"/>
            </p:cNvSpPr>
            <p:nvPr/>
          </p:nvSpPr>
          <p:spPr bwMode="auto">
            <a:xfrm>
              <a:off x="383" y="131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2009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89" name="Picture 40" descr="dv_g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77724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43"/>
          <p:cNvSpPr txBox="1">
            <a:spLocks noChangeArrowheads="1"/>
          </p:cNvSpPr>
          <p:nvPr/>
        </p:nvSpPr>
        <p:spPr bwMode="auto">
          <a:xfrm>
            <a:off x="63500" y="3565525"/>
            <a:ext cx="10795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“good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news 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travels</a:t>
            </a:r>
          </a:p>
          <a:p>
            <a:pPr algn="l"/>
            <a:r>
              <a:rPr lang="en-US" altLang="en-US" sz="2600" b="0">
                <a:solidFill>
                  <a:srgbClr val="FF0000"/>
                </a:solidFill>
                <a:latin typeface="Calibri" pitchFamily="34" charset="0"/>
              </a:rPr>
              <a:t>fast”</a:t>
            </a:r>
          </a:p>
        </p:txBody>
      </p:sp>
      <p:sp>
        <p:nvSpPr>
          <p:cNvPr id="4199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C132E0E-0677-4D44-99DA-8576AB439A55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41992" name="TextBox 44"/>
          <p:cNvSpPr txBox="1">
            <a:spLocks noChangeArrowheads="1"/>
          </p:cNvSpPr>
          <p:nvPr/>
        </p:nvSpPr>
        <p:spPr bwMode="auto">
          <a:xfrm>
            <a:off x="5943600" y="295275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D</a:t>
            </a:r>
            <a:r>
              <a:rPr lang="en-US" altLang="en-US" baseline="30000">
                <a:latin typeface="Calibri" pitchFamily="34" charset="0"/>
              </a:rPr>
              <a:t>Y</a:t>
            </a:r>
            <a:r>
              <a:rPr lang="en-US" altLang="en-US">
                <a:latin typeface="Calibri" pitchFamily="34" charset="0"/>
              </a:rPr>
              <a:t> = Distances known to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4035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Link cost increases and failures</a:t>
            </a:r>
          </a:p>
          <a:p>
            <a:pPr lvl="1"/>
            <a:r>
              <a:rPr lang="en-US" altLang="en-US" dirty="0" smtClean="0"/>
              <a:t>Bad news travels slowly 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altLang="en-US" dirty="0" smtClean="0">
                <a:solidFill>
                  <a:srgbClr val="C00000"/>
                </a:solidFill>
              </a:rPr>
              <a:t>Count to infinity</a:t>
            </a:r>
            <a:r>
              <a:rPr lang="en-US" altLang="en-US" dirty="0" smtClean="0"/>
              <a:t>” problem!</a:t>
            </a:r>
          </a:p>
          <a:p>
            <a:endParaRPr lang="en-US" altLang="en-US" dirty="0" smtClean="0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4041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2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3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4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47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8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49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50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4074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75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4051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4066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7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8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4070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4071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4072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40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4052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3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4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4055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4058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9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0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4062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4063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4064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40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4056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4057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9941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5763"/>
            <a:ext cx="822960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622BCB8-2747-43A7-8A23-972D6E3E29C9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43" name="Rectangle 42"/>
          <p:cNvSpPr/>
          <p:nvPr/>
        </p:nvSpPr>
        <p:spPr>
          <a:xfrm>
            <a:off x="3200400" y="2895600"/>
            <a:ext cx="53340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0" y="3859213"/>
            <a:ext cx="60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Vector: Link Cost Changes</a:t>
            </a:r>
          </a:p>
        </p:txBody>
      </p:sp>
      <p:sp>
        <p:nvSpPr>
          <p:cNvPr id="4608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Link cost increases and failures</a:t>
            </a:r>
          </a:p>
          <a:p>
            <a:pPr lvl="1"/>
            <a:r>
              <a:rPr lang="en-US" altLang="en-US" dirty="0" smtClean="0"/>
              <a:t>Bad news travels slowly </a:t>
            </a:r>
          </a:p>
          <a:p>
            <a:pPr lvl="1"/>
            <a:r>
              <a:rPr lang="en-US" altLang="en-US" dirty="0" smtClean="0"/>
              <a:t>“</a:t>
            </a:r>
            <a:r>
              <a:rPr lang="en-US" altLang="en-US" dirty="0" smtClean="0">
                <a:solidFill>
                  <a:srgbClr val="C00000"/>
                </a:solidFill>
              </a:rPr>
              <a:t>Count to infinity</a:t>
            </a:r>
            <a:r>
              <a:rPr lang="en-US" altLang="en-US" dirty="0" smtClean="0"/>
              <a:t>” problem!</a:t>
            </a:r>
          </a:p>
          <a:p>
            <a:endParaRPr lang="en-US" altLang="en-US" dirty="0" smtClean="0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997575" y="1470025"/>
            <a:ext cx="2184400" cy="1314450"/>
            <a:chOff x="169" y="1316"/>
            <a:chExt cx="1376" cy="828"/>
          </a:xfrm>
        </p:grpSpPr>
        <p:sp>
          <p:nvSpPr>
            <p:cNvPr id="46088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9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0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1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094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5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6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097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612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22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6098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6113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4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6117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6118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611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2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6099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0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1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6102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6105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6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8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6109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6110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6111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611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6103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6104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085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5763"/>
            <a:ext cx="822960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41"/>
          <p:cNvSpPr txBox="1">
            <a:spLocks noChangeArrowheads="1"/>
          </p:cNvSpPr>
          <p:nvPr/>
        </p:nvSpPr>
        <p:spPr bwMode="auto">
          <a:xfrm>
            <a:off x="8077200" y="3124200"/>
            <a:ext cx="110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algorithm</a:t>
            </a:r>
          </a:p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continues</a:t>
            </a:r>
          </a:p>
          <a:p>
            <a:pPr algn="r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on!</a:t>
            </a:r>
          </a:p>
        </p:txBody>
      </p:sp>
      <p:sp>
        <p:nvSpPr>
          <p:cNvPr id="460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A8D2D418-4624-4246-93C5-58C18A1DC010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80" y="2161635"/>
            <a:ext cx="8229600" cy="1143000"/>
          </a:xfrm>
        </p:spPr>
        <p:txBody>
          <a:bodyPr/>
          <a:lstStyle/>
          <a:p>
            <a:r>
              <a:rPr lang="en-US" dirty="0" smtClean="0"/>
              <a:t>Routing Changes </a:t>
            </a:r>
            <a:r>
              <a:rPr lang="en-US" dirty="0" smtClean="0"/>
              <a:t>due to Topology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0470"/>
            <a:ext cx="8229600" cy="1143000"/>
          </a:xfrm>
        </p:spPr>
        <p:txBody>
          <a:bodyPr/>
          <a:lstStyle/>
          <a:p>
            <a:r>
              <a:rPr lang="en-US" dirty="0" smtClean="0"/>
              <a:t>Solutions to “Count to Infinity”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9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 #1: Poison Reverse</a:t>
            </a:r>
          </a:p>
        </p:txBody>
      </p:sp>
      <p:sp>
        <p:nvSpPr>
          <p:cNvPr id="48131" name="Content Placeholder 4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3886200"/>
          </a:xfrm>
        </p:spPr>
        <p:txBody>
          <a:bodyPr/>
          <a:lstStyle/>
          <a:p>
            <a:r>
              <a:rPr lang="en-US" altLang="en-US" dirty="0" smtClean="0"/>
              <a:t>If Z routes through Y to get to X :</a:t>
            </a:r>
          </a:p>
          <a:p>
            <a:pPr lvl="1"/>
            <a:r>
              <a:rPr lang="en-US" altLang="en-US" dirty="0" smtClean="0"/>
              <a:t>Z tells Y its (Z’s) distance to X is</a:t>
            </a:r>
            <a:br>
              <a:rPr lang="en-US" altLang="en-US" dirty="0" smtClean="0"/>
            </a:br>
            <a:r>
              <a:rPr lang="en-US" altLang="en-US" dirty="0" smtClean="0"/>
              <a:t> infinite (</a:t>
            </a:r>
            <a:r>
              <a:rPr lang="en-US" altLang="en-US" i="1" dirty="0" smtClean="0"/>
              <a:t>so Y won’t route to X via Z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Still, can have problems in larger networks</a:t>
            </a:r>
          </a:p>
          <a:p>
            <a:endParaRPr lang="en-US" altLang="en-US" dirty="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654800" y="1489075"/>
            <a:ext cx="2184400" cy="1314450"/>
            <a:chOff x="169" y="1316"/>
            <a:chExt cx="1376" cy="828"/>
          </a:xfrm>
        </p:grpSpPr>
        <p:sp>
          <p:nvSpPr>
            <p:cNvPr id="48137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8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9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0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43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4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5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146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8170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71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FFFF00"/>
                    </a:solidFill>
                    <a:latin typeface="Comic Sans MS" pitchFamily="66" charset="0"/>
                  </a:rPr>
                  <a:t>X</a:t>
                </a:r>
                <a:endParaRPr lang="en-US" altLang="en-US" sz="2400" b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8147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8162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3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8166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167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816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1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Z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148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1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49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4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50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latin typeface="Comic Sans MS" pitchFamily="66" charset="0"/>
                </a:rPr>
                <a:t>50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grpSp>
          <p:nvGrpSpPr>
            <p:cNvPr id="48151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8154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5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endParaRPr lang="en-US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48158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8159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8160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816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r>
                    <a:rPr lang="en-US" altLang="en-US" b="0">
                      <a:solidFill>
                        <a:srgbClr val="FFFF00"/>
                      </a:solidFill>
                      <a:latin typeface="Comic Sans MS" pitchFamily="66" charset="0"/>
                    </a:rPr>
                    <a:t>Y</a:t>
                  </a:r>
                  <a:endParaRPr lang="en-US" altLang="en-US" sz="2400" b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152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1800" b="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48153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989" name="Picture 40" descr="dv_po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5500"/>
            <a:ext cx="79248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Line 41"/>
          <p:cNvSpPr>
            <a:spLocks noChangeShapeType="1"/>
          </p:cNvSpPr>
          <p:nvPr/>
        </p:nvSpPr>
        <p:spPr bwMode="auto">
          <a:xfrm>
            <a:off x="7969250" y="3267075"/>
            <a:ext cx="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42"/>
          <p:cNvSpPr txBox="1">
            <a:spLocks noChangeArrowheads="1"/>
          </p:cNvSpPr>
          <p:nvPr/>
        </p:nvSpPr>
        <p:spPr bwMode="auto">
          <a:xfrm>
            <a:off x="8001000" y="3265488"/>
            <a:ext cx="1201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algorithm</a:t>
            </a:r>
          </a:p>
          <a:p>
            <a:pPr algn="l"/>
            <a:r>
              <a:rPr lang="en-US" altLang="en-US" sz="1800" b="0">
                <a:solidFill>
                  <a:srgbClr val="FF0000"/>
                </a:solidFill>
                <a:latin typeface="Calibri" pitchFamily="34" charset="0"/>
              </a:rPr>
              <a:t>terminates</a:t>
            </a:r>
          </a:p>
        </p:txBody>
      </p:sp>
      <p:sp>
        <p:nvSpPr>
          <p:cNvPr id="481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C450DB4-EF18-4096-A668-184B7C83BDC0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 #2: Redefining Infinity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924800" cy="4906962"/>
          </a:xfrm>
        </p:spPr>
        <p:txBody>
          <a:bodyPr/>
          <a:lstStyle/>
          <a:p>
            <a:r>
              <a:rPr lang="en-US" altLang="en-US" smtClean="0"/>
              <a:t>Avoid “counting to infinity”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By making “infinity” smaller!</a:t>
            </a:r>
          </a:p>
          <a:p>
            <a:r>
              <a:rPr lang="en-US" altLang="en-US" smtClean="0"/>
              <a:t>Routing Information Protocol (RIP)</a:t>
            </a:r>
          </a:p>
          <a:p>
            <a:pPr lvl="1"/>
            <a:r>
              <a:rPr lang="en-US" altLang="en-US" smtClean="0"/>
              <a:t>All links have cost 1</a:t>
            </a:r>
          </a:p>
          <a:p>
            <a:pPr lvl="1"/>
            <a:r>
              <a:rPr lang="en-US" altLang="en-US" smtClean="0"/>
              <a:t>Valid path distances of 1 through 15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… with 16 representing infinity</a:t>
            </a:r>
          </a:p>
          <a:p>
            <a:r>
              <a:rPr lang="en-US" altLang="en-US" smtClean="0"/>
              <a:t>Used mainly in small networks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2540E8F-776F-4B51-9C9C-0C60A9C88E07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Reducing Convergence Time With Path-Vector Routing</a:t>
            </a:r>
            <a:br>
              <a:rPr lang="en-US" altLang="en-US" smtClean="0"/>
            </a:br>
            <a:r>
              <a:rPr lang="en-US" altLang="en-US" smtClean="0"/>
              <a:t>(e.g., Border Gateway Protocol)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1FB3D06-5812-4354-A2FE-449478308C0C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Path-Vector Routing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dirty="0" smtClean="0"/>
              <a:t>Extension of distance-vector routing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Support </a:t>
            </a:r>
            <a:r>
              <a:rPr lang="en-US" altLang="en-US" dirty="0" smtClean="0">
                <a:solidFill>
                  <a:srgbClr val="C00000"/>
                </a:solidFill>
              </a:rPr>
              <a:t>flexible routing policies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dirty="0" smtClean="0"/>
              <a:t>Avoid count-to-infinity problem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Key idea: advertise the entire path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Distance vector: send distance metric per </a:t>
            </a:r>
            <a:r>
              <a:rPr lang="en-US" altLang="en-US" dirty="0" err="1" smtClean="0"/>
              <a:t>dest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</a:t>
            </a:r>
          </a:p>
          <a:p>
            <a:pPr lvl="1">
              <a:spcBef>
                <a:spcPts val="300"/>
              </a:spcBef>
            </a:pPr>
            <a:r>
              <a:rPr lang="en-US" altLang="en-US" dirty="0" smtClean="0"/>
              <a:t>Path vector: send the entire path for each </a:t>
            </a:r>
            <a:r>
              <a:rPr lang="en-US" altLang="en-US" dirty="0" err="1" smtClean="0"/>
              <a:t>dest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20688" y="4267200"/>
          <a:ext cx="26479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267200"/>
                        <a:ext cx="26479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557338" y="4872038"/>
            <a:ext cx="34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Calibri" pitchFamily="34" charset="0"/>
              </a:rPr>
              <a:t>3</a:t>
            </a:r>
            <a:endParaRPr lang="en-US" altLang="en-US" sz="2400" b="0">
              <a:latin typeface="Calibri" pitchFamily="34" charset="0"/>
            </a:endParaRPr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H="1" flipV="1">
            <a:off x="6084888" y="5391150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57" name="Group 7"/>
          <p:cNvGrpSpPr>
            <a:grpSpLocks/>
          </p:cNvGrpSpPr>
          <p:nvPr/>
        </p:nvGrpSpPr>
        <p:grpSpPr bwMode="auto">
          <a:xfrm>
            <a:off x="4867275" y="4743450"/>
            <a:ext cx="1290638" cy="1098550"/>
            <a:chOff x="2193" y="3325"/>
            <a:chExt cx="813" cy="692"/>
          </a:xfrm>
        </p:grpSpPr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>
                  <a:latin typeface="Calibri" pitchFamily="34" charset="0"/>
                </a:rPr>
                <a:t>2</a:t>
              </a:r>
            </a:p>
          </p:txBody>
        </p:sp>
      </p:grp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2852738" y="5370513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040688" y="48926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8926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Line 12"/>
          <p:cNvSpPr>
            <a:spLocks noChangeShapeType="1"/>
          </p:cNvSpPr>
          <p:nvPr/>
        </p:nvSpPr>
        <p:spPr bwMode="auto">
          <a:xfrm flipH="1" flipV="1">
            <a:off x="8435975" y="5502275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8315325" y="50196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1</a:t>
            </a:r>
            <a:endParaRPr lang="en-US" altLang="en-US" sz="1600" b="0">
              <a:latin typeface="Calibri" pitchFamily="34" charset="0"/>
            </a:endParaRP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8281988" y="5810250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3213100" y="4608513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 flipH="1">
            <a:off x="2928938" y="50625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6362700" y="461010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(1)”</a:t>
            </a:r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 flipH="1">
            <a:off x="6051550" y="50657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9"/>
          <p:cNvSpPr txBox="1">
            <a:spLocks noChangeArrowheads="1"/>
          </p:cNvSpPr>
          <p:nvPr/>
        </p:nvSpPr>
        <p:spPr bwMode="auto">
          <a:xfrm>
            <a:off x="3187700" y="54673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Calibri" pitchFamily="34" charset="0"/>
              </a:rPr>
              <a:t>data traffic</a:t>
            </a:r>
          </a:p>
        </p:txBody>
      </p:sp>
      <p:sp>
        <p:nvSpPr>
          <p:cNvPr id="53267" name="Text Box 20"/>
          <p:cNvSpPr txBox="1">
            <a:spLocks noChangeArrowheads="1"/>
          </p:cNvSpPr>
          <p:nvPr/>
        </p:nvSpPr>
        <p:spPr bwMode="auto">
          <a:xfrm>
            <a:off x="6426200" y="5497513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Calibri" pitchFamily="34" charset="0"/>
              </a:rPr>
              <a:t>data traffic</a:t>
            </a:r>
          </a:p>
        </p:txBody>
      </p:sp>
      <p:sp>
        <p:nvSpPr>
          <p:cNvPr id="53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4684E79-869A-4FD2-8C4D-EB22A9985CC0}" type="slidenum">
              <a:rPr lang="en-US" altLang="en-US" sz="1400">
                <a:latin typeface="Calibri" pitchFamily="34" charset="0"/>
              </a:rPr>
              <a:pPr eaLnBrk="1" hangingPunct="1"/>
              <a:t>24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Faster Loop Detection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Node can easily detect a loop</a:t>
            </a:r>
          </a:p>
          <a:p>
            <a:pPr lvl="1"/>
            <a:r>
              <a:rPr lang="en-US" altLang="en-US" smtClean="0"/>
              <a:t>Look for its own node identifier in the path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E.g., node 1 sees itself in the path “3, 2, 1”</a:t>
            </a:r>
          </a:p>
          <a:p>
            <a:r>
              <a:rPr lang="en-US" altLang="en-US" smtClean="0"/>
              <a:t>Node can simply discard paths with loops</a:t>
            </a:r>
          </a:p>
          <a:p>
            <a:pPr lvl="1"/>
            <a:r>
              <a:rPr lang="en-US" altLang="en-US" smtClean="0"/>
              <a:t>E.g., node 1 simply discards the advertisement</a:t>
            </a:r>
          </a:p>
        </p:txBody>
      </p:sp>
      <p:sp>
        <p:nvSpPr>
          <p:cNvPr id="55303" name="Freeform 15"/>
          <p:cNvSpPr>
            <a:spLocks/>
          </p:cNvSpPr>
          <p:nvPr/>
        </p:nvSpPr>
        <p:spPr bwMode="auto">
          <a:xfrm>
            <a:off x="879475" y="5486400"/>
            <a:ext cx="8166100" cy="903288"/>
          </a:xfrm>
          <a:custGeom>
            <a:avLst/>
            <a:gdLst>
              <a:gd name="T0" fmla="*/ 2147483647 w 5144"/>
              <a:gd name="T1" fmla="*/ 2147483647 h 569"/>
              <a:gd name="T2" fmla="*/ 2147483647 w 5144"/>
              <a:gd name="T3" fmla="*/ 2147483647 h 569"/>
              <a:gd name="T4" fmla="*/ 2147483647 w 5144"/>
              <a:gd name="T5" fmla="*/ 2147483647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55304" name="Text Box 16"/>
          <p:cNvSpPr txBox="1">
            <a:spLocks noChangeArrowheads="1"/>
          </p:cNvSpPr>
          <p:nvPr/>
        </p:nvSpPr>
        <p:spPr bwMode="auto">
          <a:xfrm>
            <a:off x="4033838" y="5927725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(3,2,1)”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530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646EB74-92A6-4DF1-964C-31004EDE216B}" type="slidenum">
              <a:rPr lang="en-US" altLang="en-US" sz="1400">
                <a:latin typeface="Calibri" pitchFamily="34" charset="0"/>
              </a:rPr>
              <a:pPr eaLnBrk="1" hangingPunct="1"/>
              <a:t>25</a:t>
            </a:fld>
            <a:endParaRPr lang="en-US" altLang="en-US" sz="1400">
              <a:latin typeface="Calibri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20688" y="4267200"/>
          <a:ext cx="26479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267200"/>
                        <a:ext cx="26479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5"/>
          <p:cNvSpPr txBox="1">
            <a:spLocks noChangeArrowheads="1"/>
          </p:cNvSpPr>
          <p:nvPr/>
        </p:nvSpPr>
        <p:spPr bwMode="auto">
          <a:xfrm>
            <a:off x="1557338" y="4872038"/>
            <a:ext cx="34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400">
                <a:latin typeface="Calibri" pitchFamily="34" charset="0"/>
              </a:rPr>
              <a:t>3</a:t>
            </a:r>
            <a:endParaRPr lang="en-US" altLang="en-US" sz="2400" b="0">
              <a:latin typeface="Calibri" pitchFamily="34" charset="0"/>
            </a:endParaRPr>
          </a:p>
        </p:txBody>
      </p:sp>
      <p:grpSp>
        <p:nvGrpSpPr>
          <p:cNvPr id="55307" name="Group 7"/>
          <p:cNvGrpSpPr>
            <a:grpSpLocks/>
          </p:cNvGrpSpPr>
          <p:nvPr/>
        </p:nvGrpSpPr>
        <p:grpSpPr bwMode="auto">
          <a:xfrm>
            <a:off x="4867275" y="4743450"/>
            <a:ext cx="1290638" cy="1098550"/>
            <a:chOff x="2193" y="3325"/>
            <a:chExt cx="813" cy="692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5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>
                  <a:latin typeface="Calibri" pitchFamily="34" charset="0"/>
                </a:rPr>
                <a:t>2</a:t>
              </a:r>
            </a:p>
          </p:txBody>
        </p:sp>
      </p:grp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8040688" y="489267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89267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3"/>
          <p:cNvSpPr txBox="1">
            <a:spLocks noChangeArrowheads="1"/>
          </p:cNvSpPr>
          <p:nvPr/>
        </p:nvSpPr>
        <p:spPr bwMode="auto">
          <a:xfrm>
            <a:off x="8315325" y="50196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1</a:t>
            </a:r>
            <a:endParaRPr lang="en-US" altLang="en-US" sz="1600" b="0">
              <a:latin typeface="Calibri" pitchFamily="34" charset="0"/>
            </a:endParaRPr>
          </a:p>
        </p:txBody>
      </p:sp>
      <p:sp>
        <p:nvSpPr>
          <p:cNvPr id="55309" name="Text Box 15"/>
          <p:cNvSpPr txBox="1">
            <a:spLocks noChangeArrowheads="1"/>
          </p:cNvSpPr>
          <p:nvPr/>
        </p:nvSpPr>
        <p:spPr bwMode="auto">
          <a:xfrm>
            <a:off x="3213100" y="4608513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(2,1)”</a:t>
            </a:r>
            <a:endParaRPr lang="en-US" altLang="en-US" b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5310" name="Line 16"/>
          <p:cNvSpPr>
            <a:spLocks noChangeShapeType="1"/>
          </p:cNvSpPr>
          <p:nvPr/>
        </p:nvSpPr>
        <p:spPr bwMode="auto">
          <a:xfrm flipH="1">
            <a:off x="2928938" y="506253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7"/>
          <p:cNvSpPr txBox="1">
            <a:spLocks noChangeArrowheads="1"/>
          </p:cNvSpPr>
          <p:nvPr/>
        </p:nvSpPr>
        <p:spPr bwMode="auto">
          <a:xfrm>
            <a:off x="6362700" y="461010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“d: path (1)”</a:t>
            </a:r>
          </a:p>
        </p:txBody>
      </p:sp>
      <p:sp>
        <p:nvSpPr>
          <p:cNvPr id="55312" name="Line 18"/>
          <p:cNvSpPr>
            <a:spLocks noChangeShapeType="1"/>
          </p:cNvSpPr>
          <p:nvPr/>
        </p:nvSpPr>
        <p:spPr bwMode="auto">
          <a:xfrm flipH="1">
            <a:off x="6051550" y="506571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Session Failure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BGP runs over TCP</a:t>
            </a:r>
          </a:p>
          <a:p>
            <a:pPr lvl="1"/>
            <a:r>
              <a:rPr lang="en-US" altLang="en-US" smtClean="0"/>
              <a:t>BGP only sends updates when changes occur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TCP doesn’t detect lost connectivity on its own</a:t>
            </a:r>
          </a:p>
          <a:p>
            <a:r>
              <a:rPr lang="en-US" altLang="en-US" smtClean="0"/>
              <a:t>Detecting a failure</a:t>
            </a:r>
          </a:p>
          <a:p>
            <a:pPr lvl="1"/>
            <a:r>
              <a:rPr lang="en-US" altLang="en-US" smtClean="0"/>
              <a:t>Keep-alive: 60 seconds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Hold timer: 180 seconds</a:t>
            </a:r>
          </a:p>
          <a:p>
            <a:r>
              <a:rPr lang="en-US" altLang="en-US" smtClean="0"/>
              <a:t>Reacting to a failure</a:t>
            </a:r>
          </a:p>
          <a:p>
            <a:pPr lvl="1"/>
            <a:r>
              <a:rPr lang="en-US" altLang="en-US" smtClean="0"/>
              <a:t>Discard all routes learned from neighbor</a:t>
            </a:r>
          </a:p>
          <a:p>
            <a:pPr lvl="1"/>
            <a:r>
              <a:rPr lang="en-US" altLang="en-US" smtClean="0"/>
              <a:t>Send new updates for any routes that change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6781800" y="3754438"/>
            <a:ext cx="685800" cy="685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34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16238"/>
            <a:ext cx="2246313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9638"/>
            <a:ext cx="8397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4211638"/>
            <a:ext cx="224631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211638"/>
            <a:ext cx="841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181600" y="337343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Arial" pitchFamily="34" charset="0"/>
              </a:rPr>
              <a:t>AS1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620000" y="482123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/>
            <a:r>
              <a:rPr lang="en-US" altLang="en-US" sz="2800">
                <a:latin typeface="Arial" pitchFamily="34" charset="0"/>
              </a:rPr>
              <a:t>AS2</a:t>
            </a:r>
          </a:p>
        </p:txBody>
      </p:sp>
      <p:sp>
        <p:nvSpPr>
          <p:cNvPr id="573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BE3CF9C-4249-494C-ADBE-AAF9B5501884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Before and After</a:t>
            </a:r>
          </a:p>
        </p:txBody>
      </p:sp>
      <p:pic>
        <p:nvPicPr>
          <p:cNvPr id="59395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260475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327501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12896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5308600"/>
            <a:ext cx="17859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Line 19"/>
          <p:cNvSpPr>
            <a:spLocks noChangeShapeType="1"/>
          </p:cNvSpPr>
          <p:nvPr/>
        </p:nvSpPr>
        <p:spPr bwMode="auto">
          <a:xfrm flipH="1">
            <a:off x="1179513" y="2460625"/>
            <a:ext cx="314325" cy="727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20"/>
          <p:cNvSpPr>
            <a:spLocks noChangeShapeType="1"/>
          </p:cNvSpPr>
          <p:nvPr/>
        </p:nvSpPr>
        <p:spPr bwMode="auto">
          <a:xfrm>
            <a:off x="2814638" y="2425700"/>
            <a:ext cx="536575" cy="981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21"/>
          <p:cNvSpPr>
            <a:spLocks noChangeShapeType="1"/>
          </p:cNvSpPr>
          <p:nvPr/>
        </p:nvSpPr>
        <p:spPr bwMode="auto">
          <a:xfrm>
            <a:off x="1754188" y="3911600"/>
            <a:ext cx="955675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22"/>
          <p:cNvSpPr>
            <a:spLocks noChangeShapeType="1"/>
          </p:cNvSpPr>
          <p:nvPr/>
        </p:nvSpPr>
        <p:spPr bwMode="auto">
          <a:xfrm flipH="1">
            <a:off x="2771775" y="4452938"/>
            <a:ext cx="463550" cy="10461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23"/>
          <p:cNvSpPr>
            <a:spLocks noChangeShapeType="1"/>
          </p:cNvSpPr>
          <p:nvPr/>
        </p:nvSpPr>
        <p:spPr bwMode="auto">
          <a:xfrm>
            <a:off x="1081088" y="4540250"/>
            <a:ext cx="700087" cy="9699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Text Box 24"/>
          <p:cNvSpPr txBox="1">
            <a:spLocks noChangeArrowheads="1"/>
          </p:cNvSpPr>
          <p:nvPr/>
        </p:nvSpPr>
        <p:spPr bwMode="auto">
          <a:xfrm>
            <a:off x="1901825" y="161925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0</a:t>
            </a:r>
          </a:p>
        </p:txBody>
      </p:sp>
      <p:sp>
        <p:nvSpPr>
          <p:cNvPr id="59405" name="Text Box 25"/>
          <p:cNvSpPr txBox="1">
            <a:spLocks noChangeArrowheads="1"/>
          </p:cNvSpPr>
          <p:nvPr/>
        </p:nvSpPr>
        <p:spPr bwMode="auto">
          <a:xfrm>
            <a:off x="796925" y="3546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59406" name="Text Box 26"/>
          <p:cNvSpPr txBox="1">
            <a:spLocks noChangeArrowheads="1"/>
          </p:cNvSpPr>
          <p:nvPr/>
        </p:nvSpPr>
        <p:spPr bwMode="auto">
          <a:xfrm>
            <a:off x="3422650" y="36322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59407" name="Text Box 27"/>
          <p:cNvSpPr txBox="1">
            <a:spLocks noChangeArrowheads="1"/>
          </p:cNvSpPr>
          <p:nvPr/>
        </p:nvSpPr>
        <p:spPr bwMode="auto">
          <a:xfrm>
            <a:off x="2151063" y="56689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sp>
        <p:nvSpPr>
          <p:cNvPr id="59408" name="Text Box 28"/>
          <p:cNvSpPr txBox="1">
            <a:spLocks noChangeArrowheads="1"/>
          </p:cNvSpPr>
          <p:nvPr/>
        </p:nvSpPr>
        <p:spPr bwMode="auto">
          <a:xfrm>
            <a:off x="306388" y="2540000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(1,0)</a:t>
            </a:r>
          </a:p>
        </p:txBody>
      </p:sp>
      <p:sp>
        <p:nvSpPr>
          <p:cNvPr id="59409" name="Text Box 29"/>
          <p:cNvSpPr txBox="1">
            <a:spLocks noChangeArrowheads="1"/>
          </p:cNvSpPr>
          <p:nvPr/>
        </p:nvSpPr>
        <p:spPr bwMode="auto">
          <a:xfrm>
            <a:off x="3267075" y="2536825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(2,0)</a:t>
            </a:r>
          </a:p>
        </p:txBody>
      </p:sp>
      <p:sp>
        <p:nvSpPr>
          <p:cNvPr id="59410" name="Text Box 30"/>
          <p:cNvSpPr txBox="1">
            <a:spLocks noChangeArrowheads="1"/>
          </p:cNvSpPr>
          <p:nvPr/>
        </p:nvSpPr>
        <p:spPr bwMode="auto">
          <a:xfrm>
            <a:off x="398463" y="505777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(3,1,0)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737100" y="1282700"/>
            <a:ext cx="4386263" cy="5475288"/>
            <a:chOff x="4737100" y="1282700"/>
            <a:chExt cx="4386263" cy="5475288"/>
          </a:xfrm>
        </p:grpSpPr>
        <p:pic>
          <p:nvPicPr>
            <p:cNvPr id="59413" name="Picture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125" y="1282700"/>
              <a:ext cx="1784350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3" y="3297238"/>
              <a:ext cx="1784350" cy="142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5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7100" y="3151188"/>
              <a:ext cx="1784350" cy="142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6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300" y="5330825"/>
              <a:ext cx="1785938" cy="1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17" name="Line 7"/>
            <p:cNvSpPr>
              <a:spLocks noChangeShapeType="1"/>
            </p:cNvSpPr>
            <p:nvPr/>
          </p:nvSpPr>
          <p:spPr bwMode="auto">
            <a:xfrm flipH="1">
              <a:off x="5849938" y="2482850"/>
              <a:ext cx="314325" cy="7270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>
              <a:off x="6424613" y="3933825"/>
              <a:ext cx="955675" cy="111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Line 9"/>
            <p:cNvSpPr>
              <a:spLocks noChangeShapeType="1"/>
            </p:cNvSpPr>
            <p:nvPr/>
          </p:nvSpPr>
          <p:spPr bwMode="auto">
            <a:xfrm flipH="1">
              <a:off x="7442200" y="4475163"/>
              <a:ext cx="463550" cy="10461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10"/>
            <p:cNvSpPr>
              <a:spLocks noChangeShapeType="1"/>
            </p:cNvSpPr>
            <p:nvPr/>
          </p:nvSpPr>
          <p:spPr bwMode="auto">
            <a:xfrm>
              <a:off x="5751513" y="4562475"/>
              <a:ext cx="700087" cy="9699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Text Box 11"/>
            <p:cNvSpPr txBox="1">
              <a:spLocks noChangeArrowheads="1"/>
            </p:cNvSpPr>
            <p:nvPr/>
          </p:nvSpPr>
          <p:spPr bwMode="auto">
            <a:xfrm>
              <a:off x="6572250" y="1641475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5467350" y="3568700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8093075" y="3654425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424" name="Text Box 14"/>
            <p:cNvSpPr txBox="1">
              <a:spLocks noChangeArrowheads="1"/>
            </p:cNvSpPr>
            <p:nvPr/>
          </p:nvSpPr>
          <p:spPr bwMode="auto">
            <a:xfrm>
              <a:off x="6821488" y="5691188"/>
              <a:ext cx="412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36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7539038" y="2413000"/>
              <a:ext cx="536575" cy="9810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7991475" y="2524125"/>
              <a:ext cx="8667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(2,0)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6402388" y="3260725"/>
              <a:ext cx="11334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(1,2,0)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7700963" y="5000625"/>
              <a:ext cx="11334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 b="0">
                  <a:solidFill>
                    <a:schemeClr val="accent2"/>
                  </a:solidFill>
                  <a:latin typeface="Times New Roman" pitchFamily="18" charset="0"/>
                </a:rPr>
                <a:t>(3,2,0)</a:t>
              </a:r>
            </a:p>
          </p:txBody>
        </p:sp>
        <p:sp>
          <p:nvSpPr>
            <p:cNvPr id="38" name="Explosion 1 37"/>
            <p:cNvSpPr>
              <a:spLocks noChangeArrowheads="1"/>
            </p:cNvSpPr>
            <p:nvPr/>
          </p:nvSpPr>
          <p:spPr bwMode="auto">
            <a:xfrm>
              <a:off x="5715000" y="2514600"/>
              <a:ext cx="609600" cy="685800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59412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E22360E-06FD-4750-B885-FF8E6933DBC3}" type="slidenum">
              <a:rPr lang="en-US" altLang="en-US" sz="1400"/>
              <a:pPr algn="r" eaLnBrk="1" hangingPunct="1"/>
              <a:t>27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051175" y="908754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Forwarding paths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 flipV="1">
            <a:off x="5673724" y="1110456"/>
            <a:ext cx="650875" cy="1031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Path Exploration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534400" cy="4906963"/>
          </a:xfrm>
        </p:spPr>
        <p:txBody>
          <a:bodyPr/>
          <a:lstStyle/>
          <a:p>
            <a:r>
              <a:rPr lang="en-US" altLang="en-US" smtClean="0"/>
              <a:t>AS 1</a:t>
            </a:r>
          </a:p>
          <a:p>
            <a:pPr lvl="1"/>
            <a:r>
              <a:rPr lang="en-US" altLang="en-US" smtClean="0"/>
              <a:t>Delete the route (1,0)</a:t>
            </a:r>
          </a:p>
          <a:p>
            <a:pPr lvl="1"/>
            <a:r>
              <a:rPr lang="en-US" altLang="en-US" smtClean="0"/>
              <a:t>Switch to next route (1,2,0)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Send route (1,2,0) to AS 3</a:t>
            </a:r>
          </a:p>
          <a:p>
            <a:r>
              <a:rPr lang="en-US" altLang="en-US" smtClean="0"/>
              <a:t>AS 3</a:t>
            </a:r>
          </a:p>
          <a:p>
            <a:pPr lvl="1"/>
            <a:r>
              <a:rPr lang="en-US" altLang="en-US" smtClean="0"/>
              <a:t>Sees (1,2,0) replace (1,0)</a:t>
            </a:r>
          </a:p>
          <a:p>
            <a:pPr lvl="1"/>
            <a:r>
              <a:rPr lang="en-US" altLang="en-US" smtClean="0"/>
              <a:t>Compares to route (2,0)</a:t>
            </a:r>
          </a:p>
          <a:p>
            <a:pPr lvl="1"/>
            <a:r>
              <a:rPr lang="en-US" altLang="en-US" smtClean="0"/>
              <a:t>Switches to using AS 2</a:t>
            </a:r>
          </a:p>
          <a:p>
            <a:pPr lvl="1"/>
            <a:endParaRPr lang="en-US" altLang="en-US" smtClean="0"/>
          </a:p>
        </p:txBody>
      </p:sp>
      <p:pic>
        <p:nvPicPr>
          <p:cNvPr id="614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1282700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3297238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3151188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5330825"/>
            <a:ext cx="17859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5849938" y="2482850"/>
            <a:ext cx="314325" cy="727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6424613" y="3933825"/>
            <a:ext cx="955675" cy="11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7442200" y="4475163"/>
            <a:ext cx="463550" cy="1046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51513" y="4562475"/>
            <a:ext cx="700087" cy="969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572250" y="1641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0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5467350" y="35687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8093075" y="365442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821488" y="5691188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>
            <a:off x="7539038" y="2413000"/>
            <a:ext cx="536575" cy="981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19"/>
          <p:cNvSpPr txBox="1">
            <a:spLocks noChangeArrowheads="1"/>
          </p:cNvSpPr>
          <p:nvPr/>
        </p:nvSpPr>
        <p:spPr bwMode="auto">
          <a:xfrm>
            <a:off x="7991475" y="2524125"/>
            <a:ext cx="86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(2,0)</a:t>
            </a:r>
          </a:p>
        </p:txBody>
      </p:sp>
      <p:sp>
        <p:nvSpPr>
          <p:cNvPr id="61458" name="Text Box 20"/>
          <p:cNvSpPr txBox="1">
            <a:spLocks noChangeArrowheads="1"/>
          </p:cNvSpPr>
          <p:nvPr/>
        </p:nvSpPr>
        <p:spPr bwMode="auto">
          <a:xfrm>
            <a:off x="6402388" y="326072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(1,2,0)</a:t>
            </a:r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7700963" y="5000625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solidFill>
                  <a:schemeClr val="accent2"/>
                </a:solidFill>
                <a:latin typeface="Times New Roman" pitchFamily="18" charset="0"/>
              </a:rPr>
              <a:t>(3,2,0)</a:t>
            </a:r>
          </a:p>
        </p:txBody>
      </p:sp>
      <p:sp>
        <p:nvSpPr>
          <p:cNvPr id="23" name="Explosion 1 22"/>
          <p:cNvSpPr>
            <a:spLocks noChangeArrowheads="1"/>
          </p:cNvSpPr>
          <p:nvPr/>
        </p:nvSpPr>
        <p:spPr bwMode="auto">
          <a:xfrm>
            <a:off x="5715000" y="2514600"/>
            <a:ext cx="609600" cy="685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12F6FB4D-0268-439D-9C89-DB56F11231C4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Change: Path Exploration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5943600" cy="4906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mtClean="0"/>
              <a:t>Initial:  All AS use direct</a:t>
            </a:r>
          </a:p>
          <a:p>
            <a:r>
              <a:rPr lang="en-US" altLang="en-US" smtClean="0"/>
              <a:t>Then destination 0 dies</a:t>
            </a:r>
          </a:p>
          <a:p>
            <a:pPr lvl="1"/>
            <a:r>
              <a:rPr lang="en-US" altLang="en-US" smtClean="0"/>
              <a:t>All ASes lose direct path</a:t>
            </a:r>
          </a:p>
          <a:p>
            <a:pPr lvl="1"/>
            <a:r>
              <a:rPr lang="en-US" altLang="en-US" smtClean="0"/>
              <a:t>All switch to longer paths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Eventually withdrawn</a:t>
            </a:r>
          </a:p>
          <a:p>
            <a:pPr>
              <a:spcAft>
                <a:spcPts val="1200"/>
              </a:spcAft>
            </a:pPr>
            <a:r>
              <a:rPr lang="en-US" altLang="en-US" smtClean="0"/>
              <a:t>How many intermediate routes following (2,0) withdrawal until no route known to 2?</a:t>
            </a:r>
          </a:p>
          <a:p>
            <a:pPr lvl="1">
              <a:buFont typeface="Arial" pitchFamily="34" charset="0"/>
              <a:buNone/>
            </a:pPr>
            <a:r>
              <a:rPr lang="en-US" altLang="en-US" sz="2200" smtClean="0"/>
              <a:t>(2,0) </a:t>
            </a:r>
            <a:r>
              <a:rPr lang="en-US" altLang="en-US" sz="2200" smtClean="0">
                <a:sym typeface="Wingdings" pitchFamily="2" charset="2"/>
              </a:rPr>
              <a:t> </a:t>
            </a:r>
            <a:r>
              <a:rPr lang="en-US" altLang="en-US" sz="2200" smtClean="0"/>
              <a:t>(2,1,0) </a:t>
            </a:r>
            <a:r>
              <a:rPr lang="en-US" altLang="en-US" sz="2200" smtClean="0">
                <a:sym typeface="Wingdings" pitchFamily="2" charset="2"/>
              </a:rPr>
              <a:t> (2,3,0)  (2,1,3,0)  null</a:t>
            </a:r>
            <a:endParaRPr lang="en-US" altLang="en-US" sz="2200" smtClean="0"/>
          </a:p>
          <a:p>
            <a:pPr lvl="1">
              <a:buFont typeface="Arial" pitchFamily="34" charset="0"/>
              <a:buNone/>
            </a:pPr>
            <a:r>
              <a:rPr lang="en-US" altLang="en-US" smtClean="0"/>
              <a:t>	</a:t>
            </a:r>
            <a:endParaRPr lang="en-US" altLang="en-US" sz="2200" smtClean="0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3A90AA90-B111-4002-A4EB-79C21B946B70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pic>
        <p:nvPicPr>
          <p:cNvPr id="63493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2608263"/>
            <a:ext cx="178435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473325"/>
            <a:ext cx="17843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652963"/>
            <a:ext cx="178593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6424613" y="3255963"/>
            <a:ext cx="955675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 flipH="1">
            <a:off x="7442200" y="3797300"/>
            <a:ext cx="463550" cy="1046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5751513" y="3884613"/>
            <a:ext cx="700087" cy="969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Text Box 10"/>
          <p:cNvSpPr txBox="1">
            <a:spLocks noChangeArrowheads="1"/>
          </p:cNvSpPr>
          <p:nvPr/>
        </p:nvSpPr>
        <p:spPr bwMode="auto">
          <a:xfrm>
            <a:off x="5467350" y="2890838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1</a:t>
            </a:r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8093075" y="297656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2</a:t>
            </a:r>
          </a:p>
        </p:txBody>
      </p:sp>
      <p:sp>
        <p:nvSpPr>
          <p:cNvPr id="63501" name="Text Box 12"/>
          <p:cNvSpPr txBox="1">
            <a:spLocks noChangeArrowheads="1"/>
          </p:cNvSpPr>
          <p:nvPr/>
        </p:nvSpPr>
        <p:spPr bwMode="auto">
          <a:xfrm>
            <a:off x="6821488" y="501332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3600" b="0"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13488" y="3705225"/>
            <a:ext cx="1255712" cy="1000125"/>
            <a:chOff x="3977" y="2334"/>
            <a:chExt cx="791" cy="630"/>
          </a:xfrm>
        </p:grpSpPr>
        <p:sp>
          <p:nvSpPr>
            <p:cNvPr id="63510" name="Line 14"/>
            <p:cNvSpPr>
              <a:spLocks noChangeShapeType="1"/>
            </p:cNvSpPr>
            <p:nvPr/>
          </p:nvSpPr>
          <p:spPr bwMode="auto">
            <a:xfrm>
              <a:off x="3977" y="2334"/>
              <a:ext cx="277" cy="1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Line 15"/>
            <p:cNvSpPr>
              <a:spLocks noChangeShapeType="1"/>
            </p:cNvSpPr>
            <p:nvPr/>
          </p:nvSpPr>
          <p:spPr bwMode="auto">
            <a:xfrm flipH="1">
              <a:off x="4573" y="2383"/>
              <a:ext cx="195" cy="15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2" name="Line 16"/>
            <p:cNvSpPr>
              <a:spLocks noChangeShapeType="1"/>
            </p:cNvSpPr>
            <p:nvPr/>
          </p:nvSpPr>
          <p:spPr bwMode="auto">
            <a:xfrm>
              <a:off x="4392" y="2659"/>
              <a:ext cx="7" cy="3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Text Box 17"/>
            <p:cNvSpPr txBox="1">
              <a:spLocks noChangeArrowheads="1"/>
            </p:cNvSpPr>
            <p:nvPr/>
          </p:nvSpPr>
          <p:spPr bwMode="auto">
            <a:xfrm>
              <a:off x="4284" y="23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3503" name="Text Box 18"/>
          <p:cNvSpPr txBox="1">
            <a:spLocks noChangeArrowheads="1"/>
          </p:cNvSpPr>
          <p:nvPr/>
        </p:nvSpPr>
        <p:spPr bwMode="auto">
          <a:xfrm>
            <a:off x="5056188" y="1085850"/>
            <a:ext cx="11334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(1,0)</a:t>
            </a:r>
          </a:p>
          <a:p>
            <a:r>
              <a:rPr lang="en-US" altLang="en-US" sz="2800" b="0">
                <a:latin typeface="Times New Roman" pitchFamily="18" charset="0"/>
              </a:rPr>
              <a:t>(1,2,0)</a:t>
            </a:r>
          </a:p>
          <a:p>
            <a:r>
              <a:rPr lang="en-US" altLang="en-US" sz="2800" b="0">
                <a:latin typeface="Times New Roman" pitchFamily="18" charset="0"/>
              </a:rPr>
              <a:t>(1,3,0)</a:t>
            </a:r>
          </a:p>
        </p:txBody>
      </p:sp>
      <p:sp>
        <p:nvSpPr>
          <p:cNvPr id="63504" name="Text Box 19"/>
          <p:cNvSpPr txBox="1">
            <a:spLocks noChangeArrowheads="1"/>
          </p:cNvSpPr>
          <p:nvPr/>
        </p:nvSpPr>
        <p:spPr bwMode="auto">
          <a:xfrm>
            <a:off x="7504113" y="936625"/>
            <a:ext cx="1400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(2,0)</a:t>
            </a:r>
          </a:p>
          <a:p>
            <a:r>
              <a:rPr lang="en-US" altLang="en-US" sz="2800" b="0">
                <a:latin typeface="Times New Roman" pitchFamily="18" charset="0"/>
              </a:rPr>
              <a:t>(2,1,0)</a:t>
            </a:r>
          </a:p>
          <a:p>
            <a:r>
              <a:rPr lang="en-US" altLang="en-US" sz="2800" b="0">
                <a:latin typeface="Times New Roman" pitchFamily="18" charset="0"/>
              </a:rPr>
              <a:t>(2,3,0)</a:t>
            </a:r>
          </a:p>
          <a:p>
            <a:r>
              <a:rPr lang="en-US" altLang="en-US" sz="2800" b="0">
                <a:latin typeface="Times New Roman" pitchFamily="18" charset="0"/>
              </a:rPr>
              <a:t>(2,1,3,0)</a:t>
            </a:r>
          </a:p>
        </p:txBody>
      </p:sp>
      <p:sp>
        <p:nvSpPr>
          <p:cNvPr id="63505" name="Text Box 20"/>
          <p:cNvSpPr txBox="1">
            <a:spLocks noChangeArrowheads="1"/>
          </p:cNvSpPr>
          <p:nvPr/>
        </p:nvSpPr>
        <p:spPr bwMode="auto">
          <a:xfrm>
            <a:off x="7927975" y="5335588"/>
            <a:ext cx="1133475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r>
              <a:rPr lang="en-US" altLang="en-US" sz="2800" b="0">
                <a:latin typeface="Times New Roman" pitchFamily="18" charset="0"/>
              </a:rPr>
              <a:t>(3,0)</a:t>
            </a:r>
          </a:p>
          <a:p>
            <a:r>
              <a:rPr lang="en-US" altLang="en-US" sz="2800" b="0">
                <a:latin typeface="Times New Roman" pitchFamily="18" charset="0"/>
              </a:rPr>
              <a:t>(3,1,0)</a:t>
            </a:r>
          </a:p>
          <a:p>
            <a:r>
              <a:rPr lang="en-US" altLang="en-US" sz="2800" b="0">
                <a:latin typeface="Times New Roman" pitchFamily="18" charset="0"/>
              </a:rPr>
              <a:t>(3,2,0)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013325" y="1208088"/>
            <a:ext cx="3995738" cy="4405312"/>
            <a:chOff x="3158" y="761"/>
            <a:chExt cx="2517" cy="2775"/>
          </a:xfrm>
        </p:grpSpPr>
        <p:sp>
          <p:nvSpPr>
            <p:cNvPr id="63507" name="Line 22"/>
            <p:cNvSpPr>
              <a:spLocks noChangeShapeType="1"/>
            </p:cNvSpPr>
            <p:nvPr/>
          </p:nvSpPr>
          <p:spPr bwMode="auto">
            <a:xfrm>
              <a:off x="3158" y="861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8" name="Line 23"/>
            <p:cNvSpPr>
              <a:spLocks noChangeShapeType="1"/>
            </p:cNvSpPr>
            <p:nvPr/>
          </p:nvSpPr>
          <p:spPr bwMode="auto">
            <a:xfrm>
              <a:off x="4788" y="761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Line 24"/>
            <p:cNvSpPr>
              <a:spLocks noChangeShapeType="1"/>
            </p:cNvSpPr>
            <p:nvPr/>
          </p:nvSpPr>
          <p:spPr bwMode="auto">
            <a:xfrm>
              <a:off x="4961" y="3530"/>
              <a:ext cx="714" cy="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Routing Changes</a:t>
            </a:r>
          </a:p>
        </p:txBody>
      </p:sp>
      <p:sp>
        <p:nvSpPr>
          <p:cNvPr id="20484" name="Content Placeholder 32"/>
          <p:cNvSpPr>
            <a:spLocks noGrp="1"/>
          </p:cNvSpPr>
          <p:nvPr>
            <p:ph idx="1"/>
          </p:nvPr>
        </p:nvSpPr>
        <p:spPr>
          <a:xfrm>
            <a:off x="381000" y="4648200"/>
            <a:ext cx="8534400" cy="1477963"/>
          </a:xfrm>
        </p:spPr>
        <p:txBody>
          <a:bodyPr/>
          <a:lstStyle/>
          <a:p>
            <a:r>
              <a:rPr lang="en-US" altLang="en-US" smtClean="0"/>
              <a:t>Topology changes: </a:t>
            </a:r>
            <a:r>
              <a:rPr lang="en-US" altLang="en-US" smtClean="0">
                <a:solidFill>
                  <a:schemeClr val="tx1"/>
                </a:solidFill>
              </a:rPr>
              <a:t>new route to the same pla</a:t>
            </a:r>
            <a:r>
              <a:rPr lang="en-US" altLang="en-US" smtClean="0">
                <a:solidFill>
                  <a:srgbClr val="000000"/>
                </a:solidFill>
              </a:rPr>
              <a:t>ce</a:t>
            </a:r>
          </a:p>
          <a:p>
            <a:r>
              <a:rPr lang="en-US" altLang="en-US" smtClean="0"/>
              <a:t>Host mobility: </a:t>
            </a:r>
            <a:r>
              <a:rPr lang="en-US" altLang="en-US" smtClean="0">
                <a:solidFill>
                  <a:srgbClr val="000000"/>
                </a:solidFill>
              </a:rPr>
              <a:t>route to a different place</a:t>
            </a: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A4696D5-0F11-4B57-981D-54179443AF46}" type="slidenum">
              <a:rPr lang="en-US" altLang="en-US" sz="1400"/>
              <a:pPr eaLnBrk="1" hangingPunct="1"/>
              <a:t>3</a:t>
            </a:fld>
            <a:endParaRPr lang="en-US" altLang="en-US" sz="1400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276600" y="20193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9624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057400" y="28194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00600" y="20193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19800" y="28194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7" idx="7"/>
            <a:endCxn id="5" idx="2"/>
          </p:cNvCxnSpPr>
          <p:nvPr/>
        </p:nvCxnSpPr>
        <p:spPr bwMode="auto">
          <a:xfrm rot="5400000" flipH="1" flipV="1">
            <a:off x="2681287" y="2324101"/>
            <a:ext cx="557213" cy="6334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3005138" y="3043238"/>
            <a:ext cx="595312" cy="13192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6" idx="6"/>
            <a:endCxn id="9" idx="3"/>
          </p:cNvCxnSpPr>
          <p:nvPr/>
        </p:nvCxnSpPr>
        <p:spPr bwMode="auto">
          <a:xfrm flipV="1">
            <a:off x="4648200" y="3405188"/>
            <a:ext cx="1471613" cy="5953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endCxn id="8" idx="2"/>
          </p:cNvCxnSpPr>
          <p:nvPr/>
        </p:nvCxnSpPr>
        <p:spPr bwMode="auto">
          <a:xfrm>
            <a:off x="3962400" y="2309813"/>
            <a:ext cx="838200" cy="523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  <a:stCxn id="8" idx="6"/>
            <a:endCxn id="9" idx="1"/>
          </p:cNvCxnSpPr>
          <p:nvPr/>
        </p:nvCxnSpPr>
        <p:spPr bwMode="auto">
          <a:xfrm>
            <a:off x="5486400" y="2362200"/>
            <a:ext cx="633413" cy="5572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01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828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cxnSpLocks noChangeShapeType="1"/>
            <a:endCxn id="7" idx="2"/>
          </p:cNvCxnSpPr>
          <p:nvPr/>
        </p:nvCxnSpPr>
        <p:spPr bwMode="auto">
          <a:xfrm flipV="1">
            <a:off x="1371600" y="3162300"/>
            <a:ext cx="685800" cy="381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9" idx="6"/>
          </p:cNvCxnSpPr>
          <p:nvPr/>
        </p:nvCxnSpPr>
        <p:spPr bwMode="auto">
          <a:xfrm flipV="1">
            <a:off x="6705600" y="3048000"/>
            <a:ext cx="1143000" cy="1143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2514600" y="1828800"/>
            <a:ext cx="838200" cy="3048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Explosion 1 40"/>
          <p:cNvSpPr>
            <a:spLocks noChangeArrowheads="1"/>
          </p:cNvSpPr>
          <p:nvPr/>
        </p:nvSpPr>
        <p:spPr bwMode="auto">
          <a:xfrm>
            <a:off x="5181600" y="3352800"/>
            <a:ext cx="609600" cy="6858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0531" y="1036007"/>
            <a:ext cx="5878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 routing states at each router</a:t>
            </a:r>
          </a:p>
          <a:p>
            <a:r>
              <a:rPr lang="en-US" dirty="0" smtClean="0"/>
              <a:t>in response to topology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BGP Converges Slowly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Path vector avoids count-to-infinity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But, ASes still must explore many alternate paths to find highest-ranked available path</a:t>
            </a:r>
          </a:p>
          <a:p>
            <a:r>
              <a:rPr lang="en-US" altLang="en-US" smtClean="0"/>
              <a:t>Fortunately, in practice</a:t>
            </a:r>
          </a:p>
          <a:p>
            <a:pPr lvl="1"/>
            <a:r>
              <a:rPr lang="en-US" altLang="en-US" smtClean="0"/>
              <a:t>Most popular destinations have stable BGP routes</a:t>
            </a:r>
          </a:p>
          <a:p>
            <a:pPr lvl="1">
              <a:spcAft>
                <a:spcPts val="1800"/>
              </a:spcAft>
            </a:pPr>
            <a:r>
              <a:rPr lang="en-US" altLang="en-US" smtClean="0"/>
              <a:t>Most instability lies in a few unpopular destinations</a:t>
            </a:r>
          </a:p>
          <a:p>
            <a:r>
              <a:rPr lang="en-US" altLang="en-US" smtClean="0"/>
              <a:t>Still, lower BGP convergence delay is a goal</a:t>
            </a:r>
          </a:p>
          <a:p>
            <a:pPr lvl="1"/>
            <a:r>
              <a:rPr lang="en-US" altLang="en-US" smtClean="0"/>
              <a:t>Can be tens of seconds to tens of minutes</a:t>
            </a:r>
          </a:p>
        </p:txBody>
      </p:sp>
      <p:sp>
        <p:nvSpPr>
          <p:cNvPr id="6554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4DEEE888-ACFE-4E8E-B726-0B629347B42E}" type="slidenum">
              <a:rPr lang="en-US" altLang="en-US" sz="1400"/>
              <a:pPr algn="r"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BGP Instability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6758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F4827ABF-FE42-4B22-A711-FC970E1373B5}" type="slidenum">
              <a:rPr lang="en-US" altLang="en-US" sz="1400"/>
              <a:pPr algn="r"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Stable Paths </a:t>
            </a:r>
            <a:r>
              <a:rPr lang="en-US" altLang="en-US" dirty="0" smtClean="0"/>
              <a:t>Problem (SPP)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260"/>
                </a:solidFill>
                <a:latin typeface="+mj-lt"/>
                <a:cs typeface="Times New Roman" pitchFamily="18" charset="0"/>
              </a:rPr>
              <a:t>Does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every</a:t>
            </a:r>
            <a:r>
              <a:rPr lang="en-US" dirty="0">
                <a:solidFill>
                  <a:srgbClr val="000260"/>
                </a:solidFill>
                <a:latin typeface="+mj-lt"/>
                <a:cs typeface="Times New Roman" pitchFamily="18" charset="0"/>
              </a:rPr>
              <a:t> node have a stable route to one destination node</a:t>
            </a:r>
            <a:r>
              <a:rPr lang="en-US" dirty="0" smtClean="0">
                <a:solidFill>
                  <a:srgbClr val="000260"/>
                </a:solidFill>
                <a:latin typeface="+mj-lt"/>
                <a:cs typeface="Times New Roman" pitchFamily="18" charset="0"/>
              </a:rPr>
              <a:t>?</a:t>
            </a:r>
          </a:p>
          <a:p>
            <a:endParaRPr lang="en-US" dirty="0">
              <a:solidFill>
                <a:srgbClr val="000260"/>
              </a:solidFill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3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3"/>
          <p:cNvSpPr>
            <a:spLocks noChangeShapeType="1"/>
          </p:cNvSpPr>
          <p:nvPr/>
        </p:nvSpPr>
        <p:spPr bwMode="auto">
          <a:xfrm flipV="1">
            <a:off x="6324600" y="1981200"/>
            <a:ext cx="11430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676400" y="4419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Stable Paths Problem (SPP) Instance</a:t>
            </a: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Node</a:t>
            </a:r>
          </a:p>
          <a:p>
            <a:pPr lvl="1"/>
            <a:r>
              <a:rPr lang="en-US" altLang="en-US" sz="2400" dirty="0" smtClean="0"/>
              <a:t>BGP-speaking router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Node 0 is destination</a:t>
            </a:r>
          </a:p>
          <a:p>
            <a:r>
              <a:rPr lang="en-US" altLang="en-US" dirty="0" smtClean="0"/>
              <a:t>Edge</a:t>
            </a:r>
          </a:p>
          <a:p>
            <a:pPr lvl="1">
              <a:spcAft>
                <a:spcPts val="1200"/>
              </a:spcAft>
            </a:pPr>
            <a:r>
              <a:rPr lang="en-US" altLang="en-US" sz="2400" dirty="0" smtClean="0"/>
              <a:t>BGP adjacency</a:t>
            </a:r>
          </a:p>
          <a:p>
            <a:r>
              <a:rPr lang="en-US" altLang="en-US" dirty="0" smtClean="0"/>
              <a:t>Permitted paths</a:t>
            </a:r>
          </a:p>
          <a:p>
            <a:pPr lvl="1"/>
            <a:r>
              <a:rPr lang="en-US" altLang="en-US" sz="2400" dirty="0" smtClean="0"/>
              <a:t>Set of routes to 0 </a:t>
            </a:r>
            <a:br>
              <a:rPr lang="en-US" altLang="en-US" sz="2400" dirty="0" smtClean="0"/>
            </a:br>
            <a:r>
              <a:rPr lang="en-US" altLang="en-US" sz="2400" dirty="0" smtClean="0"/>
              <a:t>at each node (this set always </a:t>
            </a:r>
            <a:br>
              <a:rPr lang="en-US" altLang="en-US" sz="2400" dirty="0" smtClean="0"/>
            </a:br>
            <a:r>
              <a:rPr lang="en-US" altLang="en-US" sz="2400" dirty="0" smtClean="0"/>
              <a:t>contains “null path”, which is always </a:t>
            </a:r>
            <a:br>
              <a:rPr lang="en-US" altLang="en-US" sz="2400" dirty="0" smtClean="0"/>
            </a:br>
            <a:r>
              <a:rPr lang="en-US" altLang="en-US" sz="2400" dirty="0" smtClean="0"/>
              <a:t>the least preferred, not shown here)</a:t>
            </a:r>
          </a:p>
          <a:p>
            <a:pPr lvl="1"/>
            <a:r>
              <a:rPr lang="en-US" altLang="en-US" sz="2400" dirty="0" smtClean="0"/>
              <a:t>Ranking of the paths</a:t>
            </a: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5943600" y="17335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6324600" y="1733550"/>
            <a:ext cx="2644775" cy="914400"/>
            <a:chOff x="3984" y="1104"/>
            <a:chExt cx="1666" cy="576"/>
          </a:xfrm>
        </p:grpSpPr>
        <p:sp>
          <p:nvSpPr>
            <p:cNvPr id="68644" name="Line 8"/>
            <p:cNvSpPr>
              <a:spLocks noChangeShapeType="1"/>
            </p:cNvSpPr>
            <p:nvPr/>
          </p:nvSpPr>
          <p:spPr bwMode="auto">
            <a:xfrm flipV="1">
              <a:off x="3984" y="1296"/>
              <a:ext cx="72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45" name="Group 9"/>
            <p:cNvGrpSpPr>
              <a:grpSpLocks/>
            </p:cNvGrpSpPr>
            <p:nvPr/>
          </p:nvGrpSpPr>
          <p:grpSpPr bwMode="auto">
            <a:xfrm>
              <a:off x="4512" y="1104"/>
              <a:ext cx="480" cy="327"/>
              <a:chOff x="2400" y="2208"/>
              <a:chExt cx="480" cy="327"/>
            </a:xfrm>
          </p:grpSpPr>
          <p:sp>
            <p:nvSpPr>
              <p:cNvPr id="68647" name="Oval 1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80" cy="2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648" name="Rectangle 11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>
                    <a:solidFill>
                      <a:schemeClr val="bg1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sp>
          <p:nvSpPr>
            <p:cNvPr id="68646" name="Rectangle 12"/>
            <p:cNvSpPr>
              <a:spLocks noChangeArrowheads="1"/>
            </p:cNvSpPr>
            <p:nvPr/>
          </p:nvSpPr>
          <p:spPr bwMode="auto">
            <a:xfrm>
              <a:off x="5040" y="1104"/>
              <a:ext cx="610" cy="25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latin typeface="Arial" pitchFamily="34" charset="0"/>
                </a:rPr>
                <a:t>5 2 1 0</a:t>
              </a:r>
            </a:p>
          </p:txBody>
        </p:sp>
      </p:grpSp>
      <p:sp>
        <p:nvSpPr>
          <p:cNvPr id="68616" name="Line 13"/>
          <p:cNvSpPr>
            <a:spLocks noChangeShapeType="1"/>
          </p:cNvSpPr>
          <p:nvPr/>
        </p:nvSpPr>
        <p:spPr bwMode="auto">
          <a:xfrm flipH="1">
            <a:off x="7467600" y="3333750"/>
            <a:ext cx="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4"/>
          <p:cNvSpPr>
            <a:spLocks noChangeShapeType="1"/>
          </p:cNvSpPr>
          <p:nvPr/>
        </p:nvSpPr>
        <p:spPr bwMode="auto">
          <a:xfrm flipH="1">
            <a:off x="5257800" y="2724150"/>
            <a:ext cx="838200" cy="1219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5"/>
          <p:cNvSpPr>
            <a:spLocks noChangeShapeType="1"/>
          </p:cNvSpPr>
          <p:nvPr/>
        </p:nvSpPr>
        <p:spPr bwMode="auto">
          <a:xfrm>
            <a:off x="6553200" y="2724150"/>
            <a:ext cx="838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6"/>
          <p:cNvSpPr>
            <a:spLocks noChangeShapeType="1"/>
          </p:cNvSpPr>
          <p:nvPr/>
        </p:nvSpPr>
        <p:spPr bwMode="auto">
          <a:xfrm>
            <a:off x="6172200" y="2724150"/>
            <a:ext cx="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7"/>
          <p:cNvSpPr>
            <a:spLocks noChangeShapeType="1"/>
          </p:cNvSpPr>
          <p:nvPr/>
        </p:nvSpPr>
        <p:spPr bwMode="auto">
          <a:xfrm flipH="1">
            <a:off x="5486400" y="3562350"/>
            <a:ext cx="6858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8"/>
          <p:cNvSpPr>
            <a:spLocks noChangeShapeType="1"/>
          </p:cNvSpPr>
          <p:nvPr/>
        </p:nvSpPr>
        <p:spPr bwMode="auto">
          <a:xfrm flipH="1" flipV="1">
            <a:off x="6553200" y="3714750"/>
            <a:ext cx="685800" cy="381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9"/>
          <p:cNvSpPr>
            <a:spLocks noChangeShapeType="1"/>
          </p:cNvSpPr>
          <p:nvPr/>
        </p:nvSpPr>
        <p:spPr bwMode="auto">
          <a:xfrm flipH="1">
            <a:off x="5410200" y="4171950"/>
            <a:ext cx="1676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3" name="Group 20"/>
          <p:cNvGrpSpPr>
            <a:grpSpLocks/>
          </p:cNvGrpSpPr>
          <p:nvPr/>
        </p:nvGrpSpPr>
        <p:grpSpPr bwMode="auto">
          <a:xfrm>
            <a:off x="5791200" y="3409950"/>
            <a:ext cx="762000" cy="519113"/>
            <a:chOff x="2400" y="2208"/>
            <a:chExt cx="480" cy="327"/>
          </a:xfrm>
        </p:grpSpPr>
        <p:sp>
          <p:nvSpPr>
            <p:cNvPr id="68642" name="Oval 2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3" name="Rectangle 2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68624" name="Rectangle 23"/>
          <p:cNvSpPr>
            <a:spLocks noChangeArrowheads="1"/>
          </p:cNvSpPr>
          <p:nvPr/>
        </p:nvSpPr>
        <p:spPr bwMode="auto">
          <a:xfrm>
            <a:off x="5791200" y="16573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68625" name="Rectangle 24"/>
          <p:cNvSpPr>
            <a:spLocks noChangeArrowheads="1"/>
          </p:cNvSpPr>
          <p:nvPr/>
        </p:nvSpPr>
        <p:spPr bwMode="auto">
          <a:xfrm>
            <a:off x="4953000" y="44005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68626" name="Rectangle 25"/>
          <p:cNvSpPr>
            <a:spLocks noChangeArrowheads="1"/>
          </p:cNvSpPr>
          <p:nvPr/>
        </p:nvSpPr>
        <p:spPr bwMode="auto">
          <a:xfrm>
            <a:off x="8001000" y="4171950"/>
            <a:ext cx="536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68627" name="Rectangle 26"/>
          <p:cNvSpPr>
            <a:spLocks noChangeArrowheads="1"/>
          </p:cNvSpPr>
          <p:nvPr/>
        </p:nvSpPr>
        <p:spPr bwMode="auto">
          <a:xfrm>
            <a:off x="7924800" y="2876550"/>
            <a:ext cx="757238" cy="711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4 2 0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4 3 0</a:t>
            </a:r>
          </a:p>
        </p:txBody>
      </p:sp>
      <p:grpSp>
        <p:nvGrpSpPr>
          <p:cNvPr id="68628" name="Group 27"/>
          <p:cNvGrpSpPr>
            <a:grpSpLocks/>
          </p:cNvGrpSpPr>
          <p:nvPr/>
        </p:nvGrpSpPr>
        <p:grpSpPr bwMode="auto">
          <a:xfrm>
            <a:off x="7086600" y="3943350"/>
            <a:ext cx="762000" cy="519113"/>
            <a:chOff x="2400" y="2208"/>
            <a:chExt cx="480" cy="327"/>
          </a:xfrm>
        </p:grpSpPr>
        <p:sp>
          <p:nvSpPr>
            <p:cNvPr id="68640" name="Oval 28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1" name="Rectangle 29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</p:grpSp>
      <p:grpSp>
        <p:nvGrpSpPr>
          <p:cNvPr id="68629" name="Group 30"/>
          <p:cNvGrpSpPr>
            <a:grpSpLocks/>
          </p:cNvGrpSpPr>
          <p:nvPr/>
        </p:nvGrpSpPr>
        <p:grpSpPr bwMode="auto">
          <a:xfrm>
            <a:off x="7010400" y="3028950"/>
            <a:ext cx="762000" cy="519113"/>
            <a:chOff x="2400" y="2208"/>
            <a:chExt cx="480" cy="327"/>
          </a:xfrm>
        </p:grpSpPr>
        <p:sp>
          <p:nvSpPr>
            <p:cNvPr id="68638" name="Oval 3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9" name="Rectangle 3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4</a:t>
              </a:r>
            </a:p>
          </p:txBody>
        </p:sp>
      </p:grpSp>
      <p:grpSp>
        <p:nvGrpSpPr>
          <p:cNvPr id="68630" name="Group 33"/>
          <p:cNvGrpSpPr>
            <a:grpSpLocks/>
          </p:cNvGrpSpPr>
          <p:nvPr/>
        </p:nvGrpSpPr>
        <p:grpSpPr bwMode="auto">
          <a:xfrm>
            <a:off x="5791200" y="2419350"/>
            <a:ext cx="762000" cy="519113"/>
            <a:chOff x="2400" y="2208"/>
            <a:chExt cx="480" cy="327"/>
          </a:xfrm>
        </p:grpSpPr>
        <p:sp>
          <p:nvSpPr>
            <p:cNvPr id="68636" name="Oval 34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7" name="Rectangle 35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68631" name="Group 36"/>
          <p:cNvGrpSpPr>
            <a:grpSpLocks/>
          </p:cNvGrpSpPr>
          <p:nvPr/>
        </p:nvGrpSpPr>
        <p:grpSpPr bwMode="auto">
          <a:xfrm>
            <a:off x="4876800" y="3867150"/>
            <a:ext cx="762000" cy="519113"/>
            <a:chOff x="2400" y="2208"/>
            <a:chExt cx="480" cy="327"/>
          </a:xfrm>
        </p:grpSpPr>
        <p:sp>
          <p:nvSpPr>
            <p:cNvPr id="68634" name="Oval 37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35" name="Rectangle 38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68632" name="Text Box 39"/>
          <p:cNvSpPr txBox="1">
            <a:spLocks noChangeArrowheads="1"/>
          </p:cNvSpPr>
          <p:nvPr/>
        </p:nvSpPr>
        <p:spPr bwMode="auto">
          <a:xfrm>
            <a:off x="6096000" y="4572000"/>
            <a:ext cx="1654175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1600">
                <a:latin typeface="Arial" pitchFamily="34" charset="0"/>
              </a:rPr>
              <a:t>most preferred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…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least preferred </a:t>
            </a:r>
          </a:p>
        </p:txBody>
      </p:sp>
      <p:sp>
        <p:nvSpPr>
          <p:cNvPr id="68633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3110CC8-87AA-47FB-AD2D-11B513F062DF}" type="slidenum">
              <a:rPr lang="en-US" altLang="en-US" sz="1400"/>
              <a:pPr algn="r"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3"/>
          <p:cNvSpPr>
            <a:spLocks noChangeShapeType="1"/>
          </p:cNvSpPr>
          <p:nvPr/>
        </p:nvSpPr>
        <p:spPr bwMode="auto">
          <a:xfrm flipV="1">
            <a:off x="6324600" y="1981200"/>
            <a:ext cx="11430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676400" y="4419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S</a:t>
            </a:r>
            <a:r>
              <a:rPr lang="en-US" altLang="en-US" dirty="0" smtClean="0"/>
              <a:t>olution to a Stable Paths Problem</a:t>
            </a:r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7450" y="1163106"/>
            <a:ext cx="4354725" cy="56665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800" i="1" u="sng" dirty="0">
                <a:solidFill>
                  <a:schemeClr val="accent2"/>
                </a:solidFill>
                <a:cs typeface="Times New Roman" panose="02020603050405020304" pitchFamily="18" charset="0"/>
              </a:rPr>
              <a:t>solution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is an assignment of </a:t>
            </a:r>
            <a:r>
              <a:rPr lang="en-US" altLang="en-US" sz="2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permitted 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paths to each node </a:t>
            </a:r>
            <a:r>
              <a:rPr lang="en-US" altLang="en-US" sz="28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such </a:t>
            </a:r>
            <a:r>
              <a:rPr lang="en-US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that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node u’s assigned path is either the null path or is a path </a:t>
            </a:r>
            <a:r>
              <a:rPr lang="en-US" altLang="en-US" sz="2400" dirty="0" err="1">
                <a:solidFill>
                  <a:schemeClr val="accent2"/>
                </a:solidFill>
              </a:rPr>
              <a:t>uwP</a:t>
            </a:r>
            <a:r>
              <a:rPr lang="en-US" altLang="en-US" sz="2400" dirty="0">
                <a:solidFill>
                  <a:schemeClr val="accent2"/>
                </a:solidFill>
              </a:rPr>
              <a:t>, where </a:t>
            </a:r>
            <a:r>
              <a:rPr lang="en-US" altLang="en-US" sz="2400" dirty="0" err="1">
                <a:solidFill>
                  <a:schemeClr val="accent2"/>
                </a:solidFill>
              </a:rPr>
              <a:t>wP</a:t>
            </a:r>
            <a:r>
              <a:rPr lang="en-US" altLang="en-US" sz="2400" dirty="0">
                <a:solidFill>
                  <a:schemeClr val="accent2"/>
                </a:solidFill>
              </a:rPr>
              <a:t> is assigned to node w and {</a:t>
            </a:r>
            <a:r>
              <a:rPr lang="en-US" altLang="en-US" sz="2400" dirty="0" err="1">
                <a:solidFill>
                  <a:schemeClr val="accent2"/>
                </a:solidFill>
              </a:rPr>
              <a:t>u,w</a:t>
            </a:r>
            <a:r>
              <a:rPr lang="en-US" altLang="en-US" sz="2400" dirty="0">
                <a:solidFill>
                  <a:schemeClr val="accent2"/>
                </a:solidFill>
              </a:rPr>
              <a:t>} is an edge in the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graph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each node is assigned the highest ranked path among those consistent with the paths assigned to its neighbors.</a:t>
            </a:r>
          </a:p>
          <a:p>
            <a:endParaRPr lang="en-US" altLang="en-US" sz="2400" dirty="0" smtClean="0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5943600" y="17335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6324600" y="1733550"/>
            <a:ext cx="2644775" cy="914400"/>
            <a:chOff x="3984" y="1104"/>
            <a:chExt cx="1666" cy="576"/>
          </a:xfrm>
        </p:grpSpPr>
        <p:sp>
          <p:nvSpPr>
            <p:cNvPr id="70692" name="Line 8"/>
            <p:cNvSpPr>
              <a:spLocks noChangeShapeType="1"/>
            </p:cNvSpPr>
            <p:nvPr/>
          </p:nvSpPr>
          <p:spPr bwMode="auto">
            <a:xfrm flipV="1">
              <a:off x="3984" y="1296"/>
              <a:ext cx="720" cy="3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93" name="Group 9"/>
            <p:cNvGrpSpPr>
              <a:grpSpLocks/>
            </p:cNvGrpSpPr>
            <p:nvPr/>
          </p:nvGrpSpPr>
          <p:grpSpPr bwMode="auto">
            <a:xfrm>
              <a:off x="4512" y="1104"/>
              <a:ext cx="480" cy="327"/>
              <a:chOff x="2400" y="2208"/>
              <a:chExt cx="480" cy="327"/>
            </a:xfrm>
          </p:grpSpPr>
          <p:sp>
            <p:nvSpPr>
              <p:cNvPr id="70695" name="Oval 1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80" cy="28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696" name="Rectangle 11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l" eaLnBrk="1" hangingPunct="1"/>
                <a:r>
                  <a:rPr lang="en-US" altLang="en-US">
                    <a:solidFill>
                      <a:schemeClr val="bg1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sp>
          <p:nvSpPr>
            <p:cNvPr id="70694" name="Rectangle 12"/>
            <p:cNvSpPr>
              <a:spLocks noChangeArrowheads="1"/>
            </p:cNvSpPr>
            <p:nvPr/>
          </p:nvSpPr>
          <p:spPr bwMode="auto">
            <a:xfrm>
              <a:off x="5040" y="1104"/>
              <a:ext cx="610" cy="25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latin typeface="Arial" pitchFamily="34" charset="0"/>
                </a:rPr>
                <a:t>5 2 1 0</a:t>
              </a:r>
            </a:p>
          </p:txBody>
        </p:sp>
      </p:grpSp>
      <p:sp>
        <p:nvSpPr>
          <p:cNvPr id="70664" name="Line 13"/>
          <p:cNvSpPr>
            <a:spLocks noChangeShapeType="1"/>
          </p:cNvSpPr>
          <p:nvPr/>
        </p:nvSpPr>
        <p:spPr bwMode="auto">
          <a:xfrm flipH="1">
            <a:off x="7467600" y="3333750"/>
            <a:ext cx="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14"/>
          <p:cNvSpPr>
            <a:spLocks noChangeShapeType="1"/>
          </p:cNvSpPr>
          <p:nvPr/>
        </p:nvSpPr>
        <p:spPr bwMode="auto">
          <a:xfrm flipH="1">
            <a:off x="5257800" y="2724150"/>
            <a:ext cx="838200" cy="1219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5"/>
          <p:cNvSpPr>
            <a:spLocks noChangeShapeType="1"/>
          </p:cNvSpPr>
          <p:nvPr/>
        </p:nvSpPr>
        <p:spPr bwMode="auto">
          <a:xfrm>
            <a:off x="6553200" y="2724150"/>
            <a:ext cx="838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6"/>
          <p:cNvSpPr>
            <a:spLocks noChangeShapeType="1"/>
          </p:cNvSpPr>
          <p:nvPr/>
        </p:nvSpPr>
        <p:spPr bwMode="auto">
          <a:xfrm>
            <a:off x="6172200" y="2724150"/>
            <a:ext cx="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7"/>
          <p:cNvSpPr>
            <a:spLocks noChangeShapeType="1"/>
          </p:cNvSpPr>
          <p:nvPr/>
        </p:nvSpPr>
        <p:spPr bwMode="auto">
          <a:xfrm flipH="1">
            <a:off x="5486400" y="3562350"/>
            <a:ext cx="6858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8"/>
          <p:cNvSpPr>
            <a:spLocks noChangeShapeType="1"/>
          </p:cNvSpPr>
          <p:nvPr/>
        </p:nvSpPr>
        <p:spPr bwMode="auto">
          <a:xfrm flipH="1" flipV="1">
            <a:off x="6553200" y="3714750"/>
            <a:ext cx="685800" cy="381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9"/>
          <p:cNvSpPr>
            <a:spLocks noChangeShapeType="1"/>
          </p:cNvSpPr>
          <p:nvPr/>
        </p:nvSpPr>
        <p:spPr bwMode="auto">
          <a:xfrm flipH="1">
            <a:off x="5410200" y="4171950"/>
            <a:ext cx="1676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71" name="Group 20"/>
          <p:cNvGrpSpPr>
            <a:grpSpLocks/>
          </p:cNvGrpSpPr>
          <p:nvPr/>
        </p:nvGrpSpPr>
        <p:grpSpPr bwMode="auto">
          <a:xfrm>
            <a:off x="5791200" y="3409950"/>
            <a:ext cx="762000" cy="519113"/>
            <a:chOff x="2400" y="2208"/>
            <a:chExt cx="480" cy="327"/>
          </a:xfrm>
        </p:grpSpPr>
        <p:sp>
          <p:nvSpPr>
            <p:cNvPr id="70690" name="Oval 2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91" name="Rectangle 2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70672" name="Rectangle 23"/>
          <p:cNvSpPr>
            <a:spLocks noChangeArrowheads="1"/>
          </p:cNvSpPr>
          <p:nvPr/>
        </p:nvSpPr>
        <p:spPr bwMode="auto">
          <a:xfrm>
            <a:off x="5791200" y="16573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70673" name="Rectangle 24"/>
          <p:cNvSpPr>
            <a:spLocks noChangeArrowheads="1"/>
          </p:cNvSpPr>
          <p:nvPr/>
        </p:nvSpPr>
        <p:spPr bwMode="auto">
          <a:xfrm>
            <a:off x="4953000" y="4400550"/>
            <a:ext cx="7477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70674" name="Rectangle 25"/>
          <p:cNvSpPr>
            <a:spLocks noChangeArrowheads="1"/>
          </p:cNvSpPr>
          <p:nvPr/>
        </p:nvSpPr>
        <p:spPr bwMode="auto">
          <a:xfrm>
            <a:off x="8001000" y="4171950"/>
            <a:ext cx="5365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70675" name="Rectangle 26"/>
          <p:cNvSpPr>
            <a:spLocks noChangeArrowheads="1"/>
          </p:cNvSpPr>
          <p:nvPr/>
        </p:nvSpPr>
        <p:spPr bwMode="auto">
          <a:xfrm>
            <a:off x="7924800" y="2876550"/>
            <a:ext cx="757238" cy="711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4 2 0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4 3 0</a:t>
            </a:r>
          </a:p>
        </p:txBody>
      </p:sp>
      <p:grpSp>
        <p:nvGrpSpPr>
          <p:cNvPr id="70676" name="Group 27"/>
          <p:cNvGrpSpPr>
            <a:grpSpLocks/>
          </p:cNvGrpSpPr>
          <p:nvPr/>
        </p:nvGrpSpPr>
        <p:grpSpPr bwMode="auto">
          <a:xfrm>
            <a:off x="7086600" y="3943350"/>
            <a:ext cx="762000" cy="519113"/>
            <a:chOff x="2400" y="2208"/>
            <a:chExt cx="480" cy="327"/>
          </a:xfrm>
        </p:grpSpPr>
        <p:sp>
          <p:nvSpPr>
            <p:cNvPr id="70688" name="Oval 28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9" name="Rectangle 29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</p:grpSp>
      <p:grpSp>
        <p:nvGrpSpPr>
          <p:cNvPr id="70677" name="Group 30"/>
          <p:cNvGrpSpPr>
            <a:grpSpLocks/>
          </p:cNvGrpSpPr>
          <p:nvPr/>
        </p:nvGrpSpPr>
        <p:grpSpPr bwMode="auto">
          <a:xfrm>
            <a:off x="7010400" y="3028950"/>
            <a:ext cx="762000" cy="519113"/>
            <a:chOff x="2400" y="2208"/>
            <a:chExt cx="480" cy="327"/>
          </a:xfrm>
        </p:grpSpPr>
        <p:sp>
          <p:nvSpPr>
            <p:cNvPr id="70686" name="Oval 31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7" name="Rectangle 32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4</a:t>
              </a:r>
            </a:p>
          </p:txBody>
        </p:sp>
      </p:grpSp>
      <p:grpSp>
        <p:nvGrpSpPr>
          <p:cNvPr id="70678" name="Group 33"/>
          <p:cNvGrpSpPr>
            <a:grpSpLocks/>
          </p:cNvGrpSpPr>
          <p:nvPr/>
        </p:nvGrpSpPr>
        <p:grpSpPr bwMode="auto">
          <a:xfrm>
            <a:off x="5791200" y="2419350"/>
            <a:ext cx="762000" cy="519113"/>
            <a:chOff x="2400" y="2208"/>
            <a:chExt cx="480" cy="327"/>
          </a:xfrm>
        </p:grpSpPr>
        <p:sp>
          <p:nvSpPr>
            <p:cNvPr id="70684" name="Oval 34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5" name="Rectangle 35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70679" name="Group 36"/>
          <p:cNvGrpSpPr>
            <a:grpSpLocks/>
          </p:cNvGrpSpPr>
          <p:nvPr/>
        </p:nvGrpSpPr>
        <p:grpSpPr bwMode="auto">
          <a:xfrm>
            <a:off x="4876800" y="3867150"/>
            <a:ext cx="762000" cy="519113"/>
            <a:chOff x="2400" y="2208"/>
            <a:chExt cx="480" cy="327"/>
          </a:xfrm>
        </p:grpSpPr>
        <p:sp>
          <p:nvSpPr>
            <p:cNvPr id="70682" name="Oval 37"/>
            <p:cNvSpPr>
              <a:spLocks noChangeArrowheads="1"/>
            </p:cNvSpPr>
            <p:nvPr/>
          </p:nvSpPr>
          <p:spPr bwMode="auto">
            <a:xfrm>
              <a:off x="2400" y="2208"/>
              <a:ext cx="480" cy="28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683" name="Rectangle 38"/>
            <p:cNvSpPr>
              <a:spLocks noChangeArrowheads="1"/>
            </p:cNvSpPr>
            <p:nvPr/>
          </p:nvSpPr>
          <p:spPr bwMode="auto">
            <a:xfrm>
              <a:off x="2544" y="220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70680" name="Text Box 39"/>
          <p:cNvSpPr txBox="1">
            <a:spLocks noChangeArrowheads="1"/>
          </p:cNvSpPr>
          <p:nvPr/>
        </p:nvSpPr>
        <p:spPr bwMode="auto">
          <a:xfrm>
            <a:off x="6096000" y="4572000"/>
            <a:ext cx="1654175" cy="8255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1600">
                <a:latin typeface="Arial" pitchFamily="34" charset="0"/>
              </a:rPr>
              <a:t>most preferred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…</a:t>
            </a:r>
          </a:p>
          <a:p>
            <a:pPr algn="l" eaLnBrk="1" hangingPunct="1"/>
            <a:r>
              <a:rPr lang="en-US" altLang="en-US" sz="1600">
                <a:latin typeface="Arial" pitchFamily="34" charset="0"/>
              </a:rPr>
              <a:t>least preferred </a:t>
            </a:r>
          </a:p>
        </p:txBody>
      </p:sp>
      <p:sp>
        <p:nvSpPr>
          <p:cNvPr id="70681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DC4CC30-ECA3-43BB-8C7C-02026885331D}" type="slidenum">
              <a:rPr lang="en-US" altLang="en-US" sz="1400"/>
              <a:pPr algn="r" eaLnBrk="1" hangingPunct="1"/>
              <a:t>34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8E983-6AA2-4B52-BBBD-8CF5B41C07B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SHORTEST1</a:t>
            </a:r>
          </a:p>
        </p:txBody>
      </p:sp>
      <p:grpSp>
        <p:nvGrpSpPr>
          <p:cNvPr id="976899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690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6902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690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6905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690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0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6908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690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1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6911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691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691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6914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7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8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19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20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6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6922" name="Rectangle 26"/>
          <p:cNvSpPr>
            <a:spLocks noChangeArrowheads="1"/>
          </p:cNvSpPr>
          <p:nvPr/>
        </p:nvSpPr>
        <p:spPr bwMode="auto">
          <a:xfrm>
            <a:off x="961930" y="2270125"/>
            <a:ext cx="99704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6923" name="Rectangle 27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76924" name="Rectangle 28"/>
          <p:cNvSpPr>
            <a:spLocks noChangeArrowheads="1"/>
          </p:cNvSpPr>
          <p:nvPr/>
        </p:nvSpPr>
        <p:spPr bwMode="auto">
          <a:xfrm>
            <a:off x="1691626" y="5257800"/>
            <a:ext cx="76810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35378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0E60-FD17-417C-9299-86998236CADF}" type="slidenum">
              <a:rPr lang="en-US" altLang="en-US"/>
              <a:pPr/>
              <a:t>36</a:t>
            </a:fld>
            <a:endParaRPr lang="en-US" altLang="en-US" dirty="0"/>
          </a:p>
        </p:txBody>
      </p:sp>
      <p:sp>
        <p:nvSpPr>
          <p:cNvPr id="974857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SHORTEST1 (Solution)</a:t>
            </a:r>
          </a:p>
        </p:txBody>
      </p:sp>
      <p:grpSp>
        <p:nvGrpSpPr>
          <p:cNvPr id="974885" name="Group 37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4886" name="Oval 38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87" name="Rectangle 39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4888" name="Group 40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4889" name="Oval 41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0" name="Rectangle 42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4891" name="Group 43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4892" name="Oval 4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3" name="Rectangle 4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4894" name="Group 46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4895" name="Oval 4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6" name="Rectangle 4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4897" name="Group 49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4898" name="Oval 5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4899" name="Rectangle 5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4900" name="Line 52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1" name="Line 53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2" name="Line 54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3" name="Line 55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4" name="Line 56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5" name="Line 57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6" name="Line 58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4907" name="Rectangle 59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4908" name="Rectangle 60"/>
          <p:cNvSpPr>
            <a:spLocks noChangeArrowheads="1"/>
          </p:cNvSpPr>
          <p:nvPr/>
        </p:nvSpPr>
        <p:spPr bwMode="auto">
          <a:xfrm>
            <a:off x="901700" y="2270125"/>
            <a:ext cx="94932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4909" name="Rectangle 61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74910" name="Rectangle 62"/>
          <p:cNvSpPr>
            <a:spLocks noChangeArrowheads="1"/>
          </p:cNvSpPr>
          <p:nvPr/>
        </p:nvSpPr>
        <p:spPr bwMode="auto">
          <a:xfrm>
            <a:off x="1691625" y="5257800"/>
            <a:ext cx="67375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2082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576-1E5F-45EC-8868-0F0CCD8F1B6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SHORTEST2</a:t>
            </a:r>
          </a:p>
        </p:txBody>
      </p:sp>
      <p:grpSp>
        <p:nvGrpSpPr>
          <p:cNvPr id="978947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78948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49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78950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78951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2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78953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78954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5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78956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78957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58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78959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78960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8961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78962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3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4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5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6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7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8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69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78970" name="Rectangle 26"/>
          <p:cNvSpPr>
            <a:spLocks noChangeArrowheads="1"/>
          </p:cNvSpPr>
          <p:nvPr/>
        </p:nvSpPr>
        <p:spPr bwMode="auto">
          <a:xfrm>
            <a:off x="961930" y="2270125"/>
            <a:ext cx="9525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78971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78972" name="Rectangle 28"/>
          <p:cNvSpPr>
            <a:spLocks noChangeArrowheads="1"/>
          </p:cNvSpPr>
          <p:nvPr/>
        </p:nvSpPr>
        <p:spPr bwMode="auto">
          <a:xfrm>
            <a:off x="1828800" y="5257800"/>
            <a:ext cx="66933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10606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2F88-1D8A-4CE2-88D9-E65B43983E87}" type="slidenum">
              <a:rPr lang="en-US" altLang="en-US"/>
              <a:pPr/>
              <a:t>38</a:t>
            </a:fld>
            <a:endParaRPr lang="en-US" altLang="en-US" dirty="0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SHORTEST2 (Solution)</a:t>
            </a:r>
          </a:p>
        </p:txBody>
      </p:sp>
      <p:grpSp>
        <p:nvGrpSpPr>
          <p:cNvPr id="980995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099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99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0998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099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1001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100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1004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100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1007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10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10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1010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1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2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3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4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5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6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1017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</p:txBody>
      </p:sp>
      <p:sp>
        <p:nvSpPr>
          <p:cNvPr id="981018" name="Rectangle 26"/>
          <p:cNvSpPr>
            <a:spLocks noChangeArrowheads="1"/>
          </p:cNvSpPr>
          <p:nvPr/>
        </p:nvSpPr>
        <p:spPr bwMode="auto">
          <a:xfrm>
            <a:off x="961930" y="2270125"/>
            <a:ext cx="9525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</p:txBody>
      </p:sp>
      <p:sp>
        <p:nvSpPr>
          <p:cNvPr id="981019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81020" name="Rectangle 28"/>
          <p:cNvSpPr>
            <a:spLocks noChangeArrowheads="1"/>
          </p:cNvSpPr>
          <p:nvPr/>
        </p:nvSpPr>
        <p:spPr bwMode="auto">
          <a:xfrm>
            <a:off x="1895475" y="5393319"/>
            <a:ext cx="752476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15262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8A9E-990D-48EE-A0F3-F6BE826B013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GOOD GADGET</a:t>
            </a:r>
          </a:p>
        </p:txBody>
      </p:sp>
      <p:grpSp>
        <p:nvGrpSpPr>
          <p:cNvPr id="983043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304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4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3046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304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4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3049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305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3052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305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3055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305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5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3058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59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0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1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2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3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4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5" name="Rectangle 25"/>
          <p:cNvSpPr>
            <a:spLocks noChangeArrowheads="1"/>
          </p:cNvSpPr>
          <p:nvPr/>
        </p:nvSpPr>
        <p:spPr bwMode="auto">
          <a:xfrm>
            <a:off x="5715000" y="2117725"/>
            <a:ext cx="10076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83066" name="Rectangle 26"/>
          <p:cNvSpPr>
            <a:spLocks noChangeArrowheads="1"/>
          </p:cNvSpPr>
          <p:nvPr/>
        </p:nvSpPr>
        <p:spPr bwMode="auto">
          <a:xfrm>
            <a:off x="923526" y="2270125"/>
            <a:ext cx="103545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83067" name="Rectangle 27"/>
          <p:cNvSpPr>
            <a:spLocks noChangeArrowheads="1"/>
          </p:cNvSpPr>
          <p:nvPr/>
        </p:nvSpPr>
        <p:spPr bwMode="auto">
          <a:xfrm>
            <a:off x="5867399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83068" name="Rectangle 28"/>
          <p:cNvSpPr>
            <a:spLocks noChangeArrowheads="1"/>
          </p:cNvSpPr>
          <p:nvPr/>
        </p:nvSpPr>
        <p:spPr bwMode="auto">
          <a:xfrm>
            <a:off x="1768435" y="5318125"/>
            <a:ext cx="691290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4288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Types of Topology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Planned</a:t>
            </a:r>
          </a:p>
          <a:p>
            <a:pPr lvl="1"/>
            <a:r>
              <a:rPr lang="en-US" altLang="en-US" smtClean="0"/>
              <a:t>Maintenance: shut down a node or link</a:t>
            </a:r>
          </a:p>
          <a:p>
            <a:pPr lvl="1"/>
            <a:r>
              <a:rPr lang="en-US" altLang="en-US" smtClean="0"/>
              <a:t>Energy savings: shut down a node or link 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Traffic engineering: change routing configuration</a:t>
            </a:r>
          </a:p>
          <a:p>
            <a:r>
              <a:rPr lang="en-US" altLang="en-US" smtClean="0"/>
              <a:t>Unplanned Failures</a:t>
            </a:r>
          </a:p>
          <a:p>
            <a:pPr lvl="1"/>
            <a:r>
              <a:rPr lang="en-US" altLang="en-US" smtClean="0"/>
              <a:t>Fiber cut,</a:t>
            </a:r>
            <a:br>
              <a:rPr lang="en-US" altLang="en-US" smtClean="0"/>
            </a:br>
            <a:r>
              <a:rPr lang="en-US" altLang="en-US" smtClean="0"/>
              <a:t>faulty equipment,</a:t>
            </a:r>
            <a:br>
              <a:rPr lang="en-US" altLang="en-US" smtClean="0"/>
            </a:br>
            <a:r>
              <a:rPr lang="en-US" altLang="en-US" smtClean="0"/>
              <a:t>power outage, </a:t>
            </a:r>
            <a:br>
              <a:rPr lang="en-US" altLang="en-US" smtClean="0"/>
            </a:br>
            <a:r>
              <a:rPr lang="en-US" altLang="en-US" smtClean="0"/>
              <a:t>software bugs, …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3340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019800" y="52959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14800" y="44577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58000" y="36576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077200" y="4457700"/>
            <a:ext cx="685800" cy="685800"/>
          </a:xfrm>
          <a:prstGeom prst="ellipse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  <a:stCxn id="7" idx="7"/>
            <a:endCxn id="5" idx="2"/>
          </p:cNvCxnSpPr>
          <p:nvPr/>
        </p:nvCxnSpPr>
        <p:spPr bwMode="auto">
          <a:xfrm rot="5400000" flipH="1" flipV="1">
            <a:off x="4738687" y="3962401"/>
            <a:ext cx="557213" cy="6334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5062538" y="4681538"/>
            <a:ext cx="595312" cy="13192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6" idx="6"/>
            <a:endCxn id="9" idx="3"/>
          </p:cNvCxnSpPr>
          <p:nvPr/>
        </p:nvCxnSpPr>
        <p:spPr bwMode="auto">
          <a:xfrm flipV="1">
            <a:off x="6705600" y="5043488"/>
            <a:ext cx="1471613" cy="5953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triangle" w="lg" len="lg"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endCxn id="8" idx="2"/>
          </p:cNvCxnSpPr>
          <p:nvPr/>
        </p:nvCxnSpPr>
        <p:spPr bwMode="auto">
          <a:xfrm>
            <a:off x="6019800" y="3948113"/>
            <a:ext cx="838200" cy="52387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  <a:stCxn id="8" idx="6"/>
            <a:endCxn id="9" idx="1"/>
          </p:cNvCxnSpPr>
          <p:nvPr/>
        </p:nvCxnSpPr>
        <p:spPr bwMode="auto">
          <a:xfrm>
            <a:off x="7543800" y="4000500"/>
            <a:ext cx="633413" cy="5572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FD80BED5-3D7B-49ED-AFDA-AE3D3D12B5B1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4353-74A0-4E65-AD36-200E6B38A98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GOOD GADGET (Solution)</a:t>
            </a:r>
          </a:p>
        </p:txBody>
      </p:sp>
      <p:grpSp>
        <p:nvGrpSpPr>
          <p:cNvPr id="993283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9328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8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3286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9328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8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3289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9329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3292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9329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3295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9329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29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3298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299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0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1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2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3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4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5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3306" name="Rectangle 26"/>
          <p:cNvSpPr>
            <a:spLocks noChangeArrowheads="1"/>
          </p:cNvSpPr>
          <p:nvPr/>
        </p:nvSpPr>
        <p:spPr bwMode="auto">
          <a:xfrm>
            <a:off x="923526" y="2270125"/>
            <a:ext cx="98147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3307" name="Rectangle 27"/>
          <p:cNvSpPr>
            <a:spLocks noChangeArrowheads="1"/>
          </p:cNvSpPr>
          <p:nvPr/>
        </p:nvSpPr>
        <p:spPr bwMode="auto">
          <a:xfrm>
            <a:off x="5867400" y="4479925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3308" name="Rectangle 28"/>
          <p:cNvSpPr>
            <a:spLocks noChangeArrowheads="1"/>
          </p:cNvSpPr>
          <p:nvPr/>
        </p:nvSpPr>
        <p:spPr bwMode="auto">
          <a:xfrm>
            <a:off x="2037270" y="5318125"/>
            <a:ext cx="693229" cy="40075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82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D6D6-F8EA-4890-ACFE-594FA510850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A Stable Paths Problem may have multiple solutions</a:t>
            </a:r>
            <a:r>
              <a:rPr lang="en-US" altLang="en-US" sz="1800" b="0"/>
              <a:t> 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2743200" y="6324600"/>
            <a:ext cx="211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First solution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6019800" y="1447800"/>
            <a:ext cx="2590800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2743200" y="1447800"/>
            <a:ext cx="2590800" cy="487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800" b="1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1365250" y="3117850"/>
            <a:ext cx="0" cy="1676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1441450" y="3043238"/>
            <a:ext cx="685800" cy="9128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 flipH="1">
            <a:off x="1441450" y="4032250"/>
            <a:ext cx="685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01" name="Group 9"/>
          <p:cNvGrpSpPr>
            <a:grpSpLocks/>
          </p:cNvGrpSpPr>
          <p:nvPr/>
        </p:nvGrpSpPr>
        <p:grpSpPr bwMode="auto">
          <a:xfrm>
            <a:off x="990600" y="2667000"/>
            <a:ext cx="749300" cy="596900"/>
            <a:chOff x="292" y="1588"/>
            <a:chExt cx="472" cy="376"/>
          </a:xfrm>
        </p:grpSpPr>
        <p:sp>
          <p:nvSpPr>
            <p:cNvPr id="1032202" name="Oval 10"/>
            <p:cNvSpPr>
              <a:spLocks noChangeArrowheads="1"/>
            </p:cNvSpPr>
            <p:nvPr/>
          </p:nvSpPr>
          <p:spPr bwMode="auto">
            <a:xfrm>
              <a:off x="292" y="15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3" name="Rectangle 11"/>
            <p:cNvSpPr>
              <a:spLocks noChangeArrowheads="1"/>
            </p:cNvSpPr>
            <p:nvPr/>
          </p:nvSpPr>
          <p:spPr bwMode="auto">
            <a:xfrm>
              <a:off x="422" y="15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04" name="Group 12"/>
          <p:cNvGrpSpPr>
            <a:grpSpLocks/>
          </p:cNvGrpSpPr>
          <p:nvPr/>
        </p:nvGrpSpPr>
        <p:grpSpPr bwMode="auto">
          <a:xfrm>
            <a:off x="1828800" y="3657600"/>
            <a:ext cx="749300" cy="596900"/>
            <a:chOff x="820" y="2212"/>
            <a:chExt cx="472" cy="376"/>
          </a:xfrm>
        </p:grpSpPr>
        <p:sp>
          <p:nvSpPr>
            <p:cNvPr id="1032205" name="Oval 13"/>
            <p:cNvSpPr>
              <a:spLocks noChangeArrowheads="1"/>
            </p:cNvSpPr>
            <p:nvPr/>
          </p:nvSpPr>
          <p:spPr bwMode="auto">
            <a:xfrm>
              <a:off x="820" y="2212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6" name="Rectangle 14"/>
            <p:cNvSpPr>
              <a:spLocks noChangeArrowheads="1"/>
            </p:cNvSpPr>
            <p:nvPr/>
          </p:nvSpPr>
          <p:spPr bwMode="auto">
            <a:xfrm>
              <a:off x="950" y="22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07" name="Group 15"/>
          <p:cNvGrpSpPr>
            <a:grpSpLocks/>
          </p:cNvGrpSpPr>
          <p:nvPr/>
        </p:nvGrpSpPr>
        <p:grpSpPr bwMode="auto">
          <a:xfrm>
            <a:off x="990600" y="4648200"/>
            <a:ext cx="749300" cy="596900"/>
            <a:chOff x="292" y="2836"/>
            <a:chExt cx="472" cy="376"/>
          </a:xfrm>
        </p:grpSpPr>
        <p:sp>
          <p:nvSpPr>
            <p:cNvPr id="10322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10" name="Rectangle 18"/>
          <p:cNvSpPr>
            <a:spLocks noChangeArrowheads="1"/>
          </p:cNvSpPr>
          <p:nvPr/>
        </p:nvSpPr>
        <p:spPr bwMode="auto">
          <a:xfrm>
            <a:off x="457200" y="1600200"/>
            <a:ext cx="12827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7156450" y="3270250"/>
            <a:ext cx="0" cy="1524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7232650" y="3043238"/>
            <a:ext cx="533400" cy="684212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 flipH="1">
            <a:off x="7232650" y="4032250"/>
            <a:ext cx="685800" cy="838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14" name="Group 22"/>
          <p:cNvGrpSpPr>
            <a:grpSpLocks/>
          </p:cNvGrpSpPr>
          <p:nvPr/>
        </p:nvGrpSpPr>
        <p:grpSpPr bwMode="auto">
          <a:xfrm>
            <a:off x="6781800" y="2667000"/>
            <a:ext cx="749300" cy="596900"/>
            <a:chOff x="4276" y="1588"/>
            <a:chExt cx="472" cy="376"/>
          </a:xfrm>
        </p:grpSpPr>
        <p:sp>
          <p:nvSpPr>
            <p:cNvPr id="1032215" name="Oval 23"/>
            <p:cNvSpPr>
              <a:spLocks noChangeArrowheads="1"/>
            </p:cNvSpPr>
            <p:nvPr/>
          </p:nvSpPr>
          <p:spPr bwMode="auto">
            <a:xfrm>
              <a:off x="4276" y="15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16" name="Rectangle 24"/>
            <p:cNvSpPr>
              <a:spLocks noChangeArrowheads="1"/>
            </p:cNvSpPr>
            <p:nvPr/>
          </p:nvSpPr>
          <p:spPr bwMode="auto">
            <a:xfrm>
              <a:off x="4406" y="15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17" name="Group 25"/>
          <p:cNvGrpSpPr>
            <a:grpSpLocks/>
          </p:cNvGrpSpPr>
          <p:nvPr/>
        </p:nvGrpSpPr>
        <p:grpSpPr bwMode="auto">
          <a:xfrm>
            <a:off x="7620000" y="3657600"/>
            <a:ext cx="749300" cy="596900"/>
            <a:chOff x="4804" y="2212"/>
            <a:chExt cx="472" cy="376"/>
          </a:xfrm>
        </p:grpSpPr>
        <p:sp>
          <p:nvSpPr>
            <p:cNvPr id="1032218" name="Oval 26"/>
            <p:cNvSpPr>
              <a:spLocks noChangeArrowheads="1"/>
            </p:cNvSpPr>
            <p:nvPr/>
          </p:nvSpPr>
          <p:spPr bwMode="auto">
            <a:xfrm>
              <a:off x="4804" y="2212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19" name="Rectangle 27"/>
            <p:cNvSpPr>
              <a:spLocks noChangeArrowheads="1"/>
            </p:cNvSpPr>
            <p:nvPr/>
          </p:nvSpPr>
          <p:spPr bwMode="auto">
            <a:xfrm>
              <a:off x="4934" y="221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6781800" y="4648200"/>
            <a:ext cx="749300" cy="596900"/>
            <a:chOff x="4276" y="2836"/>
            <a:chExt cx="472" cy="376"/>
          </a:xfrm>
        </p:grpSpPr>
        <p:sp>
          <p:nvSpPr>
            <p:cNvPr id="1032221" name="Oval 29"/>
            <p:cNvSpPr>
              <a:spLocks noChangeArrowheads="1"/>
            </p:cNvSpPr>
            <p:nvPr/>
          </p:nvSpPr>
          <p:spPr bwMode="auto">
            <a:xfrm>
              <a:off x="4276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22" name="Rectangle 30"/>
            <p:cNvSpPr>
              <a:spLocks noChangeArrowheads="1"/>
            </p:cNvSpPr>
            <p:nvPr/>
          </p:nvSpPr>
          <p:spPr bwMode="auto">
            <a:xfrm>
              <a:off x="4406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23" name="Line 31"/>
          <p:cNvSpPr>
            <a:spLocks noChangeShapeType="1"/>
          </p:cNvSpPr>
          <p:nvPr/>
        </p:nvSpPr>
        <p:spPr bwMode="auto">
          <a:xfrm>
            <a:off x="3879850" y="3117850"/>
            <a:ext cx="0" cy="1524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4" name="Line 32"/>
          <p:cNvSpPr>
            <a:spLocks noChangeShapeType="1"/>
          </p:cNvSpPr>
          <p:nvPr/>
        </p:nvSpPr>
        <p:spPr bwMode="auto">
          <a:xfrm>
            <a:off x="3956050" y="3043238"/>
            <a:ext cx="685800" cy="912812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225" name="Line 33"/>
          <p:cNvSpPr>
            <a:spLocks noChangeShapeType="1"/>
          </p:cNvSpPr>
          <p:nvPr/>
        </p:nvSpPr>
        <p:spPr bwMode="auto">
          <a:xfrm flipH="1">
            <a:off x="3956050" y="4184650"/>
            <a:ext cx="533400" cy="6858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2226" name="Group 34"/>
          <p:cNvGrpSpPr>
            <a:grpSpLocks/>
          </p:cNvGrpSpPr>
          <p:nvPr/>
        </p:nvGrpSpPr>
        <p:grpSpPr bwMode="auto">
          <a:xfrm>
            <a:off x="3505200" y="2667000"/>
            <a:ext cx="749300" cy="596900"/>
            <a:chOff x="2740" y="1540"/>
            <a:chExt cx="472" cy="376"/>
          </a:xfrm>
        </p:grpSpPr>
        <p:sp>
          <p:nvSpPr>
            <p:cNvPr id="1032227" name="Oval 35"/>
            <p:cNvSpPr>
              <a:spLocks noChangeArrowheads="1"/>
            </p:cNvSpPr>
            <p:nvPr/>
          </p:nvSpPr>
          <p:spPr bwMode="auto">
            <a:xfrm>
              <a:off x="2740" y="1540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28" name="Rectangle 36"/>
            <p:cNvSpPr>
              <a:spLocks noChangeArrowheads="1"/>
            </p:cNvSpPr>
            <p:nvPr/>
          </p:nvSpPr>
          <p:spPr bwMode="auto">
            <a:xfrm>
              <a:off x="2870" y="154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2229" name="Group 37"/>
          <p:cNvGrpSpPr>
            <a:grpSpLocks/>
          </p:cNvGrpSpPr>
          <p:nvPr/>
        </p:nvGrpSpPr>
        <p:grpSpPr bwMode="auto">
          <a:xfrm>
            <a:off x="4343400" y="3657600"/>
            <a:ext cx="749300" cy="596900"/>
            <a:chOff x="3268" y="2164"/>
            <a:chExt cx="472" cy="376"/>
          </a:xfrm>
        </p:grpSpPr>
        <p:sp>
          <p:nvSpPr>
            <p:cNvPr id="1032230" name="Oval 38"/>
            <p:cNvSpPr>
              <a:spLocks noChangeArrowheads="1"/>
            </p:cNvSpPr>
            <p:nvPr/>
          </p:nvSpPr>
          <p:spPr bwMode="auto">
            <a:xfrm>
              <a:off x="3268" y="2164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31" name="Rectangle 39"/>
            <p:cNvSpPr>
              <a:spLocks noChangeArrowheads="1"/>
            </p:cNvSpPr>
            <p:nvPr/>
          </p:nvSpPr>
          <p:spPr bwMode="auto">
            <a:xfrm>
              <a:off x="3398" y="216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32232" name="Group 40"/>
          <p:cNvGrpSpPr>
            <a:grpSpLocks/>
          </p:cNvGrpSpPr>
          <p:nvPr/>
        </p:nvGrpSpPr>
        <p:grpSpPr bwMode="auto">
          <a:xfrm>
            <a:off x="3505200" y="4648200"/>
            <a:ext cx="749300" cy="596900"/>
            <a:chOff x="2740" y="2788"/>
            <a:chExt cx="472" cy="376"/>
          </a:xfrm>
        </p:grpSpPr>
        <p:sp>
          <p:nvSpPr>
            <p:cNvPr id="1032233" name="Oval 41"/>
            <p:cNvSpPr>
              <a:spLocks noChangeArrowheads="1"/>
            </p:cNvSpPr>
            <p:nvPr/>
          </p:nvSpPr>
          <p:spPr bwMode="auto">
            <a:xfrm>
              <a:off x="2740" y="2788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34" name="Rectangle 42"/>
            <p:cNvSpPr>
              <a:spLocks noChangeArrowheads="1"/>
            </p:cNvSpPr>
            <p:nvPr/>
          </p:nvSpPr>
          <p:spPr bwMode="auto">
            <a:xfrm>
              <a:off x="2870" y="279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32235" name="Rectangle 43"/>
          <p:cNvSpPr>
            <a:spLocks noChangeArrowheads="1"/>
          </p:cNvSpPr>
          <p:nvPr/>
        </p:nvSpPr>
        <p:spPr bwMode="auto">
          <a:xfrm>
            <a:off x="381000" y="5334000"/>
            <a:ext cx="127222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2236" name="Rectangle 44"/>
          <p:cNvSpPr>
            <a:spLocks noChangeArrowheads="1"/>
          </p:cNvSpPr>
          <p:nvPr/>
        </p:nvSpPr>
        <p:spPr bwMode="auto">
          <a:xfrm>
            <a:off x="2895600" y="1600200"/>
            <a:ext cx="129235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1 2 0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2237" name="Rectangle 45"/>
          <p:cNvSpPr>
            <a:spLocks noChangeArrowheads="1"/>
          </p:cNvSpPr>
          <p:nvPr/>
        </p:nvSpPr>
        <p:spPr bwMode="auto">
          <a:xfrm>
            <a:off x="2895600" y="5302250"/>
            <a:ext cx="1292350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032238" name="Rectangle 46"/>
          <p:cNvSpPr>
            <a:spLocks noChangeArrowheads="1"/>
          </p:cNvSpPr>
          <p:nvPr/>
        </p:nvSpPr>
        <p:spPr bwMode="auto">
          <a:xfrm>
            <a:off x="6248400" y="1600200"/>
            <a:ext cx="12827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1 2 0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1032239" name="Rectangle 47"/>
          <p:cNvSpPr>
            <a:spLocks noChangeArrowheads="1"/>
          </p:cNvSpPr>
          <p:nvPr/>
        </p:nvSpPr>
        <p:spPr bwMode="auto">
          <a:xfrm>
            <a:off x="6248400" y="5302250"/>
            <a:ext cx="1371600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2 1 0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2240" name="Rectangle 48"/>
          <p:cNvSpPr>
            <a:spLocks noChangeArrowheads="1"/>
          </p:cNvSpPr>
          <p:nvPr/>
        </p:nvSpPr>
        <p:spPr bwMode="auto">
          <a:xfrm>
            <a:off x="6019800" y="6324600"/>
            <a:ext cx="255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Second solution</a:t>
            </a:r>
          </a:p>
        </p:txBody>
      </p:sp>
      <p:sp>
        <p:nvSpPr>
          <p:cNvPr id="1032241" name="Text Box 49"/>
          <p:cNvSpPr txBox="1">
            <a:spLocks noChangeArrowheads="1"/>
          </p:cNvSpPr>
          <p:nvPr/>
        </p:nvSpPr>
        <p:spPr bwMode="auto">
          <a:xfrm>
            <a:off x="304800" y="6477000"/>
            <a:ext cx="203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rPr>
              <a:t>DISAGREE</a:t>
            </a:r>
          </a:p>
        </p:txBody>
      </p:sp>
    </p:spTree>
    <p:extLst>
      <p:ext uri="{BB962C8B-B14F-4D97-AF65-F5344CB8AC3E}">
        <p14:creationId xmlns:p14="http://schemas.microsoft.com/office/powerpoint/2010/main" val="3951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8CF-92CF-4D41-A604-B0E63EC0A34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</a:t>
            </a:r>
          </a:p>
        </p:txBody>
      </p:sp>
      <p:grpSp>
        <p:nvGrpSpPr>
          <p:cNvPr id="987139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8714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87142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8714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87145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8714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4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87148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8714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5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87151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8715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715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87154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5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6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7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8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59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60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61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87162" name="Rectangle 26"/>
          <p:cNvSpPr>
            <a:spLocks noChangeArrowheads="1"/>
          </p:cNvSpPr>
          <p:nvPr/>
        </p:nvSpPr>
        <p:spPr bwMode="auto">
          <a:xfrm>
            <a:off x="961930" y="2270125"/>
            <a:ext cx="101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87163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87164" name="Rectangle 28"/>
          <p:cNvSpPr>
            <a:spLocks noChangeArrowheads="1"/>
          </p:cNvSpPr>
          <p:nvPr/>
        </p:nvSpPr>
        <p:spPr bwMode="auto">
          <a:xfrm>
            <a:off x="1307575" y="5257800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35556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7ED4-D497-4619-8FFA-C2A8CD1FAC4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7974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 dirty="0"/>
              <a:t>Example: NAUGHTY GADGET (Solution 1)</a:t>
            </a:r>
          </a:p>
        </p:txBody>
      </p:sp>
      <p:grpSp>
        <p:nvGrpSpPr>
          <p:cNvPr id="991235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99123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3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1238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99123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1241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99124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1244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99124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1247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99124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1250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1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2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3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4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5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6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1257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1258" name="Rectangle 26"/>
          <p:cNvSpPr>
            <a:spLocks noChangeArrowheads="1"/>
          </p:cNvSpPr>
          <p:nvPr/>
        </p:nvSpPr>
        <p:spPr bwMode="auto">
          <a:xfrm>
            <a:off x="885120" y="2270125"/>
            <a:ext cx="9659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1259" name="Rectangle 27"/>
          <p:cNvSpPr>
            <a:spLocks noChangeArrowheads="1"/>
          </p:cNvSpPr>
          <p:nvPr/>
        </p:nvSpPr>
        <p:spPr bwMode="auto">
          <a:xfrm>
            <a:off x="5867400" y="4479925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1260" name="Rectangle 28"/>
          <p:cNvSpPr>
            <a:spLocks noChangeArrowheads="1"/>
          </p:cNvSpPr>
          <p:nvPr/>
        </p:nvSpPr>
        <p:spPr bwMode="auto">
          <a:xfrm>
            <a:off x="1345980" y="5181600"/>
            <a:ext cx="128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400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B230-EC02-4C48-9B1E-9DB03DE2BEF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25" y="568828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 dirty="0"/>
              <a:t>Example: NAUGHTY GADGET (Solution 2)</a:t>
            </a:r>
          </a:p>
        </p:txBody>
      </p:sp>
      <p:grpSp>
        <p:nvGrpSpPr>
          <p:cNvPr id="1036291" name="Group 3"/>
          <p:cNvGrpSpPr>
            <a:grpSpLocks/>
          </p:cNvGrpSpPr>
          <p:nvPr/>
        </p:nvGrpSpPr>
        <p:grpSpPr bwMode="auto">
          <a:xfrm>
            <a:off x="1981200" y="2438400"/>
            <a:ext cx="749300" cy="596900"/>
            <a:chOff x="292" y="2836"/>
            <a:chExt cx="472" cy="376"/>
          </a:xfrm>
        </p:grpSpPr>
        <p:sp>
          <p:nvSpPr>
            <p:cNvPr id="103629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6294" name="Group 6"/>
          <p:cNvGrpSpPr>
            <a:grpSpLocks/>
          </p:cNvGrpSpPr>
          <p:nvPr/>
        </p:nvGrpSpPr>
        <p:grpSpPr bwMode="auto">
          <a:xfrm>
            <a:off x="4889500" y="2438400"/>
            <a:ext cx="749300" cy="596900"/>
            <a:chOff x="292" y="2836"/>
            <a:chExt cx="472" cy="376"/>
          </a:xfrm>
        </p:grpSpPr>
        <p:sp>
          <p:nvSpPr>
            <p:cNvPr id="103629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6297" name="Group 9"/>
          <p:cNvGrpSpPr>
            <a:grpSpLocks/>
          </p:cNvGrpSpPr>
          <p:nvPr/>
        </p:nvGrpSpPr>
        <p:grpSpPr bwMode="auto">
          <a:xfrm>
            <a:off x="5041900" y="4648200"/>
            <a:ext cx="749300" cy="596900"/>
            <a:chOff x="292" y="2836"/>
            <a:chExt cx="472" cy="376"/>
          </a:xfrm>
        </p:grpSpPr>
        <p:sp>
          <p:nvSpPr>
            <p:cNvPr id="103629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9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36300" name="Group 12"/>
          <p:cNvGrpSpPr>
            <a:grpSpLocks/>
          </p:cNvGrpSpPr>
          <p:nvPr/>
        </p:nvGrpSpPr>
        <p:grpSpPr bwMode="auto">
          <a:xfrm>
            <a:off x="2743200" y="5181600"/>
            <a:ext cx="749300" cy="596900"/>
            <a:chOff x="292" y="2836"/>
            <a:chExt cx="472" cy="376"/>
          </a:xfrm>
        </p:grpSpPr>
        <p:sp>
          <p:nvSpPr>
            <p:cNvPr id="103630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6303" name="Group 15"/>
          <p:cNvGrpSpPr>
            <a:grpSpLocks/>
          </p:cNvGrpSpPr>
          <p:nvPr/>
        </p:nvGrpSpPr>
        <p:grpSpPr bwMode="auto">
          <a:xfrm>
            <a:off x="3581400" y="3657600"/>
            <a:ext cx="749300" cy="596900"/>
            <a:chOff x="292" y="2836"/>
            <a:chExt cx="472" cy="376"/>
          </a:xfrm>
        </p:grpSpPr>
        <p:sp>
          <p:nvSpPr>
            <p:cNvPr id="103630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0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6306" name="Line 18"/>
          <p:cNvSpPr>
            <a:spLocks noChangeShapeType="1"/>
          </p:cNvSpPr>
          <p:nvPr/>
        </p:nvSpPr>
        <p:spPr bwMode="auto">
          <a:xfrm>
            <a:off x="2590800" y="2971800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7" name="Line 19"/>
          <p:cNvSpPr>
            <a:spLocks noChangeShapeType="1"/>
          </p:cNvSpPr>
          <p:nvPr/>
        </p:nvSpPr>
        <p:spPr bwMode="auto">
          <a:xfrm flipV="1">
            <a:off x="2743200" y="2667000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8" name="Line 20"/>
          <p:cNvSpPr>
            <a:spLocks noChangeShapeType="1"/>
          </p:cNvSpPr>
          <p:nvPr/>
        </p:nvSpPr>
        <p:spPr bwMode="auto">
          <a:xfrm flipV="1">
            <a:off x="4191000" y="2971800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09" name="Line 21"/>
          <p:cNvSpPr>
            <a:spLocks noChangeShapeType="1"/>
          </p:cNvSpPr>
          <p:nvPr/>
        </p:nvSpPr>
        <p:spPr bwMode="auto">
          <a:xfrm flipH="1" flipV="1">
            <a:off x="5257800" y="3048000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0" name="Line 22"/>
          <p:cNvSpPr>
            <a:spLocks noChangeShapeType="1"/>
          </p:cNvSpPr>
          <p:nvPr/>
        </p:nvSpPr>
        <p:spPr bwMode="auto">
          <a:xfrm flipH="1" flipV="1">
            <a:off x="2362200" y="3048000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1" name="Line 23"/>
          <p:cNvSpPr>
            <a:spLocks noChangeShapeType="1"/>
          </p:cNvSpPr>
          <p:nvPr/>
        </p:nvSpPr>
        <p:spPr bwMode="auto">
          <a:xfrm flipH="1">
            <a:off x="3505200" y="4953000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2" name="Line 24"/>
          <p:cNvSpPr>
            <a:spLocks noChangeShapeType="1"/>
          </p:cNvSpPr>
          <p:nvPr/>
        </p:nvSpPr>
        <p:spPr bwMode="auto">
          <a:xfrm flipV="1">
            <a:off x="3200400" y="4191000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313" name="Rectangle 25"/>
          <p:cNvSpPr>
            <a:spLocks noChangeArrowheads="1"/>
          </p:cNvSpPr>
          <p:nvPr/>
        </p:nvSpPr>
        <p:spPr bwMode="auto">
          <a:xfrm>
            <a:off x="5715000" y="2117725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6314" name="Rectangle 26"/>
          <p:cNvSpPr>
            <a:spLocks noChangeArrowheads="1"/>
          </p:cNvSpPr>
          <p:nvPr/>
        </p:nvSpPr>
        <p:spPr bwMode="auto">
          <a:xfrm>
            <a:off x="885120" y="2270125"/>
            <a:ext cx="10198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6315" name="Rectangle 27"/>
          <p:cNvSpPr>
            <a:spLocks noChangeArrowheads="1"/>
          </p:cNvSpPr>
          <p:nvPr/>
        </p:nvSpPr>
        <p:spPr bwMode="auto">
          <a:xfrm>
            <a:off x="5867400" y="4479925"/>
            <a:ext cx="10668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1036316" name="Rectangle 28"/>
          <p:cNvSpPr>
            <a:spLocks noChangeArrowheads="1"/>
          </p:cNvSpPr>
          <p:nvPr/>
        </p:nvSpPr>
        <p:spPr bwMode="auto">
          <a:xfrm>
            <a:off x="1269171" y="5181600"/>
            <a:ext cx="13660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6777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2BFF-C7DA-4247-87C0-DDCCFDEE211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20808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 dirty="0"/>
              <a:t>SPP helps explain possibility of BGP divergence 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817688"/>
            <a:ext cx="8606355" cy="1808162"/>
          </a:xfrm>
          <a:solidFill>
            <a:schemeClr val="hlink"/>
          </a:solidFill>
          <a:ln/>
          <a:extLst>
            <a:ext uri="{91240B29-F687-4F45-9708-019B960494DF}">
              <a14:hiddenLine xmlns:a14="http://schemas.microsoft.com/office/drawing/2010/main" w="76200" cmpd="sng">
                <a:solidFill>
                  <a:srgbClr val="FF0033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altLang="en-US" sz="2000" b="1" dirty="0">
                <a:solidFill>
                  <a:schemeClr val="accent2"/>
                </a:solidFill>
              </a:rPr>
              <a:t>BGP </a:t>
            </a:r>
            <a:r>
              <a:rPr lang="en-US" altLang="en-US" sz="2000" b="1" u="sng" dirty="0">
                <a:solidFill>
                  <a:schemeClr val="accent2"/>
                </a:solidFill>
              </a:rPr>
              <a:t>is not guaranteed</a:t>
            </a:r>
            <a:r>
              <a:rPr lang="en-US" altLang="en-US" sz="2000" b="1" dirty="0">
                <a:solidFill>
                  <a:schemeClr val="accent2"/>
                </a:solidFill>
              </a:rPr>
              <a:t> to converge to a stable routing.  Policy inconsistencies can lead to “</a:t>
            </a:r>
            <a:r>
              <a:rPr lang="en-US" altLang="en-US" sz="2000" b="1" dirty="0" err="1">
                <a:solidFill>
                  <a:schemeClr val="accent2"/>
                </a:solidFill>
              </a:rPr>
              <a:t>livelock</a:t>
            </a:r>
            <a:r>
              <a:rPr lang="en-US" altLang="en-US" sz="2000" b="1" dirty="0">
                <a:solidFill>
                  <a:schemeClr val="accent2"/>
                </a:solidFill>
              </a:rPr>
              <a:t>” protocol oscillations.                         </a:t>
            </a:r>
          </a:p>
          <a:p>
            <a:r>
              <a:rPr lang="en-US" altLang="en-US" sz="2000" b="1" dirty="0">
                <a:solidFill>
                  <a:schemeClr val="accent2"/>
                </a:solidFill>
              </a:rPr>
              <a:t>See “Persistent Route Oscillations in Inter-domain Routing” by K.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Varadhan</a:t>
            </a:r>
            <a:r>
              <a:rPr lang="en-US" altLang="en-US" sz="2000" b="1" dirty="0">
                <a:solidFill>
                  <a:schemeClr val="accent2"/>
                </a:solidFill>
              </a:rPr>
              <a:t>, R.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Govindan</a:t>
            </a:r>
            <a:r>
              <a:rPr lang="en-US" altLang="en-US" sz="2000" b="1" dirty="0">
                <a:solidFill>
                  <a:schemeClr val="accent2"/>
                </a:solidFill>
              </a:rPr>
              <a:t>, and D. Estrin.  ISI report, 1996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685800" y="3646488"/>
            <a:ext cx="6721475" cy="2068512"/>
            <a:chOff x="470" y="2345"/>
            <a:chExt cx="4234" cy="1303"/>
          </a:xfrm>
        </p:grpSpPr>
        <p:grpSp>
          <p:nvGrpSpPr>
            <p:cNvPr id="940037" name="Group 5"/>
            <p:cNvGrpSpPr>
              <a:grpSpLocks/>
            </p:cNvGrpSpPr>
            <p:nvPr/>
          </p:nvGrpSpPr>
          <p:grpSpPr bwMode="auto">
            <a:xfrm>
              <a:off x="720" y="2736"/>
              <a:ext cx="3984" cy="912"/>
              <a:chOff x="624" y="2160"/>
              <a:chExt cx="3984" cy="912"/>
            </a:xfrm>
          </p:grpSpPr>
          <p:sp>
            <p:nvSpPr>
              <p:cNvPr id="940038" name="Oval 6"/>
              <p:cNvSpPr>
                <a:spLocks noChangeArrowheads="1"/>
              </p:cNvSpPr>
              <p:nvPr/>
            </p:nvSpPr>
            <p:spPr bwMode="auto">
              <a:xfrm>
                <a:off x="624" y="2448"/>
                <a:ext cx="2400" cy="6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39" name="Oval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2400" cy="6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40" name="Text Box 8"/>
              <p:cNvSpPr txBox="1">
                <a:spLocks noChangeArrowheads="1"/>
              </p:cNvSpPr>
              <p:nvPr/>
            </p:nvSpPr>
            <p:spPr bwMode="auto">
              <a:xfrm>
                <a:off x="1248" y="2160"/>
                <a:ext cx="10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Solvable</a:t>
                </a:r>
              </a:p>
            </p:txBody>
          </p:sp>
          <p:sp>
            <p:nvSpPr>
              <p:cNvPr id="940041" name="Text Box 9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4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rgbClr val="0066FF"/>
                    </a:solidFill>
                    <a:cs typeface="Times New Roman" panose="02020603050405020304" pitchFamily="18" charset="0"/>
                  </a:rPr>
                  <a:t>Can Diverge</a:t>
                </a:r>
              </a:p>
            </p:txBody>
          </p:sp>
          <p:sp>
            <p:nvSpPr>
              <p:cNvPr id="940042" name="Text Box 10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91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 b="1">
                    <a:cs typeface="Times New Roman" panose="02020603050405020304" pitchFamily="18" charset="0"/>
                  </a:rPr>
                  <a:t>must converge</a:t>
                </a:r>
              </a:p>
            </p:txBody>
          </p:sp>
          <p:sp>
            <p:nvSpPr>
              <p:cNvPr id="940043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81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 b="1">
                    <a:cs typeface="Times New Roman" panose="02020603050405020304" pitchFamily="18" charset="0"/>
                  </a:rPr>
                  <a:t>must diverge</a:t>
                </a:r>
              </a:p>
            </p:txBody>
          </p:sp>
        </p:grpSp>
        <p:sp>
          <p:nvSpPr>
            <p:cNvPr id="940044" name="Text Box 12"/>
            <p:cNvSpPr txBox="1">
              <a:spLocks noChangeArrowheads="1"/>
            </p:cNvSpPr>
            <p:nvPr/>
          </p:nvSpPr>
          <p:spPr bwMode="auto">
            <a:xfrm>
              <a:off x="470" y="2345"/>
              <a:ext cx="1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1">
                  <a:cs typeface="Times New Roman" panose="02020603050405020304" pitchFamily="18" charset="0"/>
                </a:rPr>
                <a:t>The SPP view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5349-2BEF-45A8-BFC4-019FC5AC3FB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NAUGHTY GADGET</a:t>
            </a:r>
          </a:p>
        </p:txBody>
      </p:sp>
      <p:grpSp>
        <p:nvGrpSpPr>
          <p:cNvPr id="995331" name="Group 3"/>
          <p:cNvGrpSpPr>
            <a:grpSpLocks/>
          </p:cNvGrpSpPr>
          <p:nvPr/>
        </p:nvGrpSpPr>
        <p:grpSpPr bwMode="auto">
          <a:xfrm>
            <a:off x="2133600" y="1997075"/>
            <a:ext cx="749300" cy="596900"/>
            <a:chOff x="292" y="2836"/>
            <a:chExt cx="472" cy="376"/>
          </a:xfrm>
        </p:grpSpPr>
        <p:sp>
          <p:nvSpPr>
            <p:cNvPr id="99533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5334" name="Group 6"/>
          <p:cNvGrpSpPr>
            <a:grpSpLocks/>
          </p:cNvGrpSpPr>
          <p:nvPr/>
        </p:nvGrpSpPr>
        <p:grpSpPr bwMode="auto">
          <a:xfrm>
            <a:off x="5041900" y="1997075"/>
            <a:ext cx="749300" cy="596900"/>
            <a:chOff x="292" y="2836"/>
            <a:chExt cx="472" cy="376"/>
          </a:xfrm>
        </p:grpSpPr>
        <p:sp>
          <p:nvSpPr>
            <p:cNvPr id="99533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5337" name="Group 9"/>
          <p:cNvGrpSpPr>
            <a:grpSpLocks/>
          </p:cNvGrpSpPr>
          <p:nvPr/>
        </p:nvGrpSpPr>
        <p:grpSpPr bwMode="auto">
          <a:xfrm>
            <a:off x="5194300" y="4206875"/>
            <a:ext cx="749300" cy="596900"/>
            <a:chOff x="292" y="2836"/>
            <a:chExt cx="472" cy="376"/>
          </a:xfrm>
        </p:grpSpPr>
        <p:sp>
          <p:nvSpPr>
            <p:cNvPr id="99533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3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5340" name="Group 12"/>
          <p:cNvGrpSpPr>
            <a:grpSpLocks/>
          </p:cNvGrpSpPr>
          <p:nvPr/>
        </p:nvGrpSpPr>
        <p:grpSpPr bwMode="auto">
          <a:xfrm>
            <a:off x="2895600" y="4740275"/>
            <a:ext cx="749300" cy="596900"/>
            <a:chOff x="292" y="2836"/>
            <a:chExt cx="472" cy="376"/>
          </a:xfrm>
        </p:grpSpPr>
        <p:sp>
          <p:nvSpPr>
            <p:cNvPr id="99534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4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5343" name="Group 15"/>
          <p:cNvGrpSpPr>
            <a:grpSpLocks/>
          </p:cNvGrpSpPr>
          <p:nvPr/>
        </p:nvGrpSpPr>
        <p:grpSpPr bwMode="auto">
          <a:xfrm>
            <a:off x="3733800" y="3216275"/>
            <a:ext cx="749300" cy="596900"/>
            <a:chOff x="292" y="2836"/>
            <a:chExt cx="472" cy="376"/>
          </a:xfrm>
        </p:grpSpPr>
        <p:sp>
          <p:nvSpPr>
            <p:cNvPr id="99534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534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5346" name="Line 18"/>
          <p:cNvSpPr>
            <a:spLocks noChangeShapeType="1"/>
          </p:cNvSpPr>
          <p:nvPr/>
        </p:nvSpPr>
        <p:spPr bwMode="auto">
          <a:xfrm>
            <a:off x="27432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7" name="Line 19"/>
          <p:cNvSpPr>
            <a:spLocks noChangeShapeType="1"/>
          </p:cNvSpPr>
          <p:nvPr/>
        </p:nvSpPr>
        <p:spPr bwMode="auto">
          <a:xfrm flipV="1">
            <a:off x="28956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8" name="Line 20"/>
          <p:cNvSpPr>
            <a:spLocks noChangeShapeType="1"/>
          </p:cNvSpPr>
          <p:nvPr/>
        </p:nvSpPr>
        <p:spPr bwMode="auto">
          <a:xfrm flipV="1">
            <a:off x="43434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49" name="Line 21"/>
          <p:cNvSpPr>
            <a:spLocks noChangeShapeType="1"/>
          </p:cNvSpPr>
          <p:nvPr/>
        </p:nvSpPr>
        <p:spPr bwMode="auto">
          <a:xfrm flipH="1" flipV="1">
            <a:off x="5410200" y="2606675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0" name="Line 22"/>
          <p:cNvSpPr>
            <a:spLocks noChangeShapeType="1"/>
          </p:cNvSpPr>
          <p:nvPr/>
        </p:nvSpPr>
        <p:spPr bwMode="auto">
          <a:xfrm flipH="1" flipV="1">
            <a:off x="25146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1" name="Line 23"/>
          <p:cNvSpPr>
            <a:spLocks noChangeShapeType="1"/>
          </p:cNvSpPr>
          <p:nvPr/>
        </p:nvSpPr>
        <p:spPr bwMode="auto">
          <a:xfrm flipH="1">
            <a:off x="36576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2" name="Line 24"/>
          <p:cNvSpPr>
            <a:spLocks noChangeShapeType="1"/>
          </p:cNvSpPr>
          <p:nvPr/>
        </p:nvSpPr>
        <p:spPr bwMode="auto">
          <a:xfrm flipV="1">
            <a:off x="33528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5353" name="Rectangle 25"/>
          <p:cNvSpPr>
            <a:spLocks noChangeArrowheads="1"/>
          </p:cNvSpPr>
          <p:nvPr/>
        </p:nvSpPr>
        <p:spPr bwMode="auto">
          <a:xfrm>
            <a:off x="5867400" y="1676400"/>
            <a:ext cx="10473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5354" name="Rectangle 26"/>
          <p:cNvSpPr>
            <a:spLocks noChangeArrowheads="1"/>
          </p:cNvSpPr>
          <p:nvPr/>
        </p:nvSpPr>
        <p:spPr bwMode="auto">
          <a:xfrm>
            <a:off x="961930" y="1828800"/>
            <a:ext cx="1004983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5355" name="Rectangle 27"/>
          <p:cNvSpPr>
            <a:spLocks noChangeArrowheads="1"/>
          </p:cNvSpPr>
          <p:nvPr/>
        </p:nvSpPr>
        <p:spPr bwMode="auto">
          <a:xfrm>
            <a:off x="6019800" y="4038600"/>
            <a:ext cx="97171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</p:txBody>
      </p:sp>
      <p:sp>
        <p:nvSpPr>
          <p:cNvPr id="995356" name="Rectangle 28"/>
          <p:cNvSpPr>
            <a:spLocks noChangeArrowheads="1"/>
          </p:cNvSpPr>
          <p:nvPr/>
        </p:nvSpPr>
        <p:spPr bwMode="auto">
          <a:xfrm>
            <a:off x="1538005" y="4816475"/>
            <a:ext cx="13448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3 0</a:t>
            </a:r>
          </a:p>
        </p:txBody>
      </p:sp>
    </p:spTree>
    <p:extLst>
      <p:ext uri="{BB962C8B-B14F-4D97-AF65-F5344CB8AC3E}">
        <p14:creationId xmlns:p14="http://schemas.microsoft.com/office/powerpoint/2010/main" val="23331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AB4D-084B-489A-AA2E-D996C1942D2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38339" name="Group 3"/>
          <p:cNvGrpSpPr>
            <a:grpSpLocks/>
          </p:cNvGrpSpPr>
          <p:nvPr/>
        </p:nvGrpSpPr>
        <p:grpSpPr bwMode="auto">
          <a:xfrm>
            <a:off x="2133600" y="1997075"/>
            <a:ext cx="749300" cy="596900"/>
            <a:chOff x="292" y="2836"/>
            <a:chExt cx="472" cy="376"/>
          </a:xfrm>
        </p:grpSpPr>
        <p:sp>
          <p:nvSpPr>
            <p:cNvPr id="1038340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1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8342" name="Group 6"/>
          <p:cNvGrpSpPr>
            <a:grpSpLocks/>
          </p:cNvGrpSpPr>
          <p:nvPr/>
        </p:nvGrpSpPr>
        <p:grpSpPr bwMode="auto">
          <a:xfrm>
            <a:off x="5041900" y="1997075"/>
            <a:ext cx="749300" cy="596900"/>
            <a:chOff x="292" y="2836"/>
            <a:chExt cx="472" cy="376"/>
          </a:xfrm>
        </p:grpSpPr>
        <p:sp>
          <p:nvSpPr>
            <p:cNvPr id="1038343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4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8345" name="Group 9"/>
          <p:cNvGrpSpPr>
            <a:grpSpLocks/>
          </p:cNvGrpSpPr>
          <p:nvPr/>
        </p:nvGrpSpPr>
        <p:grpSpPr bwMode="auto">
          <a:xfrm>
            <a:off x="5194300" y="4206875"/>
            <a:ext cx="749300" cy="596900"/>
            <a:chOff x="292" y="2836"/>
            <a:chExt cx="472" cy="376"/>
          </a:xfrm>
        </p:grpSpPr>
        <p:sp>
          <p:nvSpPr>
            <p:cNvPr id="1038346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47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38348" name="Group 12"/>
          <p:cNvGrpSpPr>
            <a:grpSpLocks/>
          </p:cNvGrpSpPr>
          <p:nvPr/>
        </p:nvGrpSpPr>
        <p:grpSpPr bwMode="auto">
          <a:xfrm>
            <a:off x="2895600" y="4740275"/>
            <a:ext cx="749300" cy="596900"/>
            <a:chOff x="292" y="2836"/>
            <a:chExt cx="472" cy="376"/>
          </a:xfrm>
        </p:grpSpPr>
        <p:sp>
          <p:nvSpPr>
            <p:cNvPr id="1038349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50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8351" name="Group 15"/>
          <p:cNvGrpSpPr>
            <a:grpSpLocks/>
          </p:cNvGrpSpPr>
          <p:nvPr/>
        </p:nvGrpSpPr>
        <p:grpSpPr bwMode="auto">
          <a:xfrm>
            <a:off x="3733800" y="3216275"/>
            <a:ext cx="749300" cy="596900"/>
            <a:chOff x="292" y="2836"/>
            <a:chExt cx="472" cy="376"/>
          </a:xfrm>
        </p:grpSpPr>
        <p:sp>
          <p:nvSpPr>
            <p:cNvPr id="1038352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353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38354" name="Line 18"/>
          <p:cNvSpPr>
            <a:spLocks noChangeShapeType="1"/>
          </p:cNvSpPr>
          <p:nvPr/>
        </p:nvSpPr>
        <p:spPr bwMode="auto">
          <a:xfrm>
            <a:off x="27432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5" name="Line 19"/>
          <p:cNvSpPr>
            <a:spLocks noChangeShapeType="1"/>
          </p:cNvSpPr>
          <p:nvPr/>
        </p:nvSpPr>
        <p:spPr bwMode="auto">
          <a:xfrm flipV="1">
            <a:off x="28956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6" name="Line 20"/>
          <p:cNvSpPr>
            <a:spLocks noChangeShapeType="1"/>
          </p:cNvSpPr>
          <p:nvPr/>
        </p:nvSpPr>
        <p:spPr bwMode="auto">
          <a:xfrm flipV="1">
            <a:off x="43434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7" name="Line 21"/>
          <p:cNvSpPr>
            <a:spLocks noChangeShapeType="1"/>
          </p:cNvSpPr>
          <p:nvPr/>
        </p:nvSpPr>
        <p:spPr bwMode="auto">
          <a:xfrm flipH="1" flipV="1">
            <a:off x="5410200" y="2606675"/>
            <a:ext cx="152400" cy="1600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8" name="Line 22"/>
          <p:cNvSpPr>
            <a:spLocks noChangeShapeType="1"/>
          </p:cNvSpPr>
          <p:nvPr/>
        </p:nvSpPr>
        <p:spPr bwMode="auto">
          <a:xfrm flipH="1" flipV="1">
            <a:off x="25146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59" name="Line 23"/>
          <p:cNvSpPr>
            <a:spLocks noChangeShapeType="1"/>
          </p:cNvSpPr>
          <p:nvPr/>
        </p:nvSpPr>
        <p:spPr bwMode="auto">
          <a:xfrm flipH="1">
            <a:off x="36576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60" name="Line 24"/>
          <p:cNvSpPr>
            <a:spLocks noChangeShapeType="1"/>
          </p:cNvSpPr>
          <p:nvPr/>
        </p:nvSpPr>
        <p:spPr bwMode="auto">
          <a:xfrm flipV="1">
            <a:off x="33528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361" name="Rectangle 25"/>
          <p:cNvSpPr>
            <a:spLocks noChangeArrowheads="1"/>
          </p:cNvSpPr>
          <p:nvPr/>
        </p:nvSpPr>
        <p:spPr bwMode="auto">
          <a:xfrm>
            <a:off x="5867400" y="1676400"/>
            <a:ext cx="9906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38362" name="Rectangle 26"/>
          <p:cNvSpPr>
            <a:spLocks noChangeArrowheads="1"/>
          </p:cNvSpPr>
          <p:nvPr/>
        </p:nvSpPr>
        <p:spPr bwMode="auto">
          <a:xfrm>
            <a:off x="961930" y="1828800"/>
            <a:ext cx="1004983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38363" name="Rectangle 27"/>
          <p:cNvSpPr>
            <a:spLocks noChangeArrowheads="1"/>
          </p:cNvSpPr>
          <p:nvPr/>
        </p:nvSpPr>
        <p:spPr bwMode="auto">
          <a:xfrm>
            <a:off x="5962510" y="4039685"/>
            <a:ext cx="9906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38364" name="Rectangle 28"/>
          <p:cNvSpPr>
            <a:spLocks noChangeArrowheads="1"/>
          </p:cNvSpPr>
          <p:nvPr/>
        </p:nvSpPr>
        <p:spPr bwMode="auto">
          <a:xfrm>
            <a:off x="1499600" y="4816475"/>
            <a:ext cx="128805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38365" name="Freeform 29"/>
          <p:cNvSpPr>
            <a:spLocks/>
          </p:cNvSpPr>
          <p:nvPr/>
        </p:nvSpPr>
        <p:spPr bwMode="auto">
          <a:xfrm>
            <a:off x="6954330" y="4206875"/>
            <a:ext cx="152400" cy="3048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96 h 192"/>
              <a:gd name="T4" fmla="*/ 0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48" y="160"/>
                  <a:pt x="0" y="19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231-931E-42D1-8B6F-A4D15A533DD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999427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999428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29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99430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999431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2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99433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999434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5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99436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999437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38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9439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999440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9441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9442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3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4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5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6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7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8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9449" name="Rectangle 25"/>
          <p:cNvSpPr>
            <a:spLocks noChangeArrowheads="1"/>
          </p:cNvSpPr>
          <p:nvPr/>
        </p:nvSpPr>
        <p:spPr bwMode="auto">
          <a:xfrm>
            <a:off x="5714999" y="1676400"/>
            <a:ext cx="104608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99450" name="Rectangle 26"/>
          <p:cNvSpPr>
            <a:spLocks noChangeArrowheads="1"/>
          </p:cNvSpPr>
          <p:nvPr/>
        </p:nvSpPr>
        <p:spPr bwMode="auto">
          <a:xfrm>
            <a:off x="846716" y="1828800"/>
            <a:ext cx="967798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99451" name="Rectangle 27"/>
          <p:cNvSpPr>
            <a:spLocks noChangeArrowheads="1"/>
          </p:cNvSpPr>
          <p:nvPr/>
        </p:nvSpPr>
        <p:spPr bwMode="auto">
          <a:xfrm>
            <a:off x="5867400" y="4038600"/>
            <a:ext cx="10668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99452" name="Rectangle 28"/>
          <p:cNvSpPr>
            <a:spLocks noChangeArrowheads="1"/>
          </p:cNvSpPr>
          <p:nvPr/>
        </p:nvSpPr>
        <p:spPr bwMode="auto">
          <a:xfrm>
            <a:off x="1269170" y="4816475"/>
            <a:ext cx="136608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999454" name="Text Box 30"/>
          <p:cNvSpPr txBox="1">
            <a:spLocks noChangeArrowheads="1"/>
          </p:cNvSpPr>
          <p:nvPr/>
        </p:nvSpPr>
        <p:spPr bwMode="auto">
          <a:xfrm>
            <a:off x="3200399" y="5410200"/>
            <a:ext cx="363749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2 chooses (2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4 chooses (4 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3 chooses (3 4 2 0)</a:t>
            </a:r>
          </a:p>
          <a:p>
            <a:pPr algn="l">
              <a:buFontTx/>
              <a:buChar char="•"/>
            </a:pPr>
            <a:r>
              <a:rPr lang="en-US" altLang="en-US" sz="2000" b="1" dirty="0">
                <a:solidFill>
                  <a:schemeClr val="accent2"/>
                </a:solidFill>
              </a:rPr>
              <a:t> 1 chooses (1 0)</a:t>
            </a:r>
          </a:p>
        </p:txBody>
      </p:sp>
    </p:spTree>
    <p:extLst>
      <p:ext uri="{BB962C8B-B14F-4D97-AF65-F5344CB8AC3E}">
        <p14:creationId xmlns:p14="http://schemas.microsoft.com/office/powerpoint/2010/main" val="32399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48C38-DAC6-428E-BE4F-0F7F3E0FCA1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1475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147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7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1478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147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1481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148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1484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148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1487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148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148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1490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1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2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3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4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5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6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1497" name="Rectangle 25"/>
          <p:cNvSpPr>
            <a:spLocks noChangeArrowheads="1"/>
          </p:cNvSpPr>
          <p:nvPr/>
        </p:nvSpPr>
        <p:spPr bwMode="auto">
          <a:xfrm>
            <a:off x="5715000" y="167640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1498" name="Rectangle 26"/>
          <p:cNvSpPr>
            <a:spLocks noChangeArrowheads="1"/>
          </p:cNvSpPr>
          <p:nvPr/>
        </p:nvSpPr>
        <p:spPr bwMode="auto">
          <a:xfrm>
            <a:off x="1000336" y="1828800"/>
            <a:ext cx="95864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1499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1500" name="Rectangle 28"/>
          <p:cNvSpPr>
            <a:spLocks noChangeArrowheads="1"/>
          </p:cNvSpPr>
          <p:nvPr/>
        </p:nvSpPr>
        <p:spPr bwMode="auto">
          <a:xfrm>
            <a:off x="1307575" y="481647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1502" name="Text Box 30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2 chooses (2 1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Detecting Topology Changes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Beaconing</a:t>
            </a:r>
          </a:p>
          <a:p>
            <a:pPr lvl="1"/>
            <a:r>
              <a:rPr lang="en-US" altLang="en-US" dirty="0" smtClean="0"/>
              <a:t>Periodic “hello” messages in both directions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Detect a failure after a few missed “hellos”</a:t>
            </a:r>
          </a:p>
          <a:p>
            <a:pPr lvl="1"/>
            <a:endParaRPr lang="en-US" altLang="en-US" dirty="0" smtClean="0"/>
          </a:p>
          <a:p>
            <a:pPr lvl="1">
              <a:buFont typeface="Arial" pitchFamily="34" charset="0"/>
              <a:buNone/>
            </a:pPr>
            <a:endParaRPr lang="en-US" altLang="en-US" dirty="0" smtClean="0"/>
          </a:p>
          <a:p>
            <a:r>
              <a:rPr lang="en-US" altLang="en-US" dirty="0" smtClean="0"/>
              <a:t>Performance trade-offs</a:t>
            </a:r>
          </a:p>
          <a:p>
            <a:pPr lvl="1"/>
            <a:r>
              <a:rPr lang="en-US" altLang="en-US" dirty="0" smtClean="0"/>
              <a:t>Detection delay</a:t>
            </a:r>
          </a:p>
          <a:p>
            <a:pPr lvl="1"/>
            <a:r>
              <a:rPr lang="en-US" altLang="en-US" dirty="0" smtClean="0"/>
              <a:t>Overhead on link bandwidth and CPU</a:t>
            </a:r>
          </a:p>
          <a:p>
            <a:pPr lvl="1"/>
            <a:r>
              <a:rPr lang="en-US" altLang="en-US" dirty="0" smtClean="0"/>
              <a:t>Likelihood of false detection (false positive)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895600" y="3124200"/>
            <a:ext cx="844550" cy="612775"/>
            <a:chOff x="3120" y="2880"/>
            <a:chExt cx="144" cy="96"/>
          </a:xfrm>
        </p:grpSpPr>
        <p:sp>
          <p:nvSpPr>
            <p:cNvPr id="23586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9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90" name="Group 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23593" name="Group 1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603" name="Freeform 1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4" name="Freeform 1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5" name="Freeform 1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6" name="Freeform 1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7" name="Freeform 1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8" name="Freeform 1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9" name="Freeform 1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10" name="Freeform 1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94" name="Group 1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23595" name="Freeform 2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6" name="Freeform 2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7" name="Freeform 2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8" name="Freeform 2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99" name="Freeform 2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0" name="Freeform 2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1" name="Freeform 2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602" name="Freeform 2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3591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5029200" y="3124200"/>
            <a:ext cx="844550" cy="612775"/>
            <a:chOff x="3120" y="2880"/>
            <a:chExt cx="144" cy="96"/>
          </a:xfrm>
        </p:grpSpPr>
        <p:sp>
          <p:nvSpPr>
            <p:cNvPr id="23561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2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3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4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565" name="Group 35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23568" name="Group 36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578" name="Freeform 37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9" name="Freeform 38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4 h 148"/>
                    <a:gd name="T2" fmla="*/ 2 w 479"/>
                    <a:gd name="T3" fmla="*/ 5 h 148"/>
                    <a:gd name="T4" fmla="*/ 6 w 479"/>
                    <a:gd name="T5" fmla="*/ 2 h 148"/>
                    <a:gd name="T6" fmla="*/ 8 w 479"/>
                    <a:gd name="T7" fmla="*/ 3 h 148"/>
                    <a:gd name="T8" fmla="*/ 7 w 479"/>
                    <a:gd name="T9" fmla="*/ 0 h 148"/>
                    <a:gd name="T10" fmla="*/ 2 w 479"/>
                    <a:gd name="T11" fmla="*/ 0 h 148"/>
                    <a:gd name="T12" fmla="*/ 4 w 479"/>
                    <a:gd name="T13" fmla="*/ 1 h 148"/>
                    <a:gd name="T14" fmla="*/ 0 w 479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0" name="Freeform 39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1" name="Freeform 40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8 w 480"/>
                    <a:gd name="T1" fmla="*/ 1 h 158"/>
                    <a:gd name="T2" fmla="*/ 6 w 480"/>
                    <a:gd name="T3" fmla="*/ 0 h 158"/>
                    <a:gd name="T4" fmla="*/ 2 w 480"/>
                    <a:gd name="T5" fmla="*/ 4 h 158"/>
                    <a:gd name="T6" fmla="*/ 0 w 480"/>
                    <a:gd name="T7" fmla="*/ 2 h 158"/>
                    <a:gd name="T8" fmla="*/ 1 w 480"/>
                    <a:gd name="T9" fmla="*/ 6 h 158"/>
                    <a:gd name="T10" fmla="*/ 6 w 480"/>
                    <a:gd name="T11" fmla="*/ 6 h 158"/>
                    <a:gd name="T12" fmla="*/ 4 w 480"/>
                    <a:gd name="T13" fmla="*/ 4 h 158"/>
                    <a:gd name="T14" fmla="*/ 8 w 480"/>
                    <a:gd name="T15" fmla="*/ 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2" name="Freeform 41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3" name="Freeform 42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 h 149"/>
                    <a:gd name="T2" fmla="*/ 2 w 479"/>
                    <a:gd name="T3" fmla="*/ 0 h 149"/>
                    <a:gd name="T4" fmla="*/ 6 w 479"/>
                    <a:gd name="T5" fmla="*/ 3 h 149"/>
                    <a:gd name="T6" fmla="*/ 8 w 479"/>
                    <a:gd name="T7" fmla="*/ 2 h 149"/>
                    <a:gd name="T8" fmla="*/ 7 w 479"/>
                    <a:gd name="T9" fmla="*/ 6 h 149"/>
                    <a:gd name="T10" fmla="*/ 2 w 479"/>
                    <a:gd name="T11" fmla="*/ 6 h 149"/>
                    <a:gd name="T12" fmla="*/ 4 w 479"/>
                    <a:gd name="T13" fmla="*/ 5 h 149"/>
                    <a:gd name="T14" fmla="*/ 0 w 479"/>
                    <a:gd name="T15" fmla="*/ 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4" name="Freeform 43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85" name="Freeform 44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7 w 478"/>
                    <a:gd name="T1" fmla="*/ 4 h 148"/>
                    <a:gd name="T2" fmla="*/ 6 w 478"/>
                    <a:gd name="T3" fmla="*/ 6 h 148"/>
                    <a:gd name="T4" fmla="*/ 2 w 478"/>
                    <a:gd name="T5" fmla="*/ 2 h 148"/>
                    <a:gd name="T6" fmla="*/ 0 w 478"/>
                    <a:gd name="T7" fmla="*/ 3 h 148"/>
                    <a:gd name="T8" fmla="*/ 1 w 478"/>
                    <a:gd name="T9" fmla="*/ 0 h 148"/>
                    <a:gd name="T10" fmla="*/ 6 w 478"/>
                    <a:gd name="T11" fmla="*/ 0 h 148"/>
                    <a:gd name="T12" fmla="*/ 4 w 478"/>
                    <a:gd name="T13" fmla="*/ 1 h 148"/>
                    <a:gd name="T14" fmla="*/ 7 w 478"/>
                    <a:gd name="T15" fmla="*/ 4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3569" name="Group 45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23570" name="Freeform 46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1" name="Freeform 47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4 h 149"/>
                    <a:gd name="T2" fmla="*/ 2 w 479"/>
                    <a:gd name="T3" fmla="*/ 5 h 149"/>
                    <a:gd name="T4" fmla="*/ 6 w 479"/>
                    <a:gd name="T5" fmla="*/ 2 h 149"/>
                    <a:gd name="T6" fmla="*/ 8 w 479"/>
                    <a:gd name="T7" fmla="*/ 3 h 149"/>
                    <a:gd name="T8" fmla="*/ 7 w 479"/>
                    <a:gd name="T9" fmla="*/ 0 h 149"/>
                    <a:gd name="T10" fmla="*/ 2 w 479"/>
                    <a:gd name="T11" fmla="*/ 0 h 149"/>
                    <a:gd name="T12" fmla="*/ 4 w 479"/>
                    <a:gd name="T13" fmla="*/ 1 h 149"/>
                    <a:gd name="T14" fmla="*/ 0 w 479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2" name="Freeform 48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3" name="Freeform 49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8 w 480"/>
                    <a:gd name="T1" fmla="*/ 1 h 156"/>
                    <a:gd name="T2" fmla="*/ 6 w 480"/>
                    <a:gd name="T3" fmla="*/ 0 h 156"/>
                    <a:gd name="T4" fmla="*/ 2 w 480"/>
                    <a:gd name="T5" fmla="*/ 4 h 156"/>
                    <a:gd name="T6" fmla="*/ 0 w 480"/>
                    <a:gd name="T7" fmla="*/ 2 h 156"/>
                    <a:gd name="T8" fmla="*/ 1 w 480"/>
                    <a:gd name="T9" fmla="*/ 6 h 156"/>
                    <a:gd name="T10" fmla="*/ 6 w 480"/>
                    <a:gd name="T11" fmla="*/ 6 h 156"/>
                    <a:gd name="T12" fmla="*/ 4 w 480"/>
                    <a:gd name="T13" fmla="*/ 5 h 156"/>
                    <a:gd name="T14" fmla="*/ 8 w 480"/>
                    <a:gd name="T15" fmla="*/ 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4" name="Freeform 50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5" name="Freeform 51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 h 148"/>
                    <a:gd name="T2" fmla="*/ 2 w 479"/>
                    <a:gd name="T3" fmla="*/ 0 h 148"/>
                    <a:gd name="T4" fmla="*/ 6 w 479"/>
                    <a:gd name="T5" fmla="*/ 3 h 148"/>
                    <a:gd name="T6" fmla="*/ 8 w 479"/>
                    <a:gd name="T7" fmla="*/ 2 h 148"/>
                    <a:gd name="T8" fmla="*/ 7 w 479"/>
                    <a:gd name="T9" fmla="*/ 5 h 148"/>
                    <a:gd name="T10" fmla="*/ 2 w 479"/>
                    <a:gd name="T11" fmla="*/ 5 h 148"/>
                    <a:gd name="T12" fmla="*/ 4 w 479"/>
                    <a:gd name="T13" fmla="*/ 5 h 148"/>
                    <a:gd name="T14" fmla="*/ 0 w 479"/>
                    <a:gd name="T15" fmla="*/ 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6" name="Freeform 52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3577" name="Freeform 53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8 w 478"/>
                    <a:gd name="T1" fmla="*/ 4 h 149"/>
                    <a:gd name="T2" fmla="*/ 6 w 478"/>
                    <a:gd name="T3" fmla="*/ 6 h 149"/>
                    <a:gd name="T4" fmla="*/ 2 w 478"/>
                    <a:gd name="T5" fmla="*/ 2 h 149"/>
                    <a:gd name="T6" fmla="*/ 0 w 478"/>
                    <a:gd name="T7" fmla="*/ 3 h 149"/>
                    <a:gd name="T8" fmla="*/ 1 w 478"/>
                    <a:gd name="T9" fmla="*/ 0 h 149"/>
                    <a:gd name="T10" fmla="*/ 6 w 478"/>
                    <a:gd name="T11" fmla="*/ 0 h 149"/>
                    <a:gd name="T12" fmla="*/ 4 w 478"/>
                    <a:gd name="T13" fmla="*/ 1 h 149"/>
                    <a:gd name="T14" fmla="*/ 8 w 478"/>
                    <a:gd name="T15" fmla="*/ 4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pitchFamily="49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23566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Line 56"/>
          <p:cNvSpPr>
            <a:spLocks noChangeShapeType="1"/>
          </p:cNvSpPr>
          <p:nvPr/>
        </p:nvSpPr>
        <p:spPr bwMode="auto">
          <a:xfrm flipV="1">
            <a:off x="3736975" y="3503613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57"/>
          <p:cNvSpPr txBox="1">
            <a:spLocks noChangeArrowheads="1"/>
          </p:cNvSpPr>
          <p:nvPr/>
        </p:nvSpPr>
        <p:spPr bwMode="auto">
          <a:xfrm>
            <a:off x="3868738" y="3032125"/>
            <a:ext cx="1090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“hello”</a:t>
            </a: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76E465CC-C249-4B9A-B5DE-18678B62493B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AD05-4F84-40A6-B5C3-31FC26AAE3F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3523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352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2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3526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352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2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3529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353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3532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353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3535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353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3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3538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39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0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1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2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3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4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5" name="Rectangle 25"/>
          <p:cNvSpPr>
            <a:spLocks noChangeArrowheads="1"/>
          </p:cNvSpPr>
          <p:nvPr/>
        </p:nvSpPr>
        <p:spPr bwMode="auto">
          <a:xfrm>
            <a:off x="5715000" y="167640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3546" name="Rectangle 26"/>
          <p:cNvSpPr>
            <a:spLocks noChangeArrowheads="1"/>
          </p:cNvSpPr>
          <p:nvPr/>
        </p:nvSpPr>
        <p:spPr bwMode="auto">
          <a:xfrm>
            <a:off x="923526" y="1828800"/>
            <a:ext cx="98147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3547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3548" name="Rectangle 28"/>
          <p:cNvSpPr>
            <a:spLocks noChangeArrowheads="1"/>
          </p:cNvSpPr>
          <p:nvPr/>
        </p:nvSpPr>
        <p:spPr bwMode="auto">
          <a:xfrm>
            <a:off x="1307575" y="481647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3549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3 chooses (3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C9ED-606A-4595-BD82-7FB846C00F8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6595" name="Group 3"/>
          <p:cNvGrpSpPr>
            <a:grpSpLocks/>
          </p:cNvGrpSpPr>
          <p:nvPr/>
        </p:nvGrpSpPr>
        <p:grpSpPr bwMode="auto">
          <a:xfrm>
            <a:off x="1981200" y="1997075"/>
            <a:ext cx="749300" cy="596900"/>
            <a:chOff x="292" y="2836"/>
            <a:chExt cx="472" cy="376"/>
          </a:xfrm>
        </p:grpSpPr>
        <p:sp>
          <p:nvSpPr>
            <p:cNvPr id="1006596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597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6598" name="Group 6"/>
          <p:cNvGrpSpPr>
            <a:grpSpLocks/>
          </p:cNvGrpSpPr>
          <p:nvPr/>
        </p:nvGrpSpPr>
        <p:grpSpPr bwMode="auto">
          <a:xfrm>
            <a:off x="4889500" y="1997075"/>
            <a:ext cx="749300" cy="596900"/>
            <a:chOff x="292" y="2836"/>
            <a:chExt cx="472" cy="376"/>
          </a:xfrm>
        </p:grpSpPr>
        <p:sp>
          <p:nvSpPr>
            <p:cNvPr id="1006599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0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6601" name="Group 9"/>
          <p:cNvGrpSpPr>
            <a:grpSpLocks/>
          </p:cNvGrpSpPr>
          <p:nvPr/>
        </p:nvGrpSpPr>
        <p:grpSpPr bwMode="auto">
          <a:xfrm>
            <a:off x="5041900" y="4206875"/>
            <a:ext cx="749300" cy="596900"/>
            <a:chOff x="292" y="2836"/>
            <a:chExt cx="472" cy="376"/>
          </a:xfrm>
        </p:grpSpPr>
        <p:sp>
          <p:nvSpPr>
            <p:cNvPr id="1006602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3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6604" name="Group 12"/>
          <p:cNvGrpSpPr>
            <a:grpSpLocks/>
          </p:cNvGrpSpPr>
          <p:nvPr/>
        </p:nvGrpSpPr>
        <p:grpSpPr bwMode="auto">
          <a:xfrm>
            <a:off x="2743200" y="4740275"/>
            <a:ext cx="749300" cy="596900"/>
            <a:chOff x="292" y="2836"/>
            <a:chExt cx="472" cy="376"/>
          </a:xfrm>
        </p:grpSpPr>
        <p:sp>
          <p:nvSpPr>
            <p:cNvPr id="1006605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6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6607" name="Group 15"/>
          <p:cNvGrpSpPr>
            <a:grpSpLocks/>
          </p:cNvGrpSpPr>
          <p:nvPr/>
        </p:nvGrpSpPr>
        <p:grpSpPr bwMode="auto">
          <a:xfrm>
            <a:off x="3581400" y="3216275"/>
            <a:ext cx="749300" cy="596900"/>
            <a:chOff x="292" y="2836"/>
            <a:chExt cx="472" cy="376"/>
          </a:xfrm>
        </p:grpSpPr>
        <p:sp>
          <p:nvSpPr>
            <p:cNvPr id="1006608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6609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6610" name="Line 18"/>
          <p:cNvSpPr>
            <a:spLocks noChangeShapeType="1"/>
          </p:cNvSpPr>
          <p:nvPr/>
        </p:nvSpPr>
        <p:spPr bwMode="auto">
          <a:xfrm>
            <a:off x="2590800" y="253047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 flipV="1">
            <a:off x="2743200" y="2225675"/>
            <a:ext cx="2133600" cy="76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Line 20"/>
          <p:cNvSpPr>
            <a:spLocks noChangeShapeType="1"/>
          </p:cNvSpPr>
          <p:nvPr/>
        </p:nvSpPr>
        <p:spPr bwMode="auto">
          <a:xfrm flipV="1">
            <a:off x="4191000" y="2530475"/>
            <a:ext cx="8382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3" name="Line 21"/>
          <p:cNvSpPr>
            <a:spLocks noChangeShapeType="1"/>
          </p:cNvSpPr>
          <p:nvPr/>
        </p:nvSpPr>
        <p:spPr bwMode="auto">
          <a:xfrm flipH="1" flipV="1">
            <a:off x="5257800" y="260667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4" name="Line 22"/>
          <p:cNvSpPr>
            <a:spLocks noChangeShapeType="1"/>
          </p:cNvSpPr>
          <p:nvPr/>
        </p:nvSpPr>
        <p:spPr bwMode="auto">
          <a:xfrm flipH="1" flipV="1">
            <a:off x="2362200" y="260667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5" name="Line 23"/>
          <p:cNvSpPr>
            <a:spLocks noChangeShapeType="1"/>
          </p:cNvSpPr>
          <p:nvPr/>
        </p:nvSpPr>
        <p:spPr bwMode="auto">
          <a:xfrm flipH="1">
            <a:off x="3505200" y="451167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6" name="Line 24"/>
          <p:cNvSpPr>
            <a:spLocks noChangeShapeType="1"/>
          </p:cNvSpPr>
          <p:nvPr/>
        </p:nvSpPr>
        <p:spPr bwMode="auto">
          <a:xfrm flipV="1">
            <a:off x="3200400" y="374967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7" name="Rectangle 25"/>
          <p:cNvSpPr>
            <a:spLocks noChangeArrowheads="1"/>
          </p:cNvSpPr>
          <p:nvPr/>
        </p:nvSpPr>
        <p:spPr bwMode="auto">
          <a:xfrm>
            <a:off x="5715000" y="1676400"/>
            <a:ext cx="104608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6618" name="Rectangle 26"/>
          <p:cNvSpPr>
            <a:spLocks noChangeArrowheads="1"/>
          </p:cNvSpPr>
          <p:nvPr/>
        </p:nvSpPr>
        <p:spPr bwMode="auto">
          <a:xfrm>
            <a:off x="846716" y="1828800"/>
            <a:ext cx="967798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6619" name="Rectangle 27"/>
          <p:cNvSpPr>
            <a:spLocks noChangeArrowheads="1"/>
          </p:cNvSpPr>
          <p:nvPr/>
        </p:nvSpPr>
        <p:spPr bwMode="auto">
          <a:xfrm>
            <a:off x="5867400" y="4038600"/>
            <a:ext cx="97049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6620" name="Rectangle 28"/>
          <p:cNvSpPr>
            <a:spLocks noChangeArrowheads="1"/>
          </p:cNvSpPr>
          <p:nvPr/>
        </p:nvSpPr>
        <p:spPr bwMode="auto">
          <a:xfrm>
            <a:off x="1461195" y="4805136"/>
            <a:ext cx="126003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6621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1 chooses (1 3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D907-5CFB-4A91-B9A8-642A47BD7A0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08643" name="Group 3"/>
          <p:cNvGrpSpPr>
            <a:grpSpLocks/>
          </p:cNvGrpSpPr>
          <p:nvPr/>
        </p:nvGrpSpPr>
        <p:grpSpPr bwMode="auto">
          <a:xfrm>
            <a:off x="1981200" y="1965325"/>
            <a:ext cx="749300" cy="596900"/>
            <a:chOff x="292" y="2836"/>
            <a:chExt cx="472" cy="376"/>
          </a:xfrm>
        </p:grpSpPr>
        <p:sp>
          <p:nvSpPr>
            <p:cNvPr id="1008644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45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08646" name="Group 6"/>
          <p:cNvGrpSpPr>
            <a:grpSpLocks/>
          </p:cNvGrpSpPr>
          <p:nvPr/>
        </p:nvGrpSpPr>
        <p:grpSpPr bwMode="auto">
          <a:xfrm>
            <a:off x="4889500" y="1965325"/>
            <a:ext cx="749300" cy="596900"/>
            <a:chOff x="292" y="2836"/>
            <a:chExt cx="472" cy="376"/>
          </a:xfrm>
        </p:grpSpPr>
        <p:sp>
          <p:nvSpPr>
            <p:cNvPr id="1008647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48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08649" name="Group 9"/>
          <p:cNvGrpSpPr>
            <a:grpSpLocks/>
          </p:cNvGrpSpPr>
          <p:nvPr/>
        </p:nvGrpSpPr>
        <p:grpSpPr bwMode="auto">
          <a:xfrm>
            <a:off x="5041900" y="4175125"/>
            <a:ext cx="749300" cy="596900"/>
            <a:chOff x="292" y="2836"/>
            <a:chExt cx="472" cy="376"/>
          </a:xfrm>
        </p:grpSpPr>
        <p:sp>
          <p:nvSpPr>
            <p:cNvPr id="1008650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1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08652" name="Group 12"/>
          <p:cNvGrpSpPr>
            <a:grpSpLocks/>
          </p:cNvGrpSpPr>
          <p:nvPr/>
        </p:nvGrpSpPr>
        <p:grpSpPr bwMode="auto">
          <a:xfrm>
            <a:off x="2743200" y="4708525"/>
            <a:ext cx="749300" cy="596900"/>
            <a:chOff x="292" y="2836"/>
            <a:chExt cx="472" cy="376"/>
          </a:xfrm>
        </p:grpSpPr>
        <p:sp>
          <p:nvSpPr>
            <p:cNvPr id="1008653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4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08655" name="Group 15"/>
          <p:cNvGrpSpPr>
            <a:grpSpLocks/>
          </p:cNvGrpSpPr>
          <p:nvPr/>
        </p:nvGrpSpPr>
        <p:grpSpPr bwMode="auto">
          <a:xfrm>
            <a:off x="3581400" y="3184525"/>
            <a:ext cx="749300" cy="596900"/>
            <a:chOff x="292" y="2836"/>
            <a:chExt cx="472" cy="376"/>
          </a:xfrm>
        </p:grpSpPr>
        <p:sp>
          <p:nvSpPr>
            <p:cNvPr id="1008656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8657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08658" name="Line 18"/>
          <p:cNvSpPr>
            <a:spLocks noChangeShapeType="1"/>
          </p:cNvSpPr>
          <p:nvPr/>
        </p:nvSpPr>
        <p:spPr bwMode="auto">
          <a:xfrm>
            <a:off x="2590800" y="249872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59" name="Line 19"/>
          <p:cNvSpPr>
            <a:spLocks noChangeShapeType="1"/>
          </p:cNvSpPr>
          <p:nvPr/>
        </p:nvSpPr>
        <p:spPr bwMode="auto">
          <a:xfrm flipV="1">
            <a:off x="2743200" y="219392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0" name="Line 20"/>
          <p:cNvSpPr>
            <a:spLocks noChangeShapeType="1"/>
          </p:cNvSpPr>
          <p:nvPr/>
        </p:nvSpPr>
        <p:spPr bwMode="auto">
          <a:xfrm flipV="1">
            <a:off x="4191000" y="249872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1" name="Line 21"/>
          <p:cNvSpPr>
            <a:spLocks noChangeShapeType="1"/>
          </p:cNvSpPr>
          <p:nvPr/>
        </p:nvSpPr>
        <p:spPr bwMode="auto">
          <a:xfrm flipH="1" flipV="1">
            <a:off x="5257800" y="257492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2" name="Line 22"/>
          <p:cNvSpPr>
            <a:spLocks noChangeShapeType="1"/>
          </p:cNvSpPr>
          <p:nvPr/>
        </p:nvSpPr>
        <p:spPr bwMode="auto">
          <a:xfrm flipH="1" flipV="1">
            <a:off x="2362200" y="257492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3" name="Line 23"/>
          <p:cNvSpPr>
            <a:spLocks noChangeShapeType="1"/>
          </p:cNvSpPr>
          <p:nvPr/>
        </p:nvSpPr>
        <p:spPr bwMode="auto">
          <a:xfrm flipH="1">
            <a:off x="3505200" y="4479925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4" name="Line 24"/>
          <p:cNvSpPr>
            <a:spLocks noChangeShapeType="1"/>
          </p:cNvSpPr>
          <p:nvPr/>
        </p:nvSpPr>
        <p:spPr bwMode="auto">
          <a:xfrm flipV="1">
            <a:off x="3200400" y="371792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8665" name="Rectangle 25"/>
          <p:cNvSpPr>
            <a:spLocks noChangeArrowheads="1"/>
          </p:cNvSpPr>
          <p:nvPr/>
        </p:nvSpPr>
        <p:spPr bwMode="auto">
          <a:xfrm>
            <a:off x="5715000" y="164465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08666" name="Rectangle 26"/>
          <p:cNvSpPr>
            <a:spLocks noChangeArrowheads="1"/>
          </p:cNvSpPr>
          <p:nvPr/>
        </p:nvSpPr>
        <p:spPr bwMode="auto">
          <a:xfrm>
            <a:off x="808310" y="1797050"/>
            <a:ext cx="1006204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08667" name="Rectangle 27"/>
          <p:cNvSpPr>
            <a:spLocks noChangeArrowheads="1"/>
          </p:cNvSpPr>
          <p:nvPr/>
        </p:nvSpPr>
        <p:spPr bwMode="auto">
          <a:xfrm>
            <a:off x="5867399" y="4006850"/>
            <a:ext cx="1008901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08668" name="Rectangle 28"/>
          <p:cNvSpPr>
            <a:spLocks noChangeArrowheads="1"/>
          </p:cNvSpPr>
          <p:nvPr/>
        </p:nvSpPr>
        <p:spPr bwMode="auto">
          <a:xfrm>
            <a:off x="1307575" y="4784725"/>
            <a:ext cx="13276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08669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2 chooses (2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1CEB-AF0F-4614-B4BB-1864DA0725F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Example: BAD GADGET</a:t>
            </a:r>
          </a:p>
        </p:txBody>
      </p:sp>
      <p:grpSp>
        <p:nvGrpSpPr>
          <p:cNvPr id="1010691" name="Group 3"/>
          <p:cNvGrpSpPr>
            <a:grpSpLocks/>
          </p:cNvGrpSpPr>
          <p:nvPr/>
        </p:nvGrpSpPr>
        <p:grpSpPr bwMode="auto">
          <a:xfrm>
            <a:off x="1981200" y="1965325"/>
            <a:ext cx="749300" cy="596900"/>
            <a:chOff x="292" y="2836"/>
            <a:chExt cx="472" cy="376"/>
          </a:xfrm>
        </p:grpSpPr>
        <p:sp>
          <p:nvSpPr>
            <p:cNvPr id="1010692" name="Oval 4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3" name="Rectangle 5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10694" name="Group 6"/>
          <p:cNvGrpSpPr>
            <a:grpSpLocks/>
          </p:cNvGrpSpPr>
          <p:nvPr/>
        </p:nvGrpSpPr>
        <p:grpSpPr bwMode="auto">
          <a:xfrm>
            <a:off x="4889500" y="1965325"/>
            <a:ext cx="749300" cy="596900"/>
            <a:chOff x="292" y="2836"/>
            <a:chExt cx="472" cy="376"/>
          </a:xfrm>
        </p:grpSpPr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6" name="Rectangle 8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10697" name="Group 9"/>
          <p:cNvGrpSpPr>
            <a:grpSpLocks/>
          </p:cNvGrpSpPr>
          <p:nvPr/>
        </p:nvGrpSpPr>
        <p:grpSpPr bwMode="auto">
          <a:xfrm>
            <a:off x="5041900" y="4175125"/>
            <a:ext cx="749300" cy="596900"/>
            <a:chOff x="292" y="2836"/>
            <a:chExt cx="472" cy="376"/>
          </a:xfrm>
        </p:grpSpPr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699" name="Rectangle 11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010700" name="Group 12"/>
          <p:cNvGrpSpPr>
            <a:grpSpLocks/>
          </p:cNvGrpSpPr>
          <p:nvPr/>
        </p:nvGrpSpPr>
        <p:grpSpPr bwMode="auto">
          <a:xfrm>
            <a:off x="2743200" y="4708525"/>
            <a:ext cx="749300" cy="596900"/>
            <a:chOff x="292" y="2836"/>
            <a:chExt cx="472" cy="376"/>
          </a:xfrm>
        </p:grpSpPr>
        <p:sp>
          <p:nvSpPr>
            <p:cNvPr id="1010701" name="Oval 13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10703" name="Group 15"/>
          <p:cNvGrpSpPr>
            <a:grpSpLocks/>
          </p:cNvGrpSpPr>
          <p:nvPr/>
        </p:nvGrpSpPr>
        <p:grpSpPr bwMode="auto">
          <a:xfrm>
            <a:off x="3581400" y="3184525"/>
            <a:ext cx="749300" cy="596900"/>
            <a:chOff x="292" y="2836"/>
            <a:chExt cx="472" cy="376"/>
          </a:xfrm>
        </p:grpSpPr>
        <p:sp>
          <p:nvSpPr>
            <p:cNvPr id="1010704" name="Oval 16"/>
            <p:cNvSpPr>
              <a:spLocks noChangeArrowheads="1"/>
            </p:cNvSpPr>
            <p:nvPr/>
          </p:nvSpPr>
          <p:spPr bwMode="auto">
            <a:xfrm>
              <a:off x="292" y="2836"/>
              <a:ext cx="472" cy="3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422" y="284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800" b="1">
                  <a:solidFill>
                    <a:schemeClr val="bg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010706" name="Line 18"/>
          <p:cNvSpPr>
            <a:spLocks noChangeShapeType="1"/>
          </p:cNvSpPr>
          <p:nvPr/>
        </p:nvSpPr>
        <p:spPr bwMode="auto">
          <a:xfrm>
            <a:off x="2590800" y="2498725"/>
            <a:ext cx="1066800" cy="7620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7" name="Line 19"/>
          <p:cNvSpPr>
            <a:spLocks noChangeShapeType="1"/>
          </p:cNvSpPr>
          <p:nvPr/>
        </p:nvSpPr>
        <p:spPr bwMode="auto">
          <a:xfrm flipV="1">
            <a:off x="2743200" y="2193925"/>
            <a:ext cx="2133600" cy="76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8" name="Line 20"/>
          <p:cNvSpPr>
            <a:spLocks noChangeShapeType="1"/>
          </p:cNvSpPr>
          <p:nvPr/>
        </p:nvSpPr>
        <p:spPr bwMode="auto">
          <a:xfrm flipV="1">
            <a:off x="4191000" y="2498725"/>
            <a:ext cx="838200" cy="7620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09" name="Line 21"/>
          <p:cNvSpPr>
            <a:spLocks noChangeShapeType="1"/>
          </p:cNvSpPr>
          <p:nvPr/>
        </p:nvSpPr>
        <p:spPr bwMode="auto">
          <a:xfrm flipH="1" flipV="1">
            <a:off x="5257800" y="2574925"/>
            <a:ext cx="152400" cy="16002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0" name="Line 22"/>
          <p:cNvSpPr>
            <a:spLocks noChangeShapeType="1"/>
          </p:cNvSpPr>
          <p:nvPr/>
        </p:nvSpPr>
        <p:spPr bwMode="auto">
          <a:xfrm flipH="1" flipV="1">
            <a:off x="2362200" y="2574925"/>
            <a:ext cx="685800" cy="2133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1" name="Line 23"/>
          <p:cNvSpPr>
            <a:spLocks noChangeShapeType="1"/>
          </p:cNvSpPr>
          <p:nvPr/>
        </p:nvSpPr>
        <p:spPr bwMode="auto">
          <a:xfrm flipH="1">
            <a:off x="3505200" y="4495800"/>
            <a:ext cx="1524000" cy="45720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2" name="Line 24"/>
          <p:cNvSpPr>
            <a:spLocks noChangeShapeType="1"/>
          </p:cNvSpPr>
          <p:nvPr/>
        </p:nvSpPr>
        <p:spPr bwMode="auto">
          <a:xfrm flipV="1">
            <a:off x="3200400" y="3717925"/>
            <a:ext cx="533400" cy="990600"/>
          </a:xfrm>
          <a:prstGeom prst="line">
            <a:avLst/>
          </a:prstGeom>
          <a:noFill/>
          <a:ln w="101600">
            <a:solidFill>
              <a:srgbClr val="FF0033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0713" name="Rectangle 25"/>
          <p:cNvSpPr>
            <a:spLocks noChangeArrowheads="1"/>
          </p:cNvSpPr>
          <p:nvPr/>
        </p:nvSpPr>
        <p:spPr bwMode="auto">
          <a:xfrm>
            <a:off x="5715000" y="1644650"/>
            <a:ext cx="96927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1010714" name="Rectangle 26"/>
          <p:cNvSpPr>
            <a:spLocks noChangeArrowheads="1"/>
          </p:cNvSpPr>
          <p:nvPr/>
        </p:nvSpPr>
        <p:spPr bwMode="auto">
          <a:xfrm>
            <a:off x="885120" y="1797050"/>
            <a:ext cx="965905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1010715" name="Rectangle 27"/>
          <p:cNvSpPr>
            <a:spLocks noChangeArrowheads="1"/>
          </p:cNvSpPr>
          <p:nvPr/>
        </p:nvSpPr>
        <p:spPr bwMode="auto">
          <a:xfrm>
            <a:off x="5867400" y="4006850"/>
            <a:ext cx="100890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1010716" name="Rectangle 28"/>
          <p:cNvSpPr>
            <a:spLocks noChangeArrowheads="1"/>
          </p:cNvSpPr>
          <p:nvPr/>
        </p:nvSpPr>
        <p:spPr bwMode="auto">
          <a:xfrm>
            <a:off x="1345980" y="4784725"/>
            <a:ext cx="1289270" cy="7085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0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1010717" name="Text Box 29"/>
          <p:cNvSpPr txBox="1">
            <a:spLocks noChangeArrowheads="1"/>
          </p:cNvSpPr>
          <p:nvPr/>
        </p:nvSpPr>
        <p:spPr bwMode="auto">
          <a:xfrm>
            <a:off x="2971800" y="5626100"/>
            <a:ext cx="3962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000" b="1">
                <a:solidFill>
                  <a:schemeClr val="accent2"/>
                </a:solidFill>
              </a:rPr>
              <a:t>… 3 chooses (3 4 2 0) …</a:t>
            </a:r>
          </a:p>
          <a:p>
            <a:pPr algn="l"/>
            <a:endParaRPr lang="en-US" altLang="en-US" sz="2000" b="1">
              <a:solidFill>
                <a:schemeClr val="accent2"/>
              </a:solidFill>
            </a:endParaRPr>
          </a:p>
        </p:txBody>
      </p:sp>
      <p:sp>
        <p:nvSpPr>
          <p:cNvPr id="1010718" name="Text Box 30"/>
          <p:cNvSpPr txBox="1">
            <a:spLocks noChangeArrowheads="1"/>
          </p:cNvSpPr>
          <p:nvPr/>
        </p:nvSpPr>
        <p:spPr bwMode="auto">
          <a:xfrm>
            <a:off x="3810000" y="6235700"/>
            <a:ext cx="3962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800" b="1">
                <a:solidFill>
                  <a:schemeClr val="accent1"/>
                </a:solidFill>
              </a:rPr>
              <a:t>LOOP !</a:t>
            </a:r>
          </a:p>
        </p:txBody>
      </p:sp>
    </p:spTree>
    <p:extLst>
      <p:ext uri="{BB962C8B-B14F-4D97-AF65-F5344CB8AC3E}">
        <p14:creationId xmlns:p14="http://schemas.microsoft.com/office/powerpoint/2010/main" val="16595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059F-F03D-4F4E-ADF0-5C48DAE2943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42082" name="Line 2"/>
          <p:cNvSpPr>
            <a:spLocks noChangeShapeType="1"/>
          </p:cNvSpPr>
          <p:nvPr/>
        </p:nvSpPr>
        <p:spPr bwMode="auto">
          <a:xfrm flipH="1">
            <a:off x="7010400" y="3581400"/>
            <a:ext cx="76200" cy="1447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3" name="Line 3"/>
          <p:cNvSpPr>
            <a:spLocks noChangeShapeType="1"/>
          </p:cNvSpPr>
          <p:nvPr/>
        </p:nvSpPr>
        <p:spPr bwMode="auto">
          <a:xfrm flipH="1">
            <a:off x="1905000" y="2438400"/>
            <a:ext cx="2133600" cy="2743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4" name="Line 4"/>
          <p:cNvSpPr>
            <a:spLocks noChangeShapeType="1"/>
          </p:cNvSpPr>
          <p:nvPr/>
        </p:nvSpPr>
        <p:spPr bwMode="auto">
          <a:xfrm>
            <a:off x="4343400" y="2514600"/>
            <a:ext cx="236220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5" name="Line 5"/>
          <p:cNvSpPr>
            <a:spLocks noChangeShapeType="1"/>
          </p:cNvSpPr>
          <p:nvPr/>
        </p:nvSpPr>
        <p:spPr bwMode="auto">
          <a:xfrm>
            <a:off x="4267200" y="259080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6" name="Oval 6"/>
          <p:cNvSpPr>
            <a:spLocks noChangeArrowheads="1"/>
          </p:cNvSpPr>
          <p:nvPr/>
        </p:nvSpPr>
        <p:spPr bwMode="auto">
          <a:xfrm>
            <a:off x="3511550" y="19113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3962400" y="20574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42088" name="Line 8"/>
          <p:cNvSpPr>
            <a:spLocks noChangeShapeType="1"/>
          </p:cNvSpPr>
          <p:nvPr/>
        </p:nvSpPr>
        <p:spPr bwMode="auto">
          <a:xfrm flipH="1">
            <a:off x="2209800" y="4191000"/>
            <a:ext cx="1981200" cy="990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89" name="Line 9"/>
          <p:cNvSpPr>
            <a:spLocks noChangeShapeType="1"/>
          </p:cNvSpPr>
          <p:nvPr/>
        </p:nvSpPr>
        <p:spPr bwMode="auto">
          <a:xfrm flipH="1" flipV="1">
            <a:off x="4800600" y="4343400"/>
            <a:ext cx="1828800" cy="838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0" name="Line 10"/>
          <p:cNvSpPr>
            <a:spLocks noChangeShapeType="1"/>
          </p:cNvSpPr>
          <p:nvPr/>
        </p:nvSpPr>
        <p:spPr bwMode="auto">
          <a:xfrm flipH="1">
            <a:off x="2286000" y="5334000"/>
            <a:ext cx="41148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1" name="Oval 11"/>
          <p:cNvSpPr>
            <a:spLocks noChangeArrowheads="1"/>
          </p:cNvSpPr>
          <p:nvPr/>
        </p:nvSpPr>
        <p:spPr bwMode="auto">
          <a:xfrm>
            <a:off x="3663950" y="3740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4114800" y="3886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2093" name="Oval 13"/>
          <p:cNvSpPr>
            <a:spLocks noChangeArrowheads="1"/>
          </p:cNvSpPr>
          <p:nvPr/>
        </p:nvSpPr>
        <p:spPr bwMode="auto">
          <a:xfrm>
            <a:off x="6254750" y="48069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6781800" y="4953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42095" name="Oval 15"/>
          <p:cNvSpPr>
            <a:spLocks noChangeArrowheads="1"/>
          </p:cNvSpPr>
          <p:nvPr/>
        </p:nvSpPr>
        <p:spPr bwMode="auto">
          <a:xfrm>
            <a:off x="1149350" y="4883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1676400" y="5029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5029199" y="1676400"/>
            <a:ext cx="1295401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2 0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38200" y="5791200"/>
            <a:ext cx="131428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1 3 0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7086600" y="5638800"/>
            <a:ext cx="182516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3 0</a:t>
            </a:r>
          </a:p>
        </p:txBody>
      </p:sp>
      <p:sp>
        <p:nvSpPr>
          <p:cNvPr id="942100" name="Oval 20"/>
          <p:cNvSpPr>
            <a:spLocks noChangeArrowheads="1"/>
          </p:cNvSpPr>
          <p:nvPr/>
        </p:nvSpPr>
        <p:spPr bwMode="auto">
          <a:xfrm>
            <a:off x="6400800" y="2895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6934200" y="3048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7759700" y="2514600"/>
            <a:ext cx="130568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42103" name="Rectangle 23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en-US" b="0"/>
              <a:t>BAD GADGET : No Solution</a:t>
            </a:r>
          </a:p>
        </p:txBody>
      </p:sp>
      <p:sp>
        <p:nvSpPr>
          <p:cNvPr id="942104" name="Text Box 24"/>
          <p:cNvSpPr txBox="1">
            <a:spLocks noChangeArrowheads="1"/>
          </p:cNvSpPr>
          <p:nvPr/>
        </p:nvSpPr>
        <p:spPr bwMode="auto">
          <a:xfrm>
            <a:off x="152400" y="1524000"/>
            <a:ext cx="32175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With a BGP-like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protocol, each node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will do the best it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can, so at least one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node will always have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the opportunity to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improve its path.  </a:t>
            </a:r>
          </a:p>
          <a:p>
            <a:pPr algn="l"/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Result : </a:t>
            </a:r>
          </a:p>
          <a:p>
            <a:pPr algn="l"/>
            <a:r>
              <a:rPr lang="en-US" alt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persistent </a:t>
            </a:r>
            <a:endParaRPr lang="en-US" altLang="en-US" sz="1800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en-US" sz="18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oscillation</a:t>
            </a:r>
            <a:r>
              <a:rPr lang="en-US" altLang="en-US" sz="1800" b="1" dirty="0">
                <a:solidFill>
                  <a:srgbClr val="0066FF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5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F7337-5D5A-4EF3-9D1B-7AA40AFD4C30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44130" name="Line 2"/>
          <p:cNvSpPr>
            <a:spLocks noChangeShapeType="1"/>
          </p:cNvSpPr>
          <p:nvPr/>
        </p:nvSpPr>
        <p:spPr bwMode="auto">
          <a:xfrm flipH="1">
            <a:off x="7010400" y="3321050"/>
            <a:ext cx="76200" cy="1447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1" name="Line 3"/>
          <p:cNvSpPr>
            <a:spLocks noChangeShapeType="1"/>
          </p:cNvSpPr>
          <p:nvPr/>
        </p:nvSpPr>
        <p:spPr bwMode="auto">
          <a:xfrm flipH="1">
            <a:off x="5029200" y="3244850"/>
            <a:ext cx="1600200" cy="533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2" name="Line 4"/>
          <p:cNvSpPr>
            <a:spLocks noChangeShapeType="1"/>
          </p:cNvSpPr>
          <p:nvPr/>
        </p:nvSpPr>
        <p:spPr bwMode="auto">
          <a:xfrm flipH="1">
            <a:off x="1905000" y="2178050"/>
            <a:ext cx="2133600" cy="2743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4343400" y="2254250"/>
            <a:ext cx="2362200" cy="685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4267200" y="233045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SURPRISE : Beware of Backup Policies</a:t>
            </a:r>
          </a:p>
        </p:txBody>
      </p:sp>
      <p:sp>
        <p:nvSpPr>
          <p:cNvPr id="944136" name="Oval 8"/>
          <p:cNvSpPr>
            <a:spLocks noChangeArrowheads="1"/>
          </p:cNvSpPr>
          <p:nvPr/>
        </p:nvSpPr>
        <p:spPr bwMode="auto">
          <a:xfrm>
            <a:off x="3511550" y="16510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4038600" y="17970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44138" name="Line 10"/>
          <p:cNvSpPr>
            <a:spLocks noChangeShapeType="1"/>
          </p:cNvSpPr>
          <p:nvPr/>
        </p:nvSpPr>
        <p:spPr bwMode="auto">
          <a:xfrm flipH="1">
            <a:off x="2209800" y="3930650"/>
            <a:ext cx="1981200" cy="990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9" name="Line 11"/>
          <p:cNvSpPr>
            <a:spLocks noChangeShapeType="1"/>
          </p:cNvSpPr>
          <p:nvPr/>
        </p:nvSpPr>
        <p:spPr bwMode="auto">
          <a:xfrm flipH="1" flipV="1">
            <a:off x="4953000" y="4159250"/>
            <a:ext cx="1676400" cy="762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0" name="Line 12"/>
          <p:cNvSpPr>
            <a:spLocks noChangeShapeType="1"/>
          </p:cNvSpPr>
          <p:nvPr/>
        </p:nvSpPr>
        <p:spPr bwMode="auto">
          <a:xfrm flipH="1">
            <a:off x="2286000" y="5073650"/>
            <a:ext cx="39624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1" name="Oval 13"/>
          <p:cNvSpPr>
            <a:spLocks noChangeArrowheads="1"/>
          </p:cNvSpPr>
          <p:nvPr/>
        </p:nvSpPr>
        <p:spPr bwMode="auto">
          <a:xfrm>
            <a:off x="3663950" y="34798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4114800" y="36258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44143" name="Oval 15"/>
          <p:cNvSpPr>
            <a:spLocks noChangeArrowheads="1"/>
          </p:cNvSpPr>
          <p:nvPr/>
        </p:nvSpPr>
        <p:spPr bwMode="auto">
          <a:xfrm>
            <a:off x="6254750" y="4546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6781800" y="46926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44145" name="Oval 17"/>
          <p:cNvSpPr>
            <a:spLocks noChangeArrowheads="1"/>
          </p:cNvSpPr>
          <p:nvPr/>
        </p:nvSpPr>
        <p:spPr bwMode="auto">
          <a:xfrm>
            <a:off x="1149350" y="46228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1676400" y="47688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2058988" y="1568450"/>
            <a:ext cx="127952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2 1 0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2 0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38199" y="5530850"/>
            <a:ext cx="131428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1 3 0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1 0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7238999" y="5378450"/>
            <a:ext cx="1749575" cy="954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3 4 2 0</a:t>
            </a:r>
          </a:p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3 0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44150" name="Oval 22"/>
          <p:cNvSpPr>
            <a:spLocks noChangeArrowheads="1"/>
          </p:cNvSpPr>
          <p:nvPr/>
        </p:nvSpPr>
        <p:spPr bwMode="auto">
          <a:xfrm>
            <a:off x="6400800" y="26352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6858000" y="27876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7759700" y="2254250"/>
            <a:ext cx="1314450" cy="13856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en-US" sz="2800" b="1" u="sng" dirty="0">
                <a:solidFill>
                  <a:srgbClr val="FF0033"/>
                </a:solidFill>
                <a:cs typeface="Times New Roman" panose="02020603050405020304" pitchFamily="18" charset="0"/>
              </a:rPr>
              <a:t>4 0</a:t>
            </a:r>
            <a:endParaRPr lang="en-US" altLang="en-US" sz="2800" b="1" dirty="0">
              <a:cs typeface="Times New Roman" panose="02020603050405020304" pitchFamily="18" charset="0"/>
            </a:endParaRP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4 2 0</a:t>
            </a:r>
          </a:p>
          <a:p>
            <a:pPr algn="l"/>
            <a:r>
              <a:rPr lang="en-US" altLang="en-US" sz="2800" b="1" dirty="0">
                <a:cs typeface="Times New Roman" panose="02020603050405020304" pitchFamily="18" charset="0"/>
              </a:rPr>
              <a:t>4 3 0</a:t>
            </a:r>
          </a:p>
        </p:txBody>
      </p:sp>
      <p:sp>
        <p:nvSpPr>
          <p:cNvPr id="944153" name="Text Box 25"/>
          <p:cNvSpPr txBox="1">
            <a:spLocks noChangeArrowheads="1"/>
          </p:cNvSpPr>
          <p:nvPr/>
        </p:nvSpPr>
        <p:spPr bwMode="auto">
          <a:xfrm>
            <a:off x="5257800" y="1568450"/>
            <a:ext cx="352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>
                <a:solidFill>
                  <a:srgbClr val="FF0033"/>
                </a:solidFill>
                <a:cs typeface="Times New Roman" panose="02020603050405020304" pitchFamily="18" charset="0"/>
              </a:rPr>
              <a:t>Becomes BAD GADGET if link </a:t>
            </a:r>
          </a:p>
          <a:p>
            <a:pPr algn="l"/>
            <a:r>
              <a:rPr lang="en-US" altLang="en-US" sz="1800" b="1">
                <a:solidFill>
                  <a:srgbClr val="FF0033"/>
                </a:solidFill>
                <a:cs typeface="Times New Roman" panose="02020603050405020304" pitchFamily="18" charset="0"/>
              </a:rPr>
              <a:t>(4, 0) goes down.</a:t>
            </a:r>
          </a:p>
        </p:txBody>
      </p:sp>
      <p:sp>
        <p:nvSpPr>
          <p:cNvPr id="944154" name="AutoShape 26"/>
          <p:cNvSpPr>
            <a:spLocks noChangeArrowheads="1"/>
          </p:cNvSpPr>
          <p:nvPr/>
        </p:nvSpPr>
        <p:spPr bwMode="auto">
          <a:xfrm>
            <a:off x="5562600" y="3168650"/>
            <a:ext cx="838200" cy="609600"/>
          </a:xfrm>
          <a:prstGeom prst="irregularSeal2">
            <a:avLst/>
          </a:prstGeom>
          <a:solidFill>
            <a:srgbClr val="FF0033"/>
          </a:solidFill>
          <a:ln w="127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55" name="Text Box 27"/>
          <p:cNvSpPr txBox="1">
            <a:spLocks noChangeArrowheads="1"/>
          </p:cNvSpPr>
          <p:nvPr/>
        </p:nvSpPr>
        <p:spPr bwMode="auto">
          <a:xfrm>
            <a:off x="228600" y="2787650"/>
            <a:ext cx="21177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BGP is not </a:t>
            </a:r>
            <a:r>
              <a:rPr lang="en-US" altLang="en-US" b="1" i="1" u="sng">
                <a:solidFill>
                  <a:schemeClr val="accent2"/>
                </a:solidFill>
                <a:cs typeface="Times New Roman" panose="02020603050405020304" pitchFamily="18" charset="0"/>
              </a:rPr>
              <a:t>robust</a:t>
            </a:r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 :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it is not guaranteed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to recover from </a:t>
            </a:r>
          </a:p>
          <a:p>
            <a:pPr algn="l"/>
            <a:r>
              <a:rPr lang="en-US" altLang="en-US" b="1">
                <a:solidFill>
                  <a:schemeClr val="accent2"/>
                </a:solidFill>
                <a:cs typeface="Times New Roman" panose="02020603050405020304" pitchFamily="18" charset="0"/>
              </a:rPr>
              <a:t>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36764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22B6-7608-4D6B-8C8F-A4AAE16E626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44767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0"/>
              <a:t>PRECARIOUS</a:t>
            </a:r>
          </a:p>
        </p:txBody>
      </p:sp>
      <p:grpSp>
        <p:nvGrpSpPr>
          <p:cNvPr id="946179" name="Group 3"/>
          <p:cNvGrpSpPr>
            <a:grpSpLocks/>
          </p:cNvGrpSpPr>
          <p:nvPr/>
        </p:nvGrpSpPr>
        <p:grpSpPr bwMode="auto">
          <a:xfrm>
            <a:off x="354013" y="1752600"/>
            <a:ext cx="8374063" cy="5137150"/>
            <a:chOff x="367" y="672"/>
            <a:chExt cx="5275" cy="3236"/>
          </a:xfrm>
        </p:grpSpPr>
        <p:sp>
          <p:nvSpPr>
            <p:cNvPr id="946180" name="Rectangle 4"/>
            <p:cNvSpPr>
              <a:spLocks noChangeArrowheads="1"/>
            </p:cNvSpPr>
            <p:nvPr/>
          </p:nvSpPr>
          <p:spPr bwMode="auto">
            <a:xfrm>
              <a:off x="432" y="672"/>
              <a:ext cx="2448" cy="321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46181" name="Rectangle 5"/>
            <p:cNvSpPr>
              <a:spLocks noChangeArrowheads="1"/>
            </p:cNvSpPr>
            <p:nvPr/>
          </p:nvSpPr>
          <p:spPr bwMode="auto">
            <a:xfrm>
              <a:off x="3072" y="672"/>
              <a:ext cx="2448" cy="321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82" name="Freeform 6"/>
            <p:cNvSpPr>
              <a:spLocks/>
            </p:cNvSpPr>
            <p:nvPr/>
          </p:nvSpPr>
          <p:spPr bwMode="auto">
            <a:xfrm>
              <a:off x="1632" y="1344"/>
              <a:ext cx="2160" cy="704"/>
            </a:xfrm>
            <a:custGeom>
              <a:avLst/>
              <a:gdLst>
                <a:gd name="T0" fmla="*/ 96 w 2160"/>
                <a:gd name="T1" fmla="*/ 480 h 704"/>
                <a:gd name="T2" fmla="*/ 144 w 2160"/>
                <a:gd name="T3" fmla="*/ 480 h 704"/>
                <a:gd name="T4" fmla="*/ 960 w 2160"/>
                <a:gd name="T5" fmla="*/ 624 h 704"/>
                <a:gd name="T6" fmla="*/ 2160 w 2160"/>
                <a:gd name="T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" h="704">
                  <a:moveTo>
                    <a:pt x="96" y="480"/>
                  </a:moveTo>
                  <a:cubicBezTo>
                    <a:pt x="48" y="468"/>
                    <a:pt x="0" y="456"/>
                    <a:pt x="144" y="480"/>
                  </a:cubicBezTo>
                  <a:cubicBezTo>
                    <a:pt x="288" y="504"/>
                    <a:pt x="624" y="704"/>
                    <a:pt x="960" y="624"/>
                  </a:cubicBezTo>
                  <a:cubicBezTo>
                    <a:pt x="1296" y="544"/>
                    <a:pt x="1728" y="272"/>
                    <a:pt x="2160" y="0"/>
                  </a:cubicBezTo>
                </a:path>
              </a:pathLst>
            </a:custGeom>
            <a:noFill/>
            <a:ln w="5715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6183" name="Group 7"/>
            <p:cNvGrpSpPr>
              <a:grpSpLocks/>
            </p:cNvGrpSpPr>
            <p:nvPr/>
          </p:nvGrpSpPr>
          <p:grpSpPr bwMode="auto">
            <a:xfrm>
              <a:off x="3648" y="912"/>
              <a:ext cx="1237" cy="2036"/>
              <a:chOff x="3408" y="1200"/>
              <a:chExt cx="1237" cy="2036"/>
            </a:xfrm>
          </p:grpSpPr>
          <p:sp>
            <p:nvSpPr>
              <p:cNvPr id="946184" name="Line 8"/>
              <p:cNvSpPr>
                <a:spLocks noChangeShapeType="1"/>
              </p:cNvSpPr>
              <p:nvPr/>
            </p:nvSpPr>
            <p:spPr bwMode="auto">
              <a:xfrm>
                <a:off x="3706" y="1724"/>
                <a:ext cx="0" cy="1056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85" name="Line 9"/>
              <p:cNvSpPr>
                <a:spLocks noChangeShapeType="1"/>
              </p:cNvSpPr>
              <p:nvPr/>
            </p:nvSpPr>
            <p:spPr bwMode="auto">
              <a:xfrm>
                <a:off x="3754" y="1677"/>
                <a:ext cx="432" cy="575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86" name="Line 10"/>
              <p:cNvSpPr>
                <a:spLocks noChangeShapeType="1"/>
              </p:cNvSpPr>
              <p:nvPr/>
            </p:nvSpPr>
            <p:spPr bwMode="auto">
              <a:xfrm flipH="1">
                <a:off x="3754" y="2300"/>
                <a:ext cx="432" cy="528"/>
              </a:xfrm>
              <a:prstGeom prst="line">
                <a:avLst/>
              </a:prstGeom>
              <a:noFill/>
              <a:ln w="762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6187" name="Group 11"/>
              <p:cNvGrpSpPr>
                <a:grpSpLocks/>
              </p:cNvGrpSpPr>
              <p:nvPr/>
            </p:nvGrpSpPr>
            <p:grpSpPr bwMode="auto">
              <a:xfrm>
                <a:off x="3408" y="1392"/>
                <a:ext cx="472" cy="376"/>
                <a:chOff x="3412" y="1588"/>
                <a:chExt cx="472" cy="376"/>
              </a:xfrm>
            </p:grpSpPr>
            <p:sp>
              <p:nvSpPr>
                <p:cNvPr id="946188" name="Oval 12"/>
                <p:cNvSpPr>
                  <a:spLocks noChangeArrowheads="1"/>
                </p:cNvSpPr>
                <p:nvPr/>
              </p:nvSpPr>
              <p:spPr bwMode="auto">
                <a:xfrm>
                  <a:off x="3412" y="1588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3542" y="1593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946190" name="Group 14"/>
              <p:cNvGrpSpPr>
                <a:grpSpLocks/>
              </p:cNvGrpSpPr>
              <p:nvPr/>
            </p:nvGrpSpPr>
            <p:grpSpPr bwMode="auto">
              <a:xfrm>
                <a:off x="3998" y="2064"/>
                <a:ext cx="472" cy="376"/>
                <a:chOff x="3940" y="2212"/>
                <a:chExt cx="472" cy="376"/>
              </a:xfrm>
            </p:grpSpPr>
            <p:sp>
              <p:nvSpPr>
                <p:cNvPr id="946191" name="Oval 15"/>
                <p:cNvSpPr>
                  <a:spLocks noChangeArrowheads="1"/>
                </p:cNvSpPr>
                <p:nvPr/>
              </p:nvSpPr>
              <p:spPr bwMode="auto">
                <a:xfrm>
                  <a:off x="3940" y="2212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92" name="Rectangle 16"/>
                <p:cNvSpPr>
                  <a:spLocks noChangeArrowheads="1"/>
                </p:cNvSpPr>
                <p:nvPr/>
              </p:nvSpPr>
              <p:spPr bwMode="auto">
                <a:xfrm>
                  <a:off x="4070" y="2217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946193" name="Group 17"/>
              <p:cNvGrpSpPr>
                <a:grpSpLocks/>
              </p:cNvGrpSpPr>
              <p:nvPr/>
            </p:nvGrpSpPr>
            <p:grpSpPr bwMode="auto">
              <a:xfrm>
                <a:off x="3470" y="2688"/>
                <a:ext cx="472" cy="376"/>
                <a:chOff x="3412" y="2836"/>
                <a:chExt cx="472" cy="376"/>
              </a:xfrm>
            </p:grpSpPr>
            <p:sp>
              <p:nvSpPr>
                <p:cNvPr id="946194" name="Oval 18"/>
                <p:cNvSpPr>
                  <a:spLocks noChangeArrowheads="1"/>
                </p:cNvSpPr>
                <p:nvPr/>
              </p:nvSpPr>
              <p:spPr bwMode="auto">
                <a:xfrm>
                  <a:off x="3412" y="2836"/>
                  <a:ext cx="472" cy="376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6195" name="Rectangle 19"/>
                <p:cNvSpPr>
                  <a:spLocks noChangeArrowheads="1"/>
                </p:cNvSpPr>
                <p:nvPr/>
              </p:nvSpPr>
              <p:spPr bwMode="auto">
                <a:xfrm>
                  <a:off x="3542" y="2841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/>
                  <a:r>
                    <a:rPr lang="en-US" altLang="en-US" sz="2800" b="1">
                      <a:solidFill>
                        <a:schemeClr val="bg1"/>
                      </a:solidFill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sp>
            <p:nvSpPr>
              <p:cNvPr id="946196" name="Rectangle 20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596" cy="40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1 2 0</a:t>
                </a:r>
              </a:p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1 0</a:t>
                </a:r>
              </a:p>
            </p:txBody>
          </p:sp>
          <p:sp>
            <p:nvSpPr>
              <p:cNvPr id="946197" name="Rectangle 21"/>
              <p:cNvSpPr>
                <a:spLocks noChangeArrowheads="1"/>
              </p:cNvSpPr>
              <p:nvPr/>
            </p:nvSpPr>
            <p:spPr bwMode="auto">
              <a:xfrm>
                <a:off x="4032" y="2832"/>
                <a:ext cx="613" cy="40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2 1 0</a:t>
                </a:r>
              </a:p>
              <a:p>
                <a:pPr algn="l"/>
                <a:r>
                  <a:rPr lang="en-US" altLang="en-US" sz="1800" b="1" dirty="0">
                    <a:cs typeface="Times New Roman" panose="02020603050405020304" pitchFamily="18" charset="0"/>
                  </a:rPr>
                  <a:t>2 0</a:t>
                </a:r>
              </a:p>
            </p:txBody>
          </p:sp>
        </p:grpSp>
        <p:sp>
          <p:nvSpPr>
            <p:cNvPr id="946198" name="Freeform 22"/>
            <p:cNvSpPr>
              <a:spLocks/>
            </p:cNvSpPr>
            <p:nvPr/>
          </p:nvSpPr>
          <p:spPr bwMode="auto">
            <a:xfrm>
              <a:off x="432" y="1152"/>
              <a:ext cx="1056" cy="1200"/>
            </a:xfrm>
            <a:custGeom>
              <a:avLst/>
              <a:gdLst>
                <a:gd name="T0" fmla="*/ 480 w 1056"/>
                <a:gd name="T1" fmla="*/ 1200 h 1200"/>
                <a:gd name="T2" fmla="*/ 96 w 1056"/>
                <a:gd name="T3" fmla="*/ 480 h 1200"/>
                <a:gd name="T4" fmla="*/ 1056 w 1056"/>
                <a:gd name="T5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200">
                  <a:moveTo>
                    <a:pt x="480" y="1200"/>
                  </a:moveTo>
                  <a:cubicBezTo>
                    <a:pt x="240" y="940"/>
                    <a:pt x="0" y="680"/>
                    <a:pt x="96" y="480"/>
                  </a:cubicBezTo>
                  <a:cubicBezTo>
                    <a:pt x="192" y="280"/>
                    <a:pt x="896" y="80"/>
                    <a:pt x="1056" y="0"/>
                  </a:cubicBezTo>
                </a:path>
              </a:pathLst>
            </a:custGeom>
            <a:noFill/>
            <a:ln w="762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199" name="Line 23"/>
            <p:cNvSpPr>
              <a:spLocks noChangeShapeType="1"/>
            </p:cNvSpPr>
            <p:nvPr/>
          </p:nvSpPr>
          <p:spPr bwMode="auto">
            <a:xfrm>
              <a:off x="1584" y="1104"/>
              <a:ext cx="0" cy="624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0" name="Line 24"/>
            <p:cNvSpPr>
              <a:spLocks noChangeShapeType="1"/>
            </p:cNvSpPr>
            <p:nvPr/>
          </p:nvSpPr>
          <p:spPr bwMode="auto">
            <a:xfrm>
              <a:off x="1680" y="1152"/>
              <a:ext cx="432" cy="1056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1" name="Line 25"/>
            <p:cNvSpPr>
              <a:spLocks noChangeShapeType="1"/>
            </p:cNvSpPr>
            <p:nvPr/>
          </p:nvSpPr>
          <p:spPr bwMode="auto">
            <a:xfrm>
              <a:off x="1632" y="1872"/>
              <a:ext cx="432" cy="432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2" name="Line 26"/>
            <p:cNvSpPr>
              <a:spLocks noChangeShapeType="1"/>
            </p:cNvSpPr>
            <p:nvPr/>
          </p:nvSpPr>
          <p:spPr bwMode="auto">
            <a:xfrm flipV="1">
              <a:off x="1104" y="2400"/>
              <a:ext cx="960" cy="0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203" name="Line 27"/>
            <p:cNvSpPr>
              <a:spLocks noChangeShapeType="1"/>
            </p:cNvSpPr>
            <p:nvPr/>
          </p:nvSpPr>
          <p:spPr bwMode="auto">
            <a:xfrm flipH="1">
              <a:off x="1104" y="1872"/>
              <a:ext cx="432" cy="528"/>
            </a:xfrm>
            <a:prstGeom prst="line">
              <a:avLst/>
            </a:prstGeom>
            <a:noFill/>
            <a:ln w="762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6204" name="Group 28"/>
            <p:cNvGrpSpPr>
              <a:grpSpLocks/>
            </p:cNvGrpSpPr>
            <p:nvPr/>
          </p:nvGrpSpPr>
          <p:grpSpPr bwMode="auto">
            <a:xfrm>
              <a:off x="1344" y="1632"/>
              <a:ext cx="472" cy="376"/>
              <a:chOff x="3412" y="1588"/>
              <a:chExt cx="472" cy="376"/>
            </a:xfrm>
          </p:grpSpPr>
          <p:sp>
            <p:nvSpPr>
              <p:cNvPr id="946205" name="Oval 29"/>
              <p:cNvSpPr>
                <a:spLocks noChangeArrowheads="1"/>
              </p:cNvSpPr>
              <p:nvPr/>
            </p:nvSpPr>
            <p:spPr bwMode="auto">
              <a:xfrm>
                <a:off x="3412" y="1588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06" name="Rectangle 30"/>
              <p:cNvSpPr>
                <a:spLocks noChangeArrowheads="1"/>
              </p:cNvSpPr>
              <p:nvPr/>
            </p:nvSpPr>
            <p:spPr bwMode="auto">
              <a:xfrm>
                <a:off x="3542" y="159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946207" name="Group 31"/>
            <p:cNvGrpSpPr>
              <a:grpSpLocks/>
            </p:cNvGrpSpPr>
            <p:nvPr/>
          </p:nvGrpSpPr>
          <p:grpSpPr bwMode="auto">
            <a:xfrm>
              <a:off x="1344" y="912"/>
              <a:ext cx="472" cy="376"/>
              <a:chOff x="3412" y="2836"/>
              <a:chExt cx="472" cy="376"/>
            </a:xfrm>
          </p:grpSpPr>
          <p:sp>
            <p:nvSpPr>
              <p:cNvPr id="946208" name="Oval 32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09" name="Rectangle 33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946210" name="Group 34"/>
            <p:cNvGrpSpPr>
              <a:grpSpLocks/>
            </p:cNvGrpSpPr>
            <p:nvPr/>
          </p:nvGrpSpPr>
          <p:grpSpPr bwMode="auto">
            <a:xfrm>
              <a:off x="816" y="2208"/>
              <a:ext cx="472" cy="376"/>
              <a:chOff x="3412" y="2836"/>
              <a:chExt cx="472" cy="376"/>
            </a:xfrm>
          </p:grpSpPr>
          <p:sp>
            <p:nvSpPr>
              <p:cNvPr id="946211" name="Oval 35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12" name="Rectangle 36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grpSp>
          <p:nvGrpSpPr>
            <p:cNvPr id="946213" name="Group 37"/>
            <p:cNvGrpSpPr>
              <a:grpSpLocks/>
            </p:cNvGrpSpPr>
            <p:nvPr/>
          </p:nvGrpSpPr>
          <p:grpSpPr bwMode="auto">
            <a:xfrm>
              <a:off x="1872" y="2160"/>
              <a:ext cx="472" cy="376"/>
              <a:chOff x="3412" y="2836"/>
              <a:chExt cx="472" cy="376"/>
            </a:xfrm>
          </p:grpSpPr>
          <p:sp>
            <p:nvSpPr>
              <p:cNvPr id="946214" name="Oval 38"/>
              <p:cNvSpPr>
                <a:spLocks noChangeArrowheads="1"/>
              </p:cNvSpPr>
              <p:nvPr/>
            </p:nvSpPr>
            <p:spPr bwMode="auto">
              <a:xfrm>
                <a:off x="3412" y="2836"/>
                <a:ext cx="472" cy="376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15" name="Rectangle 39"/>
              <p:cNvSpPr>
                <a:spLocks noChangeArrowheads="1"/>
              </p:cNvSpPr>
              <p:nvPr/>
            </p:nvSpPr>
            <p:spPr bwMode="auto">
              <a:xfrm>
                <a:off x="3542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altLang="en-US" sz="2800" b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946216" name="Rectangle 40"/>
            <p:cNvSpPr>
              <a:spLocks noChangeArrowheads="1"/>
            </p:cNvSpPr>
            <p:nvPr/>
          </p:nvSpPr>
          <p:spPr bwMode="auto">
            <a:xfrm>
              <a:off x="534" y="2640"/>
              <a:ext cx="1104" cy="58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5 6 3 1 2 0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5 3 1 2 0</a:t>
              </a:r>
            </a:p>
          </p:txBody>
        </p:sp>
        <p:sp>
          <p:nvSpPr>
            <p:cNvPr id="946217" name="Rectangle 41"/>
            <p:cNvSpPr>
              <a:spLocks noChangeArrowheads="1"/>
            </p:cNvSpPr>
            <p:nvPr/>
          </p:nvSpPr>
          <p:spPr bwMode="auto">
            <a:xfrm>
              <a:off x="1728" y="2640"/>
              <a:ext cx="1100" cy="57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6 4 3 1 2 0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6 3 1 2 0</a:t>
              </a:r>
            </a:p>
          </p:txBody>
        </p:sp>
        <p:sp>
          <p:nvSpPr>
            <p:cNvPr id="946218" name="Rectangle 42"/>
            <p:cNvSpPr>
              <a:spLocks noChangeArrowheads="1"/>
            </p:cNvSpPr>
            <p:nvPr/>
          </p:nvSpPr>
          <p:spPr bwMode="auto">
            <a:xfrm>
              <a:off x="1836" y="912"/>
              <a:ext cx="1053" cy="75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4 5 3 1 2 0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4 3 1 2 0</a:t>
              </a:r>
            </a:p>
          </p:txBody>
        </p:sp>
        <p:sp>
          <p:nvSpPr>
            <p:cNvPr id="946219" name="Rectangle 43"/>
            <p:cNvSpPr>
              <a:spLocks noChangeArrowheads="1"/>
            </p:cNvSpPr>
            <p:nvPr/>
          </p:nvSpPr>
          <p:spPr bwMode="auto">
            <a:xfrm>
              <a:off x="624" y="1584"/>
              <a:ext cx="728" cy="4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3 1 0</a:t>
              </a:r>
            </a:p>
            <a:p>
              <a:pPr algn="l"/>
              <a:r>
                <a:rPr lang="en-US" altLang="en-US" sz="1800" b="1" dirty="0">
                  <a:cs typeface="Times New Roman" panose="02020603050405020304" pitchFamily="18" charset="0"/>
                </a:rPr>
                <a:t>3 1 2 0</a:t>
              </a:r>
            </a:p>
          </p:txBody>
        </p:sp>
        <p:sp>
          <p:nvSpPr>
            <p:cNvPr id="946220" name="Text Box 44"/>
            <p:cNvSpPr txBox="1">
              <a:spLocks noChangeArrowheads="1"/>
            </p:cNvSpPr>
            <p:nvPr/>
          </p:nvSpPr>
          <p:spPr bwMode="auto">
            <a:xfrm>
              <a:off x="3094" y="3412"/>
              <a:ext cx="25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As with DISAGREE, this part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has two distinct solutions</a:t>
              </a:r>
            </a:p>
          </p:txBody>
        </p:sp>
        <p:sp>
          <p:nvSpPr>
            <p:cNvPr id="946221" name="Text Box 45"/>
            <p:cNvSpPr txBox="1">
              <a:spLocks noChangeArrowheads="1"/>
            </p:cNvSpPr>
            <p:nvPr/>
          </p:nvSpPr>
          <p:spPr bwMode="auto">
            <a:xfrm>
              <a:off x="367" y="3307"/>
              <a:ext cx="272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This part has a solution only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when node 1 is assigned the </a:t>
              </a:r>
            </a:p>
            <a:p>
              <a:pPr algn="l"/>
              <a:r>
                <a:rPr lang="en-US" altLang="en-US" sz="1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direct path (1 0). </a:t>
              </a:r>
            </a:p>
          </p:txBody>
        </p:sp>
      </p:grpSp>
      <p:sp>
        <p:nvSpPr>
          <p:cNvPr id="946222" name="Text Box 46"/>
          <p:cNvSpPr txBox="1">
            <a:spLocks noChangeArrowheads="1"/>
          </p:cNvSpPr>
          <p:nvPr/>
        </p:nvSpPr>
        <p:spPr bwMode="auto">
          <a:xfrm>
            <a:off x="1050925" y="1295400"/>
            <a:ext cx="647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solidFill>
                  <a:srgbClr val="0066FF"/>
                </a:solidFill>
                <a:cs typeface="Times New Roman" panose="02020603050405020304" pitchFamily="18" charset="0"/>
              </a:rPr>
              <a:t>Has a solution, but can get “trapped”</a:t>
            </a:r>
          </a:p>
        </p:txBody>
      </p:sp>
    </p:spTree>
    <p:extLst>
      <p:ext uri="{BB962C8B-B14F-4D97-AF65-F5344CB8AC3E}">
        <p14:creationId xmlns:p14="http://schemas.microsoft.com/office/powerpoint/2010/main" val="19575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0CCC-57BD-4CC2-80C8-24586E6EB98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Theoretical Results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problem of determining whether an instance of </a:t>
            </a:r>
            <a:r>
              <a:rPr lang="en-US" altLang="en-US">
                <a:solidFill>
                  <a:schemeClr val="accent1"/>
                </a:solidFill>
              </a:rPr>
              <a:t>stable paths problem</a:t>
            </a:r>
            <a:r>
              <a:rPr lang="en-US" altLang="en-US"/>
              <a:t> is solvable is NP-complete </a:t>
            </a:r>
          </a:p>
          <a:p>
            <a:r>
              <a:rPr lang="en-US" altLang="en-US">
                <a:solidFill>
                  <a:schemeClr val="accent1"/>
                </a:solidFill>
              </a:rPr>
              <a:t>Shortest path route</a:t>
            </a:r>
            <a:r>
              <a:rPr lang="en-US" altLang="en-US"/>
              <a:t> selection is provably safe</a:t>
            </a:r>
          </a:p>
        </p:txBody>
      </p:sp>
    </p:spTree>
    <p:extLst>
      <p:ext uri="{BB962C8B-B14F-4D97-AF65-F5344CB8AC3E}">
        <p14:creationId xmlns:p14="http://schemas.microsoft.com/office/powerpoint/2010/main" val="867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A3D2-E419-441D-AD4C-3E939E4101F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Convergence in the real-world?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6962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91440" tIns="45720" rIns="91440" bIns="45720"/>
          <a:lstStyle/>
          <a:p>
            <a:pPr marL="609600" indent="-609600"/>
            <a:r>
              <a:rPr lang="en-US" altLang="en-US"/>
              <a:t>[Labovitz99] Experimental results from two year study which measured 150,000 BGP faults injected into peering sessions at several IXPs</a:t>
            </a:r>
          </a:p>
          <a:p>
            <a:pPr marL="609600" indent="-609600"/>
            <a:r>
              <a:rPr lang="en-US" altLang="en-US"/>
              <a:t>Found</a:t>
            </a:r>
          </a:p>
          <a:p>
            <a:pPr marL="990600" lvl="1" indent="-533400"/>
            <a:r>
              <a:rPr lang="en-US" altLang="en-US"/>
              <a:t>Internet averages 3 minutes to converge after failover</a:t>
            </a:r>
          </a:p>
          <a:p>
            <a:pPr marL="990600" lvl="1" indent="-533400"/>
            <a:r>
              <a:rPr lang="en-US" altLang="en-US"/>
              <a:t>Some multihomed failovers (short to long ASPath) require 15 minutes</a:t>
            </a:r>
          </a:p>
          <a:p>
            <a:pPr marL="609600" indent="-609600"/>
            <a:endParaRPr lang="en-US" altLang="en-US"/>
          </a:p>
          <a:p>
            <a:pPr marL="990600" lvl="1" indent="-533400">
              <a:buFontTx/>
              <a:buNone/>
            </a:pPr>
            <a:endParaRPr lang="en-US" altLang="en-US"/>
          </a:p>
          <a:p>
            <a:pPr marL="609600" indent="-609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3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50D9-138B-4FC1-939A-822FC6D80246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23875"/>
          </a:xfrm>
        </p:spPr>
        <p:txBody>
          <a:bodyPr/>
          <a:lstStyle/>
          <a:p>
            <a:r>
              <a:rPr lang="en-US" altLang="en-US"/>
              <a:t>BGP Convergence Example</a:t>
            </a:r>
          </a:p>
        </p:txBody>
      </p:sp>
      <p:grpSp>
        <p:nvGrpSpPr>
          <p:cNvPr id="954371" name="Group 3"/>
          <p:cNvGrpSpPr>
            <a:grpSpLocks/>
          </p:cNvGrpSpPr>
          <p:nvPr/>
        </p:nvGrpSpPr>
        <p:grpSpPr bwMode="auto">
          <a:xfrm>
            <a:off x="152400" y="990600"/>
            <a:ext cx="8828088" cy="5943600"/>
            <a:chOff x="96" y="384"/>
            <a:chExt cx="5561" cy="3744"/>
          </a:xfrm>
        </p:grpSpPr>
        <p:grpSp>
          <p:nvGrpSpPr>
            <p:cNvPr id="954372" name="Group 4"/>
            <p:cNvGrpSpPr>
              <a:grpSpLocks/>
            </p:cNvGrpSpPr>
            <p:nvPr/>
          </p:nvGrpSpPr>
          <p:grpSpPr bwMode="auto">
            <a:xfrm>
              <a:off x="432" y="384"/>
              <a:ext cx="5225" cy="2448"/>
              <a:chOff x="432" y="384"/>
              <a:chExt cx="5225" cy="2448"/>
            </a:xfrm>
          </p:grpSpPr>
          <p:sp>
            <p:nvSpPr>
              <p:cNvPr id="954373" name="Line 5"/>
              <p:cNvSpPr>
                <a:spLocks noChangeShapeType="1"/>
              </p:cNvSpPr>
              <p:nvPr/>
            </p:nvSpPr>
            <p:spPr bwMode="auto">
              <a:xfrm>
                <a:off x="1392" y="1200"/>
                <a:ext cx="2880" cy="7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74" name="Text Box 6"/>
              <p:cNvSpPr txBox="1">
                <a:spLocks noChangeArrowheads="1"/>
              </p:cNvSpPr>
              <p:nvPr/>
            </p:nvSpPr>
            <p:spPr bwMode="auto">
              <a:xfrm>
                <a:off x="5328" y="384"/>
                <a:ext cx="329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954375" name="Line 7"/>
              <p:cNvSpPr>
                <a:spLocks noChangeShapeType="1"/>
              </p:cNvSpPr>
              <p:nvPr/>
            </p:nvSpPr>
            <p:spPr bwMode="auto">
              <a:xfrm flipH="1">
                <a:off x="5040" y="624"/>
                <a:ext cx="192" cy="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954376" name="Group 8"/>
              <p:cNvGrpSpPr>
                <a:grpSpLocks/>
              </p:cNvGrpSpPr>
              <p:nvPr/>
            </p:nvGrpSpPr>
            <p:grpSpPr bwMode="auto">
              <a:xfrm>
                <a:off x="432" y="576"/>
                <a:ext cx="4752" cy="2256"/>
                <a:chOff x="432" y="576"/>
                <a:chExt cx="4752" cy="2256"/>
              </a:xfrm>
            </p:grpSpPr>
            <p:grpSp>
              <p:nvGrpSpPr>
                <p:cNvPr id="954377" name="Group 9"/>
                <p:cNvGrpSpPr>
                  <a:grpSpLocks/>
                </p:cNvGrpSpPr>
                <p:nvPr/>
              </p:nvGrpSpPr>
              <p:grpSpPr bwMode="auto">
                <a:xfrm>
                  <a:off x="432" y="1968"/>
                  <a:ext cx="864" cy="816"/>
                  <a:chOff x="432" y="1968"/>
                  <a:chExt cx="864" cy="816"/>
                </a:xfrm>
              </p:grpSpPr>
              <p:pic>
                <p:nvPicPr>
                  <p:cNvPr id="954378" name="Picture 10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" y="1968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" y="242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AS0</a:t>
                    </a:r>
                  </a:p>
                </p:txBody>
              </p:sp>
            </p:grpSp>
            <p:sp>
              <p:nvSpPr>
                <p:cNvPr id="95438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864" y="1488"/>
                  <a:ext cx="0" cy="38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954381" name="Group 13"/>
                <p:cNvGrpSpPr>
                  <a:grpSpLocks/>
                </p:cNvGrpSpPr>
                <p:nvPr/>
              </p:nvGrpSpPr>
              <p:grpSpPr bwMode="auto">
                <a:xfrm>
                  <a:off x="4320" y="2016"/>
                  <a:ext cx="864" cy="816"/>
                  <a:chOff x="4320" y="2016"/>
                  <a:chExt cx="864" cy="816"/>
                </a:xfrm>
              </p:grpSpPr>
              <p:pic>
                <p:nvPicPr>
                  <p:cNvPr id="954382" name="Picture 14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0" y="2016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8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249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AS1</a:t>
                    </a:r>
                  </a:p>
                </p:txBody>
              </p:sp>
            </p:grpSp>
            <p:sp>
              <p:nvSpPr>
                <p:cNvPr id="954384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68"/>
                  <a:ext cx="29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543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440" y="100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954386" name="Group 18"/>
                <p:cNvGrpSpPr>
                  <a:grpSpLocks/>
                </p:cNvGrpSpPr>
                <p:nvPr/>
              </p:nvGrpSpPr>
              <p:grpSpPr bwMode="auto">
                <a:xfrm>
                  <a:off x="432" y="576"/>
                  <a:ext cx="864" cy="816"/>
                  <a:chOff x="432" y="576"/>
                  <a:chExt cx="864" cy="816"/>
                </a:xfrm>
              </p:grpSpPr>
              <p:pic>
                <p:nvPicPr>
                  <p:cNvPr id="954387" name="Picture 19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" y="576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1056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AS2</a:t>
                    </a:r>
                  </a:p>
                </p:txBody>
              </p:sp>
            </p:grpSp>
            <p:grpSp>
              <p:nvGrpSpPr>
                <p:cNvPr id="954389" name="Group 21"/>
                <p:cNvGrpSpPr>
                  <a:grpSpLocks/>
                </p:cNvGrpSpPr>
                <p:nvPr/>
              </p:nvGrpSpPr>
              <p:grpSpPr bwMode="auto">
                <a:xfrm>
                  <a:off x="4272" y="720"/>
                  <a:ext cx="864" cy="816"/>
                  <a:chOff x="4272" y="720"/>
                  <a:chExt cx="864" cy="816"/>
                </a:xfrm>
              </p:grpSpPr>
              <p:pic>
                <p:nvPicPr>
                  <p:cNvPr id="954390" name="Picture 22"/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72" y="720"/>
                    <a:ext cx="864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tx1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439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1200"/>
                    <a:ext cx="45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 eaLnBrk="1" hangingPunct="1"/>
                    <a:r>
                      <a: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AS3</a:t>
                    </a:r>
                  </a:p>
                </p:txBody>
              </p:sp>
            </p:grpSp>
          </p:grpSp>
        </p:grpSp>
        <p:grpSp>
          <p:nvGrpSpPr>
            <p:cNvPr id="954392" name="Group 24"/>
            <p:cNvGrpSpPr>
              <a:grpSpLocks/>
            </p:cNvGrpSpPr>
            <p:nvPr/>
          </p:nvGrpSpPr>
          <p:grpSpPr bwMode="auto">
            <a:xfrm>
              <a:off x="96" y="1152"/>
              <a:ext cx="5541" cy="2976"/>
              <a:chOff x="96" y="1152"/>
              <a:chExt cx="5541" cy="2976"/>
            </a:xfrm>
          </p:grpSpPr>
          <p:sp>
            <p:nvSpPr>
              <p:cNvPr id="954393" name="Rectangle 25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4" name="Rectangle 26"/>
              <p:cNvSpPr>
                <a:spLocks noChangeArrowheads="1"/>
              </p:cNvSpPr>
              <p:nvPr/>
            </p:nvSpPr>
            <p:spPr bwMode="auto">
              <a:xfrm>
                <a:off x="1920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5" name="Rectangle 27"/>
              <p:cNvSpPr>
                <a:spLocks noChangeArrowheads="1"/>
              </p:cNvSpPr>
              <p:nvPr/>
            </p:nvSpPr>
            <p:spPr bwMode="auto">
              <a:xfrm>
                <a:off x="96" y="2976"/>
                <a:ext cx="1728" cy="1152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4396" name="Line 28"/>
              <p:cNvSpPr>
                <a:spLocks noChangeShapeType="1"/>
              </p:cNvSpPr>
              <p:nvPr/>
            </p:nvSpPr>
            <p:spPr bwMode="auto">
              <a:xfrm flipH="1">
                <a:off x="4752" y="1584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97" name="Line 29"/>
              <p:cNvSpPr>
                <a:spLocks noChangeShapeType="1"/>
              </p:cNvSpPr>
              <p:nvPr/>
            </p:nvSpPr>
            <p:spPr bwMode="auto">
              <a:xfrm flipV="1">
                <a:off x="1248" y="1152"/>
                <a:ext cx="2928" cy="7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398" name="Text Box 30"/>
              <p:cNvSpPr txBox="1">
                <a:spLocks noChangeArrowheads="1"/>
              </p:cNvSpPr>
              <p:nvPr/>
            </p:nvSpPr>
            <p:spPr bwMode="auto">
              <a:xfrm>
                <a:off x="1968" y="3024"/>
                <a:ext cx="172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AS0,AS3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AS2,AS3</a:t>
                </a:r>
              </a:p>
            </p:txBody>
          </p:sp>
          <p:sp>
            <p:nvSpPr>
              <p:cNvPr id="954399" name="Text Box 31"/>
              <p:cNvSpPr txBox="1">
                <a:spLocks noChangeArrowheads="1"/>
              </p:cNvSpPr>
              <p:nvPr/>
            </p:nvSpPr>
            <p:spPr bwMode="auto">
              <a:xfrm>
                <a:off x="3936" y="3024"/>
                <a:ext cx="1701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via AS0,AS3</a:t>
                </a:r>
              </a:p>
              <a:p>
                <a:pPr algn="l" eaLnBrk="1" hangingPunct="1"/>
                <a:r>
                  <a:rPr lang="en-US" altLang="en-US" sz="2400" dirty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via </a:t>
                </a:r>
                <a:r>
                  <a:rPr lang="en-US" altLang="en-US" sz="2400" dirty="0" smtClean="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AS1,AS3</a:t>
                </a:r>
                <a:endPara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00" name="Text Box 32"/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172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R	via 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AS1,AS3</a:t>
                </a:r>
              </a:p>
              <a:p>
                <a:pPr algn="l" eaLnBrk="1" hangingPunct="1"/>
                <a:r>
                  <a:rPr lang="en-US" altLang="en-US" sz="24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  R   via AS2,AS3</a:t>
                </a:r>
              </a:p>
            </p:txBody>
          </p:sp>
          <p:sp>
            <p:nvSpPr>
              <p:cNvPr id="954401" name="Text Box 33"/>
              <p:cNvSpPr txBox="1">
                <a:spLocks noChangeArrowheads="1"/>
              </p:cNvSpPr>
              <p:nvPr/>
            </p:nvSpPr>
            <p:spPr bwMode="auto">
              <a:xfrm>
                <a:off x="672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AS0</a:t>
                </a:r>
              </a:p>
            </p:txBody>
          </p:sp>
          <p:sp>
            <p:nvSpPr>
              <p:cNvPr id="954402" name="Text Box 34"/>
              <p:cNvSpPr txBox="1">
                <a:spLocks noChangeArrowheads="1"/>
              </p:cNvSpPr>
              <p:nvPr/>
            </p:nvSpPr>
            <p:spPr bwMode="auto">
              <a:xfrm>
                <a:off x="2592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AS1</a:t>
                </a:r>
              </a:p>
            </p:txBody>
          </p:sp>
          <p:sp>
            <p:nvSpPr>
              <p:cNvPr id="954403" name="Text Box 35"/>
              <p:cNvSpPr txBox="1">
                <a:spLocks noChangeArrowheads="1"/>
              </p:cNvSpPr>
              <p:nvPr/>
            </p:nvSpPr>
            <p:spPr bwMode="auto">
              <a:xfrm>
                <a:off x="4464" y="3792"/>
                <a:ext cx="45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AS2</a:t>
                </a:r>
              </a:p>
            </p:txBody>
          </p:sp>
        </p:grpSp>
      </p:grpSp>
      <p:grpSp>
        <p:nvGrpSpPr>
          <p:cNvPr id="954404" name="Group 36"/>
          <p:cNvGrpSpPr>
            <a:grpSpLocks/>
          </p:cNvGrpSpPr>
          <p:nvPr/>
        </p:nvGrpSpPr>
        <p:grpSpPr bwMode="auto">
          <a:xfrm>
            <a:off x="152400" y="5410200"/>
            <a:ext cx="8382000" cy="671513"/>
            <a:chOff x="96" y="3216"/>
            <a:chExt cx="5280" cy="423"/>
          </a:xfrm>
        </p:grpSpPr>
        <p:grpSp>
          <p:nvGrpSpPr>
            <p:cNvPr id="954405" name="Group 37"/>
            <p:cNvGrpSpPr>
              <a:grpSpLocks/>
            </p:cNvGrpSpPr>
            <p:nvPr/>
          </p:nvGrpSpPr>
          <p:grpSpPr bwMode="auto">
            <a:xfrm>
              <a:off x="288" y="3216"/>
              <a:ext cx="5088" cy="0"/>
              <a:chOff x="240" y="3168"/>
              <a:chExt cx="5088" cy="0"/>
            </a:xfrm>
          </p:grpSpPr>
          <p:sp>
            <p:nvSpPr>
              <p:cNvPr id="954406" name="Line 38"/>
              <p:cNvSpPr>
                <a:spLocks noChangeShapeType="1"/>
              </p:cNvSpPr>
              <p:nvPr/>
            </p:nvSpPr>
            <p:spPr bwMode="auto">
              <a:xfrm>
                <a:off x="240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07" name="Line 39"/>
              <p:cNvSpPr>
                <a:spLocks noChangeShapeType="1"/>
              </p:cNvSpPr>
              <p:nvPr/>
            </p:nvSpPr>
            <p:spPr bwMode="auto">
              <a:xfrm>
                <a:off x="2016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08" name="Line 4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296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4409" name="Text Box 41"/>
            <p:cNvSpPr txBox="1">
              <a:spLocks noChangeArrowheads="1"/>
            </p:cNvSpPr>
            <p:nvPr/>
          </p:nvSpPr>
          <p:spPr bwMode="auto">
            <a:xfrm>
              <a:off x="1920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54410" name="Text Box 42"/>
            <p:cNvSpPr txBox="1">
              <a:spLocks noChangeArrowheads="1"/>
            </p:cNvSpPr>
            <p:nvPr/>
          </p:nvSpPr>
          <p:spPr bwMode="auto">
            <a:xfrm>
              <a:off x="9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954411" name="Text Box 43"/>
            <p:cNvSpPr txBox="1">
              <a:spLocks noChangeArrowheads="1"/>
            </p:cNvSpPr>
            <p:nvPr/>
          </p:nvSpPr>
          <p:spPr bwMode="auto">
            <a:xfrm>
              <a:off x="3936" y="33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954412" name="Group 44"/>
          <p:cNvGrpSpPr>
            <a:grpSpLocks/>
          </p:cNvGrpSpPr>
          <p:nvPr/>
        </p:nvGrpSpPr>
        <p:grpSpPr bwMode="auto">
          <a:xfrm>
            <a:off x="228600" y="5570538"/>
            <a:ext cx="8601076" cy="762000"/>
            <a:chOff x="144" y="3317"/>
            <a:chExt cx="5418" cy="480"/>
          </a:xfrm>
        </p:grpSpPr>
        <p:sp>
          <p:nvSpPr>
            <p:cNvPr id="954413" name="Rectangle 45"/>
            <p:cNvSpPr>
              <a:spLocks noChangeArrowheads="1"/>
            </p:cNvSpPr>
            <p:nvPr/>
          </p:nvSpPr>
          <p:spPr bwMode="auto">
            <a:xfrm>
              <a:off x="1968" y="3552"/>
              <a:ext cx="1632" cy="24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en-US" sz="24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 R   via 203</a:t>
              </a:r>
            </a:p>
          </p:txBody>
        </p:sp>
        <p:grpSp>
          <p:nvGrpSpPr>
            <p:cNvPr id="954414" name="Group 46"/>
            <p:cNvGrpSpPr>
              <a:grpSpLocks/>
            </p:cNvGrpSpPr>
            <p:nvPr/>
          </p:nvGrpSpPr>
          <p:grpSpPr bwMode="auto">
            <a:xfrm>
              <a:off x="144" y="3456"/>
              <a:ext cx="3408" cy="240"/>
              <a:chOff x="192" y="3408"/>
              <a:chExt cx="3408" cy="240"/>
            </a:xfrm>
          </p:grpSpPr>
          <p:sp>
            <p:nvSpPr>
              <p:cNvPr id="954415" name="Line 47"/>
              <p:cNvSpPr>
                <a:spLocks noChangeShapeType="1"/>
              </p:cNvSpPr>
              <p:nvPr/>
            </p:nvSpPr>
            <p:spPr bwMode="auto">
              <a:xfrm>
                <a:off x="192" y="340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16" name="Line 4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4417" name="Line 49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1584" cy="0"/>
              </a:xfrm>
              <a:prstGeom prst="line">
                <a:avLst/>
              </a:prstGeom>
              <a:noFill/>
              <a:ln w="762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54418" name="Rectangle 50"/>
            <p:cNvSpPr>
              <a:spLocks noChangeArrowheads="1"/>
            </p:cNvSpPr>
            <p:nvPr/>
          </p:nvSpPr>
          <p:spPr bwMode="auto">
            <a:xfrm>
              <a:off x="3882" y="3317"/>
              <a:ext cx="1680" cy="48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eaLnBrk="1" hangingPunct="1"/>
              <a:r>
                <a:rPr lang="en-US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 R   via 013</a:t>
              </a:r>
            </a:p>
            <a:p>
              <a:pPr algn="l" eaLnBrk="1" hangingPunct="1"/>
              <a:r>
                <a:rPr lang="en-US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B  R   via 103</a:t>
              </a:r>
            </a:p>
          </p:txBody>
        </p:sp>
      </p:grpSp>
      <p:sp>
        <p:nvSpPr>
          <p:cNvPr id="954419" name="Line 51"/>
          <p:cNvSpPr>
            <a:spLocks noChangeShapeType="1"/>
          </p:cNvSpPr>
          <p:nvPr/>
        </p:nvSpPr>
        <p:spPr bwMode="auto">
          <a:xfrm>
            <a:off x="7848600" y="1143000"/>
            <a:ext cx="762000" cy="5334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4420" name="Group 52"/>
          <p:cNvGrpSpPr>
            <a:grpSpLocks/>
          </p:cNvGrpSpPr>
          <p:nvPr/>
        </p:nvGrpSpPr>
        <p:grpSpPr bwMode="auto">
          <a:xfrm>
            <a:off x="1981200" y="1676400"/>
            <a:ext cx="5638800" cy="1828800"/>
            <a:chOff x="1248" y="864"/>
            <a:chExt cx="3552" cy="1152"/>
          </a:xfrm>
        </p:grpSpPr>
        <p:sp>
          <p:nvSpPr>
            <p:cNvPr id="954421" name="Line 53"/>
            <p:cNvSpPr>
              <a:spLocks noChangeShapeType="1"/>
            </p:cNvSpPr>
            <p:nvPr/>
          </p:nvSpPr>
          <p:spPr bwMode="auto">
            <a:xfrm>
              <a:off x="1632" y="864"/>
              <a:ext cx="2544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2" name="Line 54"/>
            <p:cNvSpPr>
              <a:spLocks noChangeShapeType="1"/>
            </p:cNvSpPr>
            <p:nvPr/>
          </p:nvSpPr>
          <p:spPr bwMode="auto">
            <a:xfrm flipV="1">
              <a:off x="1248" y="1104"/>
              <a:ext cx="3024" cy="816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3" name="Line 55"/>
            <p:cNvSpPr>
              <a:spLocks noChangeShapeType="1"/>
            </p:cNvSpPr>
            <p:nvPr/>
          </p:nvSpPr>
          <p:spPr bwMode="auto">
            <a:xfrm flipH="1" flipV="1">
              <a:off x="4752" y="1632"/>
              <a:ext cx="48" cy="384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24" name="Group 56"/>
          <p:cNvGrpSpPr>
            <a:grpSpLocks/>
          </p:cNvGrpSpPr>
          <p:nvPr/>
        </p:nvGrpSpPr>
        <p:grpSpPr bwMode="auto">
          <a:xfrm>
            <a:off x="304800" y="3429000"/>
            <a:ext cx="6400800" cy="1219200"/>
            <a:chOff x="192" y="1968"/>
            <a:chExt cx="4032" cy="768"/>
          </a:xfrm>
        </p:grpSpPr>
        <p:sp>
          <p:nvSpPr>
            <p:cNvPr id="954425" name="Line 57"/>
            <p:cNvSpPr>
              <a:spLocks noChangeShapeType="1"/>
            </p:cNvSpPr>
            <p:nvPr/>
          </p:nvSpPr>
          <p:spPr bwMode="auto">
            <a:xfrm>
              <a:off x="192" y="1968"/>
              <a:ext cx="1536" cy="768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26" name="Line 58"/>
            <p:cNvSpPr>
              <a:spLocks noChangeShapeType="1"/>
            </p:cNvSpPr>
            <p:nvPr/>
          </p:nvSpPr>
          <p:spPr bwMode="auto">
            <a:xfrm>
              <a:off x="1392" y="2256"/>
              <a:ext cx="2832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4427" name="Line 59"/>
          <p:cNvSpPr>
            <a:spLocks noChangeShapeType="1"/>
          </p:cNvSpPr>
          <p:nvPr/>
        </p:nvSpPr>
        <p:spPr bwMode="auto">
          <a:xfrm>
            <a:off x="6248400" y="5791200"/>
            <a:ext cx="2133600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54428" name="Group 60"/>
          <p:cNvGrpSpPr>
            <a:grpSpLocks/>
          </p:cNvGrpSpPr>
          <p:nvPr/>
        </p:nvGrpSpPr>
        <p:grpSpPr bwMode="auto">
          <a:xfrm>
            <a:off x="1752600" y="1447800"/>
            <a:ext cx="4114800" cy="1828800"/>
            <a:chOff x="1104" y="720"/>
            <a:chExt cx="2592" cy="1152"/>
          </a:xfrm>
        </p:grpSpPr>
        <p:sp>
          <p:nvSpPr>
            <p:cNvPr id="954429" name="Line 61"/>
            <p:cNvSpPr>
              <a:spLocks noChangeShapeType="1"/>
            </p:cNvSpPr>
            <p:nvPr/>
          </p:nvSpPr>
          <p:spPr bwMode="auto">
            <a:xfrm>
              <a:off x="1536" y="720"/>
              <a:ext cx="1392" cy="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0" name="Line 62"/>
            <p:cNvSpPr>
              <a:spLocks noChangeShapeType="1"/>
            </p:cNvSpPr>
            <p:nvPr/>
          </p:nvSpPr>
          <p:spPr bwMode="auto">
            <a:xfrm>
              <a:off x="1392" y="1152"/>
              <a:ext cx="2304" cy="57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1" name="Line 63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336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32" name="Group 64"/>
          <p:cNvGrpSpPr>
            <a:grpSpLocks/>
          </p:cNvGrpSpPr>
          <p:nvPr/>
        </p:nvGrpSpPr>
        <p:grpSpPr bwMode="auto">
          <a:xfrm>
            <a:off x="1066800" y="2438400"/>
            <a:ext cx="5562600" cy="1752600"/>
            <a:chOff x="672" y="1344"/>
            <a:chExt cx="3504" cy="1104"/>
          </a:xfrm>
        </p:grpSpPr>
        <p:sp>
          <p:nvSpPr>
            <p:cNvPr id="954433" name="Line 65"/>
            <p:cNvSpPr>
              <a:spLocks noChangeShapeType="1"/>
            </p:cNvSpPr>
            <p:nvPr/>
          </p:nvSpPr>
          <p:spPr bwMode="auto">
            <a:xfrm>
              <a:off x="672" y="1536"/>
              <a:ext cx="0" cy="336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4" name="Line 66"/>
            <p:cNvSpPr>
              <a:spLocks noChangeShapeType="1"/>
            </p:cNvSpPr>
            <p:nvPr/>
          </p:nvSpPr>
          <p:spPr bwMode="auto">
            <a:xfrm flipH="1" flipV="1">
              <a:off x="1440" y="2448"/>
              <a:ext cx="2736" cy="0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5" name="Line 67"/>
            <p:cNvSpPr>
              <a:spLocks noChangeShapeType="1"/>
            </p:cNvSpPr>
            <p:nvPr/>
          </p:nvSpPr>
          <p:spPr bwMode="auto">
            <a:xfrm flipH="1">
              <a:off x="1296" y="1344"/>
              <a:ext cx="2880" cy="768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4436" name="Group 68"/>
          <p:cNvGrpSpPr>
            <a:grpSpLocks/>
          </p:cNvGrpSpPr>
          <p:nvPr/>
        </p:nvGrpSpPr>
        <p:grpSpPr bwMode="auto">
          <a:xfrm>
            <a:off x="2209800" y="2514600"/>
            <a:ext cx="5638800" cy="1905000"/>
            <a:chOff x="1392" y="1392"/>
            <a:chExt cx="3552" cy="1200"/>
          </a:xfrm>
        </p:grpSpPr>
        <p:sp>
          <p:nvSpPr>
            <p:cNvPr id="954437" name="Line 69"/>
            <p:cNvSpPr>
              <a:spLocks noChangeShapeType="1"/>
            </p:cNvSpPr>
            <p:nvPr/>
          </p:nvSpPr>
          <p:spPr bwMode="auto">
            <a:xfrm>
              <a:off x="4944" y="1632"/>
              <a:ext cx="0" cy="336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8" name="Line 70"/>
            <p:cNvSpPr>
              <a:spLocks noChangeShapeType="1"/>
            </p:cNvSpPr>
            <p:nvPr/>
          </p:nvSpPr>
          <p:spPr bwMode="auto">
            <a:xfrm>
              <a:off x="1440" y="2592"/>
              <a:ext cx="2784" cy="0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439" name="Line 71"/>
            <p:cNvSpPr>
              <a:spLocks noChangeShapeType="1"/>
            </p:cNvSpPr>
            <p:nvPr/>
          </p:nvSpPr>
          <p:spPr bwMode="auto">
            <a:xfrm>
              <a:off x="1392" y="1392"/>
              <a:ext cx="2928" cy="768"/>
            </a:xfrm>
            <a:prstGeom prst="line">
              <a:avLst/>
            </a:prstGeom>
            <a:noFill/>
            <a:ln w="76200" cap="sq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5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5685"/>
            <a:ext cx="8229600" cy="1143000"/>
          </a:xfrm>
        </p:spPr>
        <p:txBody>
          <a:bodyPr/>
          <a:lstStyle/>
          <a:p>
            <a:r>
              <a:rPr lang="en-US" dirty="0" smtClean="0"/>
              <a:t>What is Routing Convergence?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23BF-E075-47ED-AF04-A24B2D30D60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75DF-64D3-42D2-BAF9-580E2D7CECD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Convergence Result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If we assume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unbounded delay on BGP processing and propagation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Full BGP mesh BGP peers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/>
              <a:t>Constrained shortest path first selection algorithm</a:t>
            </a:r>
          </a:p>
          <a:p>
            <a:pPr marL="609600" indent="-609600"/>
            <a:endParaRPr lang="en-US" altLang="en-US"/>
          </a:p>
          <a:p>
            <a:pPr marL="609600" indent="-609600"/>
            <a:endParaRPr lang="en-US" altLang="en-US"/>
          </a:p>
          <a:p>
            <a:pPr marL="609600" indent="-609600"/>
            <a:endParaRPr lang="en-US" altLang="en-US"/>
          </a:p>
          <a:p>
            <a:pPr marL="609600" indent="-609600"/>
            <a:r>
              <a:rPr lang="en-US" altLang="en-US"/>
              <a:t>BGP is O(N!), where N number of default-free BGP speakers</a:t>
            </a: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7543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possible ordering of messages such that BGP will explore all possible ASPaths of all possible lengths</a:t>
            </a:r>
          </a:p>
          <a:p>
            <a:pPr algn="l" eaLnBrk="1" hangingPunct="1"/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SPP May Have No Solution</a:t>
            </a: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 flipH="1" flipV="1">
            <a:off x="4572000" y="2438400"/>
            <a:ext cx="1752600" cy="20574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H="1">
            <a:off x="2362200" y="2438400"/>
            <a:ext cx="1828800" cy="2209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4343400" y="2209800"/>
            <a:ext cx="0" cy="11430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3657600" y="20574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191000" y="2286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H="1">
            <a:off x="3048000" y="3810000"/>
            <a:ext cx="1219200" cy="6096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H="1" flipV="1">
            <a:off x="4876800" y="3962400"/>
            <a:ext cx="914400" cy="4572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>
            <a:off x="2362200" y="4572000"/>
            <a:ext cx="4114800" cy="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3740150" y="335915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4191000" y="3505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5410200" y="4038600"/>
            <a:ext cx="1358900" cy="8255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6858000" y="4572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3</a:t>
            </a:r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1828800" y="4114800"/>
            <a:ext cx="1358900" cy="825500"/>
            <a:chOff x="724" y="2692"/>
            <a:chExt cx="856" cy="520"/>
          </a:xfrm>
        </p:grpSpPr>
        <p:sp>
          <p:nvSpPr>
            <p:cNvPr id="78876" name="Oval 16"/>
            <p:cNvSpPr>
              <a:spLocks noChangeArrowheads="1"/>
            </p:cNvSpPr>
            <p:nvPr/>
          </p:nvSpPr>
          <p:spPr bwMode="auto">
            <a:xfrm>
              <a:off x="724" y="2692"/>
              <a:ext cx="856" cy="5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877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 eaLnBrk="1" hangingPunct="1"/>
              <a:r>
                <a:rPr lang="en-US" altLang="en-US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78864" name="Rectangle 18"/>
          <p:cNvSpPr>
            <a:spLocks noChangeArrowheads="1"/>
          </p:cNvSpPr>
          <p:nvPr/>
        </p:nvSpPr>
        <p:spPr bwMode="auto">
          <a:xfrm>
            <a:off x="5181600" y="19050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2 1 0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2 0</a:t>
            </a:r>
          </a:p>
        </p:txBody>
      </p:sp>
      <p:sp>
        <p:nvSpPr>
          <p:cNvPr id="78865" name="Rectangle 19"/>
          <p:cNvSpPr>
            <a:spLocks noChangeArrowheads="1"/>
          </p:cNvSpPr>
          <p:nvPr/>
        </p:nvSpPr>
        <p:spPr bwMode="auto">
          <a:xfrm>
            <a:off x="838200" y="40386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1 3 0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1 0</a:t>
            </a:r>
          </a:p>
        </p:txBody>
      </p:sp>
      <p:sp>
        <p:nvSpPr>
          <p:cNvPr id="78866" name="Rectangle 20"/>
          <p:cNvSpPr>
            <a:spLocks noChangeArrowheads="1"/>
          </p:cNvSpPr>
          <p:nvPr/>
        </p:nvSpPr>
        <p:spPr bwMode="auto">
          <a:xfrm>
            <a:off x="7086600" y="3886200"/>
            <a:ext cx="9763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latin typeface="Arial" pitchFamily="34" charset="0"/>
              </a:rPr>
              <a:t>3 2 0</a:t>
            </a:r>
          </a:p>
          <a:p>
            <a:pPr algn="l" eaLnBrk="1" hangingPunct="1"/>
            <a:r>
              <a:rPr lang="en-US" altLang="en-US">
                <a:latin typeface="Arial" pitchFamily="34" charset="0"/>
              </a:rPr>
              <a:t>3 0</a:t>
            </a:r>
          </a:p>
        </p:txBody>
      </p:sp>
      <p:sp>
        <p:nvSpPr>
          <p:cNvPr id="78867" name="Rectangle 21"/>
          <p:cNvSpPr>
            <a:spLocks noChangeArrowheads="1"/>
          </p:cNvSpPr>
          <p:nvPr/>
        </p:nvSpPr>
        <p:spPr bwMode="auto">
          <a:xfrm>
            <a:off x="7010400" y="2667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8868" name="Rectangle 22"/>
          <p:cNvSpPr>
            <a:spLocks noChangeArrowheads="1"/>
          </p:cNvSpPr>
          <p:nvPr/>
        </p:nvSpPr>
        <p:spPr bwMode="auto">
          <a:xfrm>
            <a:off x="5867400" y="4191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bg1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70487" name="Line 23"/>
          <p:cNvSpPr>
            <a:spLocks noChangeShapeType="1"/>
          </p:cNvSpPr>
          <p:nvPr/>
        </p:nvSpPr>
        <p:spPr bwMode="auto">
          <a:xfrm flipV="1">
            <a:off x="3106738" y="3867150"/>
            <a:ext cx="573087" cy="3079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88" name="Line 24"/>
          <p:cNvSpPr>
            <a:spLocks noChangeShapeType="1"/>
          </p:cNvSpPr>
          <p:nvPr/>
        </p:nvSpPr>
        <p:spPr bwMode="auto">
          <a:xfrm>
            <a:off x="4548188" y="2917825"/>
            <a:ext cx="22225" cy="40798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89" name="Line 25"/>
          <p:cNvSpPr>
            <a:spLocks noChangeShapeType="1"/>
          </p:cNvSpPr>
          <p:nvPr/>
        </p:nvSpPr>
        <p:spPr bwMode="auto">
          <a:xfrm flipH="1" flipV="1">
            <a:off x="4889500" y="4140200"/>
            <a:ext cx="430213" cy="1968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0490" name="Freeform 26"/>
          <p:cNvSpPr>
            <a:spLocks/>
          </p:cNvSpPr>
          <p:nvPr/>
        </p:nvSpPr>
        <p:spPr bwMode="auto">
          <a:xfrm>
            <a:off x="3305175" y="4197350"/>
            <a:ext cx="1944688" cy="293688"/>
          </a:xfrm>
          <a:custGeom>
            <a:avLst/>
            <a:gdLst>
              <a:gd name="T0" fmla="*/ 0 w 1225"/>
              <a:gd name="T1" fmla="*/ 2147483647 h 185"/>
              <a:gd name="T2" fmla="*/ 2147483647 w 1225"/>
              <a:gd name="T3" fmla="*/ 2147483647 h 185"/>
              <a:gd name="T4" fmla="*/ 2147483647 w 1225"/>
              <a:gd name="T5" fmla="*/ 0 h 185"/>
              <a:gd name="T6" fmla="*/ 0 60000 65536"/>
              <a:gd name="T7" fmla="*/ 0 60000 65536"/>
              <a:gd name="T8" fmla="*/ 0 60000 65536"/>
              <a:gd name="T9" fmla="*/ 0 w 1225"/>
              <a:gd name="T10" fmla="*/ 0 h 185"/>
              <a:gd name="T11" fmla="*/ 1225 w 1225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185">
                <a:moveTo>
                  <a:pt x="0" y="153"/>
                </a:moveTo>
                <a:cubicBezTo>
                  <a:pt x="463" y="169"/>
                  <a:pt x="927" y="185"/>
                  <a:pt x="1076" y="160"/>
                </a:cubicBezTo>
                <a:cubicBezTo>
                  <a:pt x="1225" y="135"/>
                  <a:pt x="1060" y="67"/>
                  <a:pt x="895" y="0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0491" name="Freeform 27"/>
          <p:cNvSpPr>
            <a:spLocks/>
          </p:cNvSpPr>
          <p:nvPr/>
        </p:nvSpPr>
        <p:spPr bwMode="auto">
          <a:xfrm>
            <a:off x="3054350" y="2874963"/>
            <a:ext cx="933450" cy="1219200"/>
          </a:xfrm>
          <a:custGeom>
            <a:avLst/>
            <a:gdLst>
              <a:gd name="T0" fmla="*/ 2147483647 w 588"/>
              <a:gd name="T1" fmla="*/ 0 h 768"/>
              <a:gd name="T2" fmla="*/ 2147483647 w 588"/>
              <a:gd name="T3" fmla="*/ 2147483647 h 768"/>
              <a:gd name="T4" fmla="*/ 2147483647 w 588"/>
              <a:gd name="T5" fmla="*/ 2147483647 h 768"/>
              <a:gd name="T6" fmla="*/ 0 60000 65536"/>
              <a:gd name="T7" fmla="*/ 0 60000 65536"/>
              <a:gd name="T8" fmla="*/ 0 60000 65536"/>
              <a:gd name="T9" fmla="*/ 0 w 588"/>
              <a:gd name="T10" fmla="*/ 0 h 768"/>
              <a:gd name="T11" fmla="*/ 588 w 588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8" h="768">
                <a:moveTo>
                  <a:pt x="588" y="0"/>
                </a:moveTo>
                <a:cubicBezTo>
                  <a:pt x="327" y="296"/>
                  <a:pt x="66" y="592"/>
                  <a:pt x="33" y="680"/>
                </a:cubicBezTo>
                <a:cubicBezTo>
                  <a:pt x="0" y="768"/>
                  <a:pt x="193" y="648"/>
                  <a:pt x="387" y="528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70492" name="Freeform 28"/>
          <p:cNvSpPr>
            <a:spLocks/>
          </p:cNvSpPr>
          <p:nvPr/>
        </p:nvSpPr>
        <p:spPr bwMode="auto">
          <a:xfrm>
            <a:off x="4637088" y="2782888"/>
            <a:ext cx="1157287" cy="1238250"/>
          </a:xfrm>
          <a:custGeom>
            <a:avLst/>
            <a:gdLst>
              <a:gd name="T0" fmla="*/ 2147483647 w 729"/>
              <a:gd name="T1" fmla="*/ 2147483647 h 780"/>
              <a:gd name="T2" fmla="*/ 2147483647 w 729"/>
              <a:gd name="T3" fmla="*/ 2147483647 h 780"/>
              <a:gd name="T4" fmla="*/ 2147483647 w 729"/>
              <a:gd name="T5" fmla="*/ 2147483647 h 780"/>
              <a:gd name="T6" fmla="*/ 0 60000 65536"/>
              <a:gd name="T7" fmla="*/ 0 60000 65536"/>
              <a:gd name="T8" fmla="*/ 0 60000 65536"/>
              <a:gd name="T9" fmla="*/ 0 w 729"/>
              <a:gd name="T10" fmla="*/ 0 h 780"/>
              <a:gd name="T11" fmla="*/ 729 w 729"/>
              <a:gd name="T12" fmla="*/ 780 h 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9" h="780">
                <a:moveTo>
                  <a:pt x="729" y="780"/>
                </a:moveTo>
                <a:cubicBezTo>
                  <a:pt x="476" y="469"/>
                  <a:pt x="224" y="158"/>
                  <a:pt x="112" y="79"/>
                </a:cubicBezTo>
                <a:cubicBezTo>
                  <a:pt x="0" y="0"/>
                  <a:pt x="28" y="154"/>
                  <a:pt x="56" y="308"/>
                </a:cubicBez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5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66E1E9DA-5617-4017-A40A-25A1A6FBA0D2}" type="slidenum">
              <a:rPr lang="en-US" altLang="en-US" sz="1400"/>
              <a:pPr algn="r" eaLnBrk="1" hangingPunct="1"/>
              <a:t>61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87" grpId="0" animBg="1"/>
      <p:bldP spid="1470487" grpId="1" animBg="1"/>
      <p:bldP spid="1470488" grpId="0" animBg="1"/>
      <p:bldP spid="1470488" grpId="1" animBg="1"/>
      <p:bldP spid="1470488" grpId="2" animBg="1"/>
      <p:bldP spid="1470489" grpId="0" animBg="1"/>
      <p:bldP spid="1470490" grpId="0" animBg="1"/>
      <p:bldP spid="1470491" grpId="0" animBg="1"/>
      <p:bldP spid="1470491" grpId="1" animBg="1"/>
      <p:bldP spid="1470492" grpId="0" animBg="1"/>
      <p:bldP spid="147049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Avoiding BGP Instability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Detecting conflicting policies</a:t>
            </a:r>
          </a:p>
          <a:p>
            <a:pPr lvl="1"/>
            <a:r>
              <a:rPr lang="en-US" altLang="en-US" smtClean="0"/>
              <a:t>Computationally expensive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Requires too much cooperation</a:t>
            </a:r>
          </a:p>
          <a:p>
            <a:r>
              <a:rPr lang="en-US" altLang="en-US" smtClean="0"/>
              <a:t>Detecting oscillations</a:t>
            </a:r>
          </a:p>
          <a:p>
            <a:pPr lvl="1">
              <a:spcAft>
                <a:spcPts val="2400"/>
              </a:spcAft>
            </a:pPr>
            <a:r>
              <a:rPr lang="en-US" altLang="en-US" smtClean="0"/>
              <a:t>Observing the repetitive BGP routing messages</a:t>
            </a:r>
          </a:p>
          <a:p>
            <a:r>
              <a:rPr lang="en-US" altLang="en-US" smtClean="0"/>
              <a:t>Restricted routing policies and topologies</a:t>
            </a:r>
          </a:p>
          <a:p>
            <a:pPr lvl="1"/>
            <a:r>
              <a:rPr lang="en-US" altLang="en-US" smtClean="0"/>
              <a:t>Policies based on business relationships</a:t>
            </a:r>
          </a:p>
          <a:p>
            <a:pPr lvl="1">
              <a:buFont typeface="Arial" pitchFamily="34" charset="0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090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F12562B6-C948-493B-BED3-28C8E762A380}" type="slidenum">
              <a:rPr lang="en-US" altLang="en-US" sz="1400"/>
              <a:pPr algn="r" eaLnBrk="1" hangingPunct="1"/>
              <a:t>62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AS (Autonomous System)</a:t>
            </a:r>
            <a:br>
              <a:rPr lang="en-US" altLang="en-US" smtClean="0"/>
            </a:br>
            <a:r>
              <a:rPr lang="en-US" altLang="en-US" smtClean="0"/>
              <a:t>Business Relationships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1924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4444DDC5-A68A-4FB9-843D-D353A5A34C46}" type="slidenum">
              <a:rPr lang="en-US" altLang="en-US" sz="1400"/>
              <a:pPr algn="r" eaLnBrk="1" hangingPunct="1"/>
              <a:t>63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Customer-Provider Relationship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1905000"/>
          </a:xfrm>
        </p:spPr>
        <p:txBody>
          <a:bodyPr/>
          <a:lstStyle/>
          <a:p>
            <a:r>
              <a:rPr lang="en-US" altLang="en-US" smtClean="0"/>
              <a:t>Customer pays provider for access to Internet	</a:t>
            </a:r>
          </a:p>
          <a:p>
            <a:pPr lvl="1"/>
            <a:r>
              <a:rPr lang="en-US" altLang="en-US" smtClean="0"/>
              <a:t>Provider exports its customer routes to everybody</a:t>
            </a:r>
          </a:p>
          <a:p>
            <a:pPr lvl="1"/>
            <a:r>
              <a:rPr lang="en-US" altLang="en-US" smtClean="0"/>
              <a:t>Customer exports provider routes only to its customers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6324600" y="3706813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6324600" y="5002213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H="1">
            <a:off x="6629400" y="4316413"/>
            <a:ext cx="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440488" y="3748088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1828800" y="5688013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1828800" y="4392613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2133600" y="5002213"/>
            <a:ext cx="0" cy="6858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884363" y="5764213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10200" y="4392613"/>
            <a:ext cx="2438400" cy="1905000"/>
            <a:chOff x="3408" y="2880"/>
            <a:chExt cx="1536" cy="1200"/>
          </a:xfrm>
        </p:grpSpPr>
        <p:sp>
          <p:nvSpPr>
            <p:cNvPr id="82979" name="Line 13"/>
            <p:cNvSpPr>
              <a:spLocks noChangeShapeType="1"/>
            </p:cNvSpPr>
            <p:nvPr/>
          </p:nvSpPr>
          <p:spPr bwMode="auto">
            <a:xfrm flipH="1">
              <a:off x="340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0" name="Line 14"/>
            <p:cNvSpPr>
              <a:spLocks noChangeShapeType="1"/>
            </p:cNvSpPr>
            <p:nvPr/>
          </p:nvSpPr>
          <p:spPr bwMode="auto">
            <a:xfrm flipH="1">
              <a:off x="436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1" name="Line 15"/>
            <p:cNvSpPr>
              <a:spLocks noChangeShapeType="1"/>
            </p:cNvSpPr>
            <p:nvPr/>
          </p:nvSpPr>
          <p:spPr bwMode="auto">
            <a:xfrm>
              <a:off x="3744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2" name="Line 16"/>
            <p:cNvSpPr>
              <a:spLocks noChangeShapeType="1"/>
            </p:cNvSpPr>
            <p:nvPr/>
          </p:nvSpPr>
          <p:spPr bwMode="auto">
            <a:xfrm flipH="1">
              <a:off x="4320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3" name="Line 17"/>
            <p:cNvSpPr>
              <a:spLocks noChangeShapeType="1"/>
            </p:cNvSpPr>
            <p:nvPr/>
          </p:nvSpPr>
          <p:spPr bwMode="auto">
            <a:xfrm flipH="1">
              <a:off x="379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84" name="Line 18"/>
            <p:cNvSpPr>
              <a:spLocks noChangeShapeType="1"/>
            </p:cNvSpPr>
            <p:nvPr/>
          </p:nvSpPr>
          <p:spPr bwMode="auto">
            <a:xfrm>
              <a:off x="427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57" name="Text Box 19"/>
          <p:cNvSpPr txBox="1">
            <a:spLocks noChangeArrowheads="1"/>
          </p:cNvSpPr>
          <p:nvPr/>
        </p:nvSpPr>
        <p:spPr bwMode="auto">
          <a:xfrm>
            <a:off x="7124700" y="3783013"/>
            <a:ext cx="1271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provider</a:t>
            </a:r>
          </a:p>
        </p:txBody>
      </p:sp>
      <p:sp>
        <p:nvSpPr>
          <p:cNvPr id="82958" name="Text Box 20"/>
          <p:cNvSpPr txBox="1">
            <a:spLocks noChangeArrowheads="1"/>
          </p:cNvSpPr>
          <p:nvPr/>
        </p:nvSpPr>
        <p:spPr bwMode="auto">
          <a:xfrm>
            <a:off x="7305675" y="5383213"/>
            <a:ext cx="1381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customer</a:t>
            </a:r>
          </a:p>
        </p:txBody>
      </p:sp>
      <p:sp>
        <p:nvSpPr>
          <p:cNvPr id="82959" name="Text Box 21"/>
          <p:cNvSpPr txBox="1">
            <a:spLocks noChangeArrowheads="1"/>
          </p:cNvSpPr>
          <p:nvPr/>
        </p:nvSpPr>
        <p:spPr bwMode="auto">
          <a:xfrm>
            <a:off x="2409825" y="5840413"/>
            <a:ext cx="138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customer</a:t>
            </a:r>
          </a:p>
        </p:txBody>
      </p:sp>
      <p:sp>
        <p:nvSpPr>
          <p:cNvPr id="82960" name="Text Box 22"/>
          <p:cNvSpPr txBox="1">
            <a:spLocks noChangeArrowheads="1"/>
          </p:cNvSpPr>
          <p:nvPr/>
        </p:nvSpPr>
        <p:spPr bwMode="auto">
          <a:xfrm>
            <a:off x="2473325" y="473075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provider</a:t>
            </a:r>
          </a:p>
        </p:txBody>
      </p:sp>
      <p:sp>
        <p:nvSpPr>
          <p:cNvPr id="82961" name="Text Box 23"/>
          <p:cNvSpPr txBox="1">
            <a:spLocks noChangeArrowheads="1"/>
          </p:cNvSpPr>
          <p:nvPr/>
        </p:nvSpPr>
        <p:spPr bwMode="auto">
          <a:xfrm>
            <a:off x="854075" y="3124200"/>
            <a:ext cx="2967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to customer</a:t>
            </a:r>
          </a:p>
        </p:txBody>
      </p:sp>
      <p:sp>
        <p:nvSpPr>
          <p:cNvPr id="82962" name="Text Box 24"/>
          <p:cNvSpPr txBox="1">
            <a:spLocks noChangeArrowheads="1"/>
          </p:cNvSpPr>
          <p:nvPr/>
        </p:nvSpPr>
        <p:spPr bwMode="auto">
          <a:xfrm>
            <a:off x="5262563" y="3124200"/>
            <a:ext cx="337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from customer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638800" y="4316413"/>
            <a:ext cx="1943100" cy="1828800"/>
            <a:chOff x="3552" y="2832"/>
            <a:chExt cx="1224" cy="1152"/>
          </a:xfrm>
        </p:grpSpPr>
        <p:sp>
          <p:nvSpPr>
            <p:cNvPr id="82977" name="Freeform 26"/>
            <p:cNvSpPr>
              <a:spLocks/>
            </p:cNvSpPr>
            <p:nvPr/>
          </p:nvSpPr>
          <p:spPr bwMode="auto">
            <a:xfrm>
              <a:off x="355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  <a:gd name="T6" fmla="*/ 0 60000 65536"/>
                <a:gd name="T7" fmla="*/ 0 60000 65536"/>
                <a:gd name="T8" fmla="*/ 0 60000 65536"/>
                <a:gd name="T9" fmla="*/ 0 w 504"/>
                <a:gd name="T10" fmla="*/ 0 h 1152"/>
                <a:gd name="T11" fmla="*/ 504 w 50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78" name="Freeform 27"/>
            <p:cNvSpPr>
              <a:spLocks/>
            </p:cNvSpPr>
            <p:nvPr/>
          </p:nvSpPr>
          <p:spPr bwMode="auto">
            <a:xfrm flipH="1">
              <a:off x="427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  <a:gd name="T6" fmla="*/ 0 60000 65536"/>
                <a:gd name="T7" fmla="*/ 0 60000 65536"/>
                <a:gd name="T8" fmla="*/ 0 60000 65536"/>
                <a:gd name="T9" fmla="*/ 0 w 504"/>
                <a:gd name="T10" fmla="*/ 0 h 1152"/>
                <a:gd name="T11" fmla="*/ 504 w 50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14400" y="3783013"/>
            <a:ext cx="3609975" cy="1868487"/>
            <a:chOff x="576" y="2496"/>
            <a:chExt cx="2274" cy="1177"/>
          </a:xfrm>
        </p:grpSpPr>
        <p:sp>
          <p:nvSpPr>
            <p:cNvPr id="82971" name="Line 29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30"/>
            <p:cNvSpPr>
              <a:spLocks noChangeShapeType="1"/>
            </p:cNvSpPr>
            <p:nvPr/>
          </p:nvSpPr>
          <p:spPr bwMode="auto">
            <a:xfrm>
              <a:off x="576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31"/>
            <p:cNvSpPr>
              <a:spLocks noChangeShapeType="1"/>
            </p:cNvSpPr>
            <p:nvPr/>
          </p:nvSpPr>
          <p:spPr bwMode="auto">
            <a:xfrm flipH="1">
              <a:off x="1440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32"/>
            <p:cNvSpPr>
              <a:spLocks noChangeShapeType="1"/>
            </p:cNvSpPr>
            <p:nvPr/>
          </p:nvSpPr>
          <p:spPr bwMode="auto">
            <a:xfrm>
              <a:off x="912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5" name="Text Box 33"/>
            <p:cNvSpPr txBox="1">
              <a:spLocks noChangeArrowheads="1"/>
            </p:cNvSpPr>
            <p:nvPr/>
          </p:nvSpPr>
          <p:spPr bwMode="auto">
            <a:xfrm>
              <a:off x="1487" y="2721"/>
              <a:ext cx="1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1"/>
                  </a:solidFill>
                  <a:latin typeface="Calibri" pitchFamily="34" charset="0"/>
                </a:rPr>
                <a:t>advertisements</a:t>
              </a:r>
            </a:p>
          </p:txBody>
        </p:sp>
        <p:sp>
          <p:nvSpPr>
            <p:cNvPr id="82976" name="Line 34"/>
            <p:cNvSpPr>
              <a:spLocks noChangeShapeType="1"/>
            </p:cNvSpPr>
            <p:nvPr/>
          </p:nvSpPr>
          <p:spPr bwMode="auto">
            <a:xfrm flipH="1" flipV="1">
              <a:off x="1437" y="3241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28600" y="4011613"/>
            <a:ext cx="2339975" cy="1752600"/>
            <a:chOff x="144" y="2640"/>
            <a:chExt cx="1474" cy="1104"/>
          </a:xfrm>
        </p:grpSpPr>
        <p:sp>
          <p:nvSpPr>
            <p:cNvPr id="82967" name="Freeform 36"/>
            <p:cNvSpPr>
              <a:spLocks/>
            </p:cNvSpPr>
            <p:nvPr/>
          </p:nvSpPr>
          <p:spPr bwMode="auto">
            <a:xfrm>
              <a:off x="768" y="2640"/>
              <a:ext cx="480" cy="960"/>
            </a:xfrm>
            <a:custGeom>
              <a:avLst/>
              <a:gdLst>
                <a:gd name="T0" fmla="*/ 0 w 456"/>
                <a:gd name="T1" fmla="*/ 0 h 960"/>
                <a:gd name="T2" fmla="*/ 522 w 456"/>
                <a:gd name="T3" fmla="*/ 576 h 960"/>
                <a:gd name="T4" fmla="*/ 588 w 456"/>
                <a:gd name="T5" fmla="*/ 960 h 960"/>
                <a:gd name="T6" fmla="*/ 0 60000 65536"/>
                <a:gd name="T7" fmla="*/ 0 60000 65536"/>
                <a:gd name="T8" fmla="*/ 0 60000 65536"/>
                <a:gd name="T9" fmla="*/ 0 w 456"/>
                <a:gd name="T10" fmla="*/ 0 h 960"/>
                <a:gd name="T11" fmla="*/ 456 w 456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960">
                  <a:moveTo>
                    <a:pt x="0" y="0"/>
                  </a:moveTo>
                  <a:cubicBezTo>
                    <a:pt x="156" y="208"/>
                    <a:pt x="312" y="416"/>
                    <a:pt x="384" y="576"/>
                  </a:cubicBezTo>
                  <a:cubicBezTo>
                    <a:pt x="456" y="736"/>
                    <a:pt x="444" y="848"/>
                    <a:pt x="432" y="960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68" name="Freeform 37"/>
            <p:cNvSpPr>
              <a:spLocks/>
            </p:cNvSpPr>
            <p:nvPr/>
          </p:nvSpPr>
          <p:spPr bwMode="auto">
            <a:xfrm>
              <a:off x="576" y="3216"/>
              <a:ext cx="528" cy="528"/>
            </a:xfrm>
            <a:custGeom>
              <a:avLst/>
              <a:gdLst>
                <a:gd name="T0" fmla="*/ 0 w 528"/>
                <a:gd name="T1" fmla="*/ 0 h 432"/>
                <a:gd name="T2" fmla="*/ 432 w 528"/>
                <a:gd name="T3" fmla="*/ 479 h 432"/>
                <a:gd name="T4" fmla="*/ 528 w 528"/>
                <a:gd name="T5" fmla="*/ 1439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0"/>
                  </a:moveTo>
                  <a:cubicBezTo>
                    <a:pt x="172" y="36"/>
                    <a:pt x="344" y="72"/>
                    <a:pt x="432" y="144"/>
                  </a:cubicBezTo>
                  <a:cubicBezTo>
                    <a:pt x="520" y="216"/>
                    <a:pt x="524" y="324"/>
                    <a:pt x="528" y="432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2969" name="Text Box 38"/>
            <p:cNvSpPr txBox="1">
              <a:spLocks noChangeArrowheads="1"/>
            </p:cNvSpPr>
            <p:nvPr/>
          </p:nvSpPr>
          <p:spPr bwMode="auto">
            <a:xfrm>
              <a:off x="144" y="3408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3333FF"/>
                  </a:solidFill>
                  <a:latin typeface="Calibri" pitchFamily="34" charset="0"/>
                </a:rPr>
                <a:t>traffic</a:t>
              </a:r>
            </a:p>
          </p:txBody>
        </p:sp>
        <p:sp>
          <p:nvSpPr>
            <p:cNvPr id="82970" name="Freeform 39"/>
            <p:cNvSpPr>
              <a:spLocks/>
            </p:cNvSpPr>
            <p:nvPr/>
          </p:nvSpPr>
          <p:spPr bwMode="auto">
            <a:xfrm>
              <a:off x="1405" y="3354"/>
              <a:ext cx="213" cy="257"/>
            </a:xfrm>
            <a:custGeom>
              <a:avLst/>
              <a:gdLst>
                <a:gd name="T0" fmla="*/ 213 w 213"/>
                <a:gd name="T1" fmla="*/ 257 h 257"/>
                <a:gd name="T2" fmla="*/ 30 w 213"/>
                <a:gd name="T3" fmla="*/ 1 h 257"/>
                <a:gd name="T4" fmla="*/ 30 w 213"/>
                <a:gd name="T5" fmla="*/ 248 h 257"/>
                <a:gd name="T6" fmla="*/ 0 60000 65536"/>
                <a:gd name="T7" fmla="*/ 0 60000 65536"/>
                <a:gd name="T8" fmla="*/ 0 60000 65536"/>
                <a:gd name="T9" fmla="*/ 0 w 213"/>
                <a:gd name="T10" fmla="*/ 0 h 257"/>
                <a:gd name="T11" fmla="*/ 213 w 213"/>
                <a:gd name="T12" fmla="*/ 257 h 2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" h="257">
                  <a:moveTo>
                    <a:pt x="213" y="257"/>
                  </a:moveTo>
                  <a:cubicBezTo>
                    <a:pt x="136" y="129"/>
                    <a:pt x="60" y="2"/>
                    <a:pt x="30" y="1"/>
                  </a:cubicBezTo>
                  <a:cubicBezTo>
                    <a:pt x="0" y="0"/>
                    <a:pt x="28" y="207"/>
                    <a:pt x="30" y="248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8296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B582CE23-CF76-48AE-8A33-BA97494388A7}" type="slidenum">
              <a:rPr lang="en-US" altLang="en-US" sz="1600">
                <a:latin typeface="Calibri" pitchFamily="34" charset="0"/>
              </a:rPr>
              <a:pPr algn="r" eaLnBrk="1" hangingPunct="1"/>
              <a:t>64</a:t>
            </a:fld>
            <a:endParaRPr lang="en-US" altLang="en-US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Peer-Peer Relationship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Peers exchange traffic between their customers </a:t>
            </a:r>
          </a:p>
          <a:p>
            <a:pPr lvl="1"/>
            <a:r>
              <a:rPr lang="en-US" altLang="en-US" smtClean="0"/>
              <a:t>AS exports only customer routes to a peer</a:t>
            </a:r>
          </a:p>
          <a:p>
            <a:pPr lvl="1"/>
            <a:r>
              <a:rPr lang="en-US" altLang="en-US" smtClean="0"/>
              <a:t>AS exports a peer’s routes only to its customers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2857500" y="4648200"/>
            <a:ext cx="571500" cy="609600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5514975" y="4648200"/>
            <a:ext cx="571500" cy="60007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itchFamily="34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2476500" y="51816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33975" y="3962400"/>
            <a:ext cx="1295400" cy="1981200"/>
            <a:chOff x="2880" y="2592"/>
            <a:chExt cx="816" cy="1248"/>
          </a:xfrm>
        </p:grpSpPr>
        <p:sp>
          <p:nvSpPr>
            <p:cNvPr id="85014" name="Line 8"/>
            <p:cNvSpPr>
              <a:spLocks noChangeShapeType="1"/>
            </p:cNvSpPr>
            <p:nvPr/>
          </p:nvSpPr>
          <p:spPr bwMode="auto">
            <a:xfrm>
              <a:off x="292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9"/>
            <p:cNvSpPr>
              <a:spLocks noChangeShapeType="1"/>
            </p:cNvSpPr>
            <p:nvPr/>
          </p:nvSpPr>
          <p:spPr bwMode="auto">
            <a:xfrm flipH="1">
              <a:off x="340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10"/>
            <p:cNvSpPr>
              <a:spLocks noChangeShapeType="1"/>
            </p:cNvSpPr>
            <p:nvPr/>
          </p:nvSpPr>
          <p:spPr bwMode="auto">
            <a:xfrm>
              <a:off x="3408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11"/>
            <p:cNvSpPr>
              <a:spLocks noChangeShapeType="1"/>
            </p:cNvSpPr>
            <p:nvPr/>
          </p:nvSpPr>
          <p:spPr bwMode="auto">
            <a:xfrm flipH="1">
              <a:off x="2880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60515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peer</a:t>
            </a:r>
          </a:p>
        </p:txBody>
      </p:sp>
      <p:sp>
        <p:nvSpPr>
          <p:cNvPr id="85001" name="Text Box 13"/>
          <p:cNvSpPr txBox="1">
            <a:spLocks noChangeArrowheads="1"/>
          </p:cNvSpPr>
          <p:nvPr/>
        </p:nvSpPr>
        <p:spPr bwMode="auto">
          <a:xfrm>
            <a:off x="2173288" y="4953000"/>
            <a:ext cx="76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peer</a:t>
            </a:r>
          </a:p>
        </p:txBody>
      </p:sp>
      <p:sp>
        <p:nvSpPr>
          <p:cNvPr id="85002" name="Text Box 14"/>
          <p:cNvSpPr txBox="1">
            <a:spLocks noChangeArrowheads="1"/>
          </p:cNvSpPr>
          <p:nvPr/>
        </p:nvSpPr>
        <p:spPr bwMode="auto">
          <a:xfrm>
            <a:off x="1293813" y="3200400"/>
            <a:ext cx="640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Calibri" pitchFamily="34" charset="0"/>
              </a:rPr>
              <a:t>Traffic to/from the peer and its customers</a:t>
            </a:r>
          </a:p>
        </p:txBody>
      </p:sp>
      <p:sp>
        <p:nvSpPr>
          <p:cNvPr id="85003" name="Text Box 15"/>
          <p:cNvSpPr txBox="1">
            <a:spLocks noChangeArrowheads="1"/>
          </p:cNvSpPr>
          <p:nvPr/>
        </p:nvSpPr>
        <p:spPr bwMode="auto">
          <a:xfrm>
            <a:off x="2303463" y="5943600"/>
            <a:ext cx="37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d</a:t>
            </a:r>
            <a:endParaRPr lang="en-US" altLang="en-US" sz="2800" baseline="-25000">
              <a:latin typeface="Calibri" pitchFamily="34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628900" y="3886200"/>
            <a:ext cx="2895600" cy="2057400"/>
            <a:chOff x="1440" y="2544"/>
            <a:chExt cx="1824" cy="1296"/>
          </a:xfrm>
        </p:grpSpPr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>
              <a:off x="2016" y="3216"/>
              <a:ext cx="1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8"/>
            <p:cNvSpPr>
              <a:spLocks noChangeShapeType="1"/>
            </p:cNvSpPr>
            <p:nvPr/>
          </p:nvSpPr>
          <p:spPr bwMode="auto">
            <a:xfrm>
              <a:off x="1440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H="1">
              <a:off x="1824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20"/>
            <p:cNvSpPr>
              <a:spLocks noChangeShapeType="1"/>
            </p:cNvSpPr>
            <p:nvPr/>
          </p:nvSpPr>
          <p:spPr bwMode="auto">
            <a:xfrm>
              <a:off x="1872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1901" y="2880"/>
              <a:ext cx="1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1"/>
                  </a:solidFill>
                  <a:latin typeface="Calibri" pitchFamily="34" charset="0"/>
                </a:rPr>
                <a:t>advertisements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086100" y="5105400"/>
            <a:ext cx="2971800" cy="838200"/>
            <a:chOff x="1632" y="3312"/>
            <a:chExt cx="1872" cy="528"/>
          </a:xfrm>
        </p:grpSpPr>
        <p:sp>
          <p:nvSpPr>
            <p:cNvPr id="85007" name="Freeform 23"/>
            <p:cNvSpPr>
              <a:spLocks/>
            </p:cNvSpPr>
            <p:nvPr/>
          </p:nvSpPr>
          <p:spPr bwMode="auto">
            <a:xfrm>
              <a:off x="1632" y="3312"/>
              <a:ext cx="1872" cy="528"/>
            </a:xfrm>
            <a:custGeom>
              <a:avLst/>
              <a:gdLst>
                <a:gd name="T0" fmla="*/ 0 w 1872"/>
                <a:gd name="T1" fmla="*/ 244 h 616"/>
                <a:gd name="T2" fmla="*/ 384 w 1872"/>
                <a:gd name="T3" fmla="*/ 34 h 616"/>
                <a:gd name="T4" fmla="*/ 1440 w 1872"/>
                <a:gd name="T5" fmla="*/ 34 h 616"/>
                <a:gd name="T6" fmla="*/ 1872 w 1872"/>
                <a:gd name="T7" fmla="*/ 244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616"/>
                <a:gd name="T14" fmla="*/ 1872 w 1872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616">
                  <a:moveTo>
                    <a:pt x="0" y="616"/>
                  </a:moveTo>
                  <a:cubicBezTo>
                    <a:pt x="72" y="396"/>
                    <a:pt x="144" y="176"/>
                    <a:pt x="384" y="88"/>
                  </a:cubicBezTo>
                  <a:cubicBezTo>
                    <a:pt x="624" y="0"/>
                    <a:pt x="1192" y="0"/>
                    <a:pt x="1440" y="88"/>
                  </a:cubicBezTo>
                  <a:cubicBezTo>
                    <a:pt x="1688" y="176"/>
                    <a:pt x="1780" y="396"/>
                    <a:pt x="1872" y="616"/>
                  </a:cubicBezTo>
                </a:path>
              </a:pathLst>
            </a:custGeom>
            <a:noFill/>
            <a:ln w="50800">
              <a:solidFill>
                <a:srgbClr val="3333FF"/>
              </a:solidFill>
              <a:round/>
              <a:headEnd type="arrow" w="lg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2400">
                <a:latin typeface="Calibri" pitchFamily="34" charset="0"/>
              </a:endParaRPr>
            </a:p>
          </p:txBody>
        </p:sp>
        <p:sp>
          <p:nvSpPr>
            <p:cNvPr id="85008" name="Text Box 24"/>
            <p:cNvSpPr txBox="1">
              <a:spLocks noChangeArrowheads="1"/>
            </p:cNvSpPr>
            <p:nvPr/>
          </p:nvSpPr>
          <p:spPr bwMode="auto">
            <a:xfrm>
              <a:off x="2215" y="3360"/>
              <a:ext cx="5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3333FF"/>
                  </a:solidFill>
                  <a:latin typeface="Calibri" pitchFamily="34" charset="0"/>
                </a:rPr>
                <a:t>traffic</a:t>
              </a:r>
            </a:p>
          </p:txBody>
        </p:sp>
      </p:grpSp>
      <p:sp>
        <p:nvSpPr>
          <p:cNvPr id="8500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652FB995-1362-4DE4-8BDC-F5B69AA66B3E}" type="slidenum">
              <a:rPr lang="en-US" altLang="en-US" sz="1400"/>
              <a:pPr algn="r" eaLnBrk="1" hangingPunct="1"/>
              <a:t>65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AS Relationships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Provider-customer graph is directed and acyclic</a:t>
            </a:r>
          </a:p>
          <a:p>
            <a:pPr lvl="1"/>
            <a:r>
              <a:rPr lang="en-US" altLang="en-US" smtClean="0"/>
              <a:t>If u is a customer of v and v is a customer of w</a:t>
            </a:r>
          </a:p>
          <a:p>
            <a:pPr lvl="1"/>
            <a:r>
              <a:rPr lang="en-US" altLang="en-US" smtClean="0"/>
              <a:t>… then w is not a customer of u</a:t>
            </a:r>
          </a:p>
        </p:txBody>
      </p:sp>
      <p:sp>
        <p:nvSpPr>
          <p:cNvPr id="87044" name="Oval 5"/>
          <p:cNvSpPr>
            <a:spLocks noChangeArrowheads="1"/>
          </p:cNvSpPr>
          <p:nvPr/>
        </p:nvSpPr>
        <p:spPr bwMode="auto">
          <a:xfrm>
            <a:off x="3848100" y="45720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45" name="Oval 6"/>
          <p:cNvSpPr>
            <a:spLocks noChangeArrowheads="1"/>
          </p:cNvSpPr>
          <p:nvPr/>
        </p:nvSpPr>
        <p:spPr bwMode="auto">
          <a:xfrm>
            <a:off x="6286500" y="4572000"/>
            <a:ext cx="571500" cy="6000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>
            <a:off x="4394200" y="4864100"/>
            <a:ext cx="18923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 flipH="1">
            <a:off x="2905125" y="4876800"/>
            <a:ext cx="942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10"/>
          <p:cNvSpPr>
            <a:spLocks noChangeShapeType="1"/>
          </p:cNvSpPr>
          <p:nvPr/>
        </p:nvSpPr>
        <p:spPr bwMode="auto">
          <a:xfrm>
            <a:off x="3619500" y="3810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11"/>
          <p:cNvSpPr>
            <a:spLocks noChangeShapeType="1"/>
          </p:cNvSpPr>
          <p:nvPr/>
        </p:nvSpPr>
        <p:spPr bwMode="auto">
          <a:xfrm>
            <a:off x="5981700" y="38862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 flipH="1">
            <a:off x="4241800" y="38481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4"/>
          <p:cNvSpPr>
            <a:spLocks noChangeShapeType="1"/>
          </p:cNvSpPr>
          <p:nvPr/>
        </p:nvSpPr>
        <p:spPr bwMode="auto">
          <a:xfrm flipH="1">
            <a:off x="3619500" y="5105400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2" name="Line 15"/>
          <p:cNvSpPr>
            <a:spLocks noChangeShapeType="1"/>
          </p:cNvSpPr>
          <p:nvPr/>
        </p:nvSpPr>
        <p:spPr bwMode="auto">
          <a:xfrm>
            <a:off x="4305300" y="5105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3" name="Line 17"/>
          <p:cNvSpPr>
            <a:spLocks noChangeShapeType="1"/>
          </p:cNvSpPr>
          <p:nvPr/>
        </p:nvSpPr>
        <p:spPr bwMode="auto">
          <a:xfrm flipH="1">
            <a:off x="5905500" y="5105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4" name="Oval 20"/>
          <p:cNvSpPr>
            <a:spLocks noChangeArrowheads="1"/>
          </p:cNvSpPr>
          <p:nvPr/>
        </p:nvSpPr>
        <p:spPr bwMode="auto">
          <a:xfrm>
            <a:off x="45339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5" name="Oval 21"/>
          <p:cNvSpPr>
            <a:spLocks noChangeArrowheads="1"/>
          </p:cNvSpPr>
          <p:nvPr/>
        </p:nvSpPr>
        <p:spPr bwMode="auto">
          <a:xfrm>
            <a:off x="56007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6" name="Line 22"/>
          <p:cNvSpPr>
            <a:spLocks noChangeShapeType="1"/>
          </p:cNvSpPr>
          <p:nvPr/>
        </p:nvSpPr>
        <p:spPr bwMode="auto">
          <a:xfrm>
            <a:off x="5067300" y="6172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Oval 23"/>
          <p:cNvSpPr>
            <a:spLocks noChangeArrowheads="1"/>
          </p:cNvSpPr>
          <p:nvPr/>
        </p:nvSpPr>
        <p:spPr bwMode="auto">
          <a:xfrm>
            <a:off x="3162300" y="5867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58" name="Oval 24"/>
          <p:cNvSpPr>
            <a:spLocks noChangeArrowheads="1"/>
          </p:cNvSpPr>
          <p:nvPr/>
        </p:nvSpPr>
        <p:spPr bwMode="auto">
          <a:xfrm>
            <a:off x="2324100" y="44958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59" name="Line 26"/>
          <p:cNvSpPr>
            <a:spLocks noChangeShapeType="1"/>
          </p:cNvSpPr>
          <p:nvPr/>
        </p:nvSpPr>
        <p:spPr bwMode="auto">
          <a:xfrm>
            <a:off x="2781300" y="50292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Oval 27"/>
          <p:cNvSpPr>
            <a:spLocks noChangeArrowheads="1"/>
          </p:cNvSpPr>
          <p:nvPr/>
        </p:nvSpPr>
        <p:spPr bwMode="auto">
          <a:xfrm>
            <a:off x="31623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7061" name="Oval 28"/>
          <p:cNvSpPr>
            <a:spLocks noChangeArrowheads="1"/>
          </p:cNvSpPr>
          <p:nvPr/>
        </p:nvSpPr>
        <p:spPr bwMode="auto">
          <a:xfrm>
            <a:off x="45339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Oval 29"/>
          <p:cNvSpPr>
            <a:spLocks noChangeArrowheads="1"/>
          </p:cNvSpPr>
          <p:nvPr/>
        </p:nvSpPr>
        <p:spPr bwMode="auto">
          <a:xfrm>
            <a:off x="5676900" y="32766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3" name="Line 31"/>
          <p:cNvSpPr>
            <a:spLocks noChangeShapeType="1"/>
          </p:cNvSpPr>
          <p:nvPr/>
        </p:nvSpPr>
        <p:spPr bwMode="auto">
          <a:xfrm flipH="1">
            <a:off x="3695700" y="3581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4" name="Line 32"/>
          <p:cNvSpPr>
            <a:spLocks noChangeShapeType="1"/>
          </p:cNvSpPr>
          <p:nvPr/>
        </p:nvSpPr>
        <p:spPr bwMode="auto">
          <a:xfrm flipH="1">
            <a:off x="5067300" y="3581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Line 34"/>
          <p:cNvSpPr>
            <a:spLocks noChangeShapeType="1"/>
          </p:cNvSpPr>
          <p:nvPr/>
        </p:nvSpPr>
        <p:spPr bwMode="auto">
          <a:xfrm flipH="1">
            <a:off x="2781300" y="3810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35"/>
          <p:cNvSpPr txBox="1">
            <a:spLocks noChangeArrowheads="1"/>
          </p:cNvSpPr>
          <p:nvPr/>
        </p:nvSpPr>
        <p:spPr bwMode="auto">
          <a:xfrm>
            <a:off x="3270250" y="5907088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u</a:t>
            </a:r>
          </a:p>
        </p:txBody>
      </p:sp>
      <p:sp>
        <p:nvSpPr>
          <p:cNvPr id="87067" name="Text Box 36"/>
          <p:cNvSpPr txBox="1">
            <a:spLocks noChangeArrowheads="1"/>
          </p:cNvSpPr>
          <p:nvPr/>
        </p:nvSpPr>
        <p:spPr bwMode="auto">
          <a:xfrm>
            <a:off x="2435225" y="4548188"/>
            <a:ext cx="34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</a:t>
            </a:r>
          </a:p>
        </p:txBody>
      </p:sp>
      <p:sp>
        <p:nvSpPr>
          <p:cNvPr id="87068" name="Text Box 37"/>
          <p:cNvSpPr txBox="1">
            <a:spLocks noChangeArrowheads="1"/>
          </p:cNvSpPr>
          <p:nvPr/>
        </p:nvSpPr>
        <p:spPr bwMode="auto">
          <a:xfrm>
            <a:off x="3233738" y="3303588"/>
            <a:ext cx="414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w</a:t>
            </a:r>
          </a:p>
        </p:txBody>
      </p:sp>
      <p:sp>
        <p:nvSpPr>
          <p:cNvPr id="87069" name="Line 38"/>
          <p:cNvSpPr>
            <a:spLocks noChangeShapeType="1"/>
          </p:cNvSpPr>
          <p:nvPr/>
        </p:nvSpPr>
        <p:spPr bwMode="auto">
          <a:xfrm flipH="1">
            <a:off x="4381500" y="3810000"/>
            <a:ext cx="1371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0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51C95F0E-DE16-404C-8F4E-06F70184446F}" type="slidenum">
              <a:rPr lang="en-US" altLang="en-US" sz="1400"/>
              <a:pPr algn="r" eaLnBrk="1" hangingPunct="1"/>
              <a:t>66</a:t>
            </a:fld>
            <a:endParaRPr lang="en-US" altLang="en-US" sz="1400"/>
          </a:p>
        </p:txBody>
      </p:sp>
      <p:cxnSp>
        <p:nvCxnSpPr>
          <p:cNvPr id="33" name="Curved Connector 32"/>
          <p:cNvCxnSpPr>
            <a:stCxn id="87057" idx="2"/>
            <a:endCxn id="87060" idx="2"/>
          </p:cNvCxnSpPr>
          <p:nvPr/>
        </p:nvCxnSpPr>
        <p:spPr>
          <a:xfrm rot="10800000">
            <a:off x="3162300" y="3581400"/>
            <a:ext cx="1588" cy="2590800"/>
          </a:xfrm>
          <a:prstGeom prst="curvedConnector3">
            <a:avLst>
              <a:gd name="adj1" fmla="val 126360202"/>
            </a:avLst>
          </a:prstGeom>
          <a:ln w="50800">
            <a:solidFill>
              <a:srgbClr val="FF0000"/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89101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2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3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5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6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7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08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9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0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1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89112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89113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89114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89115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89116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89117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89118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89119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89120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89121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89124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592138" y="1219200"/>
            <a:ext cx="19224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1 </a:t>
            </a:r>
            <a:r>
              <a:rPr lang="en-US" altLang="en-US" sz="2600" dirty="0" smtClean="0">
                <a:latin typeface="Calibri" pitchFamily="34" charset="0"/>
              </a:rPr>
              <a:t>2 d</a:t>
            </a:r>
            <a:endParaRPr lang="en-US" altLang="en-US" sz="2600" dirty="0">
              <a:latin typeface="Calibri" pitchFamily="34" charset="0"/>
            </a:endParaRP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7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5 8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Path </a:t>
            </a:r>
            <a:r>
              <a:rPr lang="en-US" altLang="en-US" sz="2800" dirty="0">
                <a:latin typeface="Calibri" pitchFamily="34" charset="0"/>
              </a:rPr>
              <a:t>6 4 3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8 5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6 5 d</a:t>
            </a:r>
          </a:p>
          <a:p>
            <a:pPr algn="l" eaLnBrk="1" hangingPunct="1"/>
            <a:r>
              <a:rPr lang="en-US" altLang="en-US" sz="2800" dirty="0">
                <a:latin typeface="Calibri" pitchFamily="34" charset="0"/>
              </a:rPr>
              <a:t>Path 1 4 3 d</a:t>
            </a:r>
          </a:p>
          <a:p>
            <a:pPr algn="l" eaLnBrk="1" hangingPunct="1"/>
            <a:r>
              <a:rPr lang="en-US" altLang="en-US" sz="2600" dirty="0">
                <a:latin typeface="Calibri" pitchFamily="34" charset="0"/>
              </a:rPr>
              <a:t> 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186238" y="4376738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28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4B5B9BA-2611-404E-99A0-D2C6A9E64CA3}" type="slidenum">
              <a:rPr lang="en-US" altLang="en-US" sz="1400">
                <a:latin typeface="Calibri" pitchFamily="34" charset="0"/>
              </a:rPr>
              <a:pPr algn="r" eaLnBrk="1" hangingPunct="1"/>
              <a:t>67</a:t>
            </a:fld>
            <a:endParaRPr lang="en-US" altLang="en-US" sz="1400">
              <a:latin typeface="Calibri" pitchFamily="34" charset="0"/>
            </a:endParaRPr>
          </a:p>
        </p:txBody>
      </p:sp>
      <p:sp>
        <p:nvSpPr>
          <p:cNvPr id="89130" name="TextBox 48"/>
          <p:cNvSpPr txBox="1">
            <a:spLocks noChangeArrowheads="1"/>
          </p:cNvSpPr>
          <p:nvPr/>
        </p:nvSpPr>
        <p:spPr bwMode="auto">
          <a:xfrm>
            <a:off x="4206875" y="14478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</a:rPr>
              <a:t>A)  Valid   B) Invalid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 build="allAtOnce"/>
      <p:bldP spid="298024" grpId="0" animBg="1"/>
      <p:bldP spid="298024" grpId="1" animBg="1"/>
      <p:bldP spid="298025" grpId="0" animBg="1"/>
      <p:bldP spid="298025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1139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0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1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49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1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2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3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6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57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60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1161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1162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1163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1164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1165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1166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1167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1168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1169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1172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347663" y="1905000"/>
            <a:ext cx="3914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“1 2 d” and “7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path: “5 8 d”</a:t>
            </a:r>
          </a:p>
        </p:txBody>
      </p:sp>
      <p:sp>
        <p:nvSpPr>
          <p:cNvPr id="298024" name="Freeform 40"/>
          <p:cNvSpPr>
            <a:spLocks/>
          </p:cNvSpPr>
          <p:nvPr/>
        </p:nvSpPr>
        <p:spPr bwMode="auto">
          <a:xfrm>
            <a:off x="4525963" y="2824163"/>
            <a:ext cx="582612" cy="1228725"/>
          </a:xfrm>
          <a:custGeom>
            <a:avLst/>
            <a:gdLst>
              <a:gd name="T0" fmla="*/ 2147483647 w 367"/>
              <a:gd name="T1" fmla="*/ 0 h 774"/>
              <a:gd name="T2" fmla="*/ 2147483647 w 367"/>
              <a:gd name="T3" fmla="*/ 2147483647 h 774"/>
              <a:gd name="T4" fmla="*/ 2147483647 w 367"/>
              <a:gd name="T5" fmla="*/ 2147483647 h 774"/>
              <a:gd name="T6" fmla="*/ 0 60000 65536"/>
              <a:gd name="T7" fmla="*/ 0 60000 65536"/>
              <a:gd name="T8" fmla="*/ 0 60000 65536"/>
              <a:gd name="T9" fmla="*/ 0 w 367"/>
              <a:gd name="T10" fmla="*/ 0 h 774"/>
              <a:gd name="T11" fmla="*/ 367 w 367"/>
              <a:gd name="T12" fmla="*/ 774 h 7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7" h="774">
                <a:moveTo>
                  <a:pt x="367" y="0"/>
                </a:moveTo>
                <a:cubicBezTo>
                  <a:pt x="187" y="153"/>
                  <a:pt x="8" y="307"/>
                  <a:pt x="4" y="436"/>
                </a:cubicBezTo>
                <a:cubicBezTo>
                  <a:pt x="0" y="565"/>
                  <a:pt x="171" y="669"/>
                  <a:pt x="343" y="77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25" name="Line 41"/>
          <p:cNvSpPr>
            <a:spLocks noChangeShapeType="1"/>
          </p:cNvSpPr>
          <p:nvPr/>
        </p:nvSpPr>
        <p:spPr bwMode="auto">
          <a:xfrm flipV="1">
            <a:off x="4071938" y="4322763"/>
            <a:ext cx="614362" cy="728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026" name="Freeform 42"/>
          <p:cNvSpPr>
            <a:spLocks/>
          </p:cNvSpPr>
          <p:nvPr/>
        </p:nvSpPr>
        <p:spPr bwMode="auto">
          <a:xfrm>
            <a:off x="5530850" y="4502150"/>
            <a:ext cx="1114425" cy="511175"/>
          </a:xfrm>
          <a:custGeom>
            <a:avLst/>
            <a:gdLst>
              <a:gd name="T0" fmla="*/ 2147483647 w 702"/>
              <a:gd name="T1" fmla="*/ 0 h 322"/>
              <a:gd name="T2" fmla="*/ 2147483647 w 702"/>
              <a:gd name="T3" fmla="*/ 2147483647 h 322"/>
              <a:gd name="T4" fmla="*/ 0 w 702"/>
              <a:gd name="T5" fmla="*/ 2147483647 h 322"/>
              <a:gd name="T6" fmla="*/ 0 60000 65536"/>
              <a:gd name="T7" fmla="*/ 0 60000 65536"/>
              <a:gd name="T8" fmla="*/ 0 60000 65536"/>
              <a:gd name="T9" fmla="*/ 0 w 702"/>
              <a:gd name="T10" fmla="*/ 0 h 322"/>
              <a:gd name="T11" fmla="*/ 702 w 702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22">
                <a:moveTo>
                  <a:pt x="702" y="0"/>
                </a:moveTo>
                <a:cubicBezTo>
                  <a:pt x="555" y="153"/>
                  <a:pt x="408" y="306"/>
                  <a:pt x="291" y="314"/>
                </a:cubicBezTo>
                <a:cubicBezTo>
                  <a:pt x="174" y="322"/>
                  <a:pt x="87" y="185"/>
                  <a:pt x="0" y="4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1177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1CC54EEA-5A3B-44B1-AC0B-FFD4F5984BA2}" type="slidenum">
              <a:rPr lang="en-US" altLang="en-US" sz="1400">
                <a:latin typeface="Calibri" pitchFamily="34" charset="0"/>
              </a:rPr>
              <a:pPr algn="r" eaLnBrk="1" hangingPunct="1"/>
              <a:t>68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3" grpId="0"/>
      <p:bldP spid="298023" grpId="1"/>
      <p:bldP spid="298024" grpId="0" animBg="1"/>
      <p:bldP spid="298024" grpId="1" animBg="1"/>
      <p:bldP spid="298025" grpId="0" animBg="1"/>
      <p:bldP spid="298025" grpId="1" animBg="1"/>
      <p:bldP spid="298026" grpId="0" animBg="1"/>
      <p:bldP spid="298026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 and Invalid Paths</a:t>
            </a:r>
          </a:p>
        </p:txBody>
      </p:sp>
      <p:sp>
        <p:nvSpPr>
          <p:cNvPr id="93187" name="Oval 4"/>
          <p:cNvSpPr>
            <a:spLocks noChangeArrowheads="1"/>
          </p:cNvSpPr>
          <p:nvPr/>
        </p:nvSpPr>
        <p:spPr bwMode="auto">
          <a:xfrm>
            <a:off x="5788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8" name="Oval 5"/>
          <p:cNvSpPr>
            <a:spLocks noChangeArrowheads="1"/>
          </p:cNvSpPr>
          <p:nvPr/>
        </p:nvSpPr>
        <p:spPr bwMode="auto">
          <a:xfrm>
            <a:off x="6702425" y="416401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89" name="Line 6"/>
          <p:cNvSpPr>
            <a:spLocks noChangeShapeType="1"/>
          </p:cNvSpPr>
          <p:nvPr/>
        </p:nvSpPr>
        <p:spPr bwMode="auto">
          <a:xfrm flipH="1">
            <a:off x="6351588" y="3479800"/>
            <a:ext cx="1265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>
            <a:off x="533082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Line 8"/>
          <p:cNvSpPr>
            <a:spLocks noChangeShapeType="1"/>
          </p:cNvSpPr>
          <p:nvPr/>
        </p:nvSpPr>
        <p:spPr bwMode="auto">
          <a:xfrm>
            <a:off x="4264025" y="3706813"/>
            <a:ext cx="68580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9"/>
          <p:cNvSpPr>
            <a:spLocks noChangeShapeType="1"/>
          </p:cNvSpPr>
          <p:nvPr/>
        </p:nvSpPr>
        <p:spPr bwMode="auto">
          <a:xfrm flipH="1">
            <a:off x="5330825" y="3649663"/>
            <a:ext cx="6096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10"/>
          <p:cNvSpPr>
            <a:spLocks noChangeShapeType="1"/>
          </p:cNvSpPr>
          <p:nvPr/>
        </p:nvSpPr>
        <p:spPr bwMode="auto">
          <a:xfrm flipH="1">
            <a:off x="7159625" y="3663950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1"/>
          <p:cNvSpPr>
            <a:spLocks noChangeShapeType="1"/>
          </p:cNvSpPr>
          <p:nvPr/>
        </p:nvSpPr>
        <p:spPr bwMode="auto">
          <a:xfrm>
            <a:off x="53308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2"/>
          <p:cNvSpPr>
            <a:spLocks noChangeShapeType="1"/>
          </p:cNvSpPr>
          <p:nvPr/>
        </p:nvSpPr>
        <p:spPr bwMode="auto">
          <a:xfrm flipH="1">
            <a:off x="4492625" y="45624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Oval 13"/>
          <p:cNvSpPr>
            <a:spLocks noChangeArrowheads="1"/>
          </p:cNvSpPr>
          <p:nvPr/>
        </p:nvSpPr>
        <p:spPr bwMode="auto">
          <a:xfrm>
            <a:off x="4873625" y="2224088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7" name="Line 14"/>
          <p:cNvSpPr>
            <a:spLocks noChangeShapeType="1"/>
          </p:cNvSpPr>
          <p:nvPr/>
        </p:nvSpPr>
        <p:spPr bwMode="auto">
          <a:xfrm>
            <a:off x="5421313" y="2481263"/>
            <a:ext cx="2271712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8" name="Oval 15"/>
          <p:cNvSpPr>
            <a:spLocks noChangeArrowheads="1"/>
          </p:cNvSpPr>
          <p:nvPr/>
        </p:nvSpPr>
        <p:spPr bwMode="auto">
          <a:xfrm>
            <a:off x="38830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199" name="Oval 16"/>
          <p:cNvSpPr>
            <a:spLocks noChangeArrowheads="1"/>
          </p:cNvSpPr>
          <p:nvPr/>
        </p:nvSpPr>
        <p:spPr bwMode="auto">
          <a:xfrm>
            <a:off x="4873625" y="4164013"/>
            <a:ext cx="571500" cy="45561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0" name="Oval 17"/>
          <p:cNvSpPr>
            <a:spLocks noChangeArrowheads="1"/>
          </p:cNvSpPr>
          <p:nvPr/>
        </p:nvSpPr>
        <p:spPr bwMode="auto">
          <a:xfrm>
            <a:off x="7616825" y="3251200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1" name="Line 18"/>
          <p:cNvSpPr>
            <a:spLocks noChangeShapeType="1"/>
          </p:cNvSpPr>
          <p:nvPr/>
        </p:nvSpPr>
        <p:spPr bwMode="auto">
          <a:xfrm flipH="1">
            <a:off x="5449888" y="4391025"/>
            <a:ext cx="1252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9"/>
          <p:cNvSpPr>
            <a:spLocks noChangeShapeType="1"/>
          </p:cNvSpPr>
          <p:nvPr/>
        </p:nvSpPr>
        <p:spPr bwMode="auto">
          <a:xfrm flipH="1">
            <a:off x="4346575" y="2624138"/>
            <a:ext cx="6096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Oval 20"/>
          <p:cNvSpPr>
            <a:spLocks noChangeArrowheads="1"/>
          </p:cNvSpPr>
          <p:nvPr/>
        </p:nvSpPr>
        <p:spPr bwMode="auto">
          <a:xfrm>
            <a:off x="4111625" y="507682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4" name="Oval 21"/>
          <p:cNvSpPr>
            <a:spLocks noChangeArrowheads="1"/>
          </p:cNvSpPr>
          <p:nvPr/>
        </p:nvSpPr>
        <p:spPr bwMode="auto">
          <a:xfrm>
            <a:off x="5559425" y="5133975"/>
            <a:ext cx="571500" cy="45561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5" name="Line 22"/>
          <p:cNvSpPr>
            <a:spLocks noChangeShapeType="1"/>
          </p:cNvSpPr>
          <p:nvPr/>
        </p:nvSpPr>
        <p:spPr bwMode="auto">
          <a:xfrm flipH="1">
            <a:off x="6016625" y="45624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6" name="Line 23"/>
          <p:cNvSpPr>
            <a:spLocks noChangeShapeType="1"/>
          </p:cNvSpPr>
          <p:nvPr/>
        </p:nvSpPr>
        <p:spPr bwMode="auto">
          <a:xfrm>
            <a:off x="8074025" y="3649663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Oval 24"/>
          <p:cNvSpPr>
            <a:spLocks noChangeArrowheads="1"/>
          </p:cNvSpPr>
          <p:nvPr/>
        </p:nvSpPr>
        <p:spPr bwMode="auto">
          <a:xfrm>
            <a:off x="8378825" y="4221163"/>
            <a:ext cx="571500" cy="449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93208" name="Text Box 25"/>
          <p:cNvSpPr txBox="1">
            <a:spLocks noChangeArrowheads="1"/>
          </p:cNvSpPr>
          <p:nvPr/>
        </p:nvSpPr>
        <p:spPr bwMode="auto">
          <a:xfrm>
            <a:off x="4005263" y="3265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2</a:t>
            </a:r>
          </a:p>
        </p:txBody>
      </p:sp>
      <p:sp>
        <p:nvSpPr>
          <p:cNvPr id="93209" name="Text Box 26"/>
          <p:cNvSpPr txBox="1">
            <a:spLocks noChangeArrowheads="1"/>
          </p:cNvSpPr>
          <p:nvPr/>
        </p:nvSpPr>
        <p:spPr bwMode="auto">
          <a:xfrm>
            <a:off x="5924550" y="3251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3</a:t>
            </a:r>
          </a:p>
        </p:txBody>
      </p:sp>
      <p:sp>
        <p:nvSpPr>
          <p:cNvPr id="93210" name="Text Box 27"/>
          <p:cNvSpPr txBox="1">
            <a:spLocks noChangeArrowheads="1"/>
          </p:cNvSpPr>
          <p:nvPr/>
        </p:nvSpPr>
        <p:spPr bwMode="auto">
          <a:xfrm>
            <a:off x="5010150" y="2209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1</a:t>
            </a:r>
          </a:p>
        </p:txBody>
      </p:sp>
      <p:sp>
        <p:nvSpPr>
          <p:cNvPr id="93211" name="Text Box 28"/>
          <p:cNvSpPr txBox="1">
            <a:spLocks noChangeArrowheads="1"/>
          </p:cNvSpPr>
          <p:nvPr/>
        </p:nvSpPr>
        <p:spPr bwMode="auto">
          <a:xfrm>
            <a:off x="4989513" y="4168775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d</a:t>
            </a:r>
          </a:p>
        </p:txBody>
      </p:sp>
      <p:sp>
        <p:nvSpPr>
          <p:cNvPr id="93212" name="Text Box 29"/>
          <p:cNvSpPr txBox="1">
            <a:spLocks noChangeArrowheads="1"/>
          </p:cNvSpPr>
          <p:nvPr/>
        </p:nvSpPr>
        <p:spPr bwMode="auto">
          <a:xfrm>
            <a:off x="7759700" y="32464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4</a:t>
            </a:r>
          </a:p>
        </p:txBody>
      </p:sp>
      <p:sp>
        <p:nvSpPr>
          <p:cNvPr id="93213" name="Text Box 30"/>
          <p:cNvSpPr txBox="1">
            <a:spLocks noChangeArrowheads="1"/>
          </p:cNvSpPr>
          <p:nvPr/>
        </p:nvSpPr>
        <p:spPr bwMode="auto">
          <a:xfrm>
            <a:off x="6837363" y="41687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5</a:t>
            </a:r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8489950" y="4206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6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4225925" y="50911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7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5686425" y="51292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8</a:t>
            </a:r>
          </a:p>
        </p:txBody>
      </p:sp>
      <p:sp>
        <p:nvSpPr>
          <p:cNvPr id="93217" name="Line 34"/>
          <p:cNvSpPr>
            <a:spLocks noChangeShapeType="1"/>
          </p:cNvSpPr>
          <p:nvPr/>
        </p:nvSpPr>
        <p:spPr bwMode="auto">
          <a:xfrm>
            <a:off x="617538" y="4821238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5"/>
          <p:cNvSpPr>
            <a:spLocks noChangeShapeType="1"/>
          </p:cNvSpPr>
          <p:nvPr/>
        </p:nvSpPr>
        <p:spPr bwMode="auto">
          <a:xfrm>
            <a:off x="617538" y="5281613"/>
            <a:ext cx="65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1241425" y="4572000"/>
            <a:ext cx="218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Provider-Customer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1293813" y="5010150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Calibri" pitchFamily="34" charset="0"/>
              </a:rPr>
              <a:t>Peer-Peer</a:t>
            </a:r>
          </a:p>
        </p:txBody>
      </p: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211138" y="1905000"/>
            <a:ext cx="458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Valid paths: “6 4 3 d” and “8 5 d”</a:t>
            </a: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Invalid paths: “6 5 d” and “1 4 3 d”</a:t>
            </a:r>
          </a:p>
        </p:txBody>
      </p:sp>
      <p:sp>
        <p:nvSpPr>
          <p:cNvPr id="93222" name="Line 44"/>
          <p:cNvSpPr>
            <a:spLocks noChangeShapeType="1"/>
          </p:cNvSpPr>
          <p:nvPr/>
        </p:nvSpPr>
        <p:spPr bwMode="auto">
          <a:xfrm flipH="1">
            <a:off x="7259638" y="4398963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9" name="Freeform 45"/>
          <p:cNvSpPr>
            <a:spLocks/>
          </p:cNvSpPr>
          <p:nvPr/>
        </p:nvSpPr>
        <p:spPr bwMode="auto">
          <a:xfrm>
            <a:off x="5608638" y="3521075"/>
            <a:ext cx="2765425" cy="723900"/>
          </a:xfrm>
          <a:custGeom>
            <a:avLst/>
            <a:gdLst>
              <a:gd name="T0" fmla="*/ 2147483647 w 1718"/>
              <a:gd name="T1" fmla="*/ 2147483647 h 481"/>
              <a:gd name="T2" fmla="*/ 2147483647 w 1718"/>
              <a:gd name="T3" fmla="*/ 2147483647 h 481"/>
              <a:gd name="T4" fmla="*/ 2147483647 w 1718"/>
              <a:gd name="T5" fmla="*/ 2147483647 h 481"/>
              <a:gd name="T6" fmla="*/ 0 w 1718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1718"/>
              <a:gd name="T13" fmla="*/ 0 h 481"/>
              <a:gd name="T14" fmla="*/ 1718 w 1718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" h="481">
                <a:moveTo>
                  <a:pt x="1718" y="481"/>
                </a:moveTo>
                <a:cubicBezTo>
                  <a:pt x="1538" y="309"/>
                  <a:pt x="1359" y="138"/>
                  <a:pt x="1161" y="69"/>
                </a:cubicBezTo>
                <a:cubicBezTo>
                  <a:pt x="963" y="0"/>
                  <a:pt x="725" y="5"/>
                  <a:pt x="532" y="69"/>
                </a:cubicBezTo>
                <a:cubicBezTo>
                  <a:pt x="339" y="133"/>
                  <a:pt x="169" y="294"/>
                  <a:pt x="0" y="4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0" name="Freeform 46"/>
          <p:cNvSpPr>
            <a:spLocks/>
          </p:cNvSpPr>
          <p:nvPr/>
        </p:nvSpPr>
        <p:spPr bwMode="auto">
          <a:xfrm>
            <a:off x="5530850" y="4470400"/>
            <a:ext cx="1114425" cy="542925"/>
          </a:xfrm>
          <a:custGeom>
            <a:avLst/>
            <a:gdLst>
              <a:gd name="T0" fmla="*/ 2147483647 w 702"/>
              <a:gd name="T1" fmla="*/ 2147483647 h 342"/>
              <a:gd name="T2" fmla="*/ 2147483647 w 702"/>
              <a:gd name="T3" fmla="*/ 2147483647 h 342"/>
              <a:gd name="T4" fmla="*/ 0 w 702"/>
              <a:gd name="T5" fmla="*/ 2147483647 h 342"/>
              <a:gd name="T6" fmla="*/ 0 60000 65536"/>
              <a:gd name="T7" fmla="*/ 0 60000 65536"/>
              <a:gd name="T8" fmla="*/ 0 60000 65536"/>
              <a:gd name="T9" fmla="*/ 0 w 702"/>
              <a:gd name="T10" fmla="*/ 0 h 342"/>
              <a:gd name="T11" fmla="*/ 702 w 702"/>
              <a:gd name="T12" fmla="*/ 342 h 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342">
                <a:moveTo>
                  <a:pt x="291" y="342"/>
                </a:moveTo>
                <a:cubicBezTo>
                  <a:pt x="496" y="223"/>
                  <a:pt x="702" y="104"/>
                  <a:pt x="654" y="52"/>
                </a:cubicBezTo>
                <a:cubicBezTo>
                  <a:pt x="606" y="0"/>
                  <a:pt x="303" y="14"/>
                  <a:pt x="0" y="2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1" name="Freeform 47"/>
          <p:cNvSpPr>
            <a:spLocks/>
          </p:cNvSpPr>
          <p:nvPr/>
        </p:nvSpPr>
        <p:spPr bwMode="auto">
          <a:xfrm>
            <a:off x="5262563" y="2671763"/>
            <a:ext cx="2060575" cy="1343025"/>
          </a:xfrm>
          <a:custGeom>
            <a:avLst/>
            <a:gdLst>
              <a:gd name="T0" fmla="*/ 2147483647 w 1298"/>
              <a:gd name="T1" fmla="*/ 0 h 846"/>
              <a:gd name="T2" fmla="*/ 2147483647 w 1298"/>
              <a:gd name="T3" fmla="*/ 2147483647 h 846"/>
              <a:gd name="T4" fmla="*/ 2147483647 w 1298"/>
              <a:gd name="T5" fmla="*/ 2147483647 h 846"/>
              <a:gd name="T6" fmla="*/ 0 w 1298"/>
              <a:gd name="T7" fmla="*/ 2147483647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298"/>
              <a:gd name="T13" fmla="*/ 0 h 846"/>
              <a:gd name="T14" fmla="*/ 1298 w 1298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8" h="846">
                <a:moveTo>
                  <a:pt x="169" y="0"/>
                </a:moveTo>
                <a:cubicBezTo>
                  <a:pt x="693" y="169"/>
                  <a:pt x="1218" y="339"/>
                  <a:pt x="1258" y="411"/>
                </a:cubicBezTo>
                <a:cubicBezTo>
                  <a:pt x="1298" y="483"/>
                  <a:pt x="621" y="363"/>
                  <a:pt x="411" y="435"/>
                </a:cubicBezTo>
                <a:cubicBezTo>
                  <a:pt x="201" y="507"/>
                  <a:pt x="100" y="676"/>
                  <a:pt x="0" y="846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98032" name="Line 48"/>
          <p:cNvSpPr>
            <a:spLocks noChangeShapeType="1"/>
          </p:cNvSpPr>
          <p:nvPr/>
        </p:nvSpPr>
        <p:spPr bwMode="auto">
          <a:xfrm flipH="1">
            <a:off x="5838825" y="4284663"/>
            <a:ext cx="2381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7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70CEE3FC-3ABD-427E-B59E-F1C9F6E3975E}" type="slidenum">
              <a:rPr lang="en-US" altLang="en-US" sz="1400">
                <a:latin typeface="Calibri" pitchFamily="34" charset="0"/>
              </a:rPr>
              <a:pPr algn="r" eaLnBrk="1" hangingPunct="1"/>
              <a:t>69</a:t>
            </a:fld>
            <a:endParaRPr lang="en-US" altLang="en-US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7" grpId="0"/>
      <p:bldP spid="298029" grpId="0" animBg="1"/>
      <p:bldP spid="298030" grpId="0" animBg="1"/>
      <p:bldP spid="298031" grpId="0" animBg="1"/>
      <p:bldP spid="2980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Convergence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Control plane</a:t>
            </a:r>
          </a:p>
          <a:p>
            <a:pPr lvl="1">
              <a:spcAft>
                <a:spcPts val="600"/>
              </a:spcAft>
            </a:pPr>
            <a:r>
              <a:rPr lang="en-US" altLang="en-US" dirty="0" smtClean="0"/>
              <a:t>All nodes have </a:t>
            </a:r>
            <a:r>
              <a:rPr lang="en-US" altLang="en-US" dirty="0" smtClean="0">
                <a:solidFill>
                  <a:srgbClr val="C00000"/>
                </a:solidFill>
              </a:rPr>
              <a:t>consistent</a:t>
            </a:r>
            <a:r>
              <a:rPr lang="en-US" altLang="en-US" dirty="0" smtClean="0"/>
              <a:t> information, i.e., all routers agree on the same network topology</a:t>
            </a:r>
          </a:p>
          <a:p>
            <a:r>
              <a:rPr lang="en-US" altLang="en-US" dirty="0" smtClean="0"/>
              <a:t>Data plane</a:t>
            </a:r>
          </a:p>
          <a:p>
            <a:pPr lvl="1"/>
            <a:r>
              <a:rPr lang="en-US" altLang="en-US" dirty="0" smtClean="0"/>
              <a:t>All nodes forward packets in a </a:t>
            </a:r>
            <a:r>
              <a:rPr lang="en-US" altLang="en-US" dirty="0" smtClean="0">
                <a:solidFill>
                  <a:srgbClr val="C00000"/>
                </a:solidFill>
              </a:rPr>
              <a:t>consistent</a:t>
            </a:r>
            <a:r>
              <a:rPr lang="en-US" altLang="en-US" dirty="0" smtClean="0"/>
              <a:t> way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B413DD8C-A494-4385-BECC-97B91D0EFBA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grpSp>
        <p:nvGrpSpPr>
          <p:cNvPr id="26629" name="Group 32"/>
          <p:cNvGrpSpPr>
            <a:grpSpLocks/>
          </p:cNvGrpSpPr>
          <p:nvPr/>
        </p:nvGrpSpPr>
        <p:grpSpPr bwMode="auto">
          <a:xfrm>
            <a:off x="381000" y="3890025"/>
            <a:ext cx="3830638" cy="2419350"/>
            <a:chOff x="2433638" y="3676650"/>
            <a:chExt cx="3830637" cy="2419350"/>
          </a:xfrm>
        </p:grpSpPr>
        <p:sp>
          <p:nvSpPr>
            <p:cNvPr id="26630" name="Line 12"/>
            <p:cNvSpPr>
              <a:spLocks noChangeShapeType="1"/>
            </p:cNvSpPr>
            <p:nvPr/>
          </p:nvSpPr>
          <p:spPr bwMode="auto">
            <a:xfrm flipV="1">
              <a:off x="2720975" y="4246563"/>
              <a:ext cx="669925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3"/>
            <p:cNvSpPr>
              <a:spLocks noChangeShapeType="1"/>
            </p:cNvSpPr>
            <p:nvPr/>
          </p:nvSpPr>
          <p:spPr bwMode="auto">
            <a:xfrm>
              <a:off x="2671763" y="4891088"/>
              <a:ext cx="623887" cy="5318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14"/>
            <p:cNvSpPr>
              <a:spLocks noChangeShapeType="1"/>
            </p:cNvSpPr>
            <p:nvPr/>
          </p:nvSpPr>
          <p:spPr bwMode="auto">
            <a:xfrm>
              <a:off x="3630613" y="4260850"/>
              <a:ext cx="574675" cy="531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15"/>
            <p:cNvSpPr>
              <a:spLocks noChangeShapeType="1"/>
            </p:cNvSpPr>
            <p:nvPr/>
          </p:nvSpPr>
          <p:spPr bwMode="auto">
            <a:xfrm>
              <a:off x="3535363" y="5507038"/>
              <a:ext cx="71755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6"/>
            <p:cNvSpPr>
              <a:spLocks noChangeShapeType="1"/>
            </p:cNvSpPr>
            <p:nvPr/>
          </p:nvSpPr>
          <p:spPr bwMode="auto">
            <a:xfrm flipV="1">
              <a:off x="3567113" y="4960938"/>
              <a:ext cx="638175" cy="420687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7"/>
            <p:cNvSpPr>
              <a:spLocks noChangeShapeType="1"/>
            </p:cNvSpPr>
            <p:nvPr/>
          </p:nvSpPr>
          <p:spPr bwMode="auto">
            <a:xfrm>
              <a:off x="4397375" y="4975225"/>
              <a:ext cx="654050" cy="39211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8"/>
            <p:cNvSpPr>
              <a:spLocks noChangeShapeType="1"/>
            </p:cNvSpPr>
            <p:nvPr/>
          </p:nvSpPr>
          <p:spPr bwMode="auto">
            <a:xfrm flipV="1">
              <a:off x="4492625" y="5549900"/>
              <a:ext cx="590550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9"/>
            <p:cNvSpPr>
              <a:spLocks noChangeShapeType="1"/>
            </p:cNvSpPr>
            <p:nvPr/>
          </p:nvSpPr>
          <p:spPr bwMode="auto">
            <a:xfrm flipV="1">
              <a:off x="4445000" y="4792663"/>
              <a:ext cx="1531938" cy="98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20"/>
            <p:cNvSpPr>
              <a:spLocks noChangeShapeType="1"/>
            </p:cNvSpPr>
            <p:nvPr/>
          </p:nvSpPr>
          <p:spPr bwMode="auto">
            <a:xfrm>
              <a:off x="3646488" y="4191000"/>
              <a:ext cx="1373187" cy="14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21"/>
            <p:cNvSpPr>
              <a:spLocks noChangeShapeType="1"/>
            </p:cNvSpPr>
            <p:nvPr/>
          </p:nvSpPr>
          <p:spPr bwMode="auto">
            <a:xfrm>
              <a:off x="5291138" y="4289425"/>
              <a:ext cx="766762" cy="419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Text Box 22"/>
            <p:cNvSpPr txBox="1">
              <a:spLocks noChangeArrowheads="1"/>
            </p:cNvSpPr>
            <p:nvPr/>
          </p:nvSpPr>
          <p:spPr bwMode="auto">
            <a:xfrm>
              <a:off x="2763838" y="40259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41" name="Text Box 23"/>
            <p:cNvSpPr txBox="1">
              <a:spLocks noChangeArrowheads="1"/>
            </p:cNvSpPr>
            <p:nvPr/>
          </p:nvSpPr>
          <p:spPr bwMode="auto">
            <a:xfrm>
              <a:off x="4121150" y="36766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42" name="Text Box 24"/>
            <p:cNvSpPr txBox="1">
              <a:spLocks noChangeArrowheads="1"/>
            </p:cNvSpPr>
            <p:nvPr/>
          </p:nvSpPr>
          <p:spPr bwMode="auto">
            <a:xfrm>
              <a:off x="2876550" y="4699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43" name="Text Box 25"/>
            <p:cNvSpPr txBox="1">
              <a:spLocks noChangeArrowheads="1"/>
            </p:cNvSpPr>
            <p:nvPr/>
          </p:nvSpPr>
          <p:spPr bwMode="auto">
            <a:xfrm>
              <a:off x="3881438" y="41243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4" name="Text Box 26"/>
            <p:cNvSpPr txBox="1">
              <a:spLocks noChangeArrowheads="1"/>
            </p:cNvSpPr>
            <p:nvPr/>
          </p:nvSpPr>
          <p:spPr bwMode="auto">
            <a:xfrm>
              <a:off x="3578225" y="476885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5" name="Text Box 27"/>
            <p:cNvSpPr txBox="1">
              <a:spLocks noChangeArrowheads="1"/>
            </p:cNvSpPr>
            <p:nvPr/>
          </p:nvSpPr>
          <p:spPr bwMode="auto">
            <a:xfrm>
              <a:off x="4856163" y="43624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46" name="Text Box 28"/>
            <p:cNvSpPr txBox="1">
              <a:spLocks noChangeArrowheads="1"/>
            </p:cNvSpPr>
            <p:nvPr/>
          </p:nvSpPr>
          <p:spPr bwMode="auto">
            <a:xfrm>
              <a:off x="5557838" y="39560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7" name="Text Box 29"/>
            <p:cNvSpPr txBox="1">
              <a:spLocks noChangeArrowheads="1"/>
            </p:cNvSpPr>
            <p:nvPr/>
          </p:nvSpPr>
          <p:spPr bwMode="auto">
            <a:xfrm>
              <a:off x="3530600" y="5581650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6648" name="Text Box 30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6649" name="Text Box 31"/>
            <p:cNvSpPr txBox="1">
              <a:spLocks noChangeArrowheads="1"/>
            </p:cNvSpPr>
            <p:nvPr/>
          </p:nvSpPr>
          <p:spPr bwMode="auto">
            <a:xfrm>
              <a:off x="4776788" y="56086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en-US" sz="24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650" name="Oval 4"/>
            <p:cNvSpPr>
              <a:spLocks noChangeArrowheads="1"/>
            </p:cNvSpPr>
            <p:nvPr/>
          </p:nvSpPr>
          <p:spPr bwMode="auto">
            <a:xfrm>
              <a:off x="24336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1" name="Oval 5"/>
            <p:cNvSpPr>
              <a:spLocks noChangeArrowheads="1"/>
            </p:cNvSpPr>
            <p:nvPr/>
          </p:nvSpPr>
          <p:spPr bwMode="auto">
            <a:xfrm>
              <a:off x="3295650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Oval 6"/>
            <p:cNvSpPr>
              <a:spLocks noChangeArrowheads="1"/>
            </p:cNvSpPr>
            <p:nvPr/>
          </p:nvSpPr>
          <p:spPr bwMode="auto">
            <a:xfrm>
              <a:off x="3390900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3" name="Oval 7"/>
            <p:cNvSpPr>
              <a:spLocks noChangeArrowheads="1"/>
            </p:cNvSpPr>
            <p:nvPr/>
          </p:nvSpPr>
          <p:spPr bwMode="auto">
            <a:xfrm>
              <a:off x="4157663" y="47513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Oval 8"/>
            <p:cNvSpPr>
              <a:spLocks noChangeArrowheads="1"/>
            </p:cNvSpPr>
            <p:nvPr/>
          </p:nvSpPr>
          <p:spPr bwMode="auto">
            <a:xfrm>
              <a:off x="5019675" y="5338763"/>
              <a:ext cx="287338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5" name="Oval 9"/>
            <p:cNvSpPr>
              <a:spLocks noChangeArrowheads="1"/>
            </p:cNvSpPr>
            <p:nvPr/>
          </p:nvSpPr>
          <p:spPr bwMode="auto">
            <a:xfrm>
              <a:off x="5019675" y="4079875"/>
              <a:ext cx="287338" cy="25082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6" name="Oval 10"/>
            <p:cNvSpPr>
              <a:spLocks noChangeArrowheads="1"/>
            </p:cNvSpPr>
            <p:nvPr/>
          </p:nvSpPr>
          <p:spPr bwMode="auto">
            <a:xfrm>
              <a:off x="4252913" y="5843588"/>
              <a:ext cx="287337" cy="2524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7" name="Oval 11"/>
            <p:cNvSpPr>
              <a:spLocks noChangeArrowheads="1"/>
            </p:cNvSpPr>
            <p:nvPr/>
          </p:nvSpPr>
          <p:spPr bwMode="auto">
            <a:xfrm>
              <a:off x="5976938" y="4667250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Local Control, Global Stability:</a:t>
            </a:r>
            <a:br>
              <a:rPr lang="en-US" altLang="en-US" dirty="0" smtClean="0"/>
            </a:br>
            <a:r>
              <a:rPr lang="en-US" altLang="en-US" sz="3600" dirty="0" smtClean="0"/>
              <a:t>“Gao-Rexford Conditions”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991600" cy="5715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export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Don’t export routes learned from a peer or provider to another peer or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Global topology</a:t>
            </a:r>
          </a:p>
          <a:p>
            <a:pPr lvl="1"/>
            <a:r>
              <a:rPr lang="en-US" altLang="en-US" sz="2600" dirty="0" smtClean="0"/>
              <a:t>Provider-customer relationship graph is acyclic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E.g., my customer’s customer is not my provider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dirty="0" smtClean="0"/>
              <a:t>Route selection</a:t>
            </a:r>
          </a:p>
          <a:p>
            <a:pPr lvl="1">
              <a:spcAft>
                <a:spcPts val="600"/>
              </a:spcAft>
            </a:pPr>
            <a:r>
              <a:rPr lang="en-US" altLang="en-US" sz="2600" dirty="0" smtClean="0"/>
              <a:t>Prefer routes through customers  over routes through   peers and providers</a:t>
            </a:r>
          </a:p>
          <a:p>
            <a:pPr marL="0" indent="0">
              <a:buNone/>
            </a:pPr>
            <a:r>
              <a:rPr lang="en-US" altLang="en-US" dirty="0" smtClean="0"/>
              <a:t>Guaranteed to converge to unique, stable solution</a:t>
            </a:r>
          </a:p>
        </p:txBody>
      </p:sp>
      <p:sp>
        <p:nvSpPr>
          <p:cNvPr id="95236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3C575B3F-A423-4893-BF2A-7D8978E0B2DD}" type="slidenum">
              <a:rPr lang="en-US" altLang="en-US" sz="1400"/>
              <a:pPr algn="r" eaLnBrk="1" hangingPunct="1"/>
              <a:t>70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Conclusions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only constant is change</a:t>
            </a:r>
          </a:p>
          <a:p>
            <a:pPr lvl="1"/>
            <a:r>
              <a:rPr lang="en-US" altLang="en-US" smtClean="0"/>
              <a:t>Planned topology and configuration changes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Unplanned failure and recovery</a:t>
            </a:r>
          </a:p>
          <a:p>
            <a:r>
              <a:rPr lang="en-US" altLang="en-US" smtClean="0"/>
              <a:t>Routing-protocol convergence</a:t>
            </a:r>
          </a:p>
          <a:p>
            <a:pPr lvl="1"/>
            <a:r>
              <a:rPr lang="en-US" altLang="en-US" smtClean="0"/>
              <a:t>Transient period of disagreement</a:t>
            </a:r>
          </a:p>
          <a:p>
            <a:pPr lvl="1">
              <a:spcAft>
                <a:spcPts val="1200"/>
              </a:spcAft>
            </a:pPr>
            <a:r>
              <a:rPr lang="en-US" altLang="en-US" smtClean="0"/>
              <a:t>Blackholes, loops, and out-of-order packets</a:t>
            </a:r>
          </a:p>
          <a:p>
            <a:r>
              <a:rPr lang="en-US" altLang="en-US" smtClean="0"/>
              <a:t>Routing instability</a:t>
            </a:r>
          </a:p>
          <a:p>
            <a:pPr lvl="1"/>
            <a:r>
              <a:rPr lang="en-US" altLang="en-US" smtClean="0"/>
              <a:t>Permanent conflicts in routing policy</a:t>
            </a:r>
          </a:p>
          <a:p>
            <a:pPr lvl="1"/>
            <a:r>
              <a:rPr lang="en-US" altLang="en-US" smtClean="0"/>
              <a:t>Leading to bi-stability or oscillation</a:t>
            </a:r>
          </a:p>
        </p:txBody>
      </p:sp>
      <p:sp>
        <p:nvSpPr>
          <p:cNvPr id="97284" name="Slide Number Placeholder 3"/>
          <p:cNvSpPr txBox="1">
            <a:spLocks/>
          </p:cNvSpPr>
          <p:nvPr/>
        </p:nvSpPr>
        <p:spPr bwMode="auto">
          <a:xfrm>
            <a:off x="67818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r" eaLnBrk="1" hangingPunct="1"/>
            <a:fld id="{2EC07F60-BE1F-4CBB-BB84-BE6AAEB956B9}" type="slidenum">
              <a:rPr lang="en-US" altLang="en-US" sz="1400"/>
              <a:pPr algn="r" eaLnBrk="1" hangingPunct="1"/>
              <a:t>71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Convergence Delay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Sources of convergence delay</a:t>
            </a:r>
          </a:p>
          <a:p>
            <a:pPr lvl="1"/>
            <a:r>
              <a:rPr lang="en-US" altLang="en-US" dirty="0" smtClean="0"/>
              <a:t>Detection latency</a:t>
            </a:r>
          </a:p>
          <a:p>
            <a:pPr lvl="1"/>
            <a:r>
              <a:rPr lang="en-US" altLang="en-US" dirty="0" smtClean="0"/>
              <a:t>Updating control-plane information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Computing and install new forwarding tables</a:t>
            </a:r>
          </a:p>
          <a:p>
            <a:r>
              <a:rPr lang="en-US" altLang="en-US" dirty="0" smtClean="0"/>
              <a:t>Performance during convergence period</a:t>
            </a:r>
          </a:p>
          <a:p>
            <a:pPr lvl="1"/>
            <a:r>
              <a:rPr lang="en-US" altLang="en-US" dirty="0" smtClean="0"/>
              <a:t>Lost packets due to </a:t>
            </a:r>
            <a:r>
              <a:rPr lang="en-US" altLang="en-US" dirty="0" err="1" smtClean="0"/>
              <a:t>blackholes</a:t>
            </a:r>
            <a:r>
              <a:rPr lang="en-US" altLang="en-US" dirty="0" smtClean="0"/>
              <a:t> and TTL expiry</a:t>
            </a:r>
          </a:p>
          <a:p>
            <a:pPr lvl="1"/>
            <a:r>
              <a:rPr lang="en-US" altLang="en-US" dirty="0" smtClean="0"/>
              <a:t>Looping packets consuming resources</a:t>
            </a:r>
          </a:p>
          <a:p>
            <a:pPr lvl="1">
              <a:spcAft>
                <a:spcPts val="1200"/>
              </a:spcAft>
            </a:pPr>
            <a:r>
              <a:rPr lang="en-US" altLang="en-US" dirty="0" smtClean="0"/>
              <a:t>Out-of-order packets reaching the destination</a:t>
            </a:r>
          </a:p>
          <a:p>
            <a:r>
              <a:rPr lang="en-US" altLang="en-US" dirty="0" smtClean="0"/>
              <a:t>Very bad for VoIP, online gaming, and video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E25C07C0-84EB-4878-8E3D-2928AB382F0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Convergence Delay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mtClean="0"/>
              <a:t>Faster detection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Smaller hello timers, better link-layer technologies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control plane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Flooding immediately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Sending routing messages with high-priority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computation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altLang="en-US" smtClean="0"/>
              <a:t>Faster processors, and incremental computation</a:t>
            </a:r>
          </a:p>
          <a:p>
            <a:pPr>
              <a:spcBef>
                <a:spcPts val="300"/>
              </a:spcBef>
            </a:pPr>
            <a:r>
              <a:rPr lang="en-US" altLang="en-US" smtClean="0"/>
              <a:t>Faster forwarding-table update</a:t>
            </a:r>
          </a:p>
          <a:p>
            <a:pPr lvl="1">
              <a:spcBef>
                <a:spcPts val="300"/>
              </a:spcBef>
            </a:pPr>
            <a:r>
              <a:rPr lang="en-US" altLang="en-US" smtClean="0"/>
              <a:t>Data structures supporting incremental updates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5FCE29AE-8A4E-4C34-A8BD-DEBBE8D8BAC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17129</TotalTime>
  <Words>2892</Words>
  <Application>Microsoft Office PowerPoint</Application>
  <PresentationFormat>On-screen Show (4:3)</PresentationFormat>
  <Paragraphs>990</Paragraphs>
  <Slides>71</Slides>
  <Notes>54</Notes>
  <HiddenSlides>5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ＭＳ Ｐゴシック</vt:lpstr>
      <vt:lpstr>ＭＳ Ｐゴシック</vt:lpstr>
      <vt:lpstr>Arial</vt:lpstr>
      <vt:lpstr>Calibri</vt:lpstr>
      <vt:lpstr>Comic Sans MS</vt:lpstr>
      <vt:lpstr>Courier New</vt:lpstr>
      <vt:lpstr>Times</vt:lpstr>
      <vt:lpstr>Times New Roman</vt:lpstr>
      <vt:lpstr>Wingdings</vt:lpstr>
      <vt:lpstr>Office Theme</vt:lpstr>
      <vt:lpstr>Photo Editor Photo</vt:lpstr>
      <vt:lpstr>Routing Convergence</vt:lpstr>
      <vt:lpstr>Routing Changes due to Topology Changes</vt:lpstr>
      <vt:lpstr>Routing Changes</vt:lpstr>
      <vt:lpstr>Two Types of Topology Changes</vt:lpstr>
      <vt:lpstr>Detecting Topology Changes</vt:lpstr>
      <vt:lpstr>What is Routing Convergence?</vt:lpstr>
      <vt:lpstr>Convergence</vt:lpstr>
      <vt:lpstr>Convergence Delay</vt:lpstr>
      <vt:lpstr>Reducing Convergence Delay</vt:lpstr>
      <vt:lpstr>Convergence Issues</vt:lpstr>
      <vt:lpstr>Routing Convergence: Link-State Routing</vt:lpstr>
      <vt:lpstr>Transient Disruptions</vt:lpstr>
      <vt:lpstr>Transient Disruptions</vt:lpstr>
      <vt:lpstr>Slow Convergence in  Distance-Vector Routing</vt:lpstr>
      <vt:lpstr>Distance Vector: Link Cost Changes</vt:lpstr>
      <vt:lpstr>Distance Vector: Link Cost Changes</vt:lpstr>
      <vt:lpstr>Distance Vector: Link Cost Changes</vt:lpstr>
      <vt:lpstr>Distance Vector: Link Cost Changes</vt:lpstr>
      <vt:lpstr>Distance Vector: Link Cost Changes</vt:lpstr>
      <vt:lpstr>Solutions to “Count to Infinity” Problem</vt:lpstr>
      <vt:lpstr>Solution #1: Poison Reverse</vt:lpstr>
      <vt:lpstr>Solution #2: Redefining Infinity</vt:lpstr>
      <vt:lpstr>Reducing Convergence Time With Path-Vector Routing (e.g., Border Gateway Protocol)</vt:lpstr>
      <vt:lpstr>Path-Vector Routing</vt:lpstr>
      <vt:lpstr>Faster Loop Detection</vt:lpstr>
      <vt:lpstr>BGP Session Failure </vt:lpstr>
      <vt:lpstr>Routing Change: Before and After</vt:lpstr>
      <vt:lpstr>Routing Change: Path Exploration</vt:lpstr>
      <vt:lpstr>Routing Change: Path Exploration</vt:lpstr>
      <vt:lpstr>BGP Converges Slowly</vt:lpstr>
      <vt:lpstr>BGP Instability</vt:lpstr>
      <vt:lpstr>Stable Paths Problem (SPP)</vt:lpstr>
      <vt:lpstr>Stable Paths Problem (SPP) Instance</vt:lpstr>
      <vt:lpstr>A Solution to a Stable Paths Problem</vt:lpstr>
      <vt:lpstr>Example: SHORTEST1</vt:lpstr>
      <vt:lpstr>Example: SHORTEST1 (Solution)</vt:lpstr>
      <vt:lpstr>Example: SHORTEST2</vt:lpstr>
      <vt:lpstr>Example: SHORTEST2 (Solution)</vt:lpstr>
      <vt:lpstr>Example: GOOD GADGET</vt:lpstr>
      <vt:lpstr>Example: GOOD GADGET (Solution)</vt:lpstr>
      <vt:lpstr>A Stable Paths Problem may have multiple solutions </vt:lpstr>
      <vt:lpstr>Example: NAUGHTY GADGET</vt:lpstr>
      <vt:lpstr>Example: NAUGHTY GADGET (Solution 1)</vt:lpstr>
      <vt:lpstr>Example: NAUGHTY GADGET (Solution 2)</vt:lpstr>
      <vt:lpstr>SPP helps explain possibility of BGP divergence </vt:lpstr>
      <vt:lpstr>Example: NAUGHTY GADGET</vt:lpstr>
      <vt:lpstr>Example: BAD GADGET</vt:lpstr>
      <vt:lpstr>Example: BAD GADGET</vt:lpstr>
      <vt:lpstr>Example: BAD GADGET</vt:lpstr>
      <vt:lpstr>Example: BAD GADGET</vt:lpstr>
      <vt:lpstr>Example: BAD GADGET</vt:lpstr>
      <vt:lpstr>Example: BAD GADGET</vt:lpstr>
      <vt:lpstr>Example: BAD GADGET</vt:lpstr>
      <vt:lpstr>BAD GADGET : No Solution</vt:lpstr>
      <vt:lpstr>SURPRISE : Beware of Backup Policies</vt:lpstr>
      <vt:lpstr>PRECARIOUS</vt:lpstr>
      <vt:lpstr>Theoretical Results</vt:lpstr>
      <vt:lpstr>Convergence in the real-world?</vt:lpstr>
      <vt:lpstr>BGP Convergence Example</vt:lpstr>
      <vt:lpstr>Convergence Result</vt:lpstr>
      <vt:lpstr>An SPP May Have No Solution</vt:lpstr>
      <vt:lpstr>Avoiding BGP Instability</vt:lpstr>
      <vt:lpstr>AS (Autonomous System) Business Relationships</vt:lpstr>
      <vt:lpstr>Customer-Provider Relationship</vt:lpstr>
      <vt:lpstr>Peer-Peer Relationship</vt:lpstr>
      <vt:lpstr>Hierarchical AS Relationships</vt:lpstr>
      <vt:lpstr>Valid and Invalid Paths</vt:lpstr>
      <vt:lpstr>Valid and Invalid Paths</vt:lpstr>
      <vt:lpstr>Valid and Invalid Paths</vt:lpstr>
      <vt:lpstr>Local Control, Global Stability: “Gao-Rexford Conditions”</vt:lpstr>
      <vt:lpstr>Conclusions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Zhu, Yingwu</cp:lastModifiedBy>
  <cp:revision>1452</cp:revision>
  <dcterms:created xsi:type="dcterms:W3CDTF">2014-03-05T01:47:56Z</dcterms:created>
  <dcterms:modified xsi:type="dcterms:W3CDTF">2017-11-02T21:31:28Z</dcterms:modified>
</cp:coreProperties>
</file>