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75" r:id="rId2"/>
    <p:sldId id="293" r:id="rId3"/>
    <p:sldId id="257" r:id="rId4"/>
    <p:sldId id="258" r:id="rId5"/>
    <p:sldId id="283" r:id="rId6"/>
    <p:sldId id="284" r:id="rId7"/>
    <p:sldId id="285" r:id="rId8"/>
    <p:sldId id="259" r:id="rId9"/>
    <p:sldId id="278" r:id="rId10"/>
    <p:sldId id="261" r:id="rId11"/>
    <p:sldId id="260" r:id="rId12"/>
    <p:sldId id="262" r:id="rId13"/>
    <p:sldId id="288" r:id="rId14"/>
    <p:sldId id="286" r:id="rId15"/>
    <p:sldId id="265" r:id="rId16"/>
    <p:sldId id="289" r:id="rId17"/>
    <p:sldId id="294" r:id="rId18"/>
    <p:sldId id="264" r:id="rId19"/>
    <p:sldId id="266" r:id="rId20"/>
    <p:sldId id="267" r:id="rId21"/>
    <p:sldId id="268" r:id="rId22"/>
    <p:sldId id="295" r:id="rId23"/>
    <p:sldId id="292" r:id="rId24"/>
    <p:sldId id="269" r:id="rId25"/>
    <p:sldId id="270" r:id="rId26"/>
    <p:sldId id="271" r:id="rId27"/>
    <p:sldId id="273" r:id="rId28"/>
    <p:sldId id="272" r:id="rId29"/>
    <p:sldId id="291" r:id="rId30"/>
    <p:sldId id="296" r:id="rId31"/>
    <p:sldId id="297" r:id="rId32"/>
    <p:sldId id="298" r:id="rId33"/>
    <p:sldId id="301" r:id="rId34"/>
    <p:sldId id="299" r:id="rId35"/>
    <p:sldId id="300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8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84" charset="0"/>
              </a:defRPr>
            </a:lvl1pPr>
          </a:lstStyle>
          <a:p>
            <a:fld id="{BE72EE4A-E621-466D-AF08-6F8E375D7914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8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84" charset="0"/>
              </a:defRPr>
            </a:lvl1pPr>
          </a:lstStyle>
          <a:p>
            <a:fld id="{24B7E318-50A9-42F4-ACF8-352E5D88F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615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778CDA40-0789-4FDD-A651-F0E0BDBB9274}" type="slidenum">
              <a:rPr lang="en-US" altLang="en-US" sz="1200">
                <a:latin typeface="Calibri" pitchFamily="-84" charset="0"/>
              </a:rPr>
              <a:pPr eaLnBrk="1" hangingPunct="1"/>
              <a:t>18</a:t>
            </a:fld>
            <a:endParaRPr lang="en-US" altLang="en-US" sz="1200">
              <a:latin typeface="Calibri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507B6E7D-14A5-47AB-84D6-3F09BE65DE1A}" type="slidenum">
              <a:rPr lang="en-US" altLang="en-US" sz="1200">
                <a:latin typeface="Times New Roman" pitchFamily="-84" charset="0"/>
              </a:rPr>
              <a:pPr eaLnBrk="1" hangingPunct="1"/>
              <a:t>20</a:t>
            </a:fld>
            <a:endParaRPr lang="en-US" altLang="en-US" sz="1200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0899CC56-F2BD-4637-BE2C-25C0971A86D2}" type="slidenum">
              <a:rPr lang="en-US" altLang="en-US" sz="1200">
                <a:latin typeface="Times New Roman" pitchFamily="-84" charset="0"/>
              </a:rPr>
              <a:pPr eaLnBrk="1" hangingPunct="1"/>
              <a:t>21</a:t>
            </a:fld>
            <a:endParaRPr lang="en-US" altLang="en-US" sz="1200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726BD97-84BA-42AB-B1E7-585A26E4D4B3}" type="slidenum">
              <a:rPr lang="en-US" altLang="en-US" sz="1200">
                <a:latin typeface="Times New Roman" pitchFamily="18" charset="0"/>
              </a:rPr>
              <a:pPr/>
              <a:t>22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ea typeface="ＭＳ Ｐゴシック" pitchFamily="-84" charset="-128"/>
              </a:rPr>
              <a:t>Inefficient:  disk I/O, multiple cores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EC9C0DF2-4524-4A23-9F91-0370D96BEDC9}" type="slidenum">
              <a:rPr lang="en-US" altLang="en-US" sz="1200">
                <a:latin typeface="Times New Roman" pitchFamily="-84" charset="0"/>
              </a:rPr>
              <a:pPr eaLnBrk="1" hangingPunct="1"/>
              <a:t>23</a:t>
            </a:fld>
            <a:endParaRPr lang="en-US" altLang="en-US" sz="1200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ea typeface="ＭＳ Ｐゴシック" pitchFamily="-84" charset="-128"/>
              </a:rPr>
              <a:t>Inefficient:  disk I/O, multiple cores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8EBAF093-8971-46C6-93EA-36453FE8E5E3}" type="slidenum">
              <a:rPr lang="en-US" altLang="en-US" sz="1200">
                <a:latin typeface="Times New Roman" pitchFamily="-84" charset="0"/>
              </a:rPr>
              <a:pPr eaLnBrk="1" hangingPunct="1"/>
              <a:t>28</a:t>
            </a:fld>
            <a:endParaRPr lang="en-US" altLang="en-US" sz="1200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4DEED56-589C-460A-8571-12AA0CC9FFEE}" type="slidenum">
              <a:rPr lang="en-US" altLang="en-US" sz="1200">
                <a:latin typeface="Times New Roman" pitchFamily="18" charset="0"/>
              </a:rPr>
              <a:pPr/>
              <a:t>30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ADF6988-7AE1-4BDA-ACC0-91730D85E0EE}" type="slidenum">
              <a:rPr lang="en-US" altLang="en-US" sz="1200">
                <a:latin typeface="Times New Roman" pitchFamily="18" charset="0"/>
              </a:rPr>
              <a:pPr/>
              <a:t>31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0F4555B-EAD9-4161-8672-93351661261D}" type="slidenum">
              <a:rPr lang="en-US" altLang="en-US" sz="1200">
                <a:latin typeface="Times New Roman" pitchFamily="18" charset="0"/>
              </a:rPr>
              <a:pPr/>
              <a:t>33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B2D02-635F-4F2D-9999-286CAE0DDF18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BE2E-561D-4BB7-9D1B-AA3E15F8D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48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EA106-F998-442B-A7AF-A5C51C618692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8425A-23D8-4D98-8876-599083CC2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4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18BB0-0F35-44D0-9F67-4FB00A08C9EB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7760-4933-4103-8FE6-1BA83CF11F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0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60B8A-F9DE-4208-A58B-C08FC28432D5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A2682-6732-4ED9-9EA2-CBD0CAF17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98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440219-0849-4678-AC23-B0FCAE9C4B84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D9149-B0F3-4930-979C-7E9AF8342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3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9922C-43FA-4CD7-B5BF-4591F43691DE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177E-6123-4D6D-951A-E0C6E0CD29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1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0B5F4A-0E4B-433D-BAED-E29ABD0E3E90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55989-ED2B-48F8-9E94-E1A39389D3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7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0DF24-FB01-45B4-9290-302E2C20CA69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9E2BF-46CB-4B1A-9832-096418D2B3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F219F7-3AD5-4F29-820F-AD8DEDEBE78F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C83E7-B25C-45E7-B90F-73BE9DD035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4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D5045-9981-459C-9E8A-333576984268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C361-0D93-4A48-81E0-71D186AF07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8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EDF71-8109-4946-BFB1-14697CCE3664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D2720-EFD6-4C1A-83E8-06F7702DE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6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954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84" charset="0"/>
              </a:defRPr>
            </a:lvl1pPr>
          </a:lstStyle>
          <a:p>
            <a:fld id="{D266CC5D-AA60-4695-A1B3-CC6C0C7AC0D2}" type="datetime1">
              <a:rPr lang="en-US" altLang="en-US"/>
              <a:pPr/>
              <a:t>9/11/2017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8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urier New" pitchFamily="-84" charset="0"/>
              </a:defRPr>
            </a:lvl1pPr>
          </a:lstStyle>
          <a:p>
            <a:fld id="{3A310139-851D-4215-891D-7BE41A80F9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eej.us/guide/bgnet/output/html/multipage/index.html" TargetMode="External"/><Relationship Id="rId2" Type="http://schemas.openxmlformats.org/officeDocument/2006/relationships/hyperlink" Target="http://beej.us/guide/bgnet/output/html/multipage/clientserver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84" charset="-128"/>
              </a:rPr>
              <a:t>UNIX Socket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Dr. Yingwu Zhu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smtClean="0">
                <a:ea typeface="ＭＳ Ｐゴシック" pitchFamily="-84" charset="-128"/>
              </a:rPr>
              <a:t>Knowing What Port Number To Use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itchFamily="-84" charset="-128"/>
              </a:rPr>
              <a:t>Popular applications have well-known ports</a:t>
            </a:r>
          </a:p>
          <a:p>
            <a:pPr lvl="1" eaLnBrk="1" hangingPunct="1"/>
            <a:r>
              <a:rPr lang="en-US" altLang="en-US" sz="2400" smtClean="0">
                <a:ea typeface="ＭＳ Ｐゴシック" pitchFamily="-84" charset="-128"/>
              </a:rPr>
              <a:t>E.g., port 80 for Web and port 25 for e-mail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2400" smtClean="0">
                <a:ea typeface="ＭＳ Ｐゴシック" pitchFamily="-84" charset="-128"/>
              </a:rPr>
              <a:t>See </a:t>
            </a:r>
            <a:r>
              <a:rPr lang="en-US" altLang="en-US" sz="2400" smtClean="0">
                <a:ea typeface="ＭＳ Ｐゴシック" pitchFamily="-84" charset="-128"/>
                <a:hlinkClick r:id="rId2"/>
              </a:rPr>
              <a:t>http://www.iana.org/assignments/port-numbers</a:t>
            </a:r>
            <a:endParaRPr lang="en-US" altLang="en-US" sz="2400" smtClean="0">
              <a:ea typeface="ＭＳ Ｐゴシック" pitchFamily="-84" charset="-128"/>
            </a:endParaRPr>
          </a:p>
          <a:p>
            <a:pPr eaLnBrk="1" hangingPunct="1"/>
            <a:r>
              <a:rPr lang="en-US" altLang="en-US" sz="2800" smtClean="0">
                <a:ea typeface="ＭＳ Ｐゴシック" pitchFamily="-84" charset="-128"/>
              </a:rPr>
              <a:t>Well-known vs. ephemeral ports</a:t>
            </a:r>
          </a:p>
          <a:p>
            <a:pPr lvl="1" eaLnBrk="1" hangingPunct="1"/>
            <a:r>
              <a:rPr lang="en-US" altLang="en-US" sz="2400" smtClean="0">
                <a:ea typeface="ＭＳ Ｐゴシック" pitchFamily="-84" charset="-128"/>
              </a:rPr>
              <a:t>Server has a well-known port (e.g., port 80)</a:t>
            </a:r>
          </a:p>
          <a:p>
            <a:pPr lvl="2" eaLnBrk="1" hangingPunct="1"/>
            <a:r>
              <a:rPr lang="en-US" altLang="en-US" sz="2000" smtClean="0">
                <a:ea typeface="ＭＳ Ｐゴシック" pitchFamily="-84" charset="-128"/>
              </a:rPr>
              <a:t>Between 0 and 1023 (requires root to use)</a:t>
            </a:r>
          </a:p>
          <a:p>
            <a:pPr lvl="1" eaLnBrk="1" hangingPunct="1"/>
            <a:r>
              <a:rPr lang="en-US" altLang="en-US" sz="2400" smtClean="0">
                <a:ea typeface="ＭＳ Ｐゴシック" pitchFamily="-84" charset="-128"/>
              </a:rPr>
              <a:t>Client picks an unused ephemeral (i.e., temporary) port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2000" smtClean="0">
                <a:ea typeface="ＭＳ Ｐゴシック" pitchFamily="-84" charset="-128"/>
              </a:rPr>
              <a:t>Between 1024 and 65535</a:t>
            </a:r>
          </a:p>
          <a:p>
            <a:pPr eaLnBrk="1" hangingPunct="1"/>
            <a:r>
              <a:rPr lang="en-US" altLang="ja-JP" sz="2800" smtClean="0">
                <a:ea typeface="ＭＳ Ｐゴシック" pitchFamily="-84" charset="-128"/>
              </a:rPr>
              <a:t>"5 tuple" uniquely identifies traffic between hosts</a:t>
            </a:r>
          </a:p>
          <a:p>
            <a:pPr lvl="1" eaLnBrk="1" hangingPunct="1"/>
            <a:r>
              <a:rPr lang="en-US" altLang="en-US" sz="2400" smtClean="0">
                <a:ea typeface="ＭＳ Ｐゴシック" pitchFamily="-84" charset="-128"/>
              </a:rPr>
              <a:t>Two IP addresses and two port numbers</a:t>
            </a:r>
          </a:p>
          <a:p>
            <a:pPr lvl="1" eaLnBrk="1" hangingPunct="1"/>
            <a:r>
              <a:rPr lang="en-US" altLang="en-US" sz="2400" smtClean="0">
                <a:ea typeface="ＭＳ Ｐゴシック" pitchFamily="-84" charset="-128"/>
              </a:rPr>
              <a:t>+ underlying transport protocol (e.g., TCP or UDP)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51F5A8B4-DD83-4ECE-8F72-C946F79698E7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Using Ports to Identify Services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ECCAEEC0-1F9B-4384-9BAF-6FA72633F4CC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555625" y="218440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-84" charset="0"/>
            </a:endParaRP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975225" y="170815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-84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555625" y="511175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-84" charset="0"/>
            </a:endParaRP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4975225" y="4635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-84" charset="0"/>
            </a:endParaRP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6484938" y="182721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>
                <a:latin typeface="Helvetica" pitchFamily="-84" charset="0"/>
              </a:rPr>
              <a:t>Web server</a:t>
            </a:r>
          </a:p>
          <a:p>
            <a:r>
              <a:rPr lang="en-US" altLang="en-US" sz="1600">
                <a:latin typeface="Helvetica" pitchFamily="-84" charset="0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Helvetica" pitchFamily="-84" charset="0"/>
              </a:rPr>
              <a:t>port 80</a:t>
            </a:r>
            <a:r>
              <a:rPr lang="en-US" altLang="en-US" sz="1600">
                <a:latin typeface="Helvetica" pitchFamily="-84" charset="0"/>
              </a:rPr>
              <a:t>)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539750" y="1792288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800">
                <a:latin typeface="Helvetica" pitchFamily="-84" charset="0"/>
              </a:rPr>
              <a:t>Client host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5203825" y="1335088"/>
            <a:ext cx="296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800">
                <a:latin typeface="Helvetica" pitchFamily="-84" charset="0"/>
              </a:rPr>
              <a:t>Server host </a:t>
            </a:r>
            <a:r>
              <a:rPr lang="en-US" altLang="en-US" sz="1800">
                <a:solidFill>
                  <a:srgbClr val="009900"/>
                </a:solidFill>
                <a:latin typeface="Helvetica" pitchFamily="-84" charset="0"/>
              </a:rPr>
              <a:t>128.2.194.242</a:t>
            </a:r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V="1">
            <a:off x="1698625" y="26987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6499225" y="277495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>
                <a:latin typeface="Helvetica" pitchFamily="-84" charset="0"/>
              </a:rPr>
              <a:t>Echo server</a:t>
            </a:r>
          </a:p>
          <a:p>
            <a:r>
              <a:rPr lang="en-US" altLang="en-US" sz="1600">
                <a:latin typeface="Helvetica" pitchFamily="-84" charset="0"/>
              </a:rPr>
              <a:t>(port 7)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1935163" y="1647825"/>
            <a:ext cx="2935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800">
                <a:latin typeface="Helvetica" pitchFamily="-84" charset="0"/>
              </a:rPr>
              <a:t>Service request for</a:t>
            </a:r>
          </a:p>
          <a:p>
            <a:r>
              <a:rPr lang="en-US" altLang="en-US" sz="1800">
                <a:solidFill>
                  <a:srgbClr val="009900"/>
                </a:solidFill>
                <a:latin typeface="Helvetica" pitchFamily="-84" charset="0"/>
              </a:rPr>
              <a:t>128.2.194.242</a:t>
            </a:r>
            <a:r>
              <a:rPr lang="en-US" altLang="en-US" sz="1800">
                <a:latin typeface="Helvetica" pitchFamily="-84" charset="0"/>
              </a:rPr>
              <a:t>:</a:t>
            </a:r>
            <a:r>
              <a:rPr lang="en-US" altLang="en-US" sz="1800">
                <a:solidFill>
                  <a:srgbClr val="0000FF"/>
                </a:solidFill>
                <a:latin typeface="Helvetica" pitchFamily="-84" charset="0"/>
              </a:rPr>
              <a:t>80</a:t>
            </a:r>
          </a:p>
          <a:p>
            <a:r>
              <a:rPr lang="en-US" altLang="en-US" sz="1800">
                <a:latin typeface="Helvetica" pitchFamily="-84" charset="0"/>
              </a:rPr>
              <a:t>(i.e., the Web server)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V="1">
            <a:off x="6118225" y="239395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6484938" y="47545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>
                <a:latin typeface="Helvetica" pitchFamily="-84" charset="0"/>
              </a:rPr>
              <a:t>Web server</a:t>
            </a:r>
          </a:p>
          <a:p>
            <a:r>
              <a:rPr lang="en-US" altLang="en-US" sz="1600">
                <a:latin typeface="Helvetica" pitchFamily="-84" charset="0"/>
              </a:rPr>
              <a:t>(port 80)</a:t>
            </a:r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 flipV="1">
            <a:off x="1698625" y="56261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6499225" y="57023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>
                <a:latin typeface="Helvetica" pitchFamily="-84" charset="0"/>
              </a:rPr>
              <a:t>Echo server</a:t>
            </a:r>
          </a:p>
          <a:p>
            <a:r>
              <a:rPr lang="en-US" altLang="en-US" sz="1600">
                <a:latin typeface="Helvetica" pitchFamily="-84" charset="0"/>
              </a:rPr>
              <a:t>(</a:t>
            </a:r>
            <a:r>
              <a:rPr lang="en-US" altLang="en-US" sz="1600">
                <a:solidFill>
                  <a:srgbClr val="FF3300"/>
                </a:solidFill>
                <a:latin typeface="Helvetica" pitchFamily="-84" charset="0"/>
              </a:rPr>
              <a:t>port 7</a:t>
            </a:r>
            <a:r>
              <a:rPr lang="en-US" altLang="en-US" sz="1600">
                <a:latin typeface="Helvetica" pitchFamily="-84" charset="0"/>
              </a:rPr>
              <a:t>)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1958975" y="4605338"/>
            <a:ext cx="27193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800">
                <a:latin typeface="Helvetica" pitchFamily="-84" charset="0"/>
              </a:rPr>
              <a:t>Service request for</a:t>
            </a:r>
          </a:p>
          <a:p>
            <a:r>
              <a:rPr lang="en-US" altLang="en-US" sz="1800">
                <a:solidFill>
                  <a:srgbClr val="009900"/>
                </a:solidFill>
                <a:latin typeface="Helvetica" pitchFamily="-84" charset="0"/>
              </a:rPr>
              <a:t>128.2.194.242</a:t>
            </a:r>
            <a:r>
              <a:rPr lang="en-US" altLang="en-US" sz="1800">
                <a:latin typeface="Helvetica" pitchFamily="-84" charset="0"/>
              </a:rPr>
              <a:t>:</a:t>
            </a:r>
            <a:r>
              <a:rPr lang="en-US" altLang="en-US" sz="1800">
                <a:solidFill>
                  <a:srgbClr val="FF3300"/>
                </a:solidFill>
                <a:latin typeface="Helvetica" pitchFamily="-84" charset="0"/>
              </a:rPr>
              <a:t>7</a:t>
            </a:r>
          </a:p>
          <a:p>
            <a:r>
              <a:rPr lang="en-US" altLang="en-US" sz="1800">
                <a:latin typeface="Helvetica" pitchFamily="-84" charset="0"/>
              </a:rPr>
              <a:t>(i.e., the echo server)</a:t>
            </a:r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6108700" y="5694363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AutoShape 19"/>
          <p:cNvSpPr>
            <a:spLocks noChangeArrowheads="1"/>
          </p:cNvSpPr>
          <p:nvPr/>
        </p:nvSpPr>
        <p:spPr bwMode="auto">
          <a:xfrm>
            <a:off x="3070225" y="33401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-84" charset="0"/>
            </a:endParaRPr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27625" y="247015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>
                <a:latin typeface="Helvetica" pitchFamily="-84" charset="0"/>
              </a:rPr>
              <a:t>OS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5127625" y="539750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>
                <a:latin typeface="Helvetica" pitchFamily="-84" charset="0"/>
              </a:rPr>
              <a:t>OS</a:t>
            </a:r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30250" y="250983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>
                <a:latin typeface="Helvetica" pitchFamily="-84" charset="0"/>
              </a:rPr>
              <a:t>Client</a:t>
            </a:r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30250" y="543718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>
                <a:latin typeface="Helvetica" pitchFamily="-84" charset="0"/>
              </a:rPr>
              <a:t>Client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UNIX Socket API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84" charset="-128"/>
              </a:rPr>
              <a:t>In UNIX, everything is like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84" charset="-128"/>
              </a:rPr>
              <a:t>All input is like reading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84" charset="-128"/>
              </a:rPr>
              <a:t>All output is like writing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84" charset="-128"/>
              </a:rPr>
              <a:t>File is represented by an integer file descriptor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84" charset="-128"/>
              </a:rPr>
              <a:t>API implemented as system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84" charset="-128"/>
              </a:rPr>
              <a:t>E.g., connect, send/write, </a:t>
            </a:r>
            <a:r>
              <a:rPr lang="en-US" altLang="en-US" dirty="0" err="1" smtClean="0">
                <a:ea typeface="ＭＳ Ｐゴシック" pitchFamily="-84" charset="-128"/>
              </a:rPr>
              <a:t>recv</a:t>
            </a:r>
            <a:r>
              <a:rPr lang="en-US" altLang="en-US" dirty="0" smtClean="0">
                <a:ea typeface="ＭＳ Ｐゴシック" pitchFamily="-84" charset="-128"/>
              </a:rPr>
              <a:t>/read, close, …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6256047F-4C60-4203-AC37-9967F90DE9AA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altLang="en-US" sz="3800" smtClean="0">
                <a:ea typeface="ＭＳ Ｐゴシック" pitchFamily="-84" charset="-128"/>
              </a:rPr>
              <a:t>Client-Server Communication</a:t>
            </a:r>
            <a:br>
              <a:rPr lang="en-US" altLang="en-US" sz="3800" smtClean="0">
                <a:ea typeface="ＭＳ Ｐゴシック" pitchFamily="-84" charset="-128"/>
              </a:rPr>
            </a:br>
            <a:r>
              <a:rPr lang="en-US" altLang="en-US" sz="3800" smtClean="0">
                <a:ea typeface="ＭＳ Ｐゴシック" pitchFamily="-84" charset="-128"/>
              </a:rPr>
              <a:t>Stream Sockets (TCP): Connection-oriented 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735138" y="17414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Create a socket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61290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Bind the socket </a:t>
            </a:r>
          </a:p>
          <a:p>
            <a:pPr algn="ctr" eaLnBrk="1" hangingPunct="1"/>
            <a:r>
              <a:rPr lang="en-US" altLang="en-US" sz="1500">
                <a:latin typeface="Calibri" pitchFamily="-84" charset="0"/>
              </a:rPr>
              <a:t>(what port am I on?)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223963" y="3268663"/>
            <a:ext cx="2693987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Listen for client</a:t>
            </a:r>
          </a:p>
          <a:p>
            <a:pPr algn="ctr" eaLnBrk="1" hangingPunct="1"/>
            <a:r>
              <a:rPr lang="en-US" altLang="en-US" sz="1500">
                <a:latin typeface="Calibri" pitchFamily="-84" charset="0"/>
              </a:rPr>
              <a:t>(Wait for incoming connections)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562100" y="4276725"/>
            <a:ext cx="2017713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Accept connection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1665288" y="5076825"/>
            <a:ext cx="18129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Receive Request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1735138" y="5905500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Send response</a:t>
            </a: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2078038" y="1196975"/>
            <a:ext cx="985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u="sng">
                <a:solidFill>
                  <a:srgbClr val="FF0000"/>
                </a:solidFill>
                <a:latin typeface="Calibri" pitchFamily="-84" charset="0"/>
              </a:rPr>
              <a:t>Server</a:t>
            </a: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2571750" y="2119313"/>
            <a:ext cx="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562225" y="29654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2571750" y="3848100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2571750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>
            <a:off x="2581275" y="5438775"/>
            <a:ext cx="0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9"/>
          <p:cNvSpPr txBox="1">
            <a:spLocks noChangeArrowheads="1"/>
          </p:cNvSpPr>
          <p:nvPr/>
        </p:nvSpPr>
        <p:spPr bwMode="auto">
          <a:xfrm>
            <a:off x="6503988" y="2373313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u="sng">
                <a:solidFill>
                  <a:srgbClr val="FF0000"/>
                </a:solidFill>
                <a:latin typeface="Calibri" pitchFamily="-84" charset="0"/>
              </a:rPr>
              <a:t>Client</a:t>
            </a:r>
          </a:p>
        </p:txBody>
      </p:sp>
      <p:sp>
        <p:nvSpPr>
          <p:cNvPr id="26640" name="Text Box 20"/>
          <p:cNvSpPr txBox="1">
            <a:spLocks noChangeArrowheads="1"/>
          </p:cNvSpPr>
          <p:nvPr/>
        </p:nvSpPr>
        <p:spPr bwMode="auto">
          <a:xfrm>
            <a:off x="6015038" y="3013075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Create a socket</a:t>
            </a:r>
          </a:p>
        </p:txBody>
      </p:sp>
      <p:sp>
        <p:nvSpPr>
          <p:cNvPr id="26641" name="Text Box 21"/>
          <p:cNvSpPr txBox="1">
            <a:spLocks noChangeArrowheads="1"/>
          </p:cNvSpPr>
          <p:nvPr/>
        </p:nvSpPr>
        <p:spPr bwMode="auto">
          <a:xfrm>
            <a:off x="6015038" y="3729038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Connect to server</a:t>
            </a:r>
          </a:p>
        </p:txBody>
      </p:sp>
      <p:sp>
        <p:nvSpPr>
          <p:cNvPr id="26642" name="Text Box 22"/>
          <p:cNvSpPr txBox="1">
            <a:spLocks noChangeArrowheads="1"/>
          </p:cNvSpPr>
          <p:nvPr/>
        </p:nvSpPr>
        <p:spPr bwMode="auto">
          <a:xfrm>
            <a:off x="6015038" y="4767263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Send the request</a:t>
            </a:r>
          </a:p>
        </p:txBody>
      </p:sp>
      <p:sp>
        <p:nvSpPr>
          <p:cNvPr id="26643" name="Line 23"/>
          <p:cNvSpPr>
            <a:spLocks noChangeShapeType="1"/>
          </p:cNvSpPr>
          <p:nvPr/>
        </p:nvSpPr>
        <p:spPr bwMode="auto">
          <a:xfrm>
            <a:off x="6945313" y="34067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4"/>
          <p:cNvSpPr>
            <a:spLocks noChangeShapeType="1"/>
          </p:cNvSpPr>
          <p:nvPr/>
        </p:nvSpPr>
        <p:spPr bwMode="auto">
          <a:xfrm flipH="1">
            <a:off x="6945313" y="4097338"/>
            <a:ext cx="0" cy="676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5"/>
          <p:cNvSpPr>
            <a:spLocks noChangeShapeType="1"/>
          </p:cNvSpPr>
          <p:nvPr/>
        </p:nvSpPr>
        <p:spPr bwMode="auto">
          <a:xfrm flipH="1">
            <a:off x="3579813" y="3965575"/>
            <a:ext cx="2425700" cy="509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Text Box 26"/>
          <p:cNvSpPr txBox="1">
            <a:spLocks noChangeArrowheads="1"/>
          </p:cNvSpPr>
          <p:nvPr/>
        </p:nvSpPr>
        <p:spPr bwMode="auto">
          <a:xfrm rot="-689042">
            <a:off x="3709988" y="3825875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establish connection</a:t>
            </a:r>
          </a:p>
        </p:txBody>
      </p:sp>
      <p:sp>
        <p:nvSpPr>
          <p:cNvPr id="26647" name="Line 27"/>
          <p:cNvSpPr>
            <a:spLocks noChangeShapeType="1"/>
          </p:cNvSpPr>
          <p:nvPr/>
        </p:nvSpPr>
        <p:spPr bwMode="auto">
          <a:xfrm flipH="1">
            <a:off x="3530600" y="4921250"/>
            <a:ext cx="247650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Text Box 29"/>
          <p:cNvSpPr txBox="1">
            <a:spLocks noChangeArrowheads="1"/>
          </p:cNvSpPr>
          <p:nvPr/>
        </p:nvSpPr>
        <p:spPr bwMode="auto">
          <a:xfrm rot="-628266">
            <a:off x="3986213" y="4703763"/>
            <a:ext cx="1516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data (request)</a:t>
            </a:r>
          </a:p>
        </p:txBody>
      </p:sp>
      <p:sp>
        <p:nvSpPr>
          <p:cNvPr id="26649" name="Text Box 31"/>
          <p:cNvSpPr txBox="1">
            <a:spLocks noChangeArrowheads="1"/>
          </p:cNvSpPr>
          <p:nvPr/>
        </p:nvSpPr>
        <p:spPr bwMode="auto">
          <a:xfrm>
            <a:off x="6015038" y="617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Receive response</a:t>
            </a:r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3408363" y="6145213"/>
            <a:ext cx="2598737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Text Box 33"/>
          <p:cNvSpPr txBox="1">
            <a:spLocks noChangeArrowheads="1"/>
          </p:cNvSpPr>
          <p:nvPr/>
        </p:nvSpPr>
        <p:spPr bwMode="auto">
          <a:xfrm rot="247832">
            <a:off x="4130675" y="5854700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data (reply)</a:t>
            </a:r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 flipH="1">
            <a:off x="6945313" y="5119688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3150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8075303-D28B-4602-A653-57FC24B86CCA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11138" y="1741488"/>
            <a:ext cx="1006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>
                <a:latin typeface="Calibri" pitchFamily="-84" charset="0"/>
              </a:rPr>
              <a:t>socket()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211138" y="2479675"/>
            <a:ext cx="100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>
                <a:latin typeface="Calibri" pitchFamily="-84" charset="0"/>
              </a:rPr>
              <a:t>bind()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09550" y="338455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>
                <a:latin typeface="Calibri" pitchFamily="-84" charset="0"/>
              </a:rPr>
              <a:t>listen()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11138" y="4276725"/>
            <a:ext cx="1006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>
                <a:latin typeface="Calibri" pitchFamily="-84" charset="0"/>
              </a:rPr>
              <a:t>accept()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71120" y="5076825"/>
            <a:ext cx="1490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 dirty="0" err="1">
                <a:latin typeface="Calibri" pitchFamily="-84" charset="0"/>
              </a:rPr>
              <a:t>recv</a:t>
            </a:r>
            <a:r>
              <a:rPr lang="en-US" altLang="en-US" sz="1800" dirty="0" smtClean="0">
                <a:latin typeface="Calibri" pitchFamily="-84" charset="0"/>
              </a:rPr>
              <a:t>()/read()</a:t>
            </a:r>
            <a:endParaRPr lang="en-US" altLang="en-US" sz="1800" dirty="0">
              <a:latin typeface="Calibri" pitchFamily="-84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9550" y="5905500"/>
            <a:ext cx="1008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 dirty="0">
                <a:latin typeface="Calibri" pitchFamily="-84" charset="0"/>
              </a:rPr>
              <a:t>send</a:t>
            </a:r>
            <a:r>
              <a:rPr lang="en-US" altLang="en-US" sz="1800" dirty="0" smtClean="0">
                <a:latin typeface="Calibri" pitchFamily="-84" charset="0"/>
              </a:rPr>
              <a:t>()</a:t>
            </a:r>
          </a:p>
          <a:p>
            <a:pPr algn="r" eaLnBrk="1" hangingPunct="1"/>
            <a:r>
              <a:rPr lang="en-US" altLang="en-US" sz="1800" dirty="0">
                <a:latin typeface="Calibri" pitchFamily="-84" charset="0"/>
              </a:rPr>
              <a:t>w</a:t>
            </a:r>
            <a:r>
              <a:rPr lang="en-US" altLang="en-US" sz="1800" dirty="0" smtClean="0">
                <a:latin typeface="Calibri" pitchFamily="-84" charset="0"/>
              </a:rPr>
              <a:t>rite()</a:t>
            </a:r>
            <a:endParaRPr lang="en-US" altLang="en-US" sz="1800" dirty="0">
              <a:latin typeface="Calibri" pitchFamily="-84" charset="0"/>
            </a:endParaRP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7897813" y="3019425"/>
            <a:ext cx="1195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socket()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7897813" y="3722688"/>
            <a:ext cx="1195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connect()</a:t>
            </a:r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7897813" y="4738688"/>
            <a:ext cx="1195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itchFamily="-84" charset="0"/>
              </a:rPr>
              <a:t>send</a:t>
            </a:r>
            <a:r>
              <a:rPr lang="en-US" altLang="en-US" sz="1800" dirty="0" smtClean="0">
                <a:latin typeface="Calibri" pitchFamily="-84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alibri" pitchFamily="-84" charset="0"/>
              </a:rPr>
              <a:t>w</a:t>
            </a:r>
            <a:r>
              <a:rPr lang="en-US" altLang="en-US" sz="1800" dirty="0" smtClean="0">
                <a:latin typeface="Calibri" pitchFamily="-84" charset="0"/>
              </a:rPr>
              <a:t>rite()</a:t>
            </a:r>
            <a:endParaRPr lang="en-US" altLang="en-US" sz="1800" dirty="0">
              <a:latin typeface="Calibri" pitchFamily="-84" charset="0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7897813" y="6186488"/>
            <a:ext cx="1195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dirty="0" err="1">
                <a:latin typeface="Calibri" pitchFamily="-84" charset="0"/>
              </a:rPr>
              <a:t>recv</a:t>
            </a:r>
            <a:r>
              <a:rPr lang="en-US" altLang="en-US" sz="1800" dirty="0" smtClean="0">
                <a:latin typeface="Calibri" pitchFamily="-84" charset="0"/>
              </a:rPr>
              <a:t>()</a:t>
            </a:r>
          </a:p>
          <a:p>
            <a:pPr eaLnBrk="1" hangingPunct="1"/>
            <a:r>
              <a:rPr lang="en-US" altLang="en-US" sz="1800" dirty="0" smtClean="0">
                <a:latin typeface="Calibri" pitchFamily="-84" charset="0"/>
              </a:rPr>
              <a:t>read()</a:t>
            </a:r>
            <a:endParaRPr lang="en-US" altLang="en-US" sz="1800" dirty="0">
              <a:latin typeface="Calibri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5425" y="76200"/>
            <a:ext cx="8664575" cy="1143000"/>
          </a:xfrm>
        </p:spPr>
        <p:txBody>
          <a:bodyPr/>
          <a:lstStyle/>
          <a:p>
            <a:r>
              <a:rPr lang="en-US" altLang="en-US" sz="3800" smtClean="0">
                <a:ea typeface="ＭＳ Ｐゴシック" pitchFamily="-84" charset="-128"/>
              </a:rPr>
              <a:t>Client-Server Communication </a:t>
            </a:r>
            <a:br>
              <a:rPr lang="en-US" altLang="en-US" sz="3800" smtClean="0">
                <a:ea typeface="ＭＳ Ｐゴシック" pitchFamily="-84" charset="-128"/>
              </a:rPr>
            </a:br>
            <a:r>
              <a:rPr lang="en-US" altLang="en-US" sz="3800" smtClean="0">
                <a:ea typeface="ＭＳ Ｐゴシック" pitchFamily="-84" charset="-128"/>
              </a:rPr>
              <a:t>Datagram Sockets (UDP): Connectionless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468438" y="240030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Create a socket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468438" y="30924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Bind the socket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1468438" y="4351338"/>
            <a:ext cx="1879600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Receive Request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1468438" y="5335588"/>
            <a:ext cx="1879600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Send response</a:t>
            </a:r>
          </a:p>
        </p:txBody>
      </p:sp>
      <p:sp>
        <p:nvSpPr>
          <p:cNvPr id="27655" name="Text Box 10"/>
          <p:cNvSpPr txBox="1">
            <a:spLocks noChangeArrowheads="1"/>
          </p:cNvSpPr>
          <p:nvPr/>
        </p:nvSpPr>
        <p:spPr bwMode="auto">
          <a:xfrm>
            <a:off x="1916113" y="1795463"/>
            <a:ext cx="984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u="sng">
                <a:solidFill>
                  <a:srgbClr val="FF0000"/>
                </a:solidFill>
                <a:latin typeface="Calibri" pitchFamily="-84" charset="0"/>
              </a:rPr>
              <a:t>Server</a:t>
            </a:r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2408238" y="27844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>
            <a:off x="2408238" y="3473450"/>
            <a:ext cx="0" cy="877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>
            <a:off x="2408238" y="4721225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9"/>
          <p:cNvSpPr txBox="1">
            <a:spLocks noChangeArrowheads="1"/>
          </p:cNvSpPr>
          <p:nvPr/>
        </p:nvSpPr>
        <p:spPr bwMode="auto">
          <a:xfrm>
            <a:off x="6032500" y="2082800"/>
            <a:ext cx="90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u="sng">
                <a:solidFill>
                  <a:srgbClr val="FF0000"/>
                </a:solidFill>
                <a:latin typeface="Calibri" pitchFamily="-84" charset="0"/>
              </a:rPr>
              <a:t>Client</a:t>
            </a:r>
          </a:p>
        </p:txBody>
      </p:sp>
      <p:sp>
        <p:nvSpPr>
          <p:cNvPr id="27660" name="Text Box 20"/>
          <p:cNvSpPr txBox="1">
            <a:spLocks noChangeArrowheads="1"/>
          </p:cNvSpPr>
          <p:nvPr/>
        </p:nvSpPr>
        <p:spPr bwMode="auto">
          <a:xfrm>
            <a:off x="5614988" y="266700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Create a socket</a:t>
            </a:r>
          </a:p>
        </p:txBody>
      </p:sp>
      <p:sp>
        <p:nvSpPr>
          <p:cNvPr id="27661" name="Text Box 21"/>
          <p:cNvSpPr txBox="1">
            <a:spLocks noChangeArrowheads="1"/>
          </p:cNvSpPr>
          <p:nvPr/>
        </p:nvSpPr>
        <p:spPr bwMode="auto">
          <a:xfrm>
            <a:off x="5614988" y="335915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Bind the socket</a:t>
            </a:r>
          </a:p>
        </p:txBody>
      </p:sp>
      <p:sp>
        <p:nvSpPr>
          <p:cNvPr id="27662" name="Text Box 22"/>
          <p:cNvSpPr txBox="1">
            <a:spLocks noChangeArrowheads="1"/>
          </p:cNvSpPr>
          <p:nvPr/>
        </p:nvSpPr>
        <p:spPr bwMode="auto">
          <a:xfrm>
            <a:off x="5532438" y="4075113"/>
            <a:ext cx="1905000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Send the request</a:t>
            </a:r>
          </a:p>
        </p:txBody>
      </p:sp>
      <p:sp>
        <p:nvSpPr>
          <p:cNvPr id="27663" name="Line 23"/>
          <p:cNvSpPr>
            <a:spLocks noChangeShapeType="1"/>
          </p:cNvSpPr>
          <p:nvPr/>
        </p:nvSpPr>
        <p:spPr bwMode="auto">
          <a:xfrm>
            <a:off x="6484938" y="30511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6484938" y="37417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27"/>
          <p:cNvSpPr>
            <a:spLocks noChangeShapeType="1"/>
          </p:cNvSpPr>
          <p:nvPr/>
        </p:nvSpPr>
        <p:spPr bwMode="auto">
          <a:xfrm flipH="1">
            <a:off x="3348038" y="4227513"/>
            <a:ext cx="2184400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29"/>
          <p:cNvSpPr txBox="1">
            <a:spLocks noChangeArrowheads="1"/>
          </p:cNvSpPr>
          <p:nvPr/>
        </p:nvSpPr>
        <p:spPr bwMode="auto">
          <a:xfrm rot="-338068">
            <a:off x="3724275" y="3943350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data (request)</a:t>
            </a:r>
          </a:p>
        </p:txBody>
      </p:sp>
      <p:sp>
        <p:nvSpPr>
          <p:cNvPr id="27667" name="Text Box 31"/>
          <p:cNvSpPr txBox="1">
            <a:spLocks noChangeArrowheads="1"/>
          </p:cNvSpPr>
          <p:nvPr/>
        </p:nvSpPr>
        <p:spPr bwMode="auto">
          <a:xfrm>
            <a:off x="5532438" y="5538788"/>
            <a:ext cx="1905000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Receive response</a:t>
            </a:r>
          </a:p>
        </p:txBody>
      </p:sp>
      <p:sp>
        <p:nvSpPr>
          <p:cNvPr id="27668" name="Line 32"/>
          <p:cNvSpPr>
            <a:spLocks noChangeShapeType="1"/>
          </p:cNvSpPr>
          <p:nvPr/>
        </p:nvSpPr>
        <p:spPr bwMode="auto">
          <a:xfrm>
            <a:off x="3348038" y="5481638"/>
            <a:ext cx="218440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Text Box 33"/>
          <p:cNvSpPr txBox="1">
            <a:spLocks noChangeArrowheads="1"/>
          </p:cNvSpPr>
          <p:nvPr/>
        </p:nvSpPr>
        <p:spPr bwMode="auto">
          <a:xfrm rot="247832">
            <a:off x="3905250" y="5151438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data (reply)</a:t>
            </a:r>
          </a:p>
        </p:txBody>
      </p:sp>
      <p:sp>
        <p:nvSpPr>
          <p:cNvPr id="27670" name="Line 34"/>
          <p:cNvSpPr>
            <a:spLocks noChangeShapeType="1"/>
          </p:cNvSpPr>
          <p:nvPr/>
        </p:nvSpPr>
        <p:spPr bwMode="auto">
          <a:xfrm>
            <a:off x="6484938" y="4445000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F3E96A47-5FE8-4F98-A469-757C2F14EC61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23850" y="2405063"/>
            <a:ext cx="1006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>
                <a:latin typeface="Calibri" pitchFamily="-84" charset="0"/>
              </a:rPr>
              <a:t>socket()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23850" y="3144838"/>
            <a:ext cx="1006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>
                <a:latin typeface="Calibri" pitchFamily="-84" charset="0"/>
              </a:rPr>
              <a:t>bind()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12713" y="4343400"/>
            <a:ext cx="1217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>
                <a:latin typeface="Calibri" pitchFamily="-84" charset="0"/>
              </a:rPr>
              <a:t>recvfrom()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11125" y="533082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800">
                <a:latin typeface="Calibri" pitchFamily="-84" charset="0"/>
              </a:rPr>
              <a:t>sendto()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7483475" y="2667000"/>
            <a:ext cx="119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socket()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483475" y="3370263"/>
            <a:ext cx="1195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bind()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7483475" y="4056063"/>
            <a:ext cx="1195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sendto()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483475" y="5527675"/>
            <a:ext cx="119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recvfrom()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smtClean="0">
                <a:ea typeface="ＭＳ Ｐゴシック" pitchFamily="-84" charset="-128"/>
              </a:rPr>
              <a:t>Client: Learning Server Address/Port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>
          <a:xfrm>
            <a:off x="195263" y="1219200"/>
            <a:ext cx="8796337" cy="5562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700" smtClean="0">
                <a:ea typeface="ＭＳ Ｐゴシック" pitchFamily="-84" charset="-128"/>
              </a:rPr>
              <a:t>Server typically known by name and service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smtClean="0">
                <a:ea typeface="ＭＳ Ｐゴシック" pitchFamily="-84" charset="-128"/>
              </a:rPr>
              <a:t>E.g., </a:t>
            </a:r>
            <a:r>
              <a:rPr lang="en-US" altLang="ja-JP" sz="2400" smtClean="0">
                <a:ea typeface="ＭＳ Ｐゴシック" pitchFamily="-84" charset="-128"/>
              </a:rPr>
              <a:t>"www.cnn.com" and "http"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700" smtClean="0">
                <a:ea typeface="ＭＳ Ｐゴシック" pitchFamily="-84" charset="-128"/>
              </a:rPr>
              <a:t>Need to translate into IP address and port #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smtClean="0">
                <a:ea typeface="ＭＳ Ｐゴシック" pitchFamily="-84" charset="-128"/>
              </a:rPr>
              <a:t>E.g., </a:t>
            </a:r>
            <a:r>
              <a:rPr lang="en-US" altLang="ja-JP" sz="2400" smtClean="0">
                <a:ea typeface="ＭＳ Ｐゴシック" pitchFamily="-84" charset="-128"/>
              </a:rPr>
              <a:t>"64.236.16.20" and "80"</a:t>
            </a:r>
          </a:p>
          <a:p>
            <a:pPr lvl="1" eaLnBrk="1" hangingPunct="1">
              <a:lnSpc>
                <a:spcPct val="70000"/>
              </a:lnSpc>
            </a:pPr>
            <a:endParaRPr lang="en-US" altLang="en-US" sz="2400" smtClean="0">
              <a:ea typeface="ＭＳ Ｐゴシック" pitchFamily="-84" charset="-128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en-US" sz="2700" smtClean="0">
                <a:ea typeface="ＭＳ Ｐゴシック" pitchFamily="-84" charset="-128"/>
              </a:rPr>
              <a:t>Get address info with given host name and service</a:t>
            </a:r>
            <a:endParaRPr lang="en-US" altLang="en-US" sz="2300" smtClean="0">
              <a:ea typeface="ＭＳ Ｐゴシック" pitchFamily="-84" charset="-128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n-US" sz="22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getaddrinfo(	char *node, 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22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		  		char *service,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22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                 	struct addrinfo *hints,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22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                 	struct addrinfo **result)</a:t>
            </a:r>
          </a:p>
          <a:p>
            <a:pPr lvl="1" eaLnBrk="1" hangingPunct="1">
              <a:lnSpc>
                <a:spcPct val="70000"/>
              </a:lnSpc>
            </a:pPr>
            <a:endParaRPr lang="en-US" altLang="en-US" sz="2400" i="1" smtClean="0">
              <a:ea typeface="ＭＳ Ｐゴシック" pitchFamily="-84" charset="-128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smtClean="0">
                <a:solidFill>
                  <a:srgbClr val="0000FF"/>
                </a:solidFill>
                <a:ea typeface="ＭＳ Ｐゴシック" pitchFamily="-84" charset="-128"/>
              </a:rPr>
              <a:t>*node</a:t>
            </a:r>
            <a:r>
              <a:rPr lang="en-US" altLang="en-US" sz="2400" smtClean="0">
                <a:ea typeface="ＭＳ Ｐゴシック" pitchFamily="-84" charset="-128"/>
              </a:rPr>
              <a:t>: host name (e.g., </a:t>
            </a:r>
            <a:r>
              <a:rPr lang="en-US" altLang="ja-JP" sz="2400" smtClean="0">
                <a:ea typeface="ＭＳ Ｐゴシック" pitchFamily="-84" charset="-128"/>
              </a:rPr>
              <a:t>"www.cnn.com") or IP address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smtClean="0">
                <a:solidFill>
                  <a:srgbClr val="0000FF"/>
                </a:solidFill>
                <a:ea typeface="ＭＳ Ｐゴシック" pitchFamily="-84" charset="-128"/>
              </a:rPr>
              <a:t>*service</a:t>
            </a:r>
            <a:r>
              <a:rPr lang="en-US" altLang="en-US" sz="2400" smtClean="0">
                <a:ea typeface="ＭＳ Ｐゴシック" pitchFamily="-84" charset="-128"/>
              </a:rPr>
              <a:t>: port number or service listed in </a:t>
            </a:r>
            <a:r>
              <a:rPr lang="en-US" altLang="en-US" sz="2400" i="1" smtClean="0">
                <a:ea typeface="ＭＳ Ｐゴシック" pitchFamily="-84" charset="-128"/>
              </a:rPr>
              <a:t>/etc/services </a:t>
            </a:r>
            <a:r>
              <a:rPr lang="en-US" altLang="en-US" sz="2400" smtClean="0">
                <a:ea typeface="ＭＳ Ｐゴシック" pitchFamily="-84" charset="-128"/>
              </a:rPr>
              <a:t>(e.g. ftp)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smtClean="0">
                <a:solidFill>
                  <a:srgbClr val="0000FF"/>
                </a:solidFill>
                <a:ea typeface="ＭＳ Ｐゴシック" pitchFamily="-84" charset="-128"/>
              </a:rPr>
              <a:t>hints</a:t>
            </a:r>
            <a:r>
              <a:rPr lang="en-US" altLang="en-US" sz="2400" smtClean="0">
                <a:ea typeface="ＭＳ Ｐゴシック" pitchFamily="-84" charset="-128"/>
              </a:rPr>
              <a:t>: points to a  </a:t>
            </a:r>
            <a:r>
              <a:rPr lang="en-US" altLang="en-US" sz="2400" i="1" smtClean="0">
                <a:ea typeface="ＭＳ Ｐゴシック" pitchFamily="-84" charset="-128"/>
              </a:rPr>
              <a:t>struct addrinfo </a:t>
            </a:r>
            <a:r>
              <a:rPr lang="en-US" altLang="en-US" sz="2400" smtClean="0">
                <a:ea typeface="ＭＳ Ｐゴシック" pitchFamily="-84" charset="-128"/>
              </a:rPr>
              <a:t>with known information</a:t>
            </a:r>
            <a:endParaRPr lang="en-US" altLang="en-US" sz="1000" smtClean="0">
              <a:ea typeface="ＭＳ Ｐゴシック" pitchFamily="-8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3CC5CDC-254A-4555-9B64-161EF9C93481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92075" y="76200"/>
            <a:ext cx="9051925" cy="1143000"/>
          </a:xfrm>
        </p:spPr>
        <p:txBody>
          <a:bodyPr/>
          <a:lstStyle/>
          <a:p>
            <a:r>
              <a:rPr lang="en-US" altLang="en-US" sz="3900" smtClean="0">
                <a:ea typeface="ＭＳ Ｐゴシック" pitchFamily="-84" charset="-128"/>
              </a:rPr>
              <a:t>Client: Learning Server Address/Port (cont.)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92075" y="1295400"/>
            <a:ext cx="8890000" cy="5181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700" smtClean="0">
                <a:ea typeface="ＭＳ Ｐゴシック" pitchFamily="-84" charset="-128"/>
              </a:rPr>
              <a:t>Data structure to host address information</a:t>
            </a:r>
            <a:endParaRPr lang="en-US" altLang="en-US" sz="1900" smtClean="0">
              <a:ea typeface="ＭＳ Ｐゴシック" pitchFamily="-84" charset="-128"/>
            </a:endParaRP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struct addrinfo {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		int					ai_flags;			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		int					ai_family;	//e.g. AF_INET for IPv4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		int					ai_socketype;	//e.g. SOCK_STREAM for TCP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		int					ai_protocol;	//e.g. IPPROTO_TCP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		size_t				ai_addrlen;		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		char				*ai_canonname;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		struct	sockaddr	*ai_addr;	// point to sockaddr struct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		struct	addrinfo	*ai_next;</a:t>
            </a:r>
          </a:p>
          <a:p>
            <a:pPr marL="400050" lvl="1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en-US" sz="1800" smtClean="0">
                <a:latin typeface="Courier" pitchFamily="-84" charset="0"/>
                <a:ea typeface="ＭＳ Ｐゴシック" pitchFamily="-84" charset="-128"/>
              </a:rPr>
              <a:t>}</a:t>
            </a:r>
          </a:p>
          <a:p>
            <a:r>
              <a:rPr lang="en-US" altLang="en-US" sz="2700" smtClean="0">
                <a:ea typeface="ＭＳ Ｐゴシック" pitchFamily="-84" charset="-128"/>
              </a:rPr>
              <a:t>Example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16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hints.ai_family = AF_UNSPEC;     </a:t>
            </a:r>
            <a:r>
              <a:rPr lang="en-US" altLang="en-US" sz="1600" smtClean="0">
                <a:latin typeface="Courier" pitchFamily="-84" charset="0"/>
                <a:ea typeface="ＭＳ Ｐゴシック" pitchFamily="-84" charset="-128"/>
              </a:rPr>
              <a:t>// don't care IPv4 or IPv6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16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hints.ai_socktype = SOCK_STREAM; </a:t>
            </a:r>
            <a:r>
              <a:rPr lang="en-US" altLang="en-US" sz="1600" smtClean="0">
                <a:latin typeface="Courier" pitchFamily="-84" charset="0"/>
                <a:ea typeface="ＭＳ Ｐゴシック" pitchFamily="-84" charset="-128"/>
              </a:rPr>
              <a:t>// TCP stream sockets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16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status = getaddrinfo("www.cnn.com", </a:t>
            </a:r>
            <a:r>
              <a:rPr lang="en-US" altLang="ja-JP" sz="16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"80", &amp;hints, &amp;result);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1600" smtClean="0">
                <a:latin typeface="Courier" pitchFamily="-84" charset="0"/>
                <a:ea typeface="ＭＳ Ｐゴシック" pitchFamily="-84" charset="-128"/>
              </a:rPr>
              <a:t>// </a:t>
            </a:r>
            <a:r>
              <a:rPr lang="en-US" altLang="en-US" sz="1600" b="1" smtClean="0">
                <a:latin typeface="Courier" pitchFamily="-84" charset="0"/>
                <a:ea typeface="ＭＳ Ｐゴシック" pitchFamily="-84" charset="-128"/>
              </a:rPr>
              <a:t>result </a:t>
            </a:r>
            <a:r>
              <a:rPr lang="en-US" altLang="en-US" sz="1600" smtClean="0">
                <a:latin typeface="Courier" pitchFamily="-84" charset="0"/>
                <a:ea typeface="ＭＳ Ｐゴシック" pitchFamily="-84" charset="-128"/>
              </a:rPr>
              <a:t>now points to a linked list of 1 or more addrinfos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1600" smtClean="0">
                <a:latin typeface="Courier" pitchFamily="-84" charset="0"/>
                <a:ea typeface="ＭＳ Ｐゴシック" pitchFamily="-84" charset="-128"/>
              </a:rPr>
              <a:t>// etc.</a:t>
            </a:r>
          </a:p>
          <a:p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2F6FCA2-A5EB-455E-AA89-9F735229755D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getaddrinfo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1" y="1105218"/>
            <a:ext cx="7726679" cy="562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5106" y="110521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forget!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freeaddrinfo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servinfo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Client: Creating a Socket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87313" y="1055688"/>
            <a:ext cx="9056687" cy="5726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>
                <a:ea typeface="ＭＳ Ｐゴシック" pitchFamily="-84" charset="-128"/>
              </a:rPr>
              <a:t>Creating a socket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socket(int domain, int type, int protocol)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-84" charset="-128"/>
              </a:rPr>
              <a:t>Returns a file descriptor (or handle) for the socket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>
                <a:ea typeface="ＭＳ Ｐゴシック" pitchFamily="-84" charset="-128"/>
              </a:rPr>
              <a:t>Domain: protocol family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-84" charset="-128"/>
              </a:rPr>
              <a:t>PF_INET for IPv4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-84" charset="-128"/>
              </a:rPr>
              <a:t>PF_INET6 for IPv6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>
                <a:ea typeface="ＭＳ Ｐゴシック" pitchFamily="-84" charset="-128"/>
              </a:rPr>
              <a:t>Type: semantics of the communication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-84" charset="-128"/>
              </a:rPr>
              <a:t>SOCK_STREAM: reliable byte stream (TCP)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-84" charset="-128"/>
              </a:rPr>
              <a:t>SOCK_DGRAM: message-oriented service (UDP)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>
                <a:ea typeface="ＭＳ Ｐゴシック" pitchFamily="-84" charset="-128"/>
              </a:rPr>
              <a:t>Protocol: specific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-84" charset="-128"/>
              </a:rPr>
              <a:t>UNSPEC: unspecified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-84" charset="-128"/>
              </a:rPr>
              <a:t>(PF_INET and SOCK_STREAM already implies TCP)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>
                <a:ea typeface="ＭＳ Ｐゴシック" pitchFamily="-84" charset="-128"/>
              </a:rPr>
              <a:t>Example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sockfd = socket(  result-&gt;ai_family,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 	 		result-&gt;ai_socktype,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 	 		result-&gt;ai_protocol);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60249637-2971-40DB-B5BF-3EECF852B336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76200"/>
            <a:ext cx="8904287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-84" charset="-128"/>
              </a:rPr>
              <a:t>Client: Connecting Socket to the Server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9975"/>
            <a:ext cx="9144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Client contacts the server to establish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Associate the socket with the server address/port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Acquire a local port number (assigned by the OS)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Request connection to server, who hopefully accepts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connect is </a:t>
            </a:r>
            <a:r>
              <a:rPr lang="en-US" altLang="en-US" sz="2400" b="1" u="sng" smtClean="0">
                <a:ea typeface="ＭＳ Ｐゴシック" pitchFamily="-84" charset="-128"/>
              </a:rPr>
              <a:t>blocking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Establishing the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connect( int sockfd,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2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         	    struct sockaddr *server_address,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2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         		 socketlen_t addrlen	)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500" b="1" smtClean="0">
              <a:latin typeface="Courier" pitchFamily="-8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Args: socket descriptor, server address, and address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Returns 0 on success, and -1 if an error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E.g. </a:t>
            </a:r>
            <a:r>
              <a:rPr lang="en-US" altLang="en-US" sz="200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connect(	sockfd,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		result-&gt;ai_addr,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00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		result-&gt;ai_addrlen);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8A751D2D-E925-4DA5-A0F7-303395885F1D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smtClean="0">
                <a:ea typeface="ＭＳ Ｐゴシック" pitchFamily="-84" charset="-128"/>
              </a:rPr>
              <a:t>Socket and Process Communication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457200" y="5638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   The interface that the OS provides to its networking subsystem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27688" y="2857500"/>
            <a:ext cx="27463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defRPr/>
            </a:pPr>
            <a:r>
              <a:rPr lang="nl-NL" sz="1400" b="1">
                <a:ea typeface="ＭＳ Ｐゴシック" charset="0"/>
                <a:cs typeface="ＭＳ Ｐゴシック" charset="0"/>
              </a:rPr>
              <a:t>application layer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27688" y="4005262"/>
            <a:ext cx="2746375" cy="1247774"/>
            <a:chOff x="768" y="2316"/>
            <a:chExt cx="1536" cy="786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68" y="2316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>
                  <a:ea typeface="ＭＳ Ｐゴシック" charset="0"/>
                  <a:cs typeface="ＭＳ Ｐゴシック" charset="0"/>
                </a:rPr>
                <a:t>transport layer (TCP/UDP)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68" y="2508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>
                  <a:ea typeface="ＭＳ Ｐゴシック" charset="0"/>
                  <a:cs typeface="ＭＳ Ｐゴシック" charset="0"/>
                </a:rPr>
                <a:t>network layer (IP)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68" y="2703"/>
              <a:ext cx="153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 dirty="0">
                  <a:ea typeface="ＭＳ Ｐゴシック" charset="0"/>
                  <a:cs typeface="ＭＳ Ｐゴシック" charset="0"/>
                </a:rPr>
                <a:t>link layer (e.g. ethernet</a:t>
              </a:r>
              <a:r>
                <a:rPr lang="nl-NL" sz="1400" b="1" dirty="0" smtClean="0">
                  <a:ea typeface="ＭＳ Ｐゴシック" charset="0"/>
                  <a:cs typeface="ＭＳ Ｐゴシック" charset="0"/>
                </a:rPr>
                <a:t>)</a:t>
              </a:r>
            </a:p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 dirty="0">
                  <a:ea typeface="ＭＳ Ｐゴシック" charset="0"/>
                  <a:cs typeface="ＭＳ Ｐゴシック" charset="0"/>
                </a:rPr>
                <a:t>p</a:t>
              </a:r>
              <a:r>
                <a:rPr lang="nl-NL" sz="1400" b="1" dirty="0" smtClean="0">
                  <a:ea typeface="ＭＳ Ｐゴシック" charset="0"/>
                  <a:cs typeface="ＭＳ Ｐゴシック" charset="0"/>
                </a:rPr>
                <a:t>hysical layer</a:t>
              </a:r>
              <a:endParaRPr lang="nl-NL" sz="1400" b="1" dirty="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063625" y="2867025"/>
            <a:ext cx="25939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defRPr/>
            </a:pPr>
            <a:r>
              <a:rPr lang="nl-NL" sz="1400" b="1">
                <a:ea typeface="ＭＳ Ｐゴシック" charset="0"/>
                <a:cs typeface="ＭＳ Ｐゴシック" charset="0"/>
              </a:rPr>
              <a:t>application layer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63625" y="4014787"/>
            <a:ext cx="2593975" cy="1247774"/>
            <a:chOff x="768" y="2316"/>
            <a:chExt cx="1536" cy="786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68" y="2316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>
                  <a:ea typeface="ＭＳ Ｐゴシック" charset="0"/>
                  <a:cs typeface="ＭＳ Ｐゴシック" charset="0"/>
                </a:rPr>
                <a:t>transport layer (TCP/UDP)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68" y="2508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>
                  <a:ea typeface="ＭＳ Ｐゴシック" charset="0"/>
                  <a:cs typeface="ＭＳ Ｐゴシック" charset="0"/>
                </a:rPr>
                <a:t>network layer (IP)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68" y="2703"/>
              <a:ext cx="153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 dirty="0">
                  <a:ea typeface="ＭＳ Ｐゴシック" charset="0"/>
                  <a:cs typeface="ＭＳ Ｐゴシック" charset="0"/>
                </a:rPr>
                <a:t>link layer (e.g. ethernet</a:t>
              </a:r>
              <a:r>
                <a:rPr lang="nl-NL" sz="1400" b="1" dirty="0" smtClean="0">
                  <a:ea typeface="ＭＳ Ｐゴシック" charset="0"/>
                  <a:cs typeface="ＭＳ Ｐゴシック" charset="0"/>
                </a:rPr>
                <a:t>)</a:t>
              </a:r>
            </a:p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 dirty="0">
                  <a:ea typeface="ＭＳ Ｐゴシック" charset="0"/>
                  <a:cs typeface="ＭＳ Ｐゴシック" charset="0"/>
                </a:rPr>
                <a:t>p</a:t>
              </a:r>
              <a:r>
                <a:rPr lang="nl-NL" sz="1400" b="1" dirty="0" smtClean="0">
                  <a:ea typeface="ＭＳ Ｐゴシック" charset="0"/>
                  <a:cs typeface="ＭＳ Ｐゴシック" charset="0"/>
                </a:rPr>
                <a:t>hysical layer</a:t>
              </a:r>
              <a:endParaRPr lang="nl-NL" sz="1400" b="1" dirty="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0" y="394335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1800" b="1"/>
              <a:t>OS network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1800" b="1"/>
              <a:t>stack</a:t>
            </a:r>
            <a:endParaRPr lang="ru-RU" altLang="en-US" sz="1800" b="1"/>
          </a:p>
        </p:txBody>
      </p:sp>
      <p:pic>
        <p:nvPicPr>
          <p:cNvPr id="18" name="Picture 18" descr="01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700213"/>
            <a:ext cx="1285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1196975" y="3124200"/>
            <a:ext cx="2330450" cy="522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1800" b="1"/>
              <a:t>User Process</a:t>
            </a:r>
            <a:endParaRPr lang="ru-RU" altLang="en-US" sz="1800" b="1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826125" y="3132138"/>
            <a:ext cx="2330450" cy="522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1800" b="1"/>
              <a:t>User Process</a:t>
            </a:r>
            <a:endParaRPr lang="ru-RU" altLang="en-US" sz="1800" b="1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309938" y="34242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pic>
        <p:nvPicPr>
          <p:cNvPr id="22" name="Picture 22" descr="01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81163"/>
            <a:ext cx="1285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890713" y="3562350"/>
            <a:ext cx="939800" cy="492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1800" b="1"/>
              <a:t>Socket</a:t>
            </a:r>
            <a:endParaRPr lang="ru-RU" altLang="en-US" sz="1800" b="1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172200" y="394335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1800" b="1"/>
              <a:t>OS network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1800" b="1"/>
              <a:t>stack</a:t>
            </a:r>
            <a:endParaRPr lang="ru-RU" altLang="en-US" sz="1800" b="1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527800" y="3562350"/>
            <a:ext cx="939800" cy="492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1800" b="1"/>
              <a:t>Socket</a:t>
            </a:r>
            <a:endParaRPr lang="ru-RU" altLang="en-US" sz="1800" b="1"/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319463" y="4171950"/>
            <a:ext cx="2743200" cy="366713"/>
            <a:chOff x="2091" y="2160"/>
            <a:chExt cx="1728" cy="231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091" y="23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622" y="2160"/>
              <a:ext cx="6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800" b="1"/>
                <a:t>Internet</a:t>
              </a:r>
              <a:endParaRPr lang="ru-RU" altLang="en-US" sz="1800" b="1"/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27413" y="4508500"/>
            <a:ext cx="2468562" cy="366713"/>
            <a:chOff x="2404" y="2925"/>
            <a:chExt cx="1196" cy="231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404" y="3129"/>
              <a:ext cx="11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767" y="2925"/>
              <a:ext cx="6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800" b="1"/>
                <a:t>Internet</a:t>
              </a:r>
              <a:endParaRPr lang="ru-RU" altLang="en-US" sz="1800" b="1"/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75125" y="3122613"/>
            <a:ext cx="1019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altLang="en-US" sz="1800" b="1"/>
              <a:t>Internet</a:t>
            </a:r>
            <a:endParaRPr lang="ru-RU" altLang="en-US" sz="1800" b="1"/>
          </a:p>
        </p:txBody>
      </p:sp>
      <p:sp>
        <p:nvSpPr>
          <p:cNvPr id="153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20AEAB39-42BE-446C-A1D6-00F03D267591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7" grpId="0" animBg="1"/>
      <p:bldP spid="17" grpId="1" animBg="1"/>
      <p:bldP spid="23" grpId="0" animBg="1"/>
      <p:bldP spid="24" grpId="0" animBg="1"/>
      <p:bldP spid="24" grpId="1" animBg="1"/>
      <p:bldP spid="25" grpId="0" animBg="1"/>
      <p:bldP spid="32" grpId="0"/>
      <p:bldP spid="3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Client: Sending Data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2713" y="1295400"/>
            <a:ext cx="8878887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84" charset="-128"/>
              </a:rPr>
              <a:t>Sending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send(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sockfd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, void *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msg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,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	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size_t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len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,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flags)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1000" b="1" dirty="0" smtClean="0">
              <a:latin typeface="Courier" pitchFamily="-8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-84" charset="-128"/>
              </a:rPr>
              <a:t>Arguments: socket descriptor, pointer to buffer of data to send, and length of the buffer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 smtClean="0">
                <a:ea typeface="ＭＳ Ｐゴシック" pitchFamily="-84" charset="-128"/>
              </a:rPr>
              <a:t>Set flags = 0 normally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-84" charset="-128"/>
              </a:rPr>
              <a:t>Returns the number of bytes written, and -1 on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-84" charset="-128"/>
              </a:rPr>
              <a:t>send is </a:t>
            </a:r>
            <a:r>
              <a:rPr lang="en-US" altLang="en-US" sz="2600" b="1" u="sng" dirty="0" smtClean="0">
                <a:ea typeface="ＭＳ Ｐゴシック" pitchFamily="-84" charset="-128"/>
              </a:rPr>
              <a:t>blocking</a:t>
            </a:r>
            <a:r>
              <a:rPr lang="en-US" altLang="en-US" sz="2600" dirty="0" smtClean="0">
                <a:ea typeface="ＭＳ Ｐゴシック" pitchFamily="-84" charset="-128"/>
              </a:rPr>
              <a:t>: return only after data is sent</a:t>
            </a:r>
            <a:endParaRPr lang="en-US" altLang="en-US" sz="2600" b="1" u="sng" dirty="0" smtClean="0"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600" dirty="0" smtClean="0"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-84" charset="-128"/>
              </a:rPr>
              <a:t>Write short messages into a buffer and send once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dirty="0" smtClean="0">
              <a:ea typeface="ＭＳ Ｐゴシック" pitchFamily="-8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7F0C76EA-06D3-443C-AF45-961E20F7175D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Client: Receiving Data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76213" y="1295400"/>
            <a:ext cx="8815387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84" charset="-128"/>
              </a:rPr>
              <a:t>Receiving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recv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(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sockfd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, void *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buf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,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	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size_t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len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, </a:t>
            </a:r>
            <a:r>
              <a:rPr lang="en-US" altLang="en-US" sz="2200" b="1" dirty="0" err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</a:t>
            </a:r>
            <a:r>
              <a:rPr lang="en-US" altLang="en-US" sz="2200" b="1" dirty="0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flags)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dirty="0" smtClean="0"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-84" charset="-128"/>
              </a:rPr>
              <a:t>Arguments: socket descriptor, pointer to buffer to place the data, size of the buffer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 smtClean="0">
                <a:ea typeface="ＭＳ Ｐゴシック" pitchFamily="-84" charset="-128"/>
              </a:rPr>
              <a:t>Set flags = 0 normally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-84" charset="-128"/>
              </a:rPr>
              <a:t>Returns the number of characters read (where 0 implies </a:t>
            </a:r>
            <a:r>
              <a:rPr lang="en-US" altLang="ja-JP" sz="2600" dirty="0" smtClean="0">
                <a:ea typeface="ＭＳ Ｐゴシック" pitchFamily="-84" charset="-128"/>
              </a:rPr>
              <a:t>"end of file"), and -1 on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ea typeface="ＭＳ Ｐゴシック" pitchFamily="-84" charset="-128"/>
              </a:rPr>
              <a:t>Why do you need </a:t>
            </a:r>
            <a:r>
              <a:rPr lang="en-US" altLang="en-US" sz="2600" dirty="0" err="1" smtClean="0">
                <a:ea typeface="ＭＳ Ｐゴシック" pitchFamily="-84" charset="-128"/>
              </a:rPr>
              <a:t>len</a:t>
            </a:r>
            <a:r>
              <a:rPr lang="en-US" altLang="en-US" sz="2600" dirty="0" smtClean="0">
                <a:ea typeface="ＭＳ Ｐゴシック" pitchFamily="-84" charset="-128"/>
              </a:rPr>
              <a:t>? What happens if </a:t>
            </a:r>
            <a:r>
              <a:rPr lang="en-US" altLang="en-US" sz="2600" dirty="0" err="1" smtClean="0">
                <a:ea typeface="ＭＳ Ｐゴシック" pitchFamily="-84" charset="-128"/>
              </a:rPr>
              <a:t>buf</a:t>
            </a:r>
            <a:r>
              <a:rPr lang="en-US" altLang="ja-JP" sz="2600" dirty="0" err="1" smtClean="0">
                <a:ea typeface="ＭＳ Ｐゴシック" pitchFamily="-84" charset="-128"/>
              </a:rPr>
              <a:t>'s</a:t>
            </a:r>
            <a:r>
              <a:rPr lang="en-US" altLang="ja-JP" sz="2600" dirty="0" smtClean="0">
                <a:ea typeface="ＭＳ Ｐゴシック" pitchFamily="-84" charset="-128"/>
              </a:rPr>
              <a:t> size &lt; </a:t>
            </a:r>
            <a:r>
              <a:rPr lang="en-US" altLang="ja-JP" sz="2600" dirty="0" err="1" smtClean="0">
                <a:ea typeface="ＭＳ Ｐゴシック" pitchFamily="-84" charset="-128"/>
              </a:rPr>
              <a:t>len</a:t>
            </a:r>
            <a:r>
              <a:rPr lang="en-US" altLang="ja-JP" sz="2600" dirty="0" smtClean="0">
                <a:ea typeface="ＭＳ Ｐゴシック" pitchFamily="-84" charset="-128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err="1" smtClean="0">
                <a:ea typeface="ＭＳ Ｐゴシック" pitchFamily="-84" charset="-128"/>
              </a:rPr>
              <a:t>recv</a:t>
            </a:r>
            <a:r>
              <a:rPr lang="en-US" altLang="en-US" sz="2600" dirty="0" smtClean="0">
                <a:ea typeface="ＭＳ Ｐゴシック" pitchFamily="-84" charset="-128"/>
              </a:rPr>
              <a:t> is </a:t>
            </a:r>
            <a:r>
              <a:rPr lang="en-US" altLang="en-US" sz="2600" b="1" u="sng" dirty="0" smtClean="0">
                <a:ea typeface="ＭＳ Ｐゴシック" pitchFamily="-84" charset="-128"/>
              </a:rPr>
              <a:t>blocking</a:t>
            </a:r>
            <a:r>
              <a:rPr lang="en-US" altLang="en-US" sz="2600" dirty="0" smtClean="0">
                <a:ea typeface="ＭＳ Ｐゴシック" pitchFamily="-84" charset="-128"/>
              </a:rPr>
              <a:t>: return only after data is received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500" dirty="0" smtClean="0">
              <a:ea typeface="ＭＳ Ｐゴシック" pitchFamily="-8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2ECADBD-4EBD-4ACE-BB7B-0D149B138559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1FC626-BDB0-49E3-BDAF-65EE95166858}" type="slidenum">
              <a:rPr lang="en-US" altLang="en-US" sz="14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on Sending / Receiving Data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17600"/>
            <a:ext cx="8077200" cy="558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With a  connection (</a:t>
            </a:r>
            <a:r>
              <a:rPr lang="en-US" altLang="en-US" sz="2400" dirty="0" smtClean="0">
                <a:latin typeface="Arial" charset="0"/>
              </a:rPr>
              <a:t>SOCK_STREAM</a:t>
            </a:r>
            <a:r>
              <a:rPr lang="en-US" altLang="en-US" sz="2400" dirty="0" smtClean="0"/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en-US" sz="2000" dirty="0" smtClean="0">
                <a:solidFill>
                  <a:schemeClr val="accent2"/>
                </a:solidFill>
                <a:latin typeface="Arial" charset="0"/>
              </a:rPr>
              <a:t> count = write(sock, &amp;</a:t>
            </a:r>
            <a:r>
              <a:rPr lang="en-US" altLang="en-US" sz="2000" dirty="0" err="1" smtClean="0">
                <a:solidFill>
                  <a:schemeClr val="accent2"/>
                </a:solidFill>
                <a:latin typeface="Arial" charset="0"/>
              </a:rPr>
              <a:t>buf</a:t>
            </a:r>
            <a:r>
              <a:rPr lang="en-US" altLang="en-US" sz="2000" dirty="0" smtClean="0">
                <a:solidFill>
                  <a:schemeClr val="accent2"/>
                </a:solidFill>
                <a:latin typeface="Arial" charset="0"/>
              </a:rPr>
              <a:t>,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Arial" charset="0"/>
              </a:rPr>
              <a:t>len</a:t>
            </a:r>
            <a:r>
              <a:rPr lang="en-US" altLang="en-US" sz="2000" dirty="0" smtClean="0">
                <a:solidFill>
                  <a:schemeClr val="accent2"/>
                </a:solidFill>
                <a:latin typeface="Arial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/>
                </a:solidFill>
                <a:latin typeface="Arial" charset="0"/>
              </a:rPr>
              <a:t>count</a:t>
            </a:r>
            <a:r>
              <a:rPr lang="en-US" altLang="en-US" sz="1800" dirty="0" smtClean="0"/>
              <a:t>: # bytes transmitted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 smtClean="0"/>
              <a:t>0: The connection was closed by the remote host.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 smtClean="0"/>
              <a:t>-1:The read system call was interrupted, or failed for some reason.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 smtClean="0"/>
              <a:t>n: The write system call wrote 'n' bytes into the socket..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err="1" smtClean="0">
                <a:solidFill>
                  <a:schemeClr val="accent2"/>
                </a:solidFill>
                <a:latin typeface="Arial" charset="0"/>
              </a:rPr>
              <a:t>buf</a:t>
            </a:r>
            <a:r>
              <a:rPr lang="en-US" altLang="en-US" sz="1800" dirty="0" smtClean="0"/>
              <a:t>: </a:t>
            </a:r>
            <a:r>
              <a:rPr lang="en-US" altLang="en-US" sz="1800" dirty="0" smtClean="0">
                <a:latin typeface="Arial" charset="0"/>
              </a:rPr>
              <a:t>char*,</a:t>
            </a:r>
            <a:r>
              <a:rPr lang="en-US" altLang="en-US" sz="1800" dirty="0" smtClean="0"/>
              <a:t> buffer to be transmitted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err="1" smtClean="0">
                <a:solidFill>
                  <a:schemeClr val="accent2"/>
                </a:solidFill>
                <a:latin typeface="Arial" charset="0"/>
              </a:rPr>
              <a:t>len</a:t>
            </a:r>
            <a:r>
              <a:rPr lang="en-US" altLang="en-US" sz="1800" dirty="0" smtClean="0"/>
              <a:t>: integer, length of buffer (in bytes) to transmit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en-US" sz="2000" dirty="0" smtClean="0">
                <a:solidFill>
                  <a:schemeClr val="accent2"/>
                </a:solidFill>
                <a:latin typeface="Arial" charset="0"/>
              </a:rPr>
              <a:t> count = read(sock, &amp;</a:t>
            </a:r>
            <a:r>
              <a:rPr lang="en-US" altLang="en-US" sz="2000" dirty="0" err="1" smtClean="0">
                <a:solidFill>
                  <a:schemeClr val="accent2"/>
                </a:solidFill>
                <a:latin typeface="Arial" charset="0"/>
              </a:rPr>
              <a:t>buf</a:t>
            </a:r>
            <a:r>
              <a:rPr lang="en-US" altLang="en-US" sz="2000" dirty="0" smtClean="0">
                <a:solidFill>
                  <a:schemeClr val="accent2"/>
                </a:solidFill>
                <a:latin typeface="Arial" charset="0"/>
              </a:rPr>
              <a:t>, 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Arial" charset="0"/>
              </a:rPr>
              <a:t>len</a:t>
            </a:r>
            <a:r>
              <a:rPr lang="en-US" altLang="en-US" sz="2000" dirty="0" smtClean="0">
                <a:solidFill>
                  <a:schemeClr val="accent2"/>
                </a:solidFill>
                <a:latin typeface="Arial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/>
                </a:solidFill>
                <a:latin typeface="Arial" charset="0"/>
              </a:rPr>
              <a:t>count</a:t>
            </a:r>
            <a:r>
              <a:rPr lang="en-US" altLang="en-US" sz="1800" dirty="0" smtClean="0"/>
              <a:t>: # bytes received (-1 if error)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 smtClean="0"/>
              <a:t>0: The connection was closed by the remote host.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 smtClean="0"/>
              <a:t>-1:The read system call was interrupted, or failed for some reason.</a:t>
            </a:r>
          </a:p>
          <a:p>
            <a:pPr lvl="3">
              <a:lnSpc>
                <a:spcPct val="90000"/>
              </a:lnSpc>
            </a:pPr>
            <a:r>
              <a:rPr lang="en-US" altLang="en-US" sz="1400" dirty="0" smtClean="0"/>
              <a:t>n: The read system call put 'n' bytes into the buffer we supplied it with.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err="1" smtClean="0">
                <a:solidFill>
                  <a:schemeClr val="accent2"/>
                </a:solidFill>
                <a:latin typeface="Arial" charset="0"/>
              </a:rPr>
              <a:t>buf</a:t>
            </a:r>
            <a:r>
              <a:rPr lang="en-US" altLang="en-US" sz="1800" dirty="0" smtClean="0"/>
              <a:t>: char*</a:t>
            </a:r>
            <a:r>
              <a:rPr lang="en-US" altLang="en-US" sz="1800" dirty="0" smtClean="0">
                <a:latin typeface="Arial" charset="0"/>
              </a:rPr>
              <a:t>,</a:t>
            </a:r>
            <a:r>
              <a:rPr lang="en-US" altLang="en-US" sz="1800" dirty="0" smtClean="0"/>
              <a:t> stores received bytes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err="1" smtClean="0">
                <a:solidFill>
                  <a:schemeClr val="accent2"/>
                </a:solidFill>
                <a:latin typeface="Arial" charset="0"/>
              </a:rPr>
              <a:t>len</a:t>
            </a:r>
            <a:r>
              <a:rPr lang="en-US" altLang="en-US" sz="1800" dirty="0" smtClean="0"/>
              <a:t>: integer, length of buffer (in bytes) to receive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Calls are </a:t>
            </a:r>
            <a:r>
              <a:rPr lang="en-US" altLang="en-US" sz="2000" b="1" u="sng" dirty="0" smtClean="0"/>
              <a:t>blocking</a:t>
            </a:r>
            <a:r>
              <a:rPr lang="en-US" altLang="en-US" sz="2000" dirty="0" smtClean="0"/>
              <a:t> [returns only after data is sent (to socket buffer) / received]</a:t>
            </a:r>
          </a:p>
        </p:txBody>
      </p:sp>
    </p:spTree>
    <p:extLst>
      <p:ext uri="{BB962C8B-B14F-4D97-AF65-F5344CB8AC3E}">
        <p14:creationId xmlns:p14="http://schemas.microsoft.com/office/powerpoint/2010/main" val="25718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Byte Order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50938"/>
            <a:ext cx="8153400" cy="5562600"/>
          </a:xfrm>
        </p:spPr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pitchFamily="-84" charset="-128"/>
              </a:rPr>
              <a:t>Network byte order</a:t>
            </a:r>
          </a:p>
          <a:p>
            <a:pPr lvl="1" eaLnBrk="1" hangingPunct="1">
              <a:spcAft>
                <a:spcPts val="1800"/>
              </a:spcAft>
            </a:pPr>
            <a:r>
              <a:rPr lang="en-US" altLang="en-US" sz="2200" smtClean="0">
                <a:ea typeface="ＭＳ Ｐゴシック" pitchFamily="-84" charset="-128"/>
              </a:rPr>
              <a:t>Big Endian</a:t>
            </a:r>
          </a:p>
          <a:p>
            <a:pPr eaLnBrk="1" hangingPunct="1"/>
            <a:r>
              <a:rPr lang="en-US" altLang="en-US" sz="2600" smtClean="0">
                <a:ea typeface="ＭＳ Ｐゴシック" pitchFamily="-84" charset="-128"/>
              </a:rPr>
              <a:t>Host byte order</a:t>
            </a:r>
          </a:p>
          <a:p>
            <a:pPr lvl="1" eaLnBrk="1" hangingPunct="1">
              <a:spcAft>
                <a:spcPts val="1800"/>
              </a:spcAft>
            </a:pPr>
            <a:r>
              <a:rPr lang="en-US" altLang="en-US" sz="2200" smtClean="0">
                <a:ea typeface="ＭＳ Ｐゴシック" pitchFamily="-84" charset="-128"/>
              </a:rPr>
              <a:t>Big Endian (IBM mainframes, Sun SPARC) </a:t>
            </a:r>
            <a:r>
              <a:rPr lang="en-US" altLang="en-US" sz="2200" i="1" smtClean="0">
                <a:ea typeface="ＭＳ Ｐゴシック" pitchFamily="-84" charset="-128"/>
              </a:rPr>
              <a:t>or</a:t>
            </a:r>
            <a:r>
              <a:rPr lang="en-US" altLang="en-US" sz="2200" smtClean="0">
                <a:ea typeface="ＭＳ Ｐゴシック" pitchFamily="-84" charset="-128"/>
              </a:rPr>
              <a:t> Little Endian (x86)</a:t>
            </a:r>
          </a:p>
          <a:p>
            <a:pPr eaLnBrk="1" hangingPunct="1"/>
            <a:r>
              <a:rPr lang="en-US" altLang="en-US" sz="2600" smtClean="0">
                <a:ea typeface="ＭＳ Ｐゴシック" pitchFamily="-84" charset="-128"/>
              </a:rPr>
              <a:t>Functions to deal with this</a:t>
            </a:r>
          </a:p>
          <a:p>
            <a:pPr lvl="1" eaLnBrk="1" hangingPunct="1"/>
            <a:r>
              <a:rPr lang="en-US" altLang="en-US" sz="2200" smtClean="0">
                <a:ea typeface="ＭＳ Ｐゴシック" pitchFamily="-84" charset="-128"/>
              </a:rPr>
              <a:t>htons() &amp; htonl() (host to network short and long)</a:t>
            </a:r>
          </a:p>
          <a:p>
            <a:pPr lvl="1" eaLnBrk="1" hangingPunct="1">
              <a:spcAft>
                <a:spcPts val="1800"/>
              </a:spcAft>
            </a:pPr>
            <a:r>
              <a:rPr lang="en-US" altLang="en-US" sz="2200" smtClean="0">
                <a:ea typeface="ＭＳ Ｐゴシック" pitchFamily="-84" charset="-128"/>
              </a:rPr>
              <a:t>ntohs() &amp; ntohl() (network to host short and long)</a:t>
            </a:r>
          </a:p>
          <a:p>
            <a:pPr eaLnBrk="1" hangingPunct="1"/>
            <a:r>
              <a:rPr lang="en-US" altLang="en-US" sz="2600" smtClean="0">
                <a:ea typeface="ＭＳ Ｐゴシック" pitchFamily="-84" charset="-128"/>
              </a:rPr>
              <a:t>When to worry?</a:t>
            </a:r>
          </a:p>
          <a:p>
            <a:pPr lvl="1" eaLnBrk="1" hangingPunct="1"/>
            <a:r>
              <a:rPr lang="en-US" altLang="en-US" sz="2200" smtClean="0">
                <a:ea typeface="ＭＳ Ｐゴシック" pitchFamily="-84" charset="-128"/>
              </a:rPr>
              <a:t>putting data onto the wire</a:t>
            </a:r>
          </a:p>
          <a:p>
            <a:pPr lvl="1" eaLnBrk="1" hangingPunct="1"/>
            <a:r>
              <a:rPr lang="en-US" altLang="en-US" sz="2200" smtClean="0">
                <a:ea typeface="ＭＳ Ｐゴシック" pitchFamily="-84" charset="-128"/>
              </a:rPr>
              <a:t>pulling data off the wire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6D0D77FE-19B1-4860-A270-E5138249CAAC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Server: Server Preparing its Socket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53400" cy="5048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 smtClean="0">
                <a:ea typeface="ＭＳ Ｐゴシック" pitchFamily="-84" charset="-128"/>
              </a:rPr>
              <a:t>Server creates a socket and binds address/port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ea typeface="ＭＳ Ｐゴシック" pitchFamily="-84" charset="-128"/>
              </a:rPr>
              <a:t>Server creates a socket, just like the client does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ea typeface="ＭＳ Ｐゴシック" pitchFamily="-84" charset="-128"/>
              </a:rPr>
              <a:t>Server associates the socket with the port number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>
              <a:ea typeface="ＭＳ Ｐゴシック" pitchFamily="-8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>
                <a:ea typeface="ＭＳ Ｐゴシック" pitchFamily="-84" charset="-128"/>
              </a:rPr>
              <a:t>Create a socket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socket( int domain,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	  	 int type, int protocol	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400" b="1" smtClean="0">
              <a:latin typeface="Courier" pitchFamily="-84" charset="0"/>
              <a:ea typeface="ＭＳ Ｐゴシック" pitchFamily="-8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>
                <a:ea typeface="ＭＳ Ｐゴシック" pitchFamily="-84" charset="-128"/>
              </a:rPr>
              <a:t>Bind socket to the local address and port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bind( int sockfd,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  	  struct sockaddr *my_addr,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					  socklen_t addrlen	)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64BCDABD-EC65-43D9-86FE-1C34C23CB1DD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Server: Allowing Clients to Wait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Many client requests may arrive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Server cannot handle them all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Server could reject the requests, or let them wait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Define how many connections can be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listen(int sockfd, int backlog)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Arguments: socket descriptor and acceptable backlog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Returns a 0 on success, and -1 on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Listen is </a:t>
            </a:r>
            <a:r>
              <a:rPr lang="en-US" altLang="en-US" sz="2400" b="1" u="sng" smtClean="0">
                <a:ea typeface="ＭＳ Ｐゴシック" pitchFamily="-84" charset="-128"/>
              </a:rPr>
              <a:t>non-blocking</a:t>
            </a:r>
            <a:r>
              <a:rPr lang="en-US" altLang="en-US" sz="2400" smtClean="0">
                <a:ea typeface="ＭＳ Ｐゴシック" pitchFamily="-84" charset="-128"/>
              </a:rPr>
              <a:t>: returns immediately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What if too many clients arrive?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Some requests don</a:t>
            </a:r>
            <a:r>
              <a:rPr lang="en-US" altLang="ja-JP" sz="2400" smtClean="0">
                <a:ea typeface="ＭＳ Ｐゴシック" pitchFamily="-84" charset="-128"/>
              </a:rPr>
              <a:t>'t get through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The Internet makes no promises…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And the client can always try again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91A2B557-0917-47EC-9410-191825638759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  <p:pic>
        <p:nvPicPr>
          <p:cNvPr id="2" name="Picture 5" descr="MCj035531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619625"/>
            <a:ext cx="15113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300" smtClean="0">
                <a:ea typeface="ＭＳ Ｐゴシック" pitchFamily="-84" charset="-128"/>
              </a:rPr>
              <a:t>Server: Accepting Client Connection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Now all the server can do is wait…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Waits for connection request to arrive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b="1" u="sng" smtClean="0">
                <a:ea typeface="ＭＳ Ｐゴシック" pitchFamily="-84" charset="-128"/>
              </a:rPr>
              <a:t>Blocking</a:t>
            </a:r>
            <a:r>
              <a:rPr lang="en-US" altLang="en-US" sz="2600" smtClean="0">
                <a:ea typeface="ＭＳ Ｐゴシック" pitchFamily="-84" charset="-128"/>
              </a:rPr>
              <a:t> until the request arrives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And then accepting the new request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smtClean="0"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Accept a new connection from a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accept( int sockfd,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6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   				  struct sockaddr *addr,  	    			  socketlen_t *addrlen)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Arguments: sockfd, structure that will provide client address and port, and length of the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Returns descriptor of socket for this new connection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D202BF2-875A-461B-9589-5B70D044DCFB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  <p:pic>
        <p:nvPicPr>
          <p:cNvPr id="41989" name="Picture 4" descr="MCj043004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1257300"/>
            <a:ext cx="1895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Client and Server: Cleaning House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Once the connection is open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Both sides and read and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Two unidirectional streams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In practice, client writes first, and server reads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600" smtClean="0">
                <a:ea typeface="ＭＳ Ｐゴシック" pitchFamily="-84" charset="-128"/>
              </a:rPr>
              <a:t>… then server writes, and client reads, and so 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Closing down the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Either side can close the connection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sz="2600" smtClean="0">
                <a:ea typeface="ＭＳ Ｐゴシック" pitchFamily="-84" charset="-128"/>
              </a:rPr>
              <a:t>… using the </a:t>
            </a:r>
            <a:r>
              <a:rPr lang="en-US" altLang="en-US" sz="24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int close(int sockfd)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ea typeface="ＭＳ Ｐゴシック" pitchFamily="-84" charset="-128"/>
              </a:rPr>
              <a:t>What about the data still </a:t>
            </a:r>
            <a:r>
              <a:rPr lang="en-US" altLang="ja-JP" sz="3000" smtClean="0">
                <a:ea typeface="ＭＳ Ｐゴシック" pitchFamily="-84" charset="-128"/>
              </a:rPr>
              <a:t>"in flight"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Data in flight still reaches the other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ea typeface="ＭＳ Ｐゴシック" pitchFamily="-84" charset="-128"/>
              </a:rPr>
              <a:t>So, server can </a:t>
            </a:r>
            <a:r>
              <a:rPr lang="en-US" altLang="en-US" sz="2300" b="1" smtClean="0">
                <a:solidFill>
                  <a:srgbClr val="0000FF"/>
                </a:solidFill>
                <a:latin typeface="Courier" pitchFamily="-84" charset="0"/>
                <a:ea typeface="ＭＳ Ｐゴシック" pitchFamily="-84" charset="-128"/>
              </a:rPr>
              <a:t>close()</a:t>
            </a:r>
            <a:r>
              <a:rPr lang="en-US" altLang="en-US" sz="2300" smtClean="0">
                <a:ea typeface="ＭＳ Ｐゴシック" pitchFamily="-84" charset="-128"/>
              </a:rPr>
              <a:t> </a:t>
            </a:r>
            <a:r>
              <a:rPr lang="en-US" altLang="en-US" sz="2600" smtClean="0">
                <a:ea typeface="ＭＳ Ｐゴシック" pitchFamily="-84" charset="-128"/>
              </a:rPr>
              <a:t>before client finishes reading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smtClean="0">
              <a:ea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038D56C5-2322-43E1-AC31-363AB5F38B9E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Server: One Request at a Time?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50938"/>
            <a:ext cx="8153400" cy="5562600"/>
          </a:xfrm>
        </p:spPr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-84" charset="-128"/>
              </a:rPr>
              <a:t>Serializing requests is inefficient</a:t>
            </a:r>
          </a:p>
          <a:p>
            <a:pPr lvl="1" eaLnBrk="1" hangingPunct="1"/>
            <a:r>
              <a:rPr lang="en-US" altLang="en-US" sz="2600" smtClean="0">
                <a:ea typeface="ＭＳ Ｐゴシック" pitchFamily="-84" charset="-128"/>
              </a:rPr>
              <a:t>Server can process just one request at a time</a:t>
            </a:r>
          </a:p>
          <a:p>
            <a:pPr lvl="1" eaLnBrk="1" hangingPunct="1"/>
            <a:r>
              <a:rPr lang="en-US" altLang="en-US" sz="2600" smtClean="0">
                <a:ea typeface="ＭＳ Ｐゴシック" pitchFamily="-84" charset="-128"/>
              </a:rPr>
              <a:t>All other clients must wait until previous one is done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600" smtClean="0">
                <a:ea typeface="ＭＳ Ｐゴシック" pitchFamily="-84" charset="-128"/>
              </a:rPr>
              <a:t>What makes this inefficient?</a:t>
            </a:r>
          </a:p>
          <a:p>
            <a:pPr eaLnBrk="1" hangingPunct="1"/>
            <a:r>
              <a:rPr lang="en-US" altLang="en-US" sz="3000" smtClean="0">
                <a:ea typeface="ＭＳ Ｐゴシック" pitchFamily="-84" charset="-128"/>
              </a:rPr>
              <a:t>May need to time share the server machine</a:t>
            </a:r>
          </a:p>
          <a:p>
            <a:pPr lvl="1" eaLnBrk="1" hangingPunct="1"/>
            <a:r>
              <a:rPr lang="en-US" altLang="en-US" sz="2600" smtClean="0">
                <a:ea typeface="ＭＳ Ｐゴシック" pitchFamily="-84" charset="-128"/>
              </a:rPr>
              <a:t>Alternate between servicing different requests</a:t>
            </a:r>
          </a:p>
          <a:p>
            <a:pPr lvl="2" eaLnBrk="1" hangingPunct="1"/>
            <a:r>
              <a:rPr lang="en-US" altLang="en-US" sz="2200" smtClean="0">
                <a:ea typeface="ＭＳ Ｐゴシック" pitchFamily="-84" charset="-128"/>
              </a:rPr>
              <a:t>Do a little work on one request, then switch when you are waiting for some other resource (e.g., reading file from disk)</a:t>
            </a:r>
          </a:p>
          <a:p>
            <a:pPr lvl="2" eaLnBrk="1" hangingPunct="1"/>
            <a:r>
              <a:rPr lang="en-US" altLang="ja-JP" sz="2200" smtClean="0">
                <a:ea typeface="ＭＳ Ｐゴシック" pitchFamily="-84" charset="-128"/>
              </a:rPr>
              <a:t>"Nonblocking I/O"</a:t>
            </a:r>
          </a:p>
          <a:p>
            <a:pPr lvl="1" eaLnBrk="1" hangingPunct="1"/>
            <a:r>
              <a:rPr lang="en-US" altLang="en-US" sz="2600" smtClean="0">
                <a:ea typeface="ＭＳ Ｐゴシック" pitchFamily="-84" charset="-128"/>
              </a:rPr>
              <a:t>Or, use a different process/thread for each request</a:t>
            </a:r>
          </a:p>
          <a:p>
            <a:pPr lvl="2" eaLnBrk="1" hangingPunct="1"/>
            <a:r>
              <a:rPr lang="en-US" altLang="en-US" sz="2200" smtClean="0">
                <a:ea typeface="ＭＳ Ｐゴシック" pitchFamily="-84" charset="-128"/>
              </a:rPr>
              <a:t>Allow OS to share the CPU(s) across processes</a:t>
            </a:r>
          </a:p>
          <a:p>
            <a:pPr lvl="1" eaLnBrk="1" hangingPunct="1"/>
            <a:r>
              <a:rPr lang="en-US" altLang="en-US" sz="2600" smtClean="0">
                <a:ea typeface="ＭＳ Ｐゴシック" pitchFamily="-84" charset="-128"/>
              </a:rPr>
              <a:t>Or, some hybrid of these two approaches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DE3AD005-95D5-4686-A82F-75744852F84E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Handle Multiple Clients using Multi-threading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50813" y="1295400"/>
            <a:ext cx="8820150" cy="51816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Steps to handle multiple clients</a:t>
            </a:r>
          </a:p>
          <a:p>
            <a:pPr lvl="1" indent="-342900"/>
            <a:r>
              <a:rPr lang="en-US" altLang="en-US" sz="2600" dirty="0" smtClean="0">
                <a:ea typeface="ＭＳ Ｐゴシック" pitchFamily="-84" charset="-128"/>
              </a:rPr>
              <a:t>Go to a loop and accept connections using </a:t>
            </a:r>
            <a:r>
              <a:rPr lang="en-US" altLang="en-US" sz="2600" dirty="0" smtClean="0">
                <a:solidFill>
                  <a:srgbClr val="0000FF"/>
                </a:solidFill>
                <a:ea typeface="ＭＳ Ｐゴシック" pitchFamily="-84" charset="-128"/>
              </a:rPr>
              <a:t>accept()</a:t>
            </a:r>
          </a:p>
          <a:p>
            <a:pPr lvl="1" indent="-342900"/>
            <a:r>
              <a:rPr lang="en-US" altLang="en-US" sz="2600" dirty="0" smtClean="0">
                <a:ea typeface="ＭＳ Ｐゴシック" pitchFamily="-84" charset="-128"/>
              </a:rPr>
              <a:t>After a connection is established, </a:t>
            </a:r>
            <a:r>
              <a:rPr lang="en-US" altLang="en-US" sz="2200" dirty="0" smtClean="0">
                <a:ea typeface="ＭＳ Ｐゴシック" pitchFamily="-84" charset="-128"/>
              </a:rPr>
              <a:t>Call </a:t>
            </a:r>
            <a:r>
              <a:rPr lang="en-US" altLang="en-US" dirty="0" err="1" smtClean="0">
                <a:solidFill>
                  <a:srgbClr val="FF0000"/>
                </a:solidFill>
                <a:ea typeface="ＭＳ Ｐゴシック" pitchFamily="-84" charset="-128"/>
              </a:rPr>
              <a:t>pthread_create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</a:rPr>
              <a:t>() </a:t>
            </a:r>
            <a:r>
              <a:rPr lang="en-US" altLang="en-US" dirty="0" smtClean="0">
                <a:ea typeface="ＭＳ Ｐゴシック" pitchFamily="-84" charset="-128"/>
              </a:rPr>
              <a:t>to create a worker thread to handle it</a:t>
            </a:r>
          </a:p>
          <a:p>
            <a:pPr lvl="2" indent="-342900"/>
            <a:r>
              <a:rPr lang="en-US" altLang="en-US" sz="2200" i="1" dirty="0" smtClean="0">
                <a:solidFill>
                  <a:srgbClr val="FF0000"/>
                </a:solidFill>
                <a:ea typeface="ＭＳ Ｐゴシック" pitchFamily="-84" charset="-128"/>
              </a:rPr>
              <a:t>Multi-threading is more efficient!</a:t>
            </a:r>
          </a:p>
          <a:p>
            <a:pPr lvl="2" indent="-342900"/>
            <a:r>
              <a:rPr lang="en-US" altLang="en-US" sz="2200" i="1" dirty="0" smtClean="0">
                <a:solidFill>
                  <a:srgbClr val="FF0000"/>
                </a:solidFill>
                <a:ea typeface="ＭＳ Ｐゴシック" pitchFamily="-84" charset="-128"/>
              </a:rPr>
              <a:t>Don’t use fork()</a:t>
            </a:r>
          </a:p>
          <a:p>
            <a:pPr lvl="1" indent="-342900"/>
            <a:r>
              <a:rPr lang="en-US" altLang="en-US" sz="2600" dirty="0" smtClean="0">
                <a:ea typeface="ＭＳ Ｐゴシック" pitchFamily="-84" charset="-128"/>
              </a:rPr>
              <a:t>Go back to listen for another socket in the parent process</a:t>
            </a:r>
          </a:p>
          <a:p>
            <a:pPr lvl="1" indent="-342900"/>
            <a:r>
              <a:rPr lang="en-US" altLang="en-US" sz="2600" dirty="0" smtClean="0">
                <a:solidFill>
                  <a:srgbClr val="0000FF"/>
                </a:solidFill>
                <a:ea typeface="ＭＳ Ｐゴシック" pitchFamily="-84" charset="-128"/>
              </a:rPr>
              <a:t>close()</a:t>
            </a:r>
            <a:r>
              <a:rPr lang="en-US" altLang="en-US" sz="2600" dirty="0" smtClean="0">
                <a:ea typeface="ＭＳ Ｐゴシック" pitchFamily="-84" charset="-128"/>
              </a:rPr>
              <a:t> when you are done.</a:t>
            </a:r>
          </a:p>
          <a:p>
            <a:pPr lvl="1" indent="-342900"/>
            <a:endParaRPr lang="en-US" altLang="en-US" sz="2600" dirty="0" smtClean="0">
              <a:ea typeface="ＭＳ Ｐゴシック" pitchFamily="-84" charset="-128"/>
            </a:endParaRPr>
          </a:p>
          <a:p>
            <a:r>
              <a:rPr lang="en-US" altLang="en-US" sz="3000" dirty="0" smtClean="0">
                <a:ea typeface="ＭＳ Ｐゴシック" pitchFamily="-84" charset="-128"/>
              </a:rPr>
              <a:t>Want to know more?</a:t>
            </a:r>
          </a:p>
          <a:p>
            <a:pPr lvl="1" indent="-342900"/>
            <a:r>
              <a:rPr lang="en-US" altLang="en-US" sz="2600" dirty="0" smtClean="0">
                <a:ea typeface="ＭＳ Ｐゴシック" pitchFamily="-84" charset="-128"/>
              </a:rPr>
              <a:t>Checkout out </a:t>
            </a:r>
            <a:r>
              <a:rPr lang="en-US" altLang="en-US" sz="2600" i="1" dirty="0" smtClean="0">
                <a:solidFill>
                  <a:srgbClr val="0000FF"/>
                </a:solidFill>
                <a:ea typeface="ＭＳ Ｐゴシック" pitchFamily="-84" charset="-128"/>
              </a:rPr>
              <a:t>Beej's guide to network programming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37FF3AB4-6E16-4F1D-BF99-9836E5D0DB78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smtClean="0">
                <a:ea typeface="ＭＳ Ｐゴシック" pitchFamily="-84" charset="-128"/>
              </a:rPr>
              <a:t>Delivering the Data: Division of Labor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Network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Deliver data packet to the destination host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Based on the destination IP address</a:t>
            </a:r>
          </a:p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Operating system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Deliver data to the destination socket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Based on the destination port number (e.g., 80)</a:t>
            </a:r>
          </a:p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Application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Read data from and write data to the socket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Interpret the data (e.g., render a Web page)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19D29A86-3AC3-4BCE-84A6-D5F8E9B79B3F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  <p:pic>
        <p:nvPicPr>
          <p:cNvPr id="16389" name="Picture 6" descr="MCj0396306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2238375"/>
            <a:ext cx="150018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7779C-A53D-447C-84E0-51092A23FCCE}" type="slidenum">
              <a:rPr lang="en-US" altLang="en-US" sz="14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Arial" charset="0"/>
              </a:rPr>
              <a:t>struct sockaddr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The generic:</a:t>
            </a:r>
          </a:p>
          <a:p>
            <a:pPr lvl="1"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Arial" charset="0"/>
              </a:rPr>
              <a:t>struct sockaddr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Arial" charset="0"/>
              </a:rPr>
              <a:t>u_short sa_family;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Arial" charset="0"/>
              </a:rPr>
              <a:t>char sa_data[14];</a:t>
            </a:r>
          </a:p>
          <a:p>
            <a:pPr lvl="1"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Arial" charset="0"/>
              </a:rPr>
              <a:t>};</a:t>
            </a:r>
          </a:p>
          <a:p>
            <a:pPr>
              <a:spcBef>
                <a:spcPct val="0"/>
              </a:spcBef>
            </a:pPr>
            <a:endParaRPr lang="en-US" altLang="en-US" sz="2400" smtClean="0"/>
          </a:p>
          <a:p>
            <a:pPr lvl="1"/>
            <a:r>
              <a:rPr lang="en-US" altLang="en-US" smtClean="0">
                <a:solidFill>
                  <a:schemeClr val="accent2"/>
                </a:solidFill>
                <a:latin typeface="Arial" charset="0"/>
              </a:rPr>
              <a:t>sa_family</a:t>
            </a:r>
            <a:r>
              <a:rPr lang="en-US" altLang="en-US" smtClean="0">
                <a:solidFill>
                  <a:schemeClr val="accent2"/>
                </a:solidFill>
              </a:rPr>
              <a:t> </a:t>
            </a:r>
          </a:p>
          <a:p>
            <a:pPr lvl="2"/>
            <a:r>
              <a:rPr lang="en-US" altLang="en-US" smtClean="0"/>
              <a:t>specifies which address family is being used</a:t>
            </a:r>
          </a:p>
          <a:p>
            <a:pPr lvl="2"/>
            <a:r>
              <a:rPr lang="en-US" altLang="en-US" smtClean="0"/>
              <a:t>determines how the remaining 14 bytes are used</a:t>
            </a:r>
          </a:p>
          <a:p>
            <a:pPr lvl="2">
              <a:buFontTx/>
              <a:buNone/>
            </a:pPr>
            <a:endParaRPr lang="en-US" altLang="en-US" smtClean="0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600200"/>
            <a:ext cx="4343400" cy="4648200"/>
          </a:xfrm>
        </p:spPr>
        <p:txBody>
          <a:bodyPr/>
          <a:lstStyle/>
          <a:p>
            <a:r>
              <a:rPr lang="en-US" altLang="en-US" sz="2400" smtClean="0"/>
              <a:t>The Internet-specific:</a:t>
            </a:r>
          </a:p>
          <a:p>
            <a:pPr lvl="1"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Arial" charset="0"/>
              </a:rPr>
              <a:t>struct sockaddr_in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Arial" charset="0"/>
              </a:rPr>
              <a:t>short sin_family;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Arial" charset="0"/>
              </a:rPr>
              <a:t>u_short sin_port;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Arial" charset="0"/>
              </a:rPr>
              <a:t>struct in_addr sin_addr;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Arial" charset="0"/>
              </a:rPr>
              <a:t>char sin_zero[8];</a:t>
            </a:r>
          </a:p>
          <a:p>
            <a:pPr lvl="1"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Arial" charset="0"/>
              </a:rPr>
              <a:t>};</a:t>
            </a:r>
          </a:p>
          <a:p>
            <a:pPr lvl="1"/>
            <a:r>
              <a:rPr lang="en-US" altLang="en-US" sz="2000" smtClean="0">
                <a:solidFill>
                  <a:schemeClr val="accent2"/>
                </a:solidFill>
                <a:latin typeface="Arial" charset="0"/>
              </a:rPr>
              <a:t>sin_family</a:t>
            </a:r>
            <a:r>
              <a:rPr lang="en-US" altLang="en-US" sz="2000" smtClean="0">
                <a:latin typeface="Arial" charset="0"/>
              </a:rPr>
              <a:t> = AF_INET</a:t>
            </a:r>
          </a:p>
          <a:p>
            <a:pPr lvl="1"/>
            <a:r>
              <a:rPr lang="en-US" altLang="en-US" sz="2000" smtClean="0">
                <a:solidFill>
                  <a:schemeClr val="accent2"/>
                </a:solidFill>
                <a:latin typeface="Arial" charset="0"/>
              </a:rPr>
              <a:t>sin_port</a:t>
            </a:r>
            <a:r>
              <a:rPr lang="en-US" altLang="en-US" sz="2000" smtClean="0"/>
              <a:t>: port # (0-65535)</a:t>
            </a:r>
          </a:p>
          <a:p>
            <a:pPr lvl="1"/>
            <a:r>
              <a:rPr lang="en-US" altLang="en-US" sz="2000" smtClean="0">
                <a:solidFill>
                  <a:schemeClr val="accent2"/>
                </a:solidFill>
                <a:latin typeface="Arial" charset="0"/>
              </a:rPr>
              <a:t>sin_addr</a:t>
            </a:r>
            <a:r>
              <a:rPr lang="en-US" altLang="en-US" sz="2000" smtClean="0"/>
              <a:t>: IP-address</a:t>
            </a:r>
          </a:p>
          <a:p>
            <a:pPr lvl="1"/>
            <a:r>
              <a:rPr lang="en-US" altLang="en-US" sz="2000" smtClean="0">
                <a:solidFill>
                  <a:schemeClr val="accent2"/>
                </a:solidFill>
                <a:latin typeface="Arial" charset="0"/>
              </a:rPr>
              <a:t>sin_zero</a:t>
            </a:r>
            <a:r>
              <a:rPr lang="en-US" altLang="en-US" sz="2000" smtClean="0"/>
              <a:t>: unused</a:t>
            </a:r>
          </a:p>
        </p:txBody>
      </p:sp>
    </p:spTree>
    <p:extLst>
      <p:ext uri="{BB962C8B-B14F-4D97-AF65-F5344CB8AC3E}">
        <p14:creationId xmlns:p14="http://schemas.microsoft.com/office/powerpoint/2010/main" val="26889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A049E6-A8D6-485E-8BE3-66E8F1EFD373}" type="slidenum">
              <a:rPr lang="en-US" altLang="en-US" sz="14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smtClean="0"/>
              <a:t>TCP/IP Addresses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mtClean="0"/>
              <a:t>We don’t need to deal with </a:t>
            </a:r>
            <a:r>
              <a:rPr lang="en-US" altLang="en-US" b="1" smtClean="0">
                <a:solidFill>
                  <a:srgbClr val="FF0000"/>
                </a:solidFill>
                <a:latin typeface="Courier New" pitchFamily="49" charset="0"/>
              </a:rPr>
              <a:t>sockaddr</a:t>
            </a:r>
            <a:r>
              <a:rPr lang="en-US" altLang="en-US" b="1" smtClean="0">
                <a:latin typeface="Courier New" pitchFamily="49" charset="0"/>
              </a:rPr>
              <a:t> </a:t>
            </a:r>
            <a:r>
              <a:rPr lang="en-US" altLang="en-US" smtClean="0"/>
              <a:t>structures since we will only deal with a real protocol family.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We can use </a:t>
            </a:r>
            <a:r>
              <a:rPr lang="en-US" altLang="en-US" b="1" smtClean="0">
                <a:solidFill>
                  <a:srgbClr val="FF0000"/>
                </a:solidFill>
                <a:latin typeface="Courier New" pitchFamily="49" charset="0"/>
              </a:rPr>
              <a:t>sockaddr_in</a:t>
            </a:r>
            <a:r>
              <a:rPr lang="en-US" altLang="en-US" smtClean="0">
                <a:latin typeface="Courier New" pitchFamily="49" charset="0"/>
              </a:rPr>
              <a:t> </a:t>
            </a:r>
            <a:r>
              <a:rPr lang="en-US" altLang="en-US" smtClean="0"/>
              <a:t>structures.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mtClean="0"/>
              <a:t>BUT: The C functions that make up the sockets API expect structures of type </a:t>
            </a:r>
            <a:r>
              <a:rPr lang="en-US" altLang="en-US" b="1" smtClean="0">
                <a:latin typeface="Courier New" pitchFamily="49" charset="0"/>
              </a:rPr>
              <a:t>sockaddr</a:t>
            </a:r>
            <a:r>
              <a:rPr lang="en-US" altLang="en-US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19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Framing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TCP is reliable, in-order delivery of </a:t>
            </a:r>
            <a:r>
              <a:rPr lang="en-US" altLang="en-US" smtClean="0">
                <a:solidFill>
                  <a:srgbClr val="FF0000"/>
                </a:solidFill>
              </a:rPr>
              <a:t>byte stream</a:t>
            </a:r>
            <a:r>
              <a:rPr lang="en-US" altLang="en-US" smtClean="0"/>
              <a:t>!</a:t>
            </a:r>
          </a:p>
          <a:p>
            <a:r>
              <a:rPr lang="en-US" altLang="en-US" smtClean="0"/>
              <a:t>So, it does not guarantee message boundaries!</a:t>
            </a:r>
          </a:p>
          <a:p>
            <a:r>
              <a:rPr lang="en-US" altLang="en-US" smtClean="0"/>
              <a:t>Example:</a:t>
            </a:r>
          </a:p>
          <a:p>
            <a:pPr lvl="1"/>
            <a:r>
              <a:rPr lang="en-US" altLang="en-US" smtClean="0"/>
              <a:t>Send: “Hello\n”</a:t>
            </a:r>
          </a:p>
          <a:p>
            <a:pPr lvl="1"/>
            <a:r>
              <a:rPr lang="en-US" altLang="en-US" smtClean="0"/>
              <a:t>Multiple receives: “Hel”, “lo\n”</a:t>
            </a:r>
          </a:p>
          <a:p>
            <a:r>
              <a:rPr lang="en-US" altLang="en-US" smtClean="0"/>
              <a:t>The always</a:t>
            </a:r>
          </a:p>
          <a:p>
            <a:pPr lvl="1"/>
            <a:r>
              <a:rPr lang="en-US" altLang="en-US" smtClean="0"/>
              <a:t>Check return values</a:t>
            </a:r>
          </a:p>
          <a:p>
            <a:pPr lvl="1"/>
            <a:r>
              <a:rPr lang="en-US" altLang="en-US" smtClean="0"/>
              <a:t>Use buffers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625209-7401-4AE4-895E-A5105132AB86}" type="slidenum">
              <a:rPr lang="en-US" altLang="en-US" sz="14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D1C8B3-09A8-4C88-B926-79C15A4C204B}" type="slidenum">
              <a:rPr lang="en-US" altLang="en-US" sz="14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Release of ports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>
                <a:latin typeface="+mj-lt"/>
              </a:rPr>
              <a:t>Sometimes, a “rough” exit from a program (e.g., ctrl-c) does not properly free up a port</a:t>
            </a:r>
          </a:p>
          <a:p>
            <a:r>
              <a:rPr lang="en-US" altLang="en-US" sz="2800" dirty="0" smtClean="0">
                <a:latin typeface="+mj-lt"/>
              </a:rPr>
              <a:t>Eventually (after a few minutes), the port will be freed</a:t>
            </a:r>
          </a:p>
          <a:p>
            <a:r>
              <a:rPr lang="en-US" altLang="en-US" sz="2800" dirty="0" smtClean="0">
                <a:latin typeface="+mj-lt"/>
              </a:rPr>
              <a:t>To reduce the likelihood of this problem, include the following code: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 smtClean="0">
                <a:latin typeface="Arial" charset="0"/>
              </a:rPr>
              <a:t>	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	</a:t>
            </a:r>
            <a:r>
              <a:rPr lang="en-US" altLang="en-US" sz="2000" dirty="0" smtClean="0">
                <a:solidFill>
                  <a:srgbClr val="0070C0"/>
                </a:solidFill>
                <a:latin typeface="+mj-lt"/>
              </a:rPr>
              <a:t>#include &lt;</a:t>
            </a:r>
            <a:r>
              <a:rPr lang="en-US" altLang="en-US" sz="2000" dirty="0" err="1" smtClean="0">
                <a:solidFill>
                  <a:srgbClr val="0070C0"/>
                </a:solidFill>
                <a:latin typeface="+mj-lt"/>
              </a:rPr>
              <a:t>signal.h</a:t>
            </a:r>
            <a:r>
              <a:rPr lang="en-US" altLang="en-US" sz="2000" dirty="0" smtClean="0">
                <a:solidFill>
                  <a:srgbClr val="0070C0"/>
                </a:solidFill>
                <a:latin typeface="+mj-lt"/>
              </a:rPr>
              <a:t>&gt;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 smtClean="0">
                <a:solidFill>
                  <a:srgbClr val="0070C0"/>
                </a:solidFill>
                <a:latin typeface="+mj-lt"/>
              </a:rPr>
              <a:t>		void </a:t>
            </a:r>
            <a:r>
              <a:rPr lang="en-US" altLang="en-US" sz="2000" dirty="0" err="1" smtClean="0">
                <a:solidFill>
                  <a:srgbClr val="0070C0"/>
                </a:solidFill>
                <a:latin typeface="+mj-lt"/>
              </a:rPr>
              <a:t>cleanExit</a:t>
            </a:r>
            <a:r>
              <a:rPr lang="en-US" altLang="en-US" sz="2000" dirty="0" smtClean="0">
                <a:solidFill>
                  <a:srgbClr val="0070C0"/>
                </a:solidFill>
                <a:latin typeface="+mj-lt"/>
              </a:rPr>
              <a:t>(){exit(0);}</a:t>
            </a:r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</a:rPr>
              <a:t>in socket code:</a:t>
            </a:r>
          </a:p>
          <a:p>
            <a:pPr lvl="1">
              <a:buFont typeface="ZapfDingbats" pitchFamily="82" charset="2"/>
              <a:buNone/>
            </a:pPr>
            <a:r>
              <a:rPr lang="en-US" altLang="en-US" sz="2000" dirty="0" smtClean="0">
                <a:solidFill>
                  <a:srgbClr val="0070C0"/>
                </a:solidFill>
                <a:latin typeface="Arial" charset="0"/>
              </a:rPr>
              <a:t>	</a:t>
            </a:r>
            <a:r>
              <a:rPr lang="en-US" altLang="en-US" sz="2000" dirty="0" smtClean="0">
                <a:solidFill>
                  <a:srgbClr val="0070C0"/>
                </a:solidFill>
                <a:latin typeface="+mj-lt"/>
              </a:rPr>
              <a:t>signal(SIGTERM, </a:t>
            </a:r>
            <a:r>
              <a:rPr lang="en-US" altLang="en-US" sz="2000" dirty="0" err="1" smtClean="0">
                <a:solidFill>
                  <a:srgbClr val="0070C0"/>
                </a:solidFill>
                <a:latin typeface="+mj-lt"/>
              </a:rPr>
              <a:t>cleanExit</a:t>
            </a:r>
            <a:r>
              <a:rPr lang="en-US" altLang="en-US" sz="2000" dirty="0" smtClean="0">
                <a:solidFill>
                  <a:srgbClr val="0070C0"/>
                </a:solidFill>
                <a:latin typeface="+mj-lt"/>
              </a:rPr>
              <a:t>);</a:t>
            </a:r>
          </a:p>
          <a:p>
            <a:pPr lvl="1">
              <a:buFont typeface="ZapfDingbats" pitchFamily="82" charset="2"/>
              <a:buNone/>
            </a:pPr>
            <a:r>
              <a:rPr lang="en-US" altLang="en-US" sz="2000" dirty="0" smtClean="0">
                <a:solidFill>
                  <a:srgbClr val="0070C0"/>
                </a:solidFill>
                <a:latin typeface="+mj-lt"/>
              </a:rPr>
              <a:t>	signal(SIGINT, </a:t>
            </a:r>
            <a:r>
              <a:rPr lang="en-US" altLang="en-US" sz="2000" dirty="0" err="1" smtClean="0">
                <a:solidFill>
                  <a:srgbClr val="0070C0"/>
                </a:solidFill>
                <a:latin typeface="+mj-lt"/>
              </a:rPr>
              <a:t>cleanExit</a:t>
            </a:r>
            <a:r>
              <a:rPr lang="en-US" altLang="en-US" sz="2000" dirty="0" smtClean="0">
                <a:solidFill>
                  <a:srgbClr val="0070C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99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client/server using sockets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beej.us/guide/bgnet/output/html/multipage/clientserver.html</a:t>
            </a:r>
            <a:endParaRPr lang="en-US" sz="2000" dirty="0" smtClean="0"/>
          </a:p>
          <a:p>
            <a:r>
              <a:rPr lang="en-US" dirty="0" smtClean="0"/>
              <a:t>More reading on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beej.us/guide/bgnet/output/html/multipage/index.html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9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programming steps for client/server</a:t>
            </a:r>
          </a:p>
          <a:p>
            <a:r>
              <a:rPr lang="en-US" dirty="0" smtClean="0"/>
              <a:t>Avoid memory leak</a:t>
            </a:r>
          </a:p>
          <a:p>
            <a:r>
              <a:rPr lang="en-US" dirty="0" smtClean="0"/>
              <a:t>Use loops to do send/write and </a:t>
            </a:r>
            <a:r>
              <a:rPr lang="en-US" dirty="0" err="1" smtClean="0"/>
              <a:t>recv</a:t>
            </a:r>
            <a:r>
              <a:rPr lang="en-US" dirty="0" smtClean="0"/>
              <a:t>/read data </a:t>
            </a:r>
          </a:p>
          <a:p>
            <a:pPr lvl="1"/>
            <a:r>
              <a:rPr lang="en-US" dirty="0" smtClean="0"/>
              <a:t>TCP framing</a:t>
            </a:r>
          </a:p>
          <a:p>
            <a:r>
              <a:rPr lang="en-US" dirty="0" smtClean="0"/>
              <a:t>Multi-threading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Byte order for multiple-byte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900" smtClean="0">
                <a:ea typeface="ＭＳ Ｐゴシック" pitchFamily="-84" charset="-128"/>
              </a:rPr>
              <a:t>Socket: End Point of Communication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3092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84" charset="-128"/>
              </a:rPr>
              <a:t>Sending message from one process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84" charset="-128"/>
              </a:rPr>
              <a:t>Message must traverse the underlying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84" charset="-128"/>
              </a:rPr>
              <a:t>Process sends and receives through a </a:t>
            </a:r>
            <a:r>
              <a:rPr lang="en-US" altLang="ja-JP" smtClean="0">
                <a:ea typeface="ＭＳ Ｐゴシック" pitchFamily="-84" charset="-128"/>
              </a:rPr>
              <a:t>"socket"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84" charset="-128"/>
              </a:rPr>
              <a:t>In essence, the doorway leading in/out of the house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84" charset="-128"/>
              </a:rPr>
              <a:t>Socket as an Application Programming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84" charset="-128"/>
              </a:rPr>
              <a:t>Supports the creation of network applications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5A37462-59B2-4756-A7F2-58210D6B83E3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769938" y="4503738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-8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6030913" y="4503738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-84" charset="0"/>
            </a:endParaRP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1154113" y="5310188"/>
            <a:ext cx="1660525" cy="588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3200">
                <a:latin typeface="Calibri" pitchFamily="-84" charset="0"/>
              </a:rPr>
              <a:t>socket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376988" y="5310188"/>
            <a:ext cx="1660525" cy="588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3200">
                <a:latin typeface="Calibri" pitchFamily="-84" charset="0"/>
              </a:rPr>
              <a:t>socket</a:t>
            </a: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1273175" y="46958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User process</a:t>
            </a: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6572250" y="46831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itchFamily="-84" charset="0"/>
              </a:rPr>
              <a:t>User process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1211263" y="5913438"/>
            <a:ext cx="1555750" cy="7016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Operating</a:t>
            </a:r>
          </a:p>
          <a:p>
            <a:pPr eaLnBrk="1" hangingPunct="1"/>
            <a:r>
              <a:rPr lang="en-US" altLang="en-US" sz="1800">
                <a:latin typeface="Calibri" pitchFamily="-84" charset="0"/>
              </a:rPr>
              <a:t>System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6453188" y="5926138"/>
            <a:ext cx="1555750" cy="7016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-84" charset="0"/>
              </a:rPr>
              <a:t>Operating</a:t>
            </a:r>
          </a:p>
          <a:p>
            <a:pPr eaLnBrk="1" hangingPunct="1"/>
            <a:r>
              <a:rPr lang="en-US" altLang="en-US" sz="1800">
                <a:latin typeface="Calibri" pitchFamily="-84" charset="0"/>
              </a:rPr>
              <a:t>System</a:t>
            </a:r>
          </a:p>
        </p:txBody>
      </p:sp>
      <p:sp>
        <p:nvSpPr>
          <p:cNvPr id="727055" name="Cloud"/>
          <p:cNvSpPr>
            <a:spLocks noChangeAspect="1" noEditPoints="1" noChangeArrowheads="1"/>
          </p:cNvSpPr>
          <p:nvPr/>
        </p:nvSpPr>
        <p:spPr bwMode="auto">
          <a:xfrm>
            <a:off x="3227388" y="5926138"/>
            <a:ext cx="2689225" cy="7794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>
              <a:latin typeface="Courier New" pitchFamily="-84" charset="0"/>
            </a:endParaRPr>
          </a:p>
        </p:txBody>
      </p:sp>
      <p:sp>
        <p:nvSpPr>
          <p:cNvPr id="17422" name="Line 16"/>
          <p:cNvSpPr>
            <a:spLocks noChangeShapeType="1"/>
          </p:cNvSpPr>
          <p:nvPr/>
        </p:nvSpPr>
        <p:spPr bwMode="auto">
          <a:xfrm flipV="1">
            <a:off x="2767013" y="6308725"/>
            <a:ext cx="3648075" cy="39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1143000"/>
          </a:xfrm>
        </p:spPr>
        <p:txBody>
          <a:bodyPr/>
          <a:lstStyle/>
          <a:p>
            <a:r>
              <a:rPr lang="en-US" altLang="en-US" sz="3800" smtClean="0">
                <a:ea typeface="ＭＳ Ｐゴシック" pitchFamily="-84" charset="-128"/>
              </a:rPr>
              <a:t>Two Types of Application Processes Communication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Datagram Socket (UDP)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 Collection of messages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 Best effort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 Connectionless</a:t>
            </a:r>
          </a:p>
          <a:p>
            <a:pPr lvl="1"/>
            <a:endParaRPr lang="en-US" altLang="en-US" sz="1000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Stream Socket (TCP)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Stream of bytes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Reliable</a:t>
            </a:r>
          </a:p>
          <a:p>
            <a:pPr lvl="1"/>
            <a:r>
              <a:rPr lang="en-US" altLang="en-US" smtClean="0">
                <a:ea typeface="ＭＳ Ｐゴシック" pitchFamily="-84" charset="-128"/>
              </a:rPr>
              <a:t>Connection-oriented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923B66B-657A-4759-A282-5A855EA03DD3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2713" y="76200"/>
            <a:ext cx="9031287" cy="1143000"/>
          </a:xfrm>
        </p:spPr>
        <p:txBody>
          <a:bodyPr/>
          <a:lstStyle/>
          <a:p>
            <a:r>
              <a:rPr lang="en-US" altLang="en-US" sz="3800" smtClean="0">
                <a:ea typeface="ＭＳ Ｐゴシック" pitchFamily="-84" charset="-128"/>
              </a:rPr>
              <a:t>User Datagram Protocol (UDP): </a:t>
            </a:r>
            <a:br>
              <a:rPr lang="en-US" altLang="en-US" sz="3800" smtClean="0">
                <a:ea typeface="ＭＳ Ｐゴシック" pitchFamily="-84" charset="-128"/>
              </a:rPr>
            </a:br>
            <a:r>
              <a:rPr lang="en-US" altLang="en-US" sz="3800" smtClean="0">
                <a:ea typeface="ＭＳ Ｐゴシック" pitchFamily="-84" charset="-128"/>
              </a:rPr>
              <a:t>Datagram Socket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Calibri" pitchFamily="-84" charset="0"/>
              </a:rPr>
              <a:t>Postal Mail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Single mailbox to receive messages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Unreliable </a:t>
            </a:r>
            <a:r>
              <a:rPr lang="en-US" altLang="en-US">
                <a:solidFill>
                  <a:srgbClr val="800000"/>
                </a:solidFill>
                <a:latin typeface="Calibri" pitchFamily="-84" charset="0"/>
                <a:sym typeface="Wingdings" pitchFamily="-84" charset="2"/>
              </a:rPr>
              <a:t> </a:t>
            </a:r>
            <a:endParaRPr lang="en-US" altLang="en-US">
              <a:solidFill>
                <a:srgbClr val="800000"/>
              </a:solidFill>
              <a:latin typeface="Calibri" pitchFamily="-8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Not necessarily in-order delivery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Each letter is independent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Must address each reply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209800" y="3200400"/>
            <a:ext cx="426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en-US" sz="2800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447800" y="5562600"/>
            <a:ext cx="6400800" cy="762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Calibri" pitchFamily="-84" charset="0"/>
              </a:rPr>
              <a:t>Example UDP applications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Calibri" pitchFamily="-84" charset="0"/>
              </a:rPr>
              <a:t>Multimedia, voice over IP (Skype)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334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alibri" pitchFamily="-84" charset="0"/>
              </a:rPr>
              <a:t>UDP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Single socket to receive messages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No guarantee of delivery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Not necessarily in-order delivery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Datagram – independent packets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Must address each packet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006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alibri" pitchFamily="-84" charset="0"/>
              </a:rPr>
              <a:t>Postal Mail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Single mailbox to receive letters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Unreliable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Not necessarily in-order delivery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Letters sent independently 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Must address each mail</a:t>
            </a:r>
          </a:p>
        </p:txBody>
      </p:sp>
      <p:sp>
        <p:nvSpPr>
          <p:cNvPr id="194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00554CB1-1D31-46E4-AAE4-ED3004781733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2713" y="76200"/>
            <a:ext cx="9031287" cy="1143000"/>
          </a:xfrm>
        </p:spPr>
        <p:txBody>
          <a:bodyPr/>
          <a:lstStyle/>
          <a:p>
            <a:r>
              <a:rPr lang="en-US" altLang="en-US" sz="3800" smtClean="0">
                <a:ea typeface="ＭＳ Ｐゴシック" pitchFamily="-84" charset="-128"/>
              </a:rPr>
              <a:t>Transmission Control Protocol (TCP): </a:t>
            </a:r>
            <a:br>
              <a:rPr lang="en-US" altLang="en-US" sz="3800" smtClean="0">
                <a:ea typeface="ＭＳ Ｐゴシック" pitchFamily="-84" charset="-128"/>
              </a:rPr>
            </a:br>
            <a:r>
              <a:rPr lang="en-US" altLang="en-US" sz="3800" smtClean="0">
                <a:ea typeface="ＭＳ Ｐゴシック" pitchFamily="-84" charset="-128"/>
              </a:rPr>
              <a:t>Stream Socket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209800" y="3200400"/>
            <a:ext cx="426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en-US" sz="280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34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Calibri" pitchFamily="-84" charset="0"/>
              </a:rPr>
              <a:t>Postal Mail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Single mailbox to receive messages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Unreliable </a:t>
            </a:r>
            <a:r>
              <a:rPr lang="en-US" altLang="en-US">
                <a:solidFill>
                  <a:srgbClr val="800000"/>
                </a:solidFill>
                <a:latin typeface="Calibri" pitchFamily="-84" charset="0"/>
                <a:sym typeface="Wingdings" pitchFamily="-84" charset="2"/>
              </a:rPr>
              <a:t> </a:t>
            </a:r>
            <a:endParaRPr lang="en-US" altLang="en-US">
              <a:solidFill>
                <a:srgbClr val="800000"/>
              </a:solidFill>
              <a:latin typeface="Calibri" pitchFamily="-8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Not necessarily in-order delivery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Each letter is independent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>
                <a:solidFill>
                  <a:srgbClr val="800000"/>
                </a:solidFill>
                <a:latin typeface="Calibri" pitchFamily="-84" charset="0"/>
              </a:rPr>
              <a:t>Must address each reply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447800" y="5562600"/>
            <a:ext cx="6400800" cy="762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Calibri" pitchFamily="-84" charset="0"/>
              </a:rPr>
              <a:t>Example TCP applications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Calibri" pitchFamily="-84" charset="0"/>
              </a:rPr>
              <a:t>Web, Email, Telnet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33400" y="1524000"/>
            <a:ext cx="403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alibri" pitchFamily="-84" charset="0"/>
              </a:rPr>
              <a:t>TCP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Reliable – guarantee delivery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Byte stream – in-order delivery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Connection-oriented – single socket per connection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Setup connection followed by data transfer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8006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>
                <a:latin typeface="Calibri" pitchFamily="-84" charset="0"/>
              </a:rPr>
              <a:t>Telephone Call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Guaranteed delivery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In-order delivery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Connection-oriented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000">
                <a:latin typeface="Calibri" pitchFamily="-84" charset="0"/>
              </a:rPr>
              <a:t>Setup connection followed by conversation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000">
              <a:latin typeface="Calibri" pitchFamily="-84" charset="0"/>
            </a:endParaRPr>
          </a:p>
        </p:txBody>
      </p:sp>
      <p:sp>
        <p:nvSpPr>
          <p:cNvPr id="204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0230CB33-F627-41FE-879C-7C5B64895D3F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-84" charset="-128"/>
              </a:rPr>
              <a:t>Socket Identification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0488" y="1352550"/>
            <a:ext cx="4521200" cy="5181600"/>
          </a:xfrm>
        </p:spPr>
        <p:txBody>
          <a:bodyPr/>
          <a:lstStyle/>
          <a:p>
            <a:pPr eaLnBrk="1" hangingPunct="1"/>
            <a:r>
              <a:rPr lang="en-US" altLang="en-US" sz="3000" dirty="0" smtClean="0">
                <a:ea typeface="ＭＳ Ｐゴシック" pitchFamily="-84" charset="-128"/>
              </a:rPr>
              <a:t>Receiving host</a:t>
            </a:r>
          </a:p>
          <a:p>
            <a:pPr lvl="1" eaLnBrk="1" hangingPunct="1"/>
            <a:r>
              <a:rPr lang="en-US" altLang="en-US" sz="2600" dirty="0" smtClean="0">
                <a:ea typeface="ＭＳ Ｐゴシック" pitchFamily="-84" charset="-128"/>
              </a:rPr>
              <a:t>Destination </a:t>
            </a:r>
            <a:r>
              <a:rPr lang="en-US" altLang="en-US" sz="2600" b="1" dirty="0" smtClean="0">
                <a:ea typeface="ＭＳ Ｐゴシック" pitchFamily="-84" charset="-128"/>
              </a:rPr>
              <a:t>address</a:t>
            </a:r>
            <a:r>
              <a:rPr lang="en-US" altLang="en-US" sz="2600" dirty="0" smtClean="0">
                <a:ea typeface="ＭＳ Ｐゴシック" pitchFamily="-84" charset="-128"/>
              </a:rPr>
              <a:t> that uniquely identifies host</a:t>
            </a:r>
          </a:p>
          <a:p>
            <a:pPr lvl="1" eaLnBrk="1" hangingPunct="1">
              <a:spcAft>
                <a:spcPts val="1800"/>
              </a:spcAft>
            </a:pPr>
            <a:r>
              <a:rPr lang="en-US" altLang="en-US" sz="2600" b="1" dirty="0" smtClean="0">
                <a:ea typeface="ＭＳ Ｐゴシック" pitchFamily="-84" charset="-128"/>
              </a:rPr>
              <a:t>IP address</a:t>
            </a:r>
            <a:r>
              <a:rPr lang="en-US" altLang="en-US" sz="2600" dirty="0" smtClean="0">
                <a:ea typeface="ＭＳ Ｐゴシック" pitchFamily="-84" charset="-128"/>
              </a:rPr>
              <a:t>: 32-bit </a:t>
            </a:r>
          </a:p>
          <a:p>
            <a:pPr eaLnBrk="1" hangingPunct="1"/>
            <a:r>
              <a:rPr lang="en-US" altLang="en-US" sz="3000" dirty="0" smtClean="0">
                <a:ea typeface="ＭＳ Ｐゴシック" pitchFamily="-84" charset="-128"/>
              </a:rPr>
              <a:t>Receiving socket</a:t>
            </a:r>
          </a:p>
          <a:p>
            <a:pPr lvl="1" eaLnBrk="1" hangingPunct="1"/>
            <a:r>
              <a:rPr lang="en-US" altLang="en-US" sz="2600" dirty="0" smtClean="0">
                <a:ea typeface="ＭＳ Ｐゴシック" pitchFamily="-84" charset="-128"/>
              </a:rPr>
              <a:t>Host may be running many different processes</a:t>
            </a:r>
          </a:p>
          <a:p>
            <a:pPr lvl="1" eaLnBrk="1" hangingPunct="1"/>
            <a:r>
              <a:rPr lang="en-US" altLang="en-US" sz="2600" dirty="0" smtClean="0">
                <a:ea typeface="ＭＳ Ｐゴシック" pitchFamily="-84" charset="-128"/>
              </a:rPr>
              <a:t>Destination </a:t>
            </a:r>
            <a:r>
              <a:rPr lang="en-US" altLang="en-US" sz="2600" b="1" dirty="0" smtClean="0">
                <a:ea typeface="ＭＳ Ｐゴシック" pitchFamily="-84" charset="-128"/>
              </a:rPr>
              <a:t>port</a:t>
            </a:r>
            <a:r>
              <a:rPr lang="en-US" altLang="en-US" sz="2600" dirty="0" smtClean="0">
                <a:ea typeface="ＭＳ Ｐゴシック" pitchFamily="-84" charset="-128"/>
              </a:rPr>
              <a:t> that uniquely identifies socket</a:t>
            </a:r>
          </a:p>
          <a:p>
            <a:pPr lvl="1" eaLnBrk="1" hangingPunct="1"/>
            <a:r>
              <a:rPr lang="en-US" altLang="en-US" sz="2600" b="1" dirty="0" smtClean="0">
                <a:ea typeface="ＭＳ Ｐゴシック" pitchFamily="-84" charset="-128"/>
              </a:rPr>
              <a:t>Port number: </a:t>
            </a:r>
            <a:r>
              <a:rPr lang="en-US" altLang="en-US" sz="2600" dirty="0" smtClean="0">
                <a:ea typeface="ＭＳ Ｐゴシック" pitchFamily="-84" charset="-128"/>
              </a:rPr>
              <a:t>16-bits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499100" y="3683000"/>
            <a:ext cx="1455738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37160" bIns="13716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/>
            <a:r>
              <a:rPr lang="en-US" altLang="en-US" sz="2000">
                <a:latin typeface="Helvetica" pitchFamily="-84" charset="0"/>
              </a:rPr>
              <a:t>TCP/UDP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499100" y="4522788"/>
            <a:ext cx="1455738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37160" bIns="13716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/>
            <a:r>
              <a:rPr lang="en-US" altLang="en-US" sz="2000">
                <a:latin typeface="Helvetica" pitchFamily="-84" charset="0"/>
              </a:rPr>
              <a:t>IP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165725" y="5641975"/>
            <a:ext cx="2114550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3716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/>
            <a:r>
              <a:rPr lang="en-US" altLang="en-US" sz="2000">
                <a:latin typeface="Helvetica" pitchFamily="-84" charset="0"/>
              </a:rPr>
              <a:t>Ethernet Adapter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203950" y="4206875"/>
            <a:ext cx="15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216650" y="5070475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4722813" y="3409950"/>
            <a:ext cx="30321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691063" y="1516063"/>
            <a:ext cx="3063875" cy="494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5654675" y="2698750"/>
            <a:ext cx="220663" cy="2222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5807075" y="2921000"/>
            <a:ext cx="236538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6721475" y="2698750"/>
            <a:ext cx="220663" cy="2222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H="1">
            <a:off x="6291263" y="2879725"/>
            <a:ext cx="471487" cy="8032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>
            <a:off x="4692650" y="5359400"/>
            <a:ext cx="30432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5197475" y="1936750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37160" bIns="13716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/>
            <a:r>
              <a:rPr lang="en-US" altLang="en-US" sz="2000">
                <a:latin typeface="Helvetica" pitchFamily="-84" charset="0"/>
              </a:rPr>
              <a:t>Process</a:t>
            </a:r>
          </a:p>
          <a:p>
            <a:pPr algn="ctr"/>
            <a:r>
              <a:rPr lang="en-US" altLang="en-US" sz="2000">
                <a:latin typeface="Helvetica" pitchFamily="-84" charset="0"/>
              </a:rPr>
              <a:t>A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6264275" y="1936750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37160" bIns="13716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/>
            <a:r>
              <a:rPr lang="en-US" altLang="en-US" sz="2000">
                <a:latin typeface="Helvetica" pitchFamily="-84" charset="0"/>
              </a:rPr>
              <a:t>Process</a:t>
            </a:r>
          </a:p>
          <a:p>
            <a:pPr algn="ctr"/>
            <a:r>
              <a:rPr lang="en-US" altLang="en-US" sz="2000">
                <a:latin typeface="Helvetica" pitchFamily="-84" charset="0"/>
              </a:rPr>
              <a:t>B</a:t>
            </a: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4908550" y="2803525"/>
            <a:ext cx="7969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600" tIns="50800" rIns="1016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 i="1">
                <a:latin typeface="Helvetica" pitchFamily="-84" charset="0"/>
              </a:rPr>
              <a:t>port X</a:t>
            </a:r>
          </a:p>
        </p:txBody>
      </p:sp>
      <p:sp>
        <p:nvSpPr>
          <p:cNvPr id="21523" name="Rectangle 21"/>
          <p:cNvSpPr>
            <a:spLocks noChangeArrowheads="1"/>
          </p:cNvSpPr>
          <p:nvPr/>
        </p:nvSpPr>
        <p:spPr bwMode="auto">
          <a:xfrm>
            <a:off x="6851650" y="2921000"/>
            <a:ext cx="7937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600" tIns="50800" rIns="1016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r>
              <a:rPr lang="en-US" altLang="en-US" sz="1600" i="1">
                <a:latin typeface="Helvetica" pitchFamily="-84" charset="0"/>
              </a:rPr>
              <a:t>port Y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7278688" y="4786313"/>
            <a:ext cx="8334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Rectangle 23"/>
          <p:cNvSpPr>
            <a:spLocks noChangeArrowheads="1"/>
          </p:cNvSpPr>
          <p:nvPr/>
        </p:nvSpPr>
        <p:spPr bwMode="auto">
          <a:xfrm>
            <a:off x="8123238" y="4525963"/>
            <a:ext cx="1031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Helvetica" pitchFamily="-84" charset="0"/>
              </a:rPr>
              <a:t>Host </a:t>
            </a:r>
          </a:p>
          <a:p>
            <a:pPr algn="ctr" eaLnBrk="1" hangingPunct="1"/>
            <a:r>
              <a:rPr lang="en-US" altLang="en-US" sz="1800">
                <a:latin typeface="Helvetica" pitchFamily="-84" charset="0"/>
              </a:rPr>
              <a:t>Address</a:t>
            </a:r>
            <a:endParaRPr lang="en-US" altLang="en-US" sz="1800"/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7248525" y="3979863"/>
            <a:ext cx="8318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Rectangle 26"/>
          <p:cNvSpPr>
            <a:spLocks noChangeArrowheads="1"/>
          </p:cNvSpPr>
          <p:nvPr/>
        </p:nvSpPr>
        <p:spPr bwMode="auto">
          <a:xfrm>
            <a:off x="8123238" y="3776663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Helvetica" pitchFamily="-84" charset="0"/>
              </a:rPr>
              <a:t>Protocol</a:t>
            </a:r>
            <a:endParaRPr lang="en-US" altLang="en-US" sz="1800"/>
          </a:p>
        </p:txBody>
      </p: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>
            <a:off x="7664450" y="3009900"/>
            <a:ext cx="6524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9" name="Rectangle 28"/>
          <p:cNvSpPr>
            <a:spLocks noChangeArrowheads="1"/>
          </p:cNvSpPr>
          <p:nvPr/>
        </p:nvSpPr>
        <p:spPr bwMode="auto">
          <a:xfrm>
            <a:off x="8123238" y="2727325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Helvetica" pitchFamily="-84" charset="0"/>
              </a:rPr>
              <a:t>Port </a:t>
            </a:r>
          </a:p>
          <a:p>
            <a:pPr algn="ctr" eaLnBrk="1" hangingPunct="1"/>
            <a:r>
              <a:rPr lang="en-US" altLang="en-US" sz="1800">
                <a:latin typeface="Helvetica" pitchFamily="-84" charset="0"/>
              </a:rPr>
              <a:t>Number</a:t>
            </a:r>
            <a:endParaRPr lang="en-US" altLang="en-US" sz="1800"/>
          </a:p>
        </p:txBody>
      </p:sp>
      <p:sp>
        <p:nvSpPr>
          <p:cNvPr id="21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2BCEAC8F-F8C2-4A97-91F4-C34D3F88742D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Client-Server Communication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219200"/>
            <a:ext cx="44958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Client </a:t>
            </a:r>
            <a:r>
              <a:rPr lang="en-US" altLang="ja-JP" smtClean="0">
                <a:ea typeface="ＭＳ Ｐゴシック" pitchFamily="-84" charset="-128"/>
              </a:rPr>
              <a:t>"sometimes on"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Initiates a request to the server when interested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E.g., Web browser on your laptop or cell phone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Doesn</a:t>
            </a:r>
            <a:r>
              <a:rPr lang="en-US" altLang="ja-JP" smtClean="0">
                <a:ea typeface="ＭＳ Ｐゴシック" pitchFamily="-84" charset="-128"/>
              </a:rPr>
              <a:t>'t communicate directly with other clients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Needs to know server</a:t>
            </a:r>
            <a:r>
              <a:rPr lang="en-US" altLang="ja-JP" smtClean="0">
                <a:ea typeface="ＭＳ Ｐゴシック" pitchFamily="-84" charset="-128"/>
              </a:rPr>
              <a:t>'s address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7311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219200"/>
            <a:ext cx="44958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Server is </a:t>
            </a:r>
            <a:r>
              <a:rPr lang="en-US" altLang="ja-JP" smtClean="0">
                <a:ea typeface="ＭＳ Ｐゴシック" pitchFamily="-84" charset="-128"/>
              </a:rPr>
              <a:t>"always on"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Handles services requests from many client hosts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E.g., Web server for the </a:t>
            </a:r>
            <a:r>
              <a:rPr lang="en-US" altLang="en-US" smtClean="0">
                <a:ea typeface="ＭＳ Ｐゴシック" pitchFamily="-84" charset="-128"/>
                <a:hlinkClick r:id="rId2"/>
              </a:rPr>
              <a:t>www.cnn.com</a:t>
            </a:r>
            <a:r>
              <a:rPr lang="en-US" altLang="en-US" smtClean="0">
                <a:ea typeface="ＭＳ Ｐゴシック" pitchFamily="-84" charset="-128"/>
              </a:rPr>
              <a:t> Web site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Doesn</a:t>
            </a:r>
            <a:r>
              <a:rPr lang="en-US" altLang="ja-JP" smtClean="0">
                <a:ea typeface="ＭＳ Ｐゴシック" pitchFamily="-84" charset="-128"/>
              </a:rPr>
              <a:t>'t initiate contact with the clients</a:t>
            </a:r>
          </a:p>
          <a:p>
            <a:pPr lvl="1" eaLnBrk="1" hangingPunct="1"/>
            <a:r>
              <a:rPr lang="en-US" altLang="en-US" smtClean="0">
                <a:ea typeface="ＭＳ Ｐゴシック" pitchFamily="-84" charset="-128"/>
              </a:rPr>
              <a:t>Needs fixed, known address</a:t>
            </a:r>
          </a:p>
          <a:p>
            <a:pPr eaLnBrk="1" hangingPunct="1"/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4092958F-FD8C-471D-9FAB-2CDC0E5A3E23}" type="slidenum">
              <a:rPr lang="en-US" altLang="en-US" sz="1200">
                <a:solidFill>
                  <a:srgbClr val="898989"/>
                </a:solidFill>
                <a:latin typeface="Courier New" pitchFamily="-84" charset="0"/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  <a:latin typeface="Courier New" pitchFamily="-84" charset="0"/>
            </a:endParaRPr>
          </a:p>
        </p:txBody>
      </p:sp>
      <p:pic>
        <p:nvPicPr>
          <p:cNvPr id="22534" name="Picture 5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5213"/>
            <a:ext cx="16002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6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5135563"/>
            <a:ext cx="2138363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Freeform 7"/>
          <p:cNvSpPr>
            <a:spLocks/>
          </p:cNvSpPr>
          <p:nvPr/>
        </p:nvSpPr>
        <p:spPr bwMode="auto">
          <a:xfrm>
            <a:off x="3325813" y="4894263"/>
            <a:ext cx="3059112" cy="728662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7" name="Freeform 8"/>
          <p:cNvSpPr>
            <a:spLocks/>
          </p:cNvSpPr>
          <p:nvPr/>
        </p:nvSpPr>
        <p:spPr bwMode="auto">
          <a:xfrm flipH="1" flipV="1">
            <a:off x="3325813" y="5759450"/>
            <a:ext cx="3059112" cy="728663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02-sockets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lec02-sockets (1).thmx</Template>
  <TotalTime>2702</TotalTime>
  <Words>2086</Words>
  <Application>Microsoft Office PowerPoint</Application>
  <PresentationFormat>On-screen Show (4:3)</PresentationFormat>
  <Paragraphs>531</Paragraphs>
  <Slides>35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Courier</vt:lpstr>
      <vt:lpstr>ＭＳ Ｐゴシック</vt:lpstr>
      <vt:lpstr>ZapfDingbats</vt:lpstr>
      <vt:lpstr>Arial</vt:lpstr>
      <vt:lpstr>Calibri</vt:lpstr>
      <vt:lpstr>Courier New</vt:lpstr>
      <vt:lpstr>Helvetica</vt:lpstr>
      <vt:lpstr>Times New Roman</vt:lpstr>
      <vt:lpstr>Wingdings</vt:lpstr>
      <vt:lpstr>lec02-sockets (1)</vt:lpstr>
      <vt:lpstr>UNIX Socket Programming</vt:lpstr>
      <vt:lpstr>Socket and Process Communication</vt:lpstr>
      <vt:lpstr>Delivering the Data: Division of Labor</vt:lpstr>
      <vt:lpstr>Socket: End Point of Communication</vt:lpstr>
      <vt:lpstr>Two Types of Application Processes Communication</vt:lpstr>
      <vt:lpstr>User Datagram Protocol (UDP):  Datagram Socket</vt:lpstr>
      <vt:lpstr>Transmission Control Protocol (TCP):  Stream Socket</vt:lpstr>
      <vt:lpstr>Socket Identification</vt:lpstr>
      <vt:lpstr>Client-Server Communication</vt:lpstr>
      <vt:lpstr>Knowing What Port Number To Use</vt:lpstr>
      <vt:lpstr>Using Ports to Identify Services</vt:lpstr>
      <vt:lpstr>UNIX Socket API</vt:lpstr>
      <vt:lpstr>Client-Server Communication Stream Sockets (TCP): Connection-oriented </vt:lpstr>
      <vt:lpstr>Client-Server Communication  Datagram Sockets (UDP): Connectionless</vt:lpstr>
      <vt:lpstr>Client: Learning Server Address/Port</vt:lpstr>
      <vt:lpstr>Client: Learning Server Address/Port (cont.)</vt:lpstr>
      <vt:lpstr>More on getaddrinfo()</vt:lpstr>
      <vt:lpstr>Client: Creating a Socket</vt:lpstr>
      <vt:lpstr>Client: Connecting Socket to the Server</vt:lpstr>
      <vt:lpstr>Client: Sending Data</vt:lpstr>
      <vt:lpstr>Client: Receiving Data</vt:lpstr>
      <vt:lpstr>More on Sending / Receiving Data </vt:lpstr>
      <vt:lpstr>Byte Order</vt:lpstr>
      <vt:lpstr>Server: Server Preparing its Socket</vt:lpstr>
      <vt:lpstr>Server: Allowing Clients to Wait</vt:lpstr>
      <vt:lpstr>Server: Accepting Client Connection</vt:lpstr>
      <vt:lpstr>Client and Server: Cleaning House</vt:lpstr>
      <vt:lpstr>Server: One Request at a Time?</vt:lpstr>
      <vt:lpstr>Handle Multiple Clients using Multi-threading</vt:lpstr>
      <vt:lpstr>The struct sockaddr</vt:lpstr>
      <vt:lpstr>TCP/IP Addresses</vt:lpstr>
      <vt:lpstr>TCP Framing</vt:lpstr>
      <vt:lpstr>Release of ports</vt:lpstr>
      <vt:lpstr>Example Code &amp; Reading</vt:lpstr>
      <vt:lpstr>Summary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Sockets</dc:title>
  <dc:creator>Prem Gopalan</dc:creator>
  <cp:lastModifiedBy>Zhu, Yingwu</cp:lastModifiedBy>
  <cp:revision>119</cp:revision>
  <dcterms:created xsi:type="dcterms:W3CDTF">2014-02-03T16:16:09Z</dcterms:created>
  <dcterms:modified xsi:type="dcterms:W3CDTF">2017-09-11T17:05:58Z</dcterms:modified>
</cp:coreProperties>
</file>