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62" r:id="rId2"/>
    <p:sldId id="408" r:id="rId3"/>
    <p:sldId id="409" r:id="rId4"/>
    <p:sldId id="410" r:id="rId5"/>
    <p:sldId id="455" r:id="rId6"/>
    <p:sldId id="411" r:id="rId7"/>
    <p:sldId id="458" r:id="rId8"/>
    <p:sldId id="463" r:id="rId9"/>
    <p:sldId id="412" r:id="rId10"/>
    <p:sldId id="413" r:id="rId11"/>
    <p:sldId id="414" r:id="rId12"/>
    <p:sldId id="415" r:id="rId13"/>
    <p:sldId id="459" r:id="rId14"/>
    <p:sldId id="460" r:id="rId15"/>
    <p:sldId id="416" r:id="rId16"/>
    <p:sldId id="417" r:id="rId17"/>
    <p:sldId id="418" r:id="rId18"/>
    <p:sldId id="419" r:id="rId19"/>
    <p:sldId id="420" r:id="rId20"/>
    <p:sldId id="421" r:id="rId21"/>
    <p:sldId id="461" r:id="rId22"/>
    <p:sldId id="422" r:id="rId23"/>
    <p:sldId id="423" r:id="rId24"/>
    <p:sldId id="424" r:id="rId25"/>
    <p:sldId id="425" r:id="rId26"/>
    <p:sldId id="457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56" r:id="rId36"/>
    <p:sldId id="434" r:id="rId37"/>
    <p:sldId id="435" r:id="rId38"/>
    <p:sldId id="436" r:id="rId39"/>
    <p:sldId id="437" r:id="rId40"/>
    <p:sldId id="438" r:id="rId41"/>
    <p:sldId id="464" r:id="rId4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-1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-1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-1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-1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FF0000"/>
    <a:srgbClr val="0099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4715" autoAdjust="0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2149EF1-D2F0-458A-822B-54012B648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2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8956A24-1E6F-46ED-8FC6-DEA7186C0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AEFAD2C7-1460-4833-95AC-507D2B35B711}" type="slidenum">
              <a:rPr lang="en-US" altLang="en-US" sz="1200" smtClean="0">
                <a:latin typeface="Times New Roman" pitchFamily="-1" charset="0"/>
              </a:rPr>
              <a:pPr/>
              <a:t>2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1F588E83-E884-4175-9869-BAF0A29382EF}" type="slidenum">
              <a:rPr lang="en-US" altLang="en-US" sz="1200" smtClean="0">
                <a:latin typeface="Times New Roman" pitchFamily="-1" charset="0"/>
              </a:rPr>
              <a:pPr/>
              <a:t>24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D53D4025-5D81-456F-A47A-38F26DE70FE7}" type="slidenum">
              <a:rPr lang="en-US" altLang="en-US" sz="1200" smtClean="0">
                <a:latin typeface="Times New Roman" pitchFamily="-1" charset="0"/>
              </a:rPr>
              <a:pPr/>
              <a:t>25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E0F568FF-BECF-4323-BC74-33B0309F4D6B}" type="slidenum">
              <a:rPr lang="en-US" altLang="en-US" sz="1200" smtClean="0">
                <a:latin typeface="Times New Roman" pitchFamily="-1" charset="0"/>
              </a:rPr>
              <a:pPr/>
              <a:t>26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98671344-30B9-4690-B338-8F269F5E3ADD}" type="slidenum">
              <a:rPr lang="en-US" altLang="en-US" sz="1200" smtClean="0">
                <a:latin typeface="Times New Roman" pitchFamily="-1" charset="0"/>
              </a:rPr>
              <a:pPr/>
              <a:t>27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E7750000-9346-450B-8AA6-20747D2AA96A}" type="slidenum">
              <a:rPr lang="en-US" altLang="en-US" sz="1200" smtClean="0">
                <a:latin typeface="Times New Roman" pitchFamily="-1" charset="0"/>
              </a:rPr>
              <a:pPr/>
              <a:t>28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B8B15543-4AE1-4054-8BF4-507446BE3071}" type="slidenum">
              <a:rPr lang="en-US" altLang="en-US" sz="1200" smtClean="0">
                <a:latin typeface="Times New Roman" pitchFamily="-1" charset="0"/>
              </a:rPr>
              <a:pPr/>
              <a:t>29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F7EC5C45-B307-4156-B1DE-E18A12643F68}" type="slidenum">
              <a:rPr lang="en-US" altLang="en-US" sz="1200" smtClean="0">
                <a:latin typeface="Times New Roman" pitchFamily="-1" charset="0"/>
              </a:rPr>
              <a:pPr/>
              <a:t>30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0B895522-424E-4186-A378-BC16F3978842}" type="slidenum">
              <a:rPr lang="en-US" altLang="en-US" sz="1200" smtClean="0">
                <a:latin typeface="Times New Roman" pitchFamily="-1" charset="0"/>
              </a:rPr>
              <a:pPr/>
              <a:t>31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2109AC11-1CD6-48F2-95ED-6F5D234F9928}" type="slidenum">
              <a:rPr lang="en-US" altLang="en-US" sz="1200" smtClean="0">
                <a:latin typeface="Times New Roman" pitchFamily="-1" charset="0"/>
              </a:rPr>
              <a:pPr/>
              <a:t>33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B9045B6B-A2E0-41A0-972E-69C11C7B8F8F}" type="slidenum">
              <a:rPr lang="en-US" altLang="en-US" sz="1200" smtClean="0">
                <a:latin typeface="Times New Roman" pitchFamily="-1" charset="0"/>
              </a:rPr>
              <a:pPr/>
              <a:t>34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3CA6A562-63F7-40DA-91C0-A668A998A29D}" type="slidenum">
              <a:rPr lang="en-US" altLang="en-US" sz="1200" smtClean="0">
                <a:latin typeface="Times New Roman" pitchFamily="-1" charset="0"/>
              </a:rPr>
              <a:pPr/>
              <a:t>5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2E6092ED-C702-4473-8234-46AA80BA57DB}" type="slidenum">
              <a:rPr lang="en-US" altLang="en-US" sz="1200" smtClean="0">
                <a:latin typeface="Times New Roman" pitchFamily="-1" charset="0"/>
              </a:rPr>
              <a:pPr/>
              <a:t>35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83C48DBA-32ED-46CD-904B-E75C986790E0}" type="slidenum">
              <a:rPr lang="en-US" altLang="en-US" sz="1200" smtClean="0">
                <a:latin typeface="Times New Roman" pitchFamily="-1" charset="0"/>
              </a:rPr>
              <a:pPr/>
              <a:t>36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0AAE668C-B3CA-47A6-A773-0ECF05FE7797}" type="slidenum">
              <a:rPr lang="en-US" altLang="en-US" sz="1200" smtClean="0">
                <a:latin typeface="Times New Roman" pitchFamily="-1" charset="0"/>
              </a:rPr>
              <a:pPr/>
              <a:t>37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7113FCC7-B6C8-4CA0-B55F-361144B15024}" type="slidenum">
              <a:rPr lang="en-US" altLang="en-US" sz="1200" smtClean="0">
                <a:latin typeface="Times New Roman" pitchFamily="-1" charset="0"/>
              </a:rPr>
              <a:pPr/>
              <a:t>39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8465A371-09F9-48D0-8D82-BC0577E40966}" type="slidenum">
              <a:rPr lang="en-US" altLang="en-US" sz="1200" smtClean="0">
                <a:latin typeface="Times New Roman" pitchFamily="-1" charset="0"/>
              </a:rPr>
              <a:pPr/>
              <a:t>40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E15DCD00-6338-4FB8-B03B-8525F65557C0}" type="slidenum">
              <a:rPr lang="en-US" altLang="en-US" sz="1200" smtClean="0">
                <a:latin typeface="Times New Roman" pitchFamily="-1" charset="0"/>
              </a:rPr>
              <a:pPr/>
              <a:t>6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6719F6F6-E5CF-437E-94B8-84B8FA9AB688}" type="slidenum">
              <a:rPr lang="en-US" altLang="en-US" sz="1200" smtClean="0">
                <a:latin typeface="Times New Roman" pitchFamily="-1" charset="0"/>
              </a:rPr>
              <a:pPr/>
              <a:t>7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6719F6F6-E5CF-437E-94B8-84B8FA9AB688}" type="slidenum">
              <a:rPr lang="en-US" altLang="en-US" sz="1200" smtClean="0">
                <a:latin typeface="Times New Roman" pitchFamily="-1" charset="0"/>
              </a:rPr>
              <a:pPr/>
              <a:t>8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5E3E3E10-B753-4081-A9DB-6DC8132D8AF1}" type="slidenum">
              <a:rPr lang="en-US" altLang="en-US" sz="1200" smtClean="0">
                <a:latin typeface="Times New Roman" pitchFamily="-1" charset="0"/>
              </a:rPr>
              <a:pPr/>
              <a:t>9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84F3BE84-DE91-4A25-8560-A7746153410E}" type="slidenum">
              <a:rPr lang="en-US" altLang="en-US" sz="1200" smtClean="0">
                <a:latin typeface="Times New Roman" pitchFamily="-1" charset="0"/>
              </a:rPr>
              <a:pPr/>
              <a:t>19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BB83540E-0BF3-4C30-ABBD-D9CFBE933E37}" type="slidenum">
              <a:rPr lang="en-US" altLang="en-US" sz="1200" smtClean="0">
                <a:latin typeface="Times New Roman" pitchFamily="-1" charset="0"/>
              </a:rPr>
              <a:pPr/>
              <a:t>21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fld id="{A9BB8169-4E95-4CC2-A0D3-BB159D600F2C}" type="slidenum">
              <a:rPr lang="en-US" altLang="en-US" sz="1200" smtClean="0">
                <a:latin typeface="Times New Roman" pitchFamily="-1" charset="0"/>
              </a:rPr>
              <a:pPr/>
              <a:t>22</a:t>
            </a:fld>
            <a:endParaRPr lang="en-US" altLang="en-US" sz="120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05652420-1008-4A3A-94FC-71A3B6E6C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0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77357E31-5CFB-4421-A2FF-CBF439ABF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8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A3E19183-DCC2-43E9-AF54-5459D642F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7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CDD157A9-6884-47EC-B6B4-735900537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E6BC0280-2498-4CCB-9E52-8A0CC2A25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1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FB7FEB7-832D-4030-B1D6-A0D31BD2F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3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22D8D46E-C336-4F0C-9DDB-7B6052E86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3B405D4C-4862-4A72-80C1-06C48FBF9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1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68F2573C-0D1D-46FD-9C98-9F405BA0B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0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A2AA9EE9-DA09-4AF8-8100-96CDC23FB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1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A981D89E-F3E7-4731-8563-F5A7660BF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400800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29C477CA-1A1F-4E7B-A8FD-FB8E02168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Transport Layer: Principles of Reliable Data Transfer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Yingwu Zhu</a:t>
            </a:r>
          </a:p>
          <a:p>
            <a:r>
              <a:rPr lang="en-US" dirty="0" smtClean="0"/>
              <a:t>Chapter 3.4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05652420-1008-4A3A-94FC-71A3B6E6CA2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2DCE6AE2-DABE-442A-88B7-7EDCF9053E3A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rdt2.0: FSM specification</a:t>
            </a:r>
            <a:endParaRPr lang="en-US" altLang="en-US" smtClean="0"/>
          </a:p>
        </p:txBody>
      </p:sp>
      <p:sp>
        <p:nvSpPr>
          <p:cNvPr id="11268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Wait for call from above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Arial" charset="0"/>
              </a:rPr>
              <a:t>snkpkt</a:t>
            </a:r>
            <a:r>
              <a:rPr lang="en-US" altLang="en-US" sz="1600" dirty="0">
                <a:latin typeface="Arial" charset="0"/>
              </a:rPr>
              <a:t> = </a:t>
            </a:r>
            <a:r>
              <a:rPr lang="en-US" altLang="en-US" sz="1600" dirty="0" err="1">
                <a:latin typeface="Arial" charset="0"/>
              </a:rPr>
              <a:t>make_pkt</a:t>
            </a:r>
            <a:r>
              <a:rPr lang="en-US" altLang="en-US" sz="1600" dirty="0">
                <a:latin typeface="Arial" charset="0"/>
              </a:rPr>
              <a:t>(data, checksum)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Arial" charset="0"/>
              </a:rPr>
              <a:t>udt_send</a:t>
            </a:r>
            <a:r>
              <a:rPr lang="en-US" altLang="en-US" sz="1600" dirty="0">
                <a:latin typeface="Arial" charset="0"/>
              </a:rPr>
              <a:t>(</a:t>
            </a:r>
            <a:r>
              <a:rPr lang="en-US" altLang="en-US" sz="1600" dirty="0" err="1">
                <a:latin typeface="Arial" charset="0"/>
              </a:rPr>
              <a:t>sndpkt</a:t>
            </a:r>
            <a:r>
              <a:rPr lang="en-US" altLang="en-US" sz="1600" dirty="0">
                <a:latin typeface="Arial" charset="0"/>
              </a:rPr>
              <a:t>)</a:t>
            </a:r>
            <a:endParaRPr lang="en-US" altLang="en-US" sz="1600" dirty="0">
              <a:latin typeface="Times New Roman" pitchFamily="-1" charset="0"/>
            </a:endParaRPr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extract(rcvpkt,data)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deliver_data(data)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udt_send(ACK)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   notcorrupt(rcvpkt)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Arial" charset="0"/>
              </a:rPr>
              <a:t>rdt_rcv</a:t>
            </a:r>
            <a:r>
              <a:rPr lang="en-US" altLang="en-US" sz="1600" dirty="0">
                <a:latin typeface="Arial" charset="0"/>
              </a:rPr>
              <a:t>(</a:t>
            </a:r>
            <a:r>
              <a:rPr lang="en-US" altLang="en-US" sz="1600" dirty="0" err="1">
                <a:latin typeface="Arial" charset="0"/>
              </a:rPr>
              <a:t>rcvpkt</a:t>
            </a:r>
            <a:r>
              <a:rPr lang="en-US" altLang="en-US" sz="1600" dirty="0">
                <a:latin typeface="Arial" charset="0"/>
              </a:rPr>
              <a:t>) &amp;&amp; </a:t>
            </a:r>
            <a:r>
              <a:rPr lang="en-US" altLang="en-US" sz="1600" dirty="0" err="1">
                <a:latin typeface="Arial" charset="0"/>
              </a:rPr>
              <a:t>isACK</a:t>
            </a:r>
            <a:r>
              <a:rPr lang="en-US" altLang="en-US" sz="1600" dirty="0">
                <a:latin typeface="Arial" charset="0"/>
              </a:rPr>
              <a:t>(</a:t>
            </a:r>
            <a:r>
              <a:rPr lang="en-US" altLang="en-US" sz="1600" dirty="0" err="1">
                <a:latin typeface="Arial" charset="0"/>
              </a:rPr>
              <a:t>rcvpkt</a:t>
            </a:r>
            <a:r>
              <a:rPr lang="en-US" altLang="en-US" sz="1600" dirty="0">
                <a:latin typeface="Arial" charset="0"/>
              </a:rPr>
              <a:t>)</a:t>
            </a:r>
            <a:endParaRPr lang="en-US" altLang="en-US" sz="1600" dirty="0">
              <a:latin typeface="Times New Roman" pitchFamily="-1" charset="0"/>
            </a:endParaRPr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udt_send(sndpkt)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   isNAK(rcvpkt)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83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11298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udt_send(NAK)</a:t>
              </a:r>
              <a:endParaRPr lang="en-US" altLang="en-US" sz="1600">
                <a:latin typeface="Times New Roman" pitchFamily="-1" charset="0"/>
              </a:endParaRPr>
            </a:p>
          </p:txBody>
        </p:sp>
        <p:sp>
          <p:nvSpPr>
            <p:cNvPr id="11299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rdt_rcv(rcvpkt) &amp;&amp;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  corrupt(rcvpkt)</a:t>
              </a:r>
              <a:endParaRPr lang="en-US" altLang="en-US" sz="1600">
                <a:latin typeface="Times New Roman" pitchFamily="-1" charset="0"/>
              </a:endParaRPr>
            </a:p>
          </p:txBody>
        </p:sp>
        <p:sp>
          <p:nvSpPr>
            <p:cNvPr id="11300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84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11296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1297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Wait for ACK or NAK</a:t>
              </a:r>
              <a:endParaRPr lang="en-US" altLang="en-US" sz="1600">
                <a:latin typeface="Times New Roman" pitchFamily="-1" charset="0"/>
              </a:endParaRPr>
            </a:p>
          </p:txBody>
        </p:sp>
      </p:grpSp>
      <p:sp>
        <p:nvSpPr>
          <p:cNvPr id="11285" name="Line 25"/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Freeform 26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87" name="Group 27"/>
          <p:cNvGrpSpPr>
            <a:grpSpLocks/>
          </p:cNvGrpSpPr>
          <p:nvPr/>
        </p:nvGrpSpPr>
        <p:grpSpPr bwMode="auto"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11294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1295" name="Text Box 29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Wait for call from below</a:t>
              </a:r>
              <a:endParaRPr lang="en-US" altLang="en-US" sz="1600">
                <a:latin typeface="Times New Roman" pitchFamily="-1" charset="0"/>
              </a:endParaRPr>
            </a:p>
          </p:txBody>
        </p:sp>
      </p:grpSp>
      <p:sp>
        <p:nvSpPr>
          <p:cNvPr id="11288" name="Freeform 30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Text Box 31"/>
          <p:cNvSpPr txBox="1">
            <a:spLocks noChangeArrowheads="1"/>
          </p:cNvSpPr>
          <p:nvPr/>
        </p:nvSpPr>
        <p:spPr bwMode="auto">
          <a:xfrm>
            <a:off x="866775" y="4167188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11290" name="Text Box 32"/>
          <p:cNvSpPr txBox="1">
            <a:spLocks noChangeArrowheads="1"/>
          </p:cNvSpPr>
          <p:nvPr/>
        </p:nvSpPr>
        <p:spPr bwMode="auto">
          <a:xfrm>
            <a:off x="6913563" y="1479550"/>
            <a:ext cx="136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receiver</a:t>
            </a:r>
          </a:p>
        </p:txBody>
      </p:sp>
      <p:sp>
        <p:nvSpPr>
          <p:cNvPr id="11291" name="Line 33"/>
          <p:cNvSpPr>
            <a:spLocks noChangeShapeType="1"/>
          </p:cNvSpPr>
          <p:nvPr/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Text Box 34"/>
          <p:cNvSpPr txBox="1">
            <a:spLocks noChangeArrowheads="1"/>
          </p:cNvSpPr>
          <p:nvPr/>
        </p:nvSpPr>
        <p:spPr bwMode="auto">
          <a:xfrm>
            <a:off x="1031875" y="12128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rdt_send(data)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1293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8C57FDF7-E5B0-45E6-B238-976BBC360E60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rdt2.0: operation with no errors</a:t>
            </a:r>
            <a:endParaRPr lang="en-US" altLang="en-US" smtClean="0"/>
          </a:p>
        </p:txBody>
      </p:sp>
      <p:sp>
        <p:nvSpPr>
          <p:cNvPr id="12292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Wait for call from above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snkpkt = make_pkt(data, checksum)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udt_send(sndpkt)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extract(rcvpkt,data)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deliver_data(data)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udt_send(ACK)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   notcorrupt(rcvpkt)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 isACK(rcvpkt)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udt_send(sndpkt)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   isNAK(rcvpkt)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07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12335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udt_send(NAK)</a:t>
              </a:r>
              <a:endParaRPr lang="en-US" altLang="en-US" sz="1600">
                <a:latin typeface="Times New Roman" pitchFamily="-1" charset="0"/>
              </a:endParaRPr>
            </a:p>
          </p:txBody>
        </p:sp>
        <p:sp>
          <p:nvSpPr>
            <p:cNvPr id="12336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rdt_rcv(rcvpkt) &amp;&amp;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  corrupt(rcvpkt)</a:t>
              </a:r>
              <a:endParaRPr lang="en-US" altLang="en-US" sz="1600">
                <a:latin typeface="Times New Roman" pitchFamily="-1" charset="0"/>
              </a:endParaRPr>
            </a:p>
          </p:txBody>
        </p:sp>
        <p:sp>
          <p:nvSpPr>
            <p:cNvPr id="12337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08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12333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2334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Wait for ACK or NAK</a:t>
              </a:r>
              <a:endParaRPr lang="en-US" altLang="en-US" sz="1600">
                <a:latin typeface="Times New Roman" pitchFamily="-1" charset="0"/>
              </a:endParaRPr>
            </a:p>
          </p:txBody>
        </p:sp>
      </p:grpSp>
      <p:sp>
        <p:nvSpPr>
          <p:cNvPr id="12309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2311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Wait for call from below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2312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12331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2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12329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sp>
        <p:nvSpPr>
          <p:cNvPr id="12315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rdt_send(data)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05" name="Freeform 37"/>
          <p:cNvSpPr>
            <a:spLocks/>
          </p:cNvSpPr>
          <p:nvPr/>
        </p:nvSpPr>
        <p:spPr bwMode="auto">
          <a:xfrm>
            <a:off x="1011238" y="2006600"/>
            <a:ext cx="6697662" cy="3060700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  <a:gd name="T12" fmla="*/ 0 w 4219"/>
              <a:gd name="T13" fmla="*/ 0 h 1928"/>
              <a:gd name="T14" fmla="*/ 4219 w 4219"/>
              <a:gd name="T15" fmla="*/ 1928 h 19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12327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sp>
        <p:nvSpPr>
          <p:cNvPr id="288809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11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12325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sp>
        <p:nvSpPr>
          <p:cNvPr id="288815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2324" name="Text Box 48"/>
          <p:cNvSpPr txBox="1">
            <a:spLocks noChangeArrowheads="1"/>
          </p:cNvSpPr>
          <p:nvPr/>
        </p:nvSpPr>
        <p:spPr bwMode="auto">
          <a:xfrm>
            <a:off x="1409700" y="38544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8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4" grpId="0" animBg="1"/>
      <p:bldP spid="288805" grpId="0" animBg="1"/>
      <p:bldP spid="288809" grpId="0" animBg="1"/>
      <p:bldP spid="288810" grpId="0" animBg="1"/>
      <p:bldP spid="288811" grpId="0" animBg="1"/>
      <p:bldP spid="288815" grpId="0" animBg="1"/>
      <p:bldP spid="28881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0E32A131-93EF-4732-9AD9-A0E16325DB53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rdt2.0: error scenario</a:t>
            </a:r>
            <a:endParaRPr lang="en-US" altLang="en-US" smtClean="0"/>
          </a:p>
        </p:txBody>
      </p:sp>
      <p:sp>
        <p:nvSpPr>
          <p:cNvPr id="13316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Wait for call from above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snkpkt = make_pkt(data, checksum)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udt_send(sndpkt)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extract(rcvpkt,data)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deliver_data(data)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udt_send(ACK)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   notcorrupt(rcvpkt)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 isACK(rcvpkt)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udt_send(sndpkt)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3329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   isNAK(rcvpkt)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31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13363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udt_send(NAK)</a:t>
              </a:r>
              <a:endParaRPr lang="en-US" altLang="en-US" sz="1600">
                <a:latin typeface="Times New Roman" pitchFamily="-1" charset="0"/>
              </a:endParaRPr>
            </a:p>
          </p:txBody>
        </p:sp>
        <p:sp>
          <p:nvSpPr>
            <p:cNvPr id="13364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rdt_rcv(rcvpkt) &amp;&amp;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  corrupt(rcvpkt)</a:t>
              </a:r>
              <a:endParaRPr lang="en-US" altLang="en-US" sz="1600">
                <a:latin typeface="Times New Roman" pitchFamily="-1" charset="0"/>
              </a:endParaRPr>
            </a:p>
          </p:txBody>
        </p:sp>
        <p:sp>
          <p:nvSpPr>
            <p:cNvPr id="13365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32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13361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3362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Wait for ACK or NAK</a:t>
              </a:r>
              <a:endParaRPr lang="en-US" altLang="en-US" sz="1600">
                <a:latin typeface="Times New Roman" pitchFamily="-1" charset="0"/>
              </a:endParaRPr>
            </a:p>
          </p:txBody>
        </p:sp>
      </p:grpSp>
      <p:sp>
        <p:nvSpPr>
          <p:cNvPr id="13333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335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Wait for call from below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3336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13359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0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13357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8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sp>
        <p:nvSpPr>
          <p:cNvPr id="13339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rdt_send(data)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29" name="Freeform 37"/>
          <p:cNvSpPr>
            <a:spLocks/>
          </p:cNvSpPr>
          <p:nvPr/>
        </p:nvSpPr>
        <p:spPr bwMode="auto">
          <a:xfrm>
            <a:off x="1011238" y="2006600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  <a:gd name="T12" fmla="*/ 0 w 4372"/>
              <a:gd name="T13" fmla="*/ 0 h 412"/>
              <a:gd name="T14" fmla="*/ 4372 w 4372"/>
              <a:gd name="T15" fmla="*/ 412 h 4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13355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sp>
        <p:nvSpPr>
          <p:cNvPr id="289833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5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13353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sp>
        <p:nvSpPr>
          <p:cNvPr id="289839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89840" name="Line 48"/>
          <p:cNvSpPr>
            <a:spLocks noChangeShapeType="1"/>
          </p:cNvSpPr>
          <p:nvPr/>
        </p:nvSpPr>
        <p:spPr bwMode="auto">
          <a:xfrm>
            <a:off x="6553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41" name="Freeform 49"/>
          <p:cNvSpPr>
            <a:spLocks/>
          </p:cNvSpPr>
          <p:nvPr/>
        </p:nvSpPr>
        <p:spPr bwMode="auto">
          <a:xfrm>
            <a:off x="3657600" y="2216150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  <a:gd name="T12" fmla="*/ 0 w 2758"/>
              <a:gd name="T13" fmla="*/ 0 h 646"/>
              <a:gd name="T14" fmla="*/ 2758 w 2758"/>
              <a:gd name="T15" fmla="*/ 646 h 6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42" name="Line 50"/>
          <p:cNvSpPr>
            <a:spLocks noChangeShapeType="1"/>
          </p:cNvSpPr>
          <p:nvPr/>
        </p:nvSpPr>
        <p:spPr bwMode="auto">
          <a:xfrm>
            <a:off x="3548063" y="2090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43" name="Freeform 51"/>
          <p:cNvSpPr>
            <a:spLocks/>
          </p:cNvSpPr>
          <p:nvPr/>
        </p:nvSpPr>
        <p:spPr bwMode="auto">
          <a:xfrm>
            <a:off x="3643313" y="2951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566"/>
              <a:gd name="T13" fmla="*/ 0 h 1344"/>
              <a:gd name="T14" fmla="*/ 2566 w 256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Text Box 52"/>
          <p:cNvSpPr txBox="1">
            <a:spLocks noChangeArrowheads="1"/>
          </p:cNvSpPr>
          <p:nvPr/>
        </p:nvSpPr>
        <p:spPr bwMode="auto">
          <a:xfrm>
            <a:off x="1435100" y="386873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9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9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28" grpId="0" animBg="1"/>
      <p:bldP spid="289829" grpId="0" animBg="1"/>
      <p:bldP spid="289833" grpId="0" animBg="1"/>
      <p:bldP spid="289834" grpId="0" animBg="1"/>
      <p:bldP spid="289835" grpId="0" animBg="1"/>
      <p:bldP spid="289839" grpId="0" animBg="1"/>
      <p:bldP spid="289839" grpId="1" animBg="1"/>
      <p:bldP spid="289840" grpId="0" animBg="1"/>
      <p:bldP spid="289841" grpId="0" animBg="1"/>
      <p:bldP spid="289842" grpId="0" animBg="1"/>
      <p:bldP spid="2898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DA1D2876-EA4C-4A63-8138-C0C0CA1B1FDB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rdt2.0 has a fatal flaw!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67818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What is the fatal flaw?</a:t>
            </a:r>
            <a:endParaRPr lang="en-US" altLang="en-US" sz="2400" smtClean="0"/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en-US" altLang="en-US" sz="2400" smtClean="0"/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03D74063-09D6-47CD-8243-547819470DB3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rdt2.0 has a fatal flaw!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What happens if ACK/NAK corrupted?</a:t>
            </a: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sender doesn’t know what happened at receiver!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can’t just retransmit: possible </a:t>
            </a:r>
            <a:r>
              <a:rPr lang="en-US" altLang="en-US" sz="2000" dirty="0" smtClean="0">
                <a:solidFill>
                  <a:srgbClr val="FF0000"/>
                </a:solidFill>
              </a:rPr>
              <a:t>duplicate !!!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60000"/>
              </a:spcBef>
              <a:buFont typeface="ZapfDingbats" pitchFamily="82" charset="2"/>
              <a:buNone/>
            </a:pPr>
            <a:endParaRPr lang="en-US" altLang="en-US" sz="2000" dirty="0" smtClean="0"/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en-US" altLang="en-US" sz="2400" dirty="0" smtClean="0"/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en-US" altLang="en-US" sz="2400" dirty="0" smtClean="0"/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5038725" y="4591050"/>
            <a:ext cx="1647825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6E84BF3B-D0E4-438B-9BBC-07665B642649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rdt2.0 has a fatal flaw!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What happens if ACK/NAK corrupted?</a:t>
            </a:r>
            <a:endParaRPr lang="en-US" altLang="en-US" sz="2400" smtClean="0"/>
          </a:p>
          <a:p>
            <a:pPr>
              <a:lnSpc>
                <a:spcPct val="80000"/>
              </a:lnSpc>
            </a:pPr>
            <a:r>
              <a:rPr lang="en-US" altLang="en-US" sz="2000" smtClean="0"/>
              <a:t>sender doesn’t know what happened at receiver!</a:t>
            </a:r>
          </a:p>
          <a:p>
            <a:pPr>
              <a:lnSpc>
                <a:spcPct val="80000"/>
              </a:lnSpc>
            </a:pPr>
            <a:r>
              <a:rPr lang="en-US" altLang="en-US" sz="2000" smtClean="0"/>
              <a:t>can’t just retransmit: possible </a:t>
            </a:r>
            <a:r>
              <a:rPr lang="en-US" altLang="en-US" sz="2000" smtClean="0">
                <a:solidFill>
                  <a:srgbClr val="FF0000"/>
                </a:solidFill>
              </a:rPr>
              <a:t>duplicate !!!</a:t>
            </a:r>
            <a:endParaRPr lang="en-US" altLang="en-US" sz="240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60000"/>
              </a:spcBef>
              <a:buFont typeface="ZapfDingbats" pitchFamily="82" charset="2"/>
              <a:buNone/>
            </a:pPr>
            <a:endParaRPr lang="en-US" altLang="en-US" sz="2000" smtClean="0"/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en-US" altLang="en-US" sz="2400" smtClean="0"/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en-US" altLang="en-US" sz="2400" smtClean="0"/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810000" cy="2562225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Handling duplicates: </a:t>
            </a:r>
          </a:p>
          <a:p>
            <a:pPr>
              <a:lnSpc>
                <a:spcPct val="80000"/>
              </a:lnSpc>
            </a:pPr>
            <a:r>
              <a:rPr lang="en-US" altLang="en-US" sz="2000" smtClean="0"/>
              <a:t>sender retransmits current pkt if ACK/NAK garbled</a:t>
            </a:r>
          </a:p>
          <a:p>
            <a:pPr>
              <a:lnSpc>
                <a:spcPct val="80000"/>
              </a:lnSpc>
            </a:pPr>
            <a:r>
              <a:rPr lang="en-US" altLang="en-US" sz="2000" smtClean="0"/>
              <a:t>sender adds </a:t>
            </a:r>
            <a:r>
              <a:rPr lang="en-US" altLang="en-US" sz="2000" i="1" smtClean="0">
                <a:solidFill>
                  <a:schemeClr val="accent2"/>
                </a:solidFill>
              </a:rPr>
              <a:t>sequence number</a:t>
            </a:r>
            <a:r>
              <a:rPr lang="en-US" altLang="en-US" sz="2000" smtClean="0"/>
              <a:t> to each pkt: </a:t>
            </a:r>
            <a:r>
              <a:rPr lang="en-US" altLang="en-US" sz="2000" smtClean="0">
                <a:solidFill>
                  <a:schemeClr val="accent2"/>
                </a:solidFill>
              </a:rPr>
              <a:t>restransmission or new packet?</a:t>
            </a:r>
          </a:p>
          <a:p>
            <a:pPr>
              <a:lnSpc>
                <a:spcPct val="80000"/>
              </a:lnSpc>
            </a:pPr>
            <a:r>
              <a:rPr lang="en-US" altLang="en-US" sz="2000" smtClean="0"/>
              <a:t>receiver discards (doesn’t deliver up) duplicate pkt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4983163" y="4818063"/>
            <a:ext cx="32877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Sender sends one packet,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then waits for receiver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response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4895850" y="4686300"/>
            <a:ext cx="3467100" cy="1238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grpSp>
        <p:nvGrpSpPr>
          <p:cNvPr id="16392" name="Group 7"/>
          <p:cNvGrpSpPr>
            <a:grpSpLocks/>
          </p:cNvGrpSpPr>
          <p:nvPr/>
        </p:nvGrpSpPr>
        <p:grpSpPr bwMode="auto">
          <a:xfrm>
            <a:off x="4986338" y="4522788"/>
            <a:ext cx="1755775" cy="396875"/>
            <a:chOff x="2943" y="2669"/>
            <a:chExt cx="1106" cy="250"/>
          </a:xfrm>
        </p:grpSpPr>
        <p:sp>
          <p:nvSpPr>
            <p:cNvPr id="16393" name="Rectangle 8"/>
            <p:cNvSpPr>
              <a:spLocks noChangeArrowheads="1"/>
            </p:cNvSpPr>
            <p:nvPr/>
          </p:nvSpPr>
          <p:spPr bwMode="auto">
            <a:xfrm>
              <a:off x="2976" y="2712"/>
              <a:ext cx="1038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6394" name="Text Box 9"/>
            <p:cNvSpPr txBox="1">
              <a:spLocks noChangeArrowheads="1"/>
            </p:cNvSpPr>
            <p:nvPr/>
          </p:nvSpPr>
          <p:spPr bwMode="auto">
            <a:xfrm>
              <a:off x="2943" y="2669"/>
              <a:ext cx="11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</a:rPr>
                <a:t>stop and wait</a:t>
              </a:r>
              <a:endParaRPr lang="en-US" altLang="en-US" sz="2400">
                <a:latin typeface="Times New Roman" pitchFamily="-1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E636F23E-B95E-4CA6-917C-6DD8C0608749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38125"/>
            <a:ext cx="8277225" cy="1143000"/>
          </a:xfrm>
        </p:spPr>
        <p:txBody>
          <a:bodyPr/>
          <a:lstStyle/>
          <a:p>
            <a:r>
              <a:rPr lang="en-US" altLang="en-US" sz="3200" smtClean="0"/>
              <a:t>rdt2.1: sender, handles garbled ACK/NAKs</a:t>
            </a:r>
            <a:endParaRPr lang="en-US" altLang="en-US" smtClean="0"/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Wait for call 0 from above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sndpkt = make_pkt(0, data, checksum)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udt_send(sndpkt)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rdt_send(data)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Freeform 9"/>
          <p:cNvSpPr>
            <a:spLocks/>
          </p:cNvSpPr>
          <p:nvPr/>
        </p:nvSpPr>
        <p:spPr bwMode="auto">
          <a:xfrm rot="-6989453">
            <a:off x="2179638" y="4603750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19" name="Group 10"/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17446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7447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Wait for ACK or NAK 0</a:t>
              </a:r>
              <a:endParaRPr lang="en-US" altLang="en-US" sz="1400">
                <a:latin typeface="Times New Roman" pitchFamily="-1" charset="0"/>
              </a:endParaRPr>
            </a:p>
          </p:txBody>
        </p:sp>
      </p:grpSp>
      <p:sp>
        <p:nvSpPr>
          <p:cNvPr id="17420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Freeform 14"/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udt_send(sndpkt)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7423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( corrupt(rcvpkt) ||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isNAK(rcvpkt) 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7424" name="Line 17"/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sndpkt = make_pkt(1, data, checksum)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udt_send(sndpkt)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7429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rdt_send(data)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7430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&amp;&amp; notcorrupt(rcvpkt)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&amp;&amp; isACK(rcvpkt) </a:t>
            </a:r>
          </a:p>
        </p:txBody>
      </p:sp>
      <p:sp>
        <p:nvSpPr>
          <p:cNvPr id="17432" name="Line 25"/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udt_send(sndpkt)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7434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( corrupt(rcvpkt) ||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isNAK(rcvpkt) 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7435" name="Line 28"/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Text Box 29"/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&amp;&amp; notcorrupt(rcvpkt)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&amp;&amp; isACK(rcvpkt)</a:t>
            </a:r>
            <a:r>
              <a:rPr lang="en-US" altLang="en-US" sz="1000">
                <a:latin typeface="Arial" charset="0"/>
              </a:rPr>
              <a:t> 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17437" name="Line 30"/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38" name="Group 31"/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17444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7445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Wait for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 call 1 from above</a:t>
              </a:r>
              <a:endParaRPr lang="en-US" altLang="en-US" sz="1400">
                <a:latin typeface="Times New Roman" pitchFamily="-1" charset="0"/>
              </a:endParaRPr>
            </a:p>
          </p:txBody>
        </p:sp>
      </p:grpSp>
      <p:grpSp>
        <p:nvGrpSpPr>
          <p:cNvPr id="17439" name="Group 34"/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17442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7443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Wait for ACK or NAK 1</a:t>
              </a:r>
              <a:endParaRPr lang="en-US" altLang="en-US" sz="1400">
                <a:latin typeface="Times New Roman" pitchFamily="-1" charset="0"/>
              </a:endParaRPr>
            </a:p>
          </p:txBody>
        </p:sp>
      </p:grpSp>
      <p:sp>
        <p:nvSpPr>
          <p:cNvPr id="17440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itchFamily="18" charset="2"/>
              </a:rPr>
              <a:t>L</a:t>
            </a:r>
          </a:p>
        </p:txBody>
      </p:sp>
      <p:sp>
        <p:nvSpPr>
          <p:cNvPr id="17441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78E15B0A-30E1-47CA-8ACB-51FE1E8A0624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324850" cy="1143000"/>
          </a:xfrm>
        </p:spPr>
        <p:txBody>
          <a:bodyPr/>
          <a:lstStyle/>
          <a:p>
            <a:r>
              <a:rPr lang="en-US" altLang="en-US" sz="3200" smtClean="0"/>
              <a:t>rdt2.1: receiver, handles garbled </a:t>
            </a:r>
            <a:r>
              <a:rPr lang="en-US" altLang="en-US" sz="2800" smtClean="0"/>
              <a:t>ACK/NAKs</a:t>
            </a:r>
            <a:endParaRPr lang="en-US" altLang="en-US" sz="3200" smtClean="0"/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18465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8466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Wait for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0 from below</a:t>
              </a:r>
              <a:endParaRPr lang="en-US" altLang="en-US" sz="1400">
                <a:latin typeface="Times New Roman" pitchFamily="-1" charset="0"/>
              </a:endParaRPr>
            </a:p>
          </p:txBody>
        </p:sp>
      </p:grp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sndpkt = make_pkt(NAK, chksum)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udt_send(sndpkt)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 &amp;&amp;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 not corrupt(rcvpkt) &amp;&amp;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 has_seq0(rcvpkt)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 &amp;&amp; notcorrupt(rcvpkt)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&amp;&amp; has_seq1(rcvpkt)</a:t>
            </a:r>
            <a:r>
              <a:rPr lang="en-US" altLang="en-US" sz="1600">
                <a:latin typeface="Arial" charset="0"/>
              </a:rPr>
              <a:t> 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extract(rcvpkt,data)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deliver_data(data)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sndpkt = make_pkt(ACK, chksum)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udt_send(sndpkt)</a:t>
            </a:r>
            <a:endParaRPr lang="en-US" altLang="en-US" sz="1400">
              <a:latin typeface="Times New Roman" pitchFamily="-1" charset="0"/>
            </a:endParaRPr>
          </a:p>
        </p:txBody>
      </p:sp>
      <p:grpSp>
        <p:nvGrpSpPr>
          <p:cNvPr id="18446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18463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8464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Wait for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1 from below</a:t>
              </a:r>
              <a:endParaRPr lang="en-US" altLang="en-US" sz="1400">
                <a:latin typeface="Times New Roman" pitchFamily="-1" charset="0"/>
              </a:endParaRPr>
            </a:p>
          </p:txBody>
        </p:sp>
      </p:grpSp>
      <p:sp>
        <p:nvSpPr>
          <p:cNvPr id="18447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 &amp;&amp; notcorrupt(rcvpkt)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&amp;&amp; has_seq0(rcvpkt) 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18449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extract(rcvpkt,data)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deliver_data(data)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sndpkt = make_pkt(ACK, chksum)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udt_send(sndpkt)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18451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 &amp;&amp; (corrupt(rcvpkt)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18453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sndpkt = make_pkt(ACK, chksum)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udt_send(sndpkt)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18455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 &amp;&amp;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 not corrupt(rcvpkt) &amp;&amp;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 has_seq1(rcvpkt)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18456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 &amp;&amp; (corrupt(rcvpkt)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18458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sndpkt = make_pkt(ACK, chksum)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udt_send(sndpkt)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18460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sndpkt = make_pkt(NAK, chksum)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udt_send(sndpkt)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18461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29CAD3BD-8FDE-4A47-BAE7-53C7D811FAB1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rdt2.1: discussion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u="sng" dirty="0" smtClean="0">
                <a:solidFill>
                  <a:srgbClr val="FF0000"/>
                </a:solidFill>
              </a:rPr>
              <a:t>Sender:</a:t>
            </a:r>
            <a:endParaRPr lang="en-US" altLang="en-US" sz="2400" dirty="0" smtClean="0"/>
          </a:p>
          <a:p>
            <a:r>
              <a:rPr lang="en-US" altLang="en-US" sz="2400" dirty="0" err="1" smtClean="0"/>
              <a:t>seq</a:t>
            </a:r>
            <a:r>
              <a:rPr lang="en-US" altLang="en-US" sz="2400" dirty="0" smtClean="0"/>
              <a:t> # added to </a:t>
            </a:r>
            <a:r>
              <a:rPr lang="en-US" altLang="en-US" sz="2400" dirty="0" err="1" smtClean="0"/>
              <a:t>pkt</a:t>
            </a:r>
            <a:endParaRPr lang="en-US" altLang="en-US" sz="2400" dirty="0" smtClean="0"/>
          </a:p>
          <a:p>
            <a:r>
              <a:rPr lang="en-US" altLang="en-US" sz="2400" dirty="0" smtClean="0"/>
              <a:t>two seq. #’s (0,1) will suffice.  Why?</a:t>
            </a:r>
          </a:p>
          <a:p>
            <a:r>
              <a:rPr lang="en-US" altLang="en-US" sz="2400" dirty="0" smtClean="0"/>
              <a:t>must check if received ACK/NAK corrupted </a:t>
            </a:r>
          </a:p>
          <a:p>
            <a:r>
              <a:rPr lang="en-US" altLang="en-US" sz="2400" dirty="0" smtClean="0"/>
              <a:t>twice as many states</a:t>
            </a:r>
          </a:p>
          <a:p>
            <a:pPr lvl="1"/>
            <a:r>
              <a:rPr lang="en-US" altLang="en-US" sz="2000" dirty="0" smtClean="0"/>
              <a:t>state must “remember” whether “current” </a:t>
            </a:r>
            <a:r>
              <a:rPr lang="en-US" altLang="en-US" sz="2000" dirty="0" err="1" smtClean="0"/>
              <a:t>pkt</a:t>
            </a:r>
            <a:r>
              <a:rPr lang="en-US" altLang="en-US" sz="2000" dirty="0" smtClean="0"/>
              <a:t> has 0 or 1 seq. #</a:t>
            </a:r>
          </a:p>
          <a:p>
            <a:endParaRPr lang="en-US" altLang="en-US" sz="2400" dirty="0" smtClean="0"/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u="sng" dirty="0" smtClean="0">
                <a:solidFill>
                  <a:srgbClr val="FF0000"/>
                </a:solidFill>
              </a:rPr>
              <a:t>Receiver:</a:t>
            </a:r>
            <a:endParaRPr lang="en-US" altLang="en-US" sz="2400" dirty="0" smtClean="0"/>
          </a:p>
          <a:p>
            <a:r>
              <a:rPr lang="en-US" altLang="en-US" sz="2400" dirty="0" smtClean="0"/>
              <a:t>must check if received packet is duplicate</a:t>
            </a:r>
          </a:p>
          <a:p>
            <a:pPr lvl="1"/>
            <a:r>
              <a:rPr lang="en-US" altLang="en-US" sz="2000" dirty="0" smtClean="0"/>
              <a:t>state indicates whether 0 or 1 is expected </a:t>
            </a:r>
            <a:r>
              <a:rPr lang="en-US" altLang="en-US" sz="2000" dirty="0" err="1" smtClean="0"/>
              <a:t>pkt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seq</a:t>
            </a:r>
            <a:r>
              <a:rPr lang="en-US" altLang="en-US" sz="2000" dirty="0" smtClean="0"/>
              <a:t> #</a:t>
            </a:r>
          </a:p>
          <a:p>
            <a:r>
              <a:rPr lang="en-US" altLang="en-US" sz="2400" dirty="0" smtClean="0"/>
              <a:t>note: receiver can </a:t>
            </a:r>
            <a:r>
              <a:rPr lang="en-US" altLang="en-US" sz="2400" i="1" dirty="0" smtClean="0"/>
              <a:t>not</a:t>
            </a:r>
            <a:r>
              <a:rPr lang="en-US" altLang="en-US" sz="2400" dirty="0" smtClean="0"/>
              <a:t> know if its last ACK/NAK received OK at sender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05000" y="1219200"/>
            <a:ext cx="2514600" cy="1752600"/>
            <a:chOff x="1200" y="768"/>
            <a:chExt cx="1584" cy="1104"/>
          </a:xfrm>
        </p:grpSpPr>
        <p:sp>
          <p:nvSpPr>
            <p:cNvPr id="19463" name="Text Box 5"/>
            <p:cNvSpPr txBox="1">
              <a:spLocks noChangeArrowheads="1"/>
            </p:cNvSpPr>
            <p:nvPr/>
          </p:nvSpPr>
          <p:spPr bwMode="auto">
            <a:xfrm>
              <a:off x="1200" y="768"/>
              <a:ext cx="158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accent2"/>
                  </a:solidFill>
                </a:rPr>
                <a:t>Resending old packet or sending new packet?</a:t>
              </a:r>
            </a:p>
          </p:txBody>
        </p:sp>
        <p:sp>
          <p:nvSpPr>
            <p:cNvPr id="19464" name="Line 6"/>
            <p:cNvSpPr>
              <a:spLocks noChangeShapeType="1"/>
            </p:cNvSpPr>
            <p:nvPr/>
          </p:nvSpPr>
          <p:spPr bwMode="auto">
            <a:xfrm>
              <a:off x="1680" y="1056"/>
              <a:ext cx="4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3969678D-D085-4739-8582-CBC5A9B447A0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rdt2.2: a NAK-free protocol</a:t>
            </a:r>
            <a:endParaRPr lang="en-US" altLang="en-US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581150"/>
            <a:ext cx="8064500" cy="2749550"/>
          </a:xfrm>
        </p:spPr>
        <p:txBody>
          <a:bodyPr/>
          <a:lstStyle/>
          <a:p>
            <a:r>
              <a:rPr lang="en-US" altLang="en-US" sz="2400" dirty="0" smtClean="0"/>
              <a:t>same functionality as rdt2.1, using ACKs only</a:t>
            </a:r>
          </a:p>
          <a:p>
            <a:r>
              <a:rPr lang="en-US" altLang="en-US" sz="2400" dirty="0" smtClean="0"/>
              <a:t>instead of NAK, receiver sends ACK for last </a:t>
            </a:r>
            <a:r>
              <a:rPr lang="en-US" altLang="en-US" sz="2400" dirty="0" err="1" smtClean="0"/>
              <a:t>pkt</a:t>
            </a:r>
            <a:r>
              <a:rPr lang="en-US" altLang="en-US" sz="2400" dirty="0" smtClean="0"/>
              <a:t> received OK</a:t>
            </a:r>
          </a:p>
          <a:p>
            <a:pPr lvl="1"/>
            <a:r>
              <a:rPr lang="en-US" altLang="en-US" sz="2000" dirty="0" smtClean="0"/>
              <a:t>receiver must </a:t>
            </a:r>
            <a:r>
              <a:rPr lang="en-US" altLang="en-US" sz="2000" i="1" dirty="0" smtClean="0"/>
              <a:t>explicitly</a:t>
            </a:r>
            <a:r>
              <a:rPr lang="en-US" altLang="en-US" sz="2000" dirty="0" smtClean="0"/>
              <a:t> include </a:t>
            </a:r>
            <a:r>
              <a:rPr lang="en-US" altLang="en-US" sz="2000" dirty="0" err="1" smtClean="0"/>
              <a:t>seq</a:t>
            </a:r>
            <a:r>
              <a:rPr lang="en-US" altLang="en-US" sz="2000" dirty="0" smtClean="0"/>
              <a:t> # of </a:t>
            </a:r>
            <a:r>
              <a:rPr lang="en-US" altLang="en-US" sz="2000" dirty="0" err="1" smtClean="0"/>
              <a:t>pkt</a:t>
            </a:r>
            <a:r>
              <a:rPr lang="en-US" altLang="en-US" sz="2000" dirty="0" smtClean="0"/>
              <a:t> being </a:t>
            </a:r>
            <a:r>
              <a:rPr lang="en-US" altLang="en-US" sz="2000" dirty="0" err="1" smtClean="0"/>
              <a:t>ACKed</a:t>
            </a:r>
            <a:r>
              <a:rPr lang="en-US" altLang="en-US" sz="2000" dirty="0" smtClean="0"/>
              <a:t> </a:t>
            </a:r>
          </a:p>
          <a:p>
            <a:r>
              <a:rPr lang="en-US" altLang="en-US" sz="2400" dirty="0" smtClean="0"/>
              <a:t>duplicate ACK at sender results in same action as NAK: </a:t>
            </a:r>
            <a:r>
              <a:rPr lang="en-US" altLang="en-US" sz="2400" i="1" dirty="0" smtClean="0"/>
              <a:t>retransmit current </a:t>
            </a:r>
            <a:r>
              <a:rPr lang="en-US" altLang="en-US" sz="2400" i="1" dirty="0" err="1" smtClean="0"/>
              <a:t>pkt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958F9B4C-4C6A-4C69-860A-CD251A3B9FEA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Principles of reliable data transfer</a:t>
            </a:r>
            <a:endParaRPr lang="en-US" alt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3500"/>
            <a:ext cx="7658100" cy="838200"/>
          </a:xfrm>
        </p:spPr>
        <p:txBody>
          <a:bodyPr/>
          <a:lstStyle/>
          <a:p>
            <a:r>
              <a:rPr lang="en-US" altLang="en-US" sz="2000" dirty="0" smtClean="0"/>
              <a:t>Provide reliable data transfer over unreliable network!</a:t>
            </a:r>
          </a:p>
          <a:p>
            <a:endParaRPr lang="en-US" altLang="en-US" sz="2400" dirty="0" smtClean="0"/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r>
              <a:rPr lang="en-US" altLang="en-US" sz="2000" smtClean="0"/>
              <a:t>characteristics of unreliable channel will determine complexity of reliable data transfer protocol (rdt)</a:t>
            </a:r>
            <a:endParaRPr lang="en-US" altLang="en-US" sz="2400" smtClean="0"/>
          </a:p>
        </p:txBody>
      </p:sp>
      <p:pic>
        <p:nvPicPr>
          <p:cNvPr id="4102" name="Picture 5" descr="rdt_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E2DD1662-E41B-4FD1-A621-349CC5F63CB3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73038"/>
            <a:ext cx="7772400" cy="1143000"/>
          </a:xfrm>
        </p:spPr>
        <p:txBody>
          <a:bodyPr/>
          <a:lstStyle/>
          <a:p>
            <a:r>
              <a:rPr lang="en-US" altLang="en-US" sz="3200" smtClean="0"/>
              <a:t>rdt2.2: sender, receiver fragments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2620963" y="2220913"/>
            <a:ext cx="1062037" cy="838200"/>
            <a:chOff x="1441" y="2062"/>
            <a:chExt cx="669" cy="528"/>
          </a:xfrm>
        </p:grpSpPr>
        <p:sp>
          <p:nvSpPr>
            <p:cNvPr id="21540" name="Oval 4"/>
            <p:cNvSpPr>
              <a:spLocks noChangeArrowheads="1"/>
            </p:cNvSpPr>
            <p:nvPr/>
          </p:nvSpPr>
          <p:spPr bwMode="auto">
            <a:xfrm>
              <a:off x="1483" y="2062"/>
              <a:ext cx="578" cy="5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21541" name="Text Box 5"/>
            <p:cNvSpPr txBox="1">
              <a:spLocks noChangeArrowheads="1"/>
            </p:cNvSpPr>
            <p:nvPr/>
          </p:nvSpPr>
          <p:spPr bwMode="auto">
            <a:xfrm>
              <a:off x="1441" y="2110"/>
              <a:ext cx="66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Wait for call 0 from above</a:t>
              </a:r>
              <a:endParaRPr lang="en-US" altLang="en-US" sz="1400">
                <a:latin typeface="Times New Roman" pitchFamily="-1" charset="0"/>
              </a:endParaRPr>
            </a:p>
          </p:txBody>
        </p:sp>
      </p:grp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2957513" y="1519238"/>
            <a:ext cx="3722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sndpkt = make_pkt(0, data, checksum)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udt_send(sndpkt)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2970213" y="1238250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rdt_send(data)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>
            <a:off x="3032125" y="1574800"/>
            <a:ext cx="3552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9"/>
          <p:cNvSpPr>
            <a:spLocks noChangeShapeType="1"/>
          </p:cNvSpPr>
          <p:nvPr/>
        </p:nvSpPr>
        <p:spPr bwMode="auto">
          <a:xfrm>
            <a:off x="2427288" y="2084388"/>
            <a:ext cx="419100" cy="2301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Freeform 10"/>
          <p:cNvSpPr>
            <a:spLocks/>
          </p:cNvSpPr>
          <p:nvPr/>
        </p:nvSpPr>
        <p:spPr bwMode="auto">
          <a:xfrm flipV="1">
            <a:off x="3327400" y="2019300"/>
            <a:ext cx="1897063" cy="2063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Freeform 11"/>
          <p:cNvSpPr>
            <a:spLocks/>
          </p:cNvSpPr>
          <p:nvPr/>
        </p:nvSpPr>
        <p:spPr bwMode="auto">
          <a:xfrm rot="-1357180">
            <a:off x="5802313" y="1944688"/>
            <a:ext cx="452437" cy="860425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6315075" y="2651125"/>
            <a:ext cx="2124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Arial" charset="0"/>
              </a:rPr>
              <a:t>udt_send(sndpkt)</a:t>
            </a:r>
            <a:endParaRPr lang="en-US" altLang="en-US" sz="1600" b="1">
              <a:solidFill>
                <a:srgbClr val="FF0000"/>
              </a:solidFill>
              <a:latin typeface="Times New Roman" pitchFamily="-1" charset="0"/>
            </a:endParaRP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6218238" y="1863725"/>
            <a:ext cx="2717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( corrupt(rcvpkt) ||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  </a:t>
            </a:r>
            <a:r>
              <a:rPr lang="en-US" altLang="en-US" sz="1600" b="1">
                <a:solidFill>
                  <a:srgbClr val="FF0000"/>
                </a:solidFill>
                <a:latin typeface="Arial" charset="0"/>
              </a:rPr>
              <a:t>isACK(rcvpkt,1)</a:t>
            </a:r>
            <a:r>
              <a:rPr lang="en-US" altLang="en-US" sz="1600">
                <a:latin typeface="Arial" charset="0"/>
              </a:rPr>
              <a:t> 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auto">
          <a:xfrm flipV="1">
            <a:off x="6418263" y="2644775"/>
            <a:ext cx="14208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Freeform 15"/>
          <p:cNvSpPr>
            <a:spLocks/>
          </p:cNvSpPr>
          <p:nvPr/>
        </p:nvSpPr>
        <p:spPr bwMode="auto">
          <a:xfrm>
            <a:off x="5948363" y="2844800"/>
            <a:ext cx="203200" cy="1228725"/>
          </a:xfrm>
          <a:custGeom>
            <a:avLst/>
            <a:gdLst>
              <a:gd name="T0" fmla="*/ 2147483647 w 128"/>
              <a:gd name="T1" fmla="*/ 2147483647 h 774"/>
              <a:gd name="T2" fmla="*/ 0 w 128"/>
              <a:gd name="T3" fmla="*/ 0 h 774"/>
              <a:gd name="T4" fmla="*/ 0 60000 65536"/>
              <a:gd name="T5" fmla="*/ 0 60000 65536"/>
              <a:gd name="T6" fmla="*/ 0 w 128"/>
              <a:gd name="T7" fmla="*/ 0 h 774"/>
              <a:gd name="T8" fmla="*/ 128 w 128"/>
              <a:gd name="T9" fmla="*/ 774 h 7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" h="774">
                <a:moveTo>
                  <a:pt x="67" y="774"/>
                </a:moveTo>
                <a:cubicBezTo>
                  <a:pt x="128" y="425"/>
                  <a:pt x="81" y="0"/>
                  <a:pt x="0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Text Box 16"/>
          <p:cNvSpPr txBox="1">
            <a:spLocks noChangeArrowheads="1"/>
          </p:cNvSpPr>
          <p:nvPr/>
        </p:nvSpPr>
        <p:spPr bwMode="auto">
          <a:xfrm>
            <a:off x="6092825" y="3255963"/>
            <a:ext cx="2413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&amp;&amp; notcorrupt(rcvpkt)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&amp;&amp; </a:t>
            </a:r>
            <a:r>
              <a:rPr lang="en-US" altLang="en-US" sz="1600" b="1">
                <a:solidFill>
                  <a:srgbClr val="FF0000"/>
                </a:solidFill>
                <a:latin typeface="Arial" charset="0"/>
              </a:rPr>
              <a:t>isACK(rcvpkt,0)</a:t>
            </a:r>
            <a:r>
              <a:rPr lang="en-US" altLang="en-US" sz="1000">
                <a:latin typeface="Arial" charset="0"/>
              </a:rPr>
              <a:t> 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21520" name="Line 17"/>
          <p:cNvSpPr>
            <a:spLocks noChangeShapeType="1"/>
          </p:cNvSpPr>
          <p:nvPr/>
        </p:nvSpPr>
        <p:spPr bwMode="auto">
          <a:xfrm>
            <a:off x="6181725" y="4079875"/>
            <a:ext cx="1863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21" name="Group 18"/>
          <p:cNvGrpSpPr>
            <a:grpSpLocks/>
          </p:cNvGrpSpPr>
          <p:nvPr/>
        </p:nvGrpSpPr>
        <p:grpSpPr bwMode="auto">
          <a:xfrm>
            <a:off x="4976813" y="2166938"/>
            <a:ext cx="1062037" cy="838200"/>
            <a:chOff x="1441" y="2062"/>
            <a:chExt cx="669" cy="528"/>
          </a:xfrm>
        </p:grpSpPr>
        <p:sp>
          <p:nvSpPr>
            <p:cNvPr id="21538" name="Oval 19"/>
            <p:cNvSpPr>
              <a:spLocks noChangeArrowheads="1"/>
            </p:cNvSpPr>
            <p:nvPr/>
          </p:nvSpPr>
          <p:spPr bwMode="auto">
            <a:xfrm>
              <a:off x="1483" y="2062"/>
              <a:ext cx="578" cy="5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21539" name="Text Box 20"/>
            <p:cNvSpPr txBox="1">
              <a:spLocks noChangeArrowheads="1"/>
            </p:cNvSpPr>
            <p:nvPr/>
          </p:nvSpPr>
          <p:spPr bwMode="auto">
            <a:xfrm>
              <a:off x="1441" y="2110"/>
              <a:ext cx="66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Wait for ACK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0</a:t>
              </a:r>
              <a:endParaRPr lang="en-US" altLang="en-US" sz="1400">
                <a:latin typeface="Times New Roman" pitchFamily="-1" charset="0"/>
              </a:endParaRPr>
            </a:p>
          </p:txBody>
        </p:sp>
      </p:grpSp>
      <p:sp>
        <p:nvSpPr>
          <p:cNvPr id="21522" name="Text Box 21"/>
          <p:cNvSpPr txBox="1">
            <a:spLocks noChangeArrowheads="1"/>
          </p:cNvSpPr>
          <p:nvPr/>
        </p:nvSpPr>
        <p:spPr bwMode="auto">
          <a:xfrm>
            <a:off x="3683000" y="2884488"/>
            <a:ext cx="1622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sender FSM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fragment</a:t>
            </a:r>
          </a:p>
        </p:txBody>
      </p:sp>
      <p:grpSp>
        <p:nvGrpSpPr>
          <p:cNvPr id="21523" name="Group 22"/>
          <p:cNvGrpSpPr>
            <a:grpSpLocks/>
          </p:cNvGrpSpPr>
          <p:nvPr/>
        </p:nvGrpSpPr>
        <p:grpSpPr bwMode="auto">
          <a:xfrm>
            <a:off x="2427288" y="4265613"/>
            <a:ext cx="847725" cy="795337"/>
            <a:chOff x="3570" y="3063"/>
            <a:chExt cx="534" cy="501"/>
          </a:xfrm>
        </p:grpSpPr>
        <p:sp>
          <p:nvSpPr>
            <p:cNvPr id="21536" name="Oval 23"/>
            <p:cNvSpPr>
              <a:spLocks noChangeArrowheads="1"/>
            </p:cNvSpPr>
            <p:nvPr/>
          </p:nvSpPr>
          <p:spPr bwMode="auto">
            <a:xfrm>
              <a:off x="3570" y="3063"/>
              <a:ext cx="534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21537" name="Text Box 24"/>
            <p:cNvSpPr txBox="1">
              <a:spLocks noChangeArrowheads="1"/>
            </p:cNvSpPr>
            <p:nvPr/>
          </p:nvSpPr>
          <p:spPr bwMode="auto">
            <a:xfrm>
              <a:off x="3597" y="3085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Wait for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0 from below</a:t>
              </a:r>
              <a:endParaRPr lang="en-US" altLang="en-US" sz="1400">
                <a:latin typeface="Times New Roman" pitchFamily="-1" charset="0"/>
              </a:endParaRPr>
            </a:p>
          </p:txBody>
        </p:sp>
      </p:grpSp>
      <p:sp>
        <p:nvSpPr>
          <p:cNvPr id="21524" name="Freeform 25"/>
          <p:cNvSpPr>
            <a:spLocks/>
          </p:cNvSpPr>
          <p:nvPr/>
        </p:nvSpPr>
        <p:spPr bwMode="auto">
          <a:xfrm>
            <a:off x="3055938" y="4156075"/>
            <a:ext cx="825500" cy="185738"/>
          </a:xfrm>
          <a:custGeom>
            <a:avLst/>
            <a:gdLst>
              <a:gd name="T0" fmla="*/ 0 w 520"/>
              <a:gd name="T1" fmla="*/ 2147483647 h 117"/>
              <a:gd name="T2" fmla="*/ 2147483647 w 520"/>
              <a:gd name="T3" fmla="*/ 2147483647 h 117"/>
              <a:gd name="T4" fmla="*/ 0 60000 65536"/>
              <a:gd name="T5" fmla="*/ 0 60000 65536"/>
              <a:gd name="T6" fmla="*/ 0 w 520"/>
              <a:gd name="T7" fmla="*/ 0 h 117"/>
              <a:gd name="T8" fmla="*/ 520 w 520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0" h="117">
                <a:moveTo>
                  <a:pt x="0" y="117"/>
                </a:moveTo>
                <a:cubicBezTo>
                  <a:pt x="136" y="17"/>
                  <a:pt x="276" y="0"/>
                  <a:pt x="520" y="17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Freeform 26"/>
          <p:cNvSpPr>
            <a:spLocks/>
          </p:cNvSpPr>
          <p:nvPr/>
        </p:nvSpPr>
        <p:spPr bwMode="auto">
          <a:xfrm>
            <a:off x="3168650" y="4960938"/>
            <a:ext cx="2403475" cy="206375"/>
          </a:xfrm>
          <a:custGeom>
            <a:avLst/>
            <a:gdLst>
              <a:gd name="T0" fmla="*/ 0 w 1514"/>
              <a:gd name="T1" fmla="*/ 0 h 130"/>
              <a:gd name="T2" fmla="*/ 2147483647 w 1514"/>
              <a:gd name="T3" fmla="*/ 2147483647 h 130"/>
              <a:gd name="T4" fmla="*/ 0 60000 65536"/>
              <a:gd name="T5" fmla="*/ 0 60000 65536"/>
              <a:gd name="T6" fmla="*/ 0 w 1514"/>
              <a:gd name="T7" fmla="*/ 0 h 130"/>
              <a:gd name="T8" fmla="*/ 1514 w 1514"/>
              <a:gd name="T9" fmla="*/ 130 h 1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14" h="130">
                <a:moveTo>
                  <a:pt x="0" y="0"/>
                </a:moveTo>
                <a:cubicBezTo>
                  <a:pt x="266" y="130"/>
                  <a:pt x="1322" y="113"/>
                  <a:pt x="1514" y="17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Text Box 27"/>
          <p:cNvSpPr txBox="1">
            <a:spLocks noChangeArrowheads="1"/>
          </p:cNvSpPr>
          <p:nvPr/>
        </p:nvSpPr>
        <p:spPr bwMode="auto">
          <a:xfrm>
            <a:off x="2935288" y="5106988"/>
            <a:ext cx="39401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 notcorrupt(rcvpkt)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  &amp;&amp; has_seq1(rcvpkt) 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21527" name="Line 28"/>
          <p:cNvSpPr>
            <a:spLocks noChangeShapeType="1"/>
          </p:cNvSpPr>
          <p:nvPr/>
        </p:nvSpPr>
        <p:spPr bwMode="auto">
          <a:xfrm>
            <a:off x="3046413" y="5678488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Text Box 29"/>
          <p:cNvSpPr txBox="1">
            <a:spLocks noChangeArrowheads="1"/>
          </p:cNvSpPr>
          <p:nvPr/>
        </p:nvSpPr>
        <p:spPr bwMode="auto">
          <a:xfrm>
            <a:off x="2903538" y="5664200"/>
            <a:ext cx="41751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extract(rcvpkt,data)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deliver_data(data)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Arial" charset="0"/>
              </a:rPr>
              <a:t>sndpkt = make_pkt(ACK1, chksum)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udt_send(sndpkt)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21529" name="Freeform 30"/>
          <p:cNvSpPr>
            <a:spLocks/>
          </p:cNvSpPr>
          <p:nvPr/>
        </p:nvSpPr>
        <p:spPr bwMode="auto">
          <a:xfrm flipH="1">
            <a:off x="1963738" y="3917950"/>
            <a:ext cx="490537" cy="13589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Line 31"/>
          <p:cNvSpPr>
            <a:spLocks noChangeShapeType="1"/>
          </p:cNvSpPr>
          <p:nvPr/>
        </p:nvSpPr>
        <p:spPr bwMode="auto">
          <a:xfrm>
            <a:off x="90488" y="4660900"/>
            <a:ext cx="1924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Text Box 32"/>
          <p:cNvSpPr txBox="1">
            <a:spLocks noChangeArrowheads="1"/>
          </p:cNvSpPr>
          <p:nvPr/>
        </p:nvSpPr>
        <p:spPr bwMode="auto">
          <a:xfrm>
            <a:off x="9525" y="3824288"/>
            <a:ext cx="23606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   (corrupt(rcvpkt) ||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     </a:t>
            </a:r>
            <a:r>
              <a:rPr lang="en-US" altLang="en-US" sz="1600" b="1">
                <a:solidFill>
                  <a:srgbClr val="FF0000"/>
                </a:solidFill>
                <a:latin typeface="Arial" charset="0"/>
              </a:rPr>
              <a:t>has_seq1(rcvpkt))</a:t>
            </a:r>
            <a:endParaRPr lang="en-US" altLang="en-US" sz="1600" b="1">
              <a:solidFill>
                <a:srgbClr val="FF0000"/>
              </a:solidFill>
              <a:latin typeface="Times New Roman" pitchFamily="-1" charset="0"/>
            </a:endParaRPr>
          </a:p>
        </p:txBody>
      </p:sp>
      <p:sp>
        <p:nvSpPr>
          <p:cNvPr id="21532" name="Text Box 33"/>
          <p:cNvSpPr txBox="1">
            <a:spLocks noChangeArrowheads="1"/>
          </p:cNvSpPr>
          <p:nvPr/>
        </p:nvSpPr>
        <p:spPr bwMode="auto">
          <a:xfrm>
            <a:off x="0" y="4689475"/>
            <a:ext cx="20383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Arial" charset="0"/>
              </a:rPr>
              <a:t>udt_send(sndpkt)</a:t>
            </a:r>
            <a:endParaRPr lang="en-US" altLang="en-US" sz="1600" b="1">
              <a:solidFill>
                <a:srgbClr val="FF0000"/>
              </a:solidFill>
              <a:latin typeface="Times New Roman" pitchFamily="-1" charset="0"/>
            </a:endParaRPr>
          </a:p>
        </p:txBody>
      </p:sp>
      <p:sp>
        <p:nvSpPr>
          <p:cNvPr id="21533" name="Text Box 34"/>
          <p:cNvSpPr txBox="1">
            <a:spLocks noChangeArrowheads="1"/>
          </p:cNvSpPr>
          <p:nvPr/>
        </p:nvSpPr>
        <p:spPr bwMode="auto">
          <a:xfrm>
            <a:off x="3346450" y="4311650"/>
            <a:ext cx="180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receiver FSM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fragment</a:t>
            </a:r>
          </a:p>
        </p:txBody>
      </p:sp>
      <p:sp>
        <p:nvSpPr>
          <p:cNvPr id="21534" name="Line 35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Text Box 36"/>
          <p:cNvSpPr txBox="1">
            <a:spLocks noChangeArrowheads="1"/>
          </p:cNvSpPr>
          <p:nvPr/>
        </p:nvSpPr>
        <p:spPr bwMode="auto">
          <a:xfrm>
            <a:off x="6854825" y="4103688"/>
            <a:ext cx="379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6FD2A90B-7713-4BD1-84FB-FA440B84A386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rdt3.0: channels with errors </a:t>
            </a:r>
            <a:r>
              <a:rPr lang="en-US" altLang="en-US" sz="3200" i="1" smtClean="0"/>
              <a:t>and</a:t>
            </a:r>
            <a:r>
              <a:rPr lang="en-US" altLang="en-US" sz="3200" smtClean="0"/>
              <a:t> loss</a:t>
            </a:r>
            <a:endParaRPr lang="en-US" altLang="en-US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u="sng" smtClean="0">
                <a:solidFill>
                  <a:srgbClr val="FF0000"/>
                </a:solidFill>
              </a:rPr>
              <a:t>New assumption:</a:t>
            </a:r>
            <a:r>
              <a:rPr lang="en-US" altLang="en-US" sz="2400" smtClean="0"/>
              <a:t> underlying channel can also lose packets (data or ACKs)</a:t>
            </a:r>
          </a:p>
          <a:p>
            <a:pPr lvl="1"/>
            <a:r>
              <a:rPr lang="en-US" altLang="en-US" sz="2000" smtClean="0"/>
              <a:t>checksum, seq. #, ACKs, retransmissions will be of help, but not enough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21CE0820-0ECE-41DB-8D25-58EFADA5841B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rdt3.0: channels with errors </a:t>
            </a:r>
            <a:r>
              <a:rPr lang="en-US" altLang="en-US" sz="3200" i="1" smtClean="0"/>
              <a:t>and</a:t>
            </a:r>
            <a:r>
              <a:rPr lang="en-US" altLang="en-US" sz="3200" smtClean="0"/>
              <a:t> loss</a:t>
            </a:r>
            <a:endParaRPr lang="en-US" altLang="en-US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u="sng" smtClean="0">
                <a:solidFill>
                  <a:srgbClr val="FF0000"/>
                </a:solidFill>
              </a:rPr>
              <a:t>New assumption:</a:t>
            </a:r>
            <a:r>
              <a:rPr lang="en-US" altLang="en-US" sz="2400" smtClean="0"/>
              <a:t> underlying channel can also lose packets (data or ACKs)</a:t>
            </a:r>
          </a:p>
          <a:p>
            <a:pPr lvl="1"/>
            <a:r>
              <a:rPr lang="en-US" altLang="en-US" sz="2000" smtClean="0"/>
              <a:t>checksum, seq. #, ACKs, retransmissions will be of help, but not enough</a:t>
            </a:r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9575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u="sng" smtClean="0">
                <a:solidFill>
                  <a:srgbClr val="FF0000"/>
                </a:solidFill>
              </a:rPr>
              <a:t>Approach:</a:t>
            </a:r>
            <a:r>
              <a:rPr lang="en-US" altLang="en-US" sz="2400" smtClean="0"/>
              <a:t> sender waits “reasonable” amount of time for ACK </a:t>
            </a:r>
          </a:p>
          <a:p>
            <a:r>
              <a:rPr lang="en-US" altLang="en-US" sz="2000" smtClean="0"/>
              <a:t>retransmits if no ACK received in this time</a:t>
            </a:r>
          </a:p>
          <a:p>
            <a:r>
              <a:rPr lang="en-US" altLang="en-US" sz="2000" smtClean="0"/>
              <a:t>if pkt (or ACK) just delayed (not lost):</a:t>
            </a:r>
          </a:p>
          <a:p>
            <a:pPr lvl="1"/>
            <a:r>
              <a:rPr lang="en-US" altLang="en-US" sz="2000" smtClean="0"/>
              <a:t>retransmission will be  </a:t>
            </a:r>
            <a:r>
              <a:rPr lang="en-US" altLang="en-US" sz="2000" smtClean="0">
                <a:solidFill>
                  <a:srgbClr val="FF0000"/>
                </a:solidFill>
              </a:rPr>
              <a:t>duplicate</a:t>
            </a:r>
            <a:r>
              <a:rPr lang="en-US" altLang="en-US" sz="2000" smtClean="0"/>
              <a:t>, but use of seq. #’s already handles this</a:t>
            </a:r>
            <a:endParaRPr lang="en-US" altLang="en-US" sz="1800" smtClean="0"/>
          </a:p>
          <a:p>
            <a:pPr lvl="1"/>
            <a:r>
              <a:rPr lang="en-US" altLang="en-US" sz="2000" smtClean="0"/>
              <a:t>receiver must specify seq # of pkt being ACKed</a:t>
            </a:r>
            <a:endParaRPr lang="en-US" altLang="en-US" sz="1800" smtClean="0"/>
          </a:p>
          <a:p>
            <a:r>
              <a:rPr lang="en-US" altLang="en-US" sz="2000" smtClean="0"/>
              <a:t>requires countdown timer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99DF74AC-62D2-43E3-BD1A-5A4B84FDAF3A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2"/>
          </a:xfrm>
        </p:spPr>
        <p:txBody>
          <a:bodyPr/>
          <a:lstStyle/>
          <a:p>
            <a:r>
              <a:rPr lang="en-US" altLang="en-US" sz="3600" smtClean="0"/>
              <a:t>rdt3.0 sender</a:t>
            </a:r>
            <a:endParaRPr lang="en-US" altLang="en-US" smtClean="0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sndpkt = make_pkt(0, data, checksum)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start_timer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rdt_send(data)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84" name="Group 7"/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24631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24632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Wait for ACK0</a:t>
              </a:r>
              <a:endParaRPr lang="en-US" altLang="en-US" sz="1400">
                <a:latin typeface="Times New Roman" pitchFamily="-1" charset="0"/>
              </a:endParaRPr>
            </a:p>
          </p:txBody>
        </p:sp>
      </p:grpSp>
      <p:sp>
        <p:nvSpPr>
          <p:cNvPr id="24585" name="Freeform 10"/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Freeform 11"/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  <a:gd name="T6" fmla="*/ 0 w 549"/>
              <a:gd name="T7" fmla="*/ 0 h 420"/>
              <a:gd name="T8" fmla="*/ 549 w 549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6481763" y="1196975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 &amp;&amp;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( corrupt(rcvpkt) ||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isACK(rcvpkt,1) )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24588" name="Line 13"/>
          <p:cNvSpPr>
            <a:spLocks noChangeShapeType="1"/>
          </p:cNvSpPr>
          <p:nvPr/>
        </p:nvSpPr>
        <p:spPr bwMode="auto">
          <a:xfrm>
            <a:off x="6691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89" name="Group 14"/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24629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24630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Wait for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call 1 from above</a:t>
              </a:r>
              <a:endParaRPr lang="en-US" altLang="en-US" sz="1400">
                <a:latin typeface="Times New Roman" pitchFamily="-1" charset="0"/>
              </a:endParaRPr>
            </a:p>
          </p:txBody>
        </p:sp>
      </p:grpSp>
      <p:sp>
        <p:nvSpPr>
          <p:cNvPr id="24590" name="Freeform 17"/>
          <p:cNvSpPr>
            <a:spLocks/>
          </p:cNvSpPr>
          <p:nvPr/>
        </p:nvSpPr>
        <p:spPr bwMode="auto">
          <a:xfrm rot="16200000" flipV="1">
            <a:off x="2140744" y="3402806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Freeform 18"/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Freeform 19"/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Text Box 20"/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sndpkt = make_pkt(1, data, checksum)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start_timer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24594" name="Text Box 21"/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rdt_send(data)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24595" name="Line 22"/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Text Box 23"/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&amp;&amp; notcorrupt(rcvpkt)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&amp;&amp; isACK(rcvpkt,0)</a:t>
            </a:r>
            <a:r>
              <a:rPr lang="en-US" altLang="en-US" sz="1000">
                <a:latin typeface="Arial" charset="0"/>
              </a:rPr>
              <a:t> 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24597" name="Line 24"/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Text Box 25"/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 &amp;&amp;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( corrupt(rcvpkt) ||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isACK(rcvpkt,0) )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24599" name="Line 26"/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Text Box 27"/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&amp;&amp; notcorrupt(rcvpkt)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&amp;&amp; isACK(rcvpkt,1)</a:t>
            </a:r>
            <a:r>
              <a:rPr lang="en-US" altLang="en-US" sz="1000">
                <a:latin typeface="Arial" charset="0"/>
              </a:rPr>
              <a:t> 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24601" name="Line 28"/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Text Box 29"/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stop_timer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24603" name="Text Box 30"/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stop_timer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24604" name="Freeform 31"/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>
              <a:gd name="T0" fmla="*/ 0 w 291"/>
              <a:gd name="T1" fmla="*/ 2147483647 h 430"/>
              <a:gd name="T2" fmla="*/ 2147483647 w 291"/>
              <a:gd name="T3" fmla="*/ 2147483647 h 430"/>
              <a:gd name="T4" fmla="*/ 0 60000 65536"/>
              <a:gd name="T5" fmla="*/ 0 60000 65536"/>
              <a:gd name="T6" fmla="*/ 0 w 291"/>
              <a:gd name="T7" fmla="*/ 0 h 430"/>
              <a:gd name="T8" fmla="*/ 291 w 291"/>
              <a:gd name="T9" fmla="*/ 430 h 4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Text Box 32"/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start_timer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24606" name="Text Box 33"/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timeout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24607" name="Line 34"/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Freeform 35"/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  <a:gd name="T6" fmla="*/ 0 w 436"/>
              <a:gd name="T7" fmla="*/ 0 h 398"/>
              <a:gd name="T8" fmla="*/ 436 w 436"/>
              <a:gd name="T9" fmla="*/ 398 h 3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Freeform 36"/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>
              <a:gd name="T0" fmla="*/ 2147483647 w 900"/>
              <a:gd name="T1" fmla="*/ 2147483647 h 662"/>
              <a:gd name="T2" fmla="*/ 2147483647 w 900"/>
              <a:gd name="T3" fmla="*/ 2147483647 h 662"/>
              <a:gd name="T4" fmla="*/ 0 60000 65536"/>
              <a:gd name="T5" fmla="*/ 0 60000 65536"/>
              <a:gd name="T6" fmla="*/ 0 w 900"/>
              <a:gd name="T7" fmla="*/ 0 h 662"/>
              <a:gd name="T8" fmla="*/ 900 w 900"/>
              <a:gd name="T9" fmla="*/ 662 h 6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0" name="Text Box 37"/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start_timer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24611" name="Text Box 38"/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timeout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24612" name="Line 39"/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3" name="Freeform 40"/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4" name="Text Box 41"/>
          <p:cNvSpPr txBox="1">
            <a:spLocks noChangeArrowheads="1"/>
          </p:cNvSpPr>
          <p:nvPr/>
        </p:nvSpPr>
        <p:spPr bwMode="auto">
          <a:xfrm>
            <a:off x="1036638" y="1874838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</a:t>
            </a:r>
            <a:endParaRPr lang="en-US" altLang="en-US" sz="1400">
              <a:latin typeface="Times New Roman" pitchFamily="-1" charset="0"/>
            </a:endParaRPr>
          </a:p>
        </p:txBody>
      </p:sp>
      <p:grpSp>
        <p:nvGrpSpPr>
          <p:cNvPr id="24615" name="Group 42"/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24627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24628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Wait for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call 0from above</a:t>
              </a:r>
              <a:endParaRPr lang="en-US" altLang="en-US" sz="1400">
                <a:latin typeface="Times New Roman" pitchFamily="-1" charset="0"/>
              </a:endParaRPr>
            </a:p>
          </p:txBody>
        </p:sp>
      </p:grpSp>
      <p:sp>
        <p:nvSpPr>
          <p:cNvPr id="24616" name="Line 45"/>
          <p:cNvSpPr>
            <a:spLocks noChangeShapeType="1"/>
          </p:cNvSpPr>
          <p:nvPr/>
        </p:nvSpPr>
        <p:spPr bwMode="auto">
          <a:xfrm>
            <a:off x="1123950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617" name="Group 46"/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24625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24626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Wait for ACK1</a:t>
              </a:r>
              <a:endParaRPr lang="en-US" altLang="en-US" sz="1400">
                <a:latin typeface="Times New Roman" pitchFamily="-1" charset="0"/>
              </a:endParaRPr>
            </a:p>
          </p:txBody>
        </p:sp>
      </p:grpSp>
      <p:sp>
        <p:nvSpPr>
          <p:cNvPr id="24618" name="Freeform 49"/>
          <p:cNvSpPr>
            <a:spLocks/>
          </p:cNvSpPr>
          <p:nvPr/>
        </p:nvSpPr>
        <p:spPr bwMode="auto">
          <a:xfrm flipH="1" flipV="1">
            <a:off x="2006600" y="17827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9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itchFamily="18" charset="2"/>
              </a:rPr>
              <a:t>L</a:t>
            </a:r>
          </a:p>
        </p:txBody>
      </p:sp>
      <p:sp>
        <p:nvSpPr>
          <p:cNvPr id="24620" name="Text Box 51"/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24621" name="Line 52"/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2" name="Text Box 53"/>
          <p:cNvSpPr txBox="1">
            <a:spLocks noChangeArrowheads="1"/>
          </p:cNvSpPr>
          <p:nvPr/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itchFamily="18" charset="2"/>
              </a:rPr>
              <a:t>L</a:t>
            </a:r>
          </a:p>
        </p:txBody>
      </p:sp>
      <p:sp>
        <p:nvSpPr>
          <p:cNvPr id="24623" name="Text Box 54"/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itchFamily="18" charset="2"/>
              </a:rPr>
              <a:t>L</a:t>
            </a:r>
          </a:p>
        </p:txBody>
      </p:sp>
      <p:sp>
        <p:nvSpPr>
          <p:cNvPr id="24624" name="Text Box 55"/>
          <p:cNvSpPr txBox="1">
            <a:spLocks noChangeArrowheads="1"/>
          </p:cNvSpPr>
          <p:nvPr/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095A0A4B-5778-4E5F-BCE3-6FC9BD135019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rdt3.0 in action</a:t>
            </a:r>
            <a:endParaRPr lang="en-US" altLang="en-US" smtClean="0"/>
          </a:p>
        </p:txBody>
      </p:sp>
      <p:pic>
        <p:nvPicPr>
          <p:cNvPr id="25604" name="Picture 3" descr="rdt30_examples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5900"/>
            <a:ext cx="8428038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C22CB7B3-E7F2-4655-8385-AF01288397CA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rdt3.0 in action</a:t>
            </a:r>
            <a:endParaRPr lang="en-US" altLang="en-US" smtClean="0"/>
          </a:p>
        </p:txBody>
      </p:sp>
      <p:pic>
        <p:nvPicPr>
          <p:cNvPr id="26628" name="Picture 3" descr="rdt30_examples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524000"/>
            <a:ext cx="8218488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8862F906-D8CC-4FCF-856D-985A1FBD58AA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Performance of rdt3.0</a:t>
            </a:r>
            <a:endParaRPr lang="en-US" altLang="en-US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72475" cy="2438400"/>
          </a:xfrm>
        </p:spPr>
        <p:txBody>
          <a:bodyPr/>
          <a:lstStyle/>
          <a:p>
            <a:r>
              <a:rPr lang="en-US" altLang="en-US" sz="2400" dirty="0" smtClean="0"/>
              <a:t>example: 1 </a:t>
            </a:r>
            <a:r>
              <a:rPr lang="en-US" altLang="en-US" sz="2400" dirty="0" err="1" smtClean="0"/>
              <a:t>Gbps</a:t>
            </a:r>
            <a:r>
              <a:rPr lang="en-US" altLang="en-US" sz="2400" dirty="0" smtClean="0"/>
              <a:t> link, 15 </a:t>
            </a:r>
            <a:r>
              <a:rPr lang="en-US" altLang="en-US" sz="2400" dirty="0" err="1" smtClean="0"/>
              <a:t>ms</a:t>
            </a:r>
            <a:r>
              <a:rPr lang="en-US" altLang="en-US" sz="2400" dirty="0" smtClean="0"/>
              <a:t> end-end prop. delay, 1KB packet:</a:t>
            </a:r>
          </a:p>
          <a:p>
            <a:r>
              <a:rPr lang="en-US" altLang="en-US" sz="2400" dirty="0" smtClean="0"/>
              <a:t>Performance, in term of </a:t>
            </a:r>
          </a:p>
          <a:p>
            <a:pPr marL="342900" lvl="1" indent="-342900">
              <a:buSzPct val="85000"/>
              <a:buFont typeface="ZapfDingbats" pitchFamily="82" charset="2"/>
              <a:buNone/>
            </a:pPr>
            <a:r>
              <a:rPr lang="en-US" altLang="en-US" dirty="0" smtClean="0"/>
              <a:t>    </a:t>
            </a:r>
            <a:r>
              <a:rPr lang="en-US" altLang="en-US" sz="2000" dirty="0" smtClean="0"/>
              <a:t>U </a:t>
            </a:r>
            <a:r>
              <a:rPr lang="en-US" altLang="en-US" sz="2000" baseline="-25000" dirty="0" smtClean="0"/>
              <a:t>sender</a:t>
            </a:r>
            <a:r>
              <a:rPr lang="en-US" altLang="en-US" sz="2000" dirty="0" smtClean="0"/>
              <a:t>: </a:t>
            </a:r>
            <a:r>
              <a:rPr lang="en-US" altLang="en-US" sz="2000" dirty="0" smtClean="0">
                <a:solidFill>
                  <a:srgbClr val="FF0000"/>
                </a:solidFill>
              </a:rPr>
              <a:t>utilization</a:t>
            </a:r>
            <a:r>
              <a:rPr lang="en-US" altLang="en-US" sz="2000" dirty="0" smtClean="0"/>
              <a:t> – fraction of time sender busy sending?</a:t>
            </a:r>
          </a:p>
          <a:p>
            <a:pPr>
              <a:buFont typeface="ZapfDingbats" pitchFamily="82" charset="2"/>
              <a:buNone/>
            </a:pPr>
            <a:endParaRPr lang="en-US" altLang="en-US" sz="2400" dirty="0" smtClean="0"/>
          </a:p>
          <a:p>
            <a:pPr>
              <a:buFont typeface="ZapfDingbats" pitchFamily="82" charset="2"/>
              <a:buNone/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2CD31FD9-2E47-48CC-A5DE-5E33D7CFE96C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Performance of rdt3.0</a:t>
            </a:r>
            <a:endParaRPr lang="en-US" alt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72475" cy="990600"/>
          </a:xfrm>
        </p:spPr>
        <p:txBody>
          <a:bodyPr/>
          <a:lstStyle/>
          <a:p>
            <a:r>
              <a:rPr lang="en-US" altLang="en-US" sz="2400" smtClean="0"/>
              <a:t>rdt3.0 works, but performance stinks</a:t>
            </a:r>
          </a:p>
          <a:p>
            <a:r>
              <a:rPr lang="en-US" altLang="en-US" sz="2400" smtClean="0"/>
              <a:t>example: 1 Gbps link, 15 ms e-e prop. delay, 1KB packet:</a:t>
            </a:r>
          </a:p>
          <a:p>
            <a:endParaRPr lang="en-US" altLang="en-US" sz="2400" smtClean="0"/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411163" y="2881313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557213" y="302895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transmit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1519238" y="2900363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=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5521325" y="2797175"/>
            <a:ext cx="1149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8kb/pkt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5464175" y="3121025"/>
            <a:ext cx="163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10**9 b/sec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7070725" y="2959100"/>
            <a:ext cx="1670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= 8 microsec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>
            <a:off x="5568950" y="314166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1"/>
          <p:cNvSpPr>
            <a:spLocks noChangeArrowheads="1"/>
          </p:cNvSpPr>
          <p:nvPr/>
        </p:nvSpPr>
        <p:spPr bwMode="auto">
          <a:xfrm>
            <a:off x="496888" y="4786313"/>
            <a:ext cx="8372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lvl="1"/>
            <a:r>
              <a:rPr lang="en-US" altLang="en-US" sz="2000"/>
              <a:t>U </a:t>
            </a:r>
            <a:r>
              <a:rPr lang="en-US" altLang="en-US" sz="2000" baseline="-25000"/>
              <a:t>sender</a:t>
            </a:r>
            <a:r>
              <a:rPr lang="en-US" altLang="en-US" sz="2000"/>
              <a:t>: </a:t>
            </a:r>
            <a:r>
              <a:rPr lang="en-US" altLang="en-US" sz="2000">
                <a:solidFill>
                  <a:srgbClr val="FF0000"/>
                </a:solidFill>
              </a:rPr>
              <a:t>utilization</a:t>
            </a:r>
            <a:r>
              <a:rPr lang="en-US" altLang="en-US" sz="2000"/>
              <a:t> – fraction of time sender busy sending</a:t>
            </a:r>
          </a:p>
          <a:p>
            <a:pPr lvl="1"/>
            <a:r>
              <a:rPr lang="en-US" altLang="en-US" sz="2000"/>
              <a:t>1KB pkt every 30 msec -&gt; 33kB/sec thruput over 1 Gbps link</a:t>
            </a:r>
          </a:p>
          <a:p>
            <a:pPr lvl="1"/>
            <a:r>
              <a:rPr lang="en-US" altLang="en-US" sz="2000"/>
              <a:t>network protocol limits use of physical resources!</a:t>
            </a:r>
          </a:p>
        </p:txBody>
      </p:sp>
      <p:graphicFrame>
        <p:nvGraphicFramePr>
          <p:cNvPr id="28685" name="Object 12"/>
          <p:cNvGraphicFramePr>
            <a:graphicFrameLocks noChangeAspect="1"/>
          </p:cNvGraphicFramePr>
          <p:nvPr/>
        </p:nvGraphicFramePr>
        <p:xfrm>
          <a:off x="1281113" y="3597275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Picture" r:id="rId4" imgW="3177616" imgH="498211" progId="Word.Picture.8">
                  <p:embed/>
                </p:oleObj>
              </mc:Choice>
              <mc:Fallback>
                <p:oleObj name="Picture" r:id="rId4" imgW="3177616" imgH="498211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3597275"/>
                        <a:ext cx="5994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Text Box 13"/>
          <p:cNvSpPr txBox="1">
            <a:spLocks noChangeArrowheads="1"/>
          </p:cNvSpPr>
          <p:nvPr/>
        </p:nvSpPr>
        <p:spPr bwMode="auto">
          <a:xfrm>
            <a:off x="1936750" y="2774950"/>
            <a:ext cx="302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 (packet length in bits)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1914525" y="3098800"/>
            <a:ext cx="323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 (transmission rate, bps)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>
            <a:off x="1987550" y="3141663"/>
            <a:ext cx="293846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Text Box 16"/>
          <p:cNvSpPr txBox="1">
            <a:spLocks noChangeArrowheads="1"/>
          </p:cNvSpPr>
          <p:nvPr/>
        </p:nvSpPr>
        <p:spPr bwMode="auto">
          <a:xfrm>
            <a:off x="5141913" y="2927350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=</a:t>
            </a:r>
            <a:endParaRPr lang="en-US" altLang="en-US" sz="2400">
              <a:latin typeface="Times New Roman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F7DB5866-01D0-43D6-82CB-51C91224DF71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rdt3.0: stop-and-wait operation</a:t>
            </a:r>
          </a:p>
        </p:txBody>
      </p:sp>
      <p:sp>
        <p:nvSpPr>
          <p:cNvPr id="29700" name="Line 3"/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first packet bit transmitted, t = 0</a:t>
            </a:r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sender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receiver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Freeform 12"/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Text Box 16"/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RTT</a:t>
            </a:r>
            <a:r>
              <a:rPr lang="en-US" altLang="en-US" sz="1000">
                <a:latin typeface="Arial" charset="0"/>
              </a:rPr>
              <a:t> 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0" y="2074863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last packet bit transmitted, </a:t>
            </a:r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t = L / R</a:t>
            </a:r>
            <a:endParaRPr lang="en-US" altLang="en-US" sz="1600">
              <a:solidFill>
                <a:srgbClr val="FF0000"/>
              </a:solidFill>
              <a:latin typeface="Times New Roman" pitchFamily="-1" charset="0"/>
            </a:endParaRPr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Text Box 21"/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first packet bit arrives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29719" name="Line 22"/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Text Box 23"/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last packet bit arrives, send ACK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29721" name="Text Box 24"/>
          <p:cNvSpPr txBox="1">
            <a:spLocks noChangeArrowheads="1"/>
          </p:cNvSpPr>
          <p:nvPr/>
        </p:nvSpPr>
        <p:spPr bwMode="auto">
          <a:xfrm>
            <a:off x="825500" y="3768725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ACK arrives, send next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packet, </a:t>
            </a:r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t = RTT + L / R</a:t>
            </a:r>
            <a:endParaRPr lang="en-US" altLang="en-US" sz="1600">
              <a:solidFill>
                <a:srgbClr val="FF0000"/>
              </a:solidFill>
              <a:latin typeface="Times New Roman" pitchFamily="-1" charset="0"/>
            </a:endParaRPr>
          </a:p>
        </p:txBody>
      </p:sp>
      <p:sp>
        <p:nvSpPr>
          <p:cNvPr id="29722" name="Freeform 25"/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5"/>
              <a:gd name="T16" fmla="*/ 0 h 592"/>
              <a:gd name="T17" fmla="*/ 1845 w 1845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23" name="Group 26"/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29727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24" name="Line 29"/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5" name="Line 30"/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726" name="Object 31"/>
          <p:cNvGraphicFramePr>
            <a:graphicFrameLocks noChangeAspect="1"/>
          </p:cNvGraphicFramePr>
          <p:nvPr/>
        </p:nvGraphicFramePr>
        <p:xfrm>
          <a:off x="1711325" y="5065713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Picture" r:id="rId4" imgW="3177616" imgH="498211" progId="Word.Picture.8">
                  <p:embed/>
                </p:oleObj>
              </mc:Choice>
              <mc:Fallback>
                <p:oleObj name="Picture" r:id="rId4" imgW="3177616" imgH="498211" progId="Word.Picture.8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5065713"/>
                        <a:ext cx="5994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44A01AD9-4502-4CBC-A451-5335A371777E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Pipelined protocols</a:t>
            </a:r>
            <a:endParaRPr lang="en-US" altLang="en-US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5914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Pipelining:</a:t>
            </a:r>
            <a:r>
              <a:rPr lang="en-US" altLang="en-US" sz="2400" smtClean="0"/>
              <a:t> sender allows multiple, “in-flight”, yet-to-be-acknowledged pkts</a:t>
            </a:r>
          </a:p>
          <a:p>
            <a:pPr lvl="1"/>
            <a:r>
              <a:rPr lang="en-US" altLang="en-US" sz="2000" smtClean="0"/>
              <a:t>range of sequence numbers must be increased</a:t>
            </a:r>
          </a:p>
          <a:p>
            <a:pPr lvl="1"/>
            <a:r>
              <a:rPr lang="en-US" altLang="en-US" sz="2000" smtClean="0"/>
              <a:t>buffering at sender and/or receiver</a:t>
            </a:r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5419725"/>
            <a:ext cx="8286750" cy="1076325"/>
          </a:xfrm>
        </p:spPr>
        <p:txBody>
          <a:bodyPr/>
          <a:lstStyle/>
          <a:p>
            <a:r>
              <a:rPr lang="en-US" altLang="en-US" sz="2400" smtClean="0"/>
              <a:t>Two generic forms of pipelined protocols: </a:t>
            </a:r>
            <a:r>
              <a:rPr lang="en-US" altLang="en-US" sz="2400" i="1" smtClean="0">
                <a:solidFill>
                  <a:srgbClr val="FF0000"/>
                </a:solidFill>
              </a:rPr>
              <a:t>go-Back-N, selective repeat</a:t>
            </a:r>
          </a:p>
        </p:txBody>
      </p:sp>
      <p:pic>
        <p:nvPicPr>
          <p:cNvPr id="30726" name="Picture 5" descr="rdt_pipelined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890838"/>
            <a:ext cx="6105525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109F9CCE-83FC-4FE6-89A1-3D4F6848CE56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Reliable data transfer: getting started</a:t>
            </a:r>
            <a:endParaRPr lang="en-US" altLang="en-US" smtClean="0"/>
          </a:p>
        </p:txBody>
      </p:sp>
      <p:pic>
        <p:nvPicPr>
          <p:cNvPr id="5124" name="Picture 3" descr="rdt_par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020763" y="3113088"/>
            <a:ext cx="83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send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side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7167563" y="3122613"/>
            <a:ext cx="12207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receive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side</a:t>
            </a:r>
            <a:endParaRPr lang="en-US" altLang="en-US" sz="2400">
              <a:latin typeface="Times New Roman" pitchFamily="-1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5143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Courier New" pitchFamily="-1" charset="0"/>
                </a:rPr>
                <a:t>rdt_send():</a:t>
              </a:r>
              <a:r>
                <a:rPr lang="en-US" altLang="en-US" sz="1800">
                  <a:latin typeface="Times New Roman" pitchFamily="-1" charset="0"/>
                </a:rPr>
                <a:t> </a:t>
              </a:r>
              <a:r>
                <a:rPr lang="en-US" altLang="en-US" sz="1800"/>
                <a:t>called from above, (e.g., by app.). Passed data to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deliver to receiver upper layer</a:t>
              </a:r>
              <a:endParaRPr lang="en-US" altLang="en-US" sz="2400">
                <a:latin typeface="Times New Roman" pitchFamily="-1" charset="0"/>
              </a:endParaRPr>
            </a:p>
          </p:txBody>
        </p:sp>
        <p:grpSp>
          <p:nvGrpSpPr>
            <p:cNvPr id="5144" name="Group 8"/>
            <p:cNvGrpSpPr>
              <a:grpSpLocks/>
            </p:cNvGrpSpPr>
            <p:nvPr/>
          </p:nvGrpSpPr>
          <p:grpSpPr bwMode="auto"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5145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6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-1" charset="0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-1" charset="0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-1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5139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 err="1">
                  <a:solidFill>
                    <a:srgbClr val="FF0000"/>
                  </a:solidFill>
                  <a:latin typeface="Courier New" pitchFamily="-1" charset="0"/>
                </a:rPr>
                <a:t>udt_send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itchFamily="-1" charset="0"/>
                </a:rPr>
                <a:t>():</a:t>
              </a:r>
              <a:r>
                <a:rPr lang="en-US" altLang="en-US" sz="1800" dirty="0">
                  <a:latin typeface="Times New Roman" pitchFamily="-1" charset="0"/>
                </a:rPr>
                <a:t> </a:t>
              </a:r>
              <a:r>
                <a:rPr lang="en-US" altLang="en-US" sz="1800" dirty="0"/>
                <a:t>called by </a:t>
              </a:r>
              <a:r>
                <a:rPr lang="en-US" altLang="en-US" sz="1800" dirty="0" err="1"/>
                <a:t>rdt</a:t>
              </a:r>
              <a:r>
                <a:rPr lang="en-US" altLang="en-US" sz="1800" dirty="0"/>
                <a:t>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to transfer packet over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unreliable channel to receiver</a:t>
              </a:r>
              <a:endParaRPr lang="en-US" altLang="en-US" sz="2400" dirty="0">
                <a:latin typeface="Times New Roman" pitchFamily="-1" charset="0"/>
              </a:endParaRPr>
            </a:p>
          </p:txBody>
        </p:sp>
        <p:grpSp>
          <p:nvGrpSpPr>
            <p:cNvPr id="5140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5141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2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-1" charset="0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-1" charset="0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-1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922838" y="4362450"/>
            <a:ext cx="3965575" cy="1647825"/>
            <a:chOff x="3101" y="2748"/>
            <a:chExt cx="2498" cy="1038"/>
          </a:xfrm>
        </p:grpSpPr>
        <p:sp>
          <p:nvSpPr>
            <p:cNvPr id="5135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 err="1">
                  <a:solidFill>
                    <a:srgbClr val="FF0000"/>
                  </a:solidFill>
                  <a:latin typeface="Courier New" pitchFamily="-1" charset="0"/>
                </a:rPr>
                <a:t>rdt_rcv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itchFamily="-1" charset="0"/>
                </a:rPr>
                <a:t>():</a:t>
              </a:r>
              <a:r>
                <a:rPr lang="en-US" altLang="en-US" sz="1800" dirty="0">
                  <a:latin typeface="Times New Roman" pitchFamily="-1" charset="0"/>
                </a:rPr>
                <a:t> </a:t>
              </a:r>
              <a:r>
                <a:rPr lang="en-US" altLang="en-US" sz="1800" dirty="0"/>
                <a:t>called when packet arrives on </a:t>
              </a:r>
              <a:r>
                <a:rPr lang="en-US" altLang="en-US" sz="1800" dirty="0" err="1"/>
                <a:t>rcv</a:t>
              </a:r>
              <a:r>
                <a:rPr lang="en-US" altLang="en-US" sz="1800" dirty="0"/>
                <a:t>-side of channel</a:t>
              </a:r>
              <a:endParaRPr lang="en-US" altLang="en-US" sz="2400" dirty="0">
                <a:latin typeface="Times New Roman" pitchFamily="-1" charset="0"/>
              </a:endParaRPr>
            </a:p>
          </p:txBody>
        </p:sp>
        <p:grpSp>
          <p:nvGrpSpPr>
            <p:cNvPr id="5136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5137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8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-1" charset="0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-1" charset="0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-1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5131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Courier New" pitchFamily="-1" charset="0"/>
                </a:rPr>
                <a:t>deliver_data():</a:t>
              </a:r>
              <a:r>
                <a:rPr lang="en-US" altLang="en-US" sz="1800">
                  <a:latin typeface="Times New Roman" pitchFamily="-1" charset="0"/>
                </a:rPr>
                <a:t> </a:t>
              </a:r>
              <a:r>
                <a:rPr lang="en-US" altLang="en-US" sz="1800"/>
                <a:t>called by </a:t>
              </a:r>
              <a:r>
                <a:rPr lang="en-US" altLang="en-US" sz="1800" b="1">
                  <a:latin typeface="Courier New" pitchFamily="-1" charset="0"/>
                </a:rPr>
                <a:t>rdt</a:t>
              </a:r>
              <a:r>
                <a:rPr lang="en-US" altLang="en-US" sz="1800"/>
                <a:t> to deliver data to upper</a:t>
              </a:r>
              <a:endParaRPr lang="en-US" altLang="en-US" sz="2400">
                <a:latin typeface="Times New Roman" pitchFamily="-1" charset="0"/>
              </a:endParaRPr>
            </a:p>
          </p:txBody>
        </p:sp>
        <p:grpSp>
          <p:nvGrpSpPr>
            <p:cNvPr id="5132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5133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4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-1" charset="0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-1" charset="0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-1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C77BF402-637C-46BF-B94D-53774FF1C720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Pipelining: increased utilization</a:t>
            </a:r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0" y="1571625"/>
            <a:ext cx="3086100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first packet bit transmitted, t = 0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sender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receiver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Freeform 11"/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Text Box 14"/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RTT 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31760" name="Line 15"/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16"/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Text Box 17"/>
          <p:cNvSpPr txBox="1">
            <a:spLocks noChangeArrowheads="1"/>
          </p:cNvSpPr>
          <p:nvPr/>
        </p:nvSpPr>
        <p:spPr bwMode="auto">
          <a:xfrm>
            <a:off x="346075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last bit transmitted, t = L / R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31763" name="Line 18"/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Text Box 19"/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first packet bit arrives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31765" name="Line 20"/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Text Box 21"/>
          <p:cNvSpPr txBox="1">
            <a:spLocks noChangeArrowheads="1"/>
          </p:cNvSpPr>
          <p:nvPr/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last packet bit arrives, send ACK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31767" name="Text Box 22"/>
          <p:cNvSpPr txBox="1">
            <a:spLocks noChangeArrowheads="1"/>
          </p:cNvSpPr>
          <p:nvPr/>
        </p:nvSpPr>
        <p:spPr bwMode="auto">
          <a:xfrm>
            <a:off x="493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ACK arrives, send next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packet, t = RTT + L / R</a:t>
            </a:r>
            <a:endParaRPr lang="en-US" altLang="en-US" sz="1600">
              <a:latin typeface="Times New Roman" pitchFamily="-1" charset="0"/>
            </a:endParaRPr>
          </a:p>
        </p:txBody>
      </p:sp>
      <p:grpSp>
        <p:nvGrpSpPr>
          <p:cNvPr id="31768" name="Group 23"/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31797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8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09853 w 1845"/>
                <a:gd name="T3" fmla="*/ 35352 h 592"/>
                <a:gd name="T4" fmla="*/ 65200 w 1845"/>
                <a:gd name="T5" fmla="*/ 35352 h 592"/>
                <a:gd name="T6" fmla="*/ 0 w 1845"/>
                <a:gd name="T7" fmla="*/ 14752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99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1802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3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00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1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69" name="Freeform 31"/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0" name="Freeform 32"/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Line 33"/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2" name="Line 34"/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773" name="Group 35"/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31790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1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09853 w 1845"/>
                <a:gd name="T3" fmla="*/ 35352 h 592"/>
                <a:gd name="T4" fmla="*/ 65200 w 1845"/>
                <a:gd name="T5" fmla="*/ 35352 h 592"/>
                <a:gd name="T6" fmla="*/ 0 w 1845"/>
                <a:gd name="T7" fmla="*/ 14752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92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1795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6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93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4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74" name="Group 43"/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31783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09853 w 1845"/>
                <a:gd name="T3" fmla="*/ 35352 h 592"/>
                <a:gd name="T4" fmla="*/ 65200 w 1845"/>
                <a:gd name="T5" fmla="*/ 35352 h 592"/>
                <a:gd name="T6" fmla="*/ 0 w 1845"/>
                <a:gd name="T7" fmla="*/ 14752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85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1788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9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86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75" name="Line 51"/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6" name="Text Box 52"/>
          <p:cNvSpPr txBox="1">
            <a:spLocks noChangeArrowheads="1"/>
          </p:cNvSpPr>
          <p:nvPr/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last bit of 2</a:t>
            </a:r>
            <a:r>
              <a:rPr lang="en-US" altLang="en-US" sz="1600" baseline="30000">
                <a:latin typeface="Arial" charset="0"/>
              </a:rPr>
              <a:t>nd</a:t>
            </a:r>
            <a:r>
              <a:rPr lang="en-US" altLang="en-US" sz="1600">
                <a:latin typeface="Arial" charset="0"/>
              </a:rPr>
              <a:t> packet arrives, send ACK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31777" name="Line 53"/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8" name="Line 54"/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9" name="Text Box 55"/>
          <p:cNvSpPr txBox="1">
            <a:spLocks noChangeArrowheads="1"/>
          </p:cNvSpPr>
          <p:nvPr/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last bit of 3</a:t>
            </a:r>
            <a:r>
              <a:rPr lang="en-US" altLang="en-US" sz="1600" baseline="30000">
                <a:latin typeface="Arial" charset="0"/>
              </a:rPr>
              <a:t>rd</a:t>
            </a:r>
            <a:r>
              <a:rPr lang="en-US" altLang="en-US" sz="1600">
                <a:latin typeface="Arial" charset="0"/>
              </a:rPr>
              <a:t> packet arrives, send ACK</a:t>
            </a:r>
            <a:endParaRPr lang="en-US" altLang="en-US" sz="1600">
              <a:latin typeface="Times New Roman" pitchFamily="-1" charset="0"/>
            </a:endParaRPr>
          </a:p>
        </p:txBody>
      </p:sp>
      <p:graphicFrame>
        <p:nvGraphicFramePr>
          <p:cNvPr id="31780" name="Object 56"/>
          <p:cNvGraphicFramePr>
            <a:graphicFrameLocks noChangeAspect="1"/>
          </p:cNvGraphicFramePr>
          <p:nvPr/>
        </p:nvGraphicFramePr>
        <p:xfrm>
          <a:off x="1462088" y="5135563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5" name="Picture" r:id="rId4" imgW="3177616" imgH="498211" progId="Word.Picture.8">
                  <p:embed/>
                </p:oleObj>
              </mc:Choice>
              <mc:Fallback>
                <p:oleObj name="Picture" r:id="rId4" imgW="3177616" imgH="498211" progId="Word.Picture.8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5135563"/>
                        <a:ext cx="5994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1" name="Text Box 57"/>
          <p:cNvSpPr txBox="1">
            <a:spLocks noChangeArrowheads="1"/>
          </p:cNvSpPr>
          <p:nvPr/>
        </p:nvSpPr>
        <p:spPr bwMode="auto">
          <a:xfrm>
            <a:off x="6310313" y="4437063"/>
            <a:ext cx="2505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Increase utilization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by a factor of 3!</a:t>
            </a:r>
          </a:p>
        </p:txBody>
      </p:sp>
      <p:sp>
        <p:nvSpPr>
          <p:cNvPr id="31782" name="Line 58"/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1F4A35C5-AFF1-4543-AB6B-90B374DFFAFA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Go-Back-N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Sender:</a:t>
            </a:r>
            <a:endParaRPr lang="en-US" altLang="en-US" sz="2400" smtClean="0"/>
          </a:p>
          <a:p>
            <a:r>
              <a:rPr lang="en-US" altLang="en-US" sz="2000" smtClean="0"/>
              <a:t>k-bit seq # in pkt header</a:t>
            </a:r>
          </a:p>
          <a:p>
            <a:r>
              <a:rPr lang="en-US" altLang="en-US" sz="2000" smtClean="0"/>
              <a:t>“window” of up to N, consecutive unack’ed pkts allowed</a:t>
            </a:r>
          </a:p>
          <a:p>
            <a:endParaRPr lang="en-US" altLang="en-US" sz="2400" smtClean="0"/>
          </a:p>
          <a:p>
            <a:endParaRPr lang="en-US" altLang="en-US" sz="2400" smtClean="0"/>
          </a:p>
        </p:txBody>
      </p:sp>
      <p:pic>
        <p:nvPicPr>
          <p:cNvPr id="32773" name="Picture 4" descr="gbn_seq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752725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476250" y="4638675"/>
            <a:ext cx="83248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r>
              <a:rPr lang="en-US" altLang="en-US" sz="2000" dirty="0"/>
              <a:t>ACK(n): ACKs all </a:t>
            </a:r>
            <a:r>
              <a:rPr lang="en-US" altLang="en-US" sz="2000" dirty="0" err="1"/>
              <a:t>pkts</a:t>
            </a:r>
            <a:r>
              <a:rPr lang="en-US" altLang="en-US" sz="2000" dirty="0"/>
              <a:t> up to, including </a:t>
            </a:r>
            <a:r>
              <a:rPr lang="en-US" altLang="en-US" sz="2000" dirty="0" err="1"/>
              <a:t>seq</a:t>
            </a:r>
            <a:r>
              <a:rPr lang="en-US" altLang="en-US" sz="2000" dirty="0"/>
              <a:t> # n - “</a:t>
            </a:r>
            <a:r>
              <a:rPr lang="en-US" altLang="en-US" sz="2000" dirty="0">
                <a:solidFill>
                  <a:srgbClr val="FF0000"/>
                </a:solidFill>
              </a:rPr>
              <a:t>cumulative ACK</a:t>
            </a:r>
            <a:r>
              <a:rPr lang="en-US" altLang="en-US" sz="2000" dirty="0"/>
              <a:t>”</a:t>
            </a:r>
          </a:p>
          <a:p>
            <a:pPr lvl="1"/>
            <a:r>
              <a:rPr lang="en-US" altLang="en-US" sz="2000" dirty="0"/>
              <a:t>may receive duplicate ACKs (see receiver)</a:t>
            </a:r>
            <a:endParaRPr lang="en-US" altLang="en-US" sz="1800" dirty="0"/>
          </a:p>
          <a:p>
            <a:r>
              <a:rPr lang="en-US" altLang="en-US" sz="2000" dirty="0"/>
              <a:t>timer for the </a:t>
            </a:r>
            <a:r>
              <a:rPr lang="en-US" altLang="en-US" sz="2000" dirty="0">
                <a:solidFill>
                  <a:srgbClr val="FF0000"/>
                </a:solidFill>
              </a:rPr>
              <a:t>oldest</a:t>
            </a:r>
            <a:r>
              <a:rPr lang="en-US" altLang="en-US" sz="2000" dirty="0"/>
              <a:t> transmitted not yet </a:t>
            </a:r>
            <a:r>
              <a:rPr lang="en-US" altLang="en-US" sz="2000" dirty="0" err="1"/>
              <a:t>acked</a:t>
            </a:r>
            <a:r>
              <a:rPr lang="en-US" altLang="en-US" sz="2000" dirty="0"/>
              <a:t> packet!</a:t>
            </a:r>
          </a:p>
          <a:p>
            <a:r>
              <a:rPr lang="en-US" altLang="en-US" sz="2000" i="1" dirty="0"/>
              <a:t>timeout(n):</a:t>
            </a:r>
            <a:r>
              <a:rPr lang="en-US" altLang="en-US" sz="2000" dirty="0"/>
              <a:t> retransmit </a:t>
            </a:r>
            <a:r>
              <a:rPr lang="en-US" altLang="en-US" sz="2000" dirty="0" err="1"/>
              <a:t>pkt</a:t>
            </a:r>
            <a:r>
              <a:rPr lang="en-US" altLang="en-US" sz="2000" dirty="0"/>
              <a:t> n and all higher </a:t>
            </a:r>
            <a:r>
              <a:rPr lang="en-US" altLang="en-US" sz="2000" dirty="0" err="1"/>
              <a:t>seq</a:t>
            </a:r>
            <a:r>
              <a:rPr lang="en-US" altLang="en-US" sz="2000" dirty="0"/>
              <a:t> # </a:t>
            </a:r>
            <a:r>
              <a:rPr lang="en-US" altLang="en-US" sz="2000" dirty="0" err="1"/>
              <a:t>pkts</a:t>
            </a:r>
            <a:r>
              <a:rPr lang="en-US" altLang="en-US" sz="2000" dirty="0"/>
              <a:t> in window</a:t>
            </a:r>
          </a:p>
          <a:p>
            <a:endParaRPr lang="en-US" altLang="en-US" sz="2400" dirty="0"/>
          </a:p>
          <a:p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5E73402D-C745-4923-AE14-4F8DC154022A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96863"/>
            <a:ext cx="7772400" cy="700087"/>
          </a:xfrm>
        </p:spPr>
        <p:txBody>
          <a:bodyPr/>
          <a:lstStyle/>
          <a:p>
            <a:r>
              <a:rPr lang="en-US" altLang="en-US" sz="3200" smtClean="0"/>
              <a:t>GBN: sender extended FSM</a:t>
            </a:r>
            <a:endParaRPr lang="en-US" altLang="en-US" smtClean="0"/>
          </a:p>
        </p:txBody>
      </p:sp>
      <p:grpSp>
        <p:nvGrpSpPr>
          <p:cNvPr id="33796" name="Group 3"/>
          <p:cNvGrpSpPr>
            <a:grpSpLocks/>
          </p:cNvGrpSpPr>
          <p:nvPr/>
        </p:nvGrpSpPr>
        <p:grpSpPr bwMode="auto">
          <a:xfrm>
            <a:off x="3535363" y="3743325"/>
            <a:ext cx="800100" cy="657225"/>
            <a:chOff x="1939" y="2515"/>
            <a:chExt cx="504" cy="414"/>
          </a:xfrm>
        </p:grpSpPr>
        <p:sp>
          <p:nvSpPr>
            <p:cNvPr id="33817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33818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Wait</a:t>
              </a:r>
              <a:endParaRPr lang="en-US" altLang="en-US" sz="1600">
                <a:latin typeface="Times New Roman" pitchFamily="-1" charset="0"/>
              </a:endParaRPr>
            </a:p>
          </p:txBody>
        </p:sp>
      </p:grpSp>
      <p:sp>
        <p:nvSpPr>
          <p:cNvPr id="33797" name="Line 6"/>
          <p:cNvSpPr>
            <a:spLocks noChangeShapeType="1"/>
          </p:cNvSpPr>
          <p:nvPr/>
        </p:nvSpPr>
        <p:spPr bwMode="auto">
          <a:xfrm>
            <a:off x="2028825" y="2830513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4751388" y="3810000"/>
            <a:ext cx="27765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start_timer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udt_send(sndpkt[base])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udt_send(sndpkt[base+1])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udt_send(sndpkt[nextseqnum-1])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4773613" y="3575050"/>
            <a:ext cx="1100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timeout</a:t>
            </a:r>
            <a:endParaRPr lang="en-US" altLang="en-US" sz="1400">
              <a:latin typeface="Times New Roman" pitchFamily="-1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>
            <a:off x="4857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Freeform 10"/>
          <p:cNvSpPr>
            <a:spLocks/>
          </p:cNvSpPr>
          <p:nvPr/>
        </p:nvSpPr>
        <p:spPr bwMode="auto">
          <a:xfrm>
            <a:off x="4360863" y="349885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Text Box 11"/>
          <p:cNvSpPr txBox="1">
            <a:spLocks noChangeArrowheads="1"/>
          </p:cNvSpPr>
          <p:nvPr/>
        </p:nvSpPr>
        <p:spPr bwMode="auto">
          <a:xfrm>
            <a:off x="3194050" y="1069975"/>
            <a:ext cx="2333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rdt_send(data)</a:t>
            </a:r>
            <a:r>
              <a:rPr lang="en-US" altLang="en-US" sz="1000">
                <a:latin typeface="Arial" charset="0"/>
              </a:rPr>
              <a:t> 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33803" name="Line 12"/>
          <p:cNvSpPr>
            <a:spLocks noChangeShapeType="1"/>
          </p:cNvSpPr>
          <p:nvPr/>
        </p:nvSpPr>
        <p:spPr bwMode="auto">
          <a:xfrm>
            <a:off x="3302000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Text Box 13"/>
          <p:cNvSpPr txBox="1">
            <a:spLocks noChangeArrowheads="1"/>
          </p:cNvSpPr>
          <p:nvPr/>
        </p:nvSpPr>
        <p:spPr bwMode="auto">
          <a:xfrm>
            <a:off x="3194050" y="1411288"/>
            <a:ext cx="55213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if (nextseqnum &lt; base+N)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  sndpkt[nextseqnum] = make_pkt(nextseqnum,data,chksum)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  udt_send(sndpkt[nextseqnum])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  if (base == nextseqnum)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     start_timer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  nextseqnum++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refuse_data(data)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33805" name="Freeform 14"/>
          <p:cNvSpPr>
            <a:spLocks/>
          </p:cNvSpPr>
          <p:nvPr/>
        </p:nvSpPr>
        <p:spPr bwMode="auto">
          <a:xfrm rot="5142103" flipH="1">
            <a:off x="3787776" y="293370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Text Box 15"/>
          <p:cNvSpPr txBox="1">
            <a:spLocks noChangeArrowheads="1"/>
          </p:cNvSpPr>
          <p:nvPr/>
        </p:nvSpPr>
        <p:spPr bwMode="auto">
          <a:xfrm>
            <a:off x="3343275" y="5478463"/>
            <a:ext cx="42005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charset="0"/>
              </a:rPr>
              <a:t>base = </a:t>
            </a:r>
            <a:r>
              <a:rPr lang="en-US" altLang="en-US" sz="1400" dirty="0" err="1">
                <a:latin typeface="Arial" charset="0"/>
              </a:rPr>
              <a:t>getacknum</a:t>
            </a:r>
            <a:r>
              <a:rPr lang="en-US" altLang="en-US" sz="1400" dirty="0">
                <a:latin typeface="Arial" charset="0"/>
              </a:rPr>
              <a:t>(</a:t>
            </a:r>
            <a:r>
              <a:rPr lang="en-US" altLang="en-US" sz="1400" dirty="0" err="1">
                <a:latin typeface="Arial" charset="0"/>
              </a:rPr>
              <a:t>rcvpkt</a:t>
            </a:r>
            <a:r>
              <a:rPr lang="en-US" altLang="en-US" sz="1400" dirty="0">
                <a:latin typeface="Arial" charset="0"/>
              </a:rPr>
              <a:t>)+1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charset="0"/>
              </a:rPr>
              <a:t>If (base == </a:t>
            </a:r>
            <a:r>
              <a:rPr lang="en-US" altLang="en-US" sz="1400" dirty="0" err="1">
                <a:latin typeface="Arial" charset="0"/>
              </a:rPr>
              <a:t>nextseqnum</a:t>
            </a:r>
            <a:r>
              <a:rPr lang="en-US" altLang="en-US" sz="1400" dirty="0">
                <a:latin typeface="Arial" charset="0"/>
              </a:rPr>
              <a:t>) </a:t>
            </a:r>
            <a:r>
              <a:rPr lang="en-US" altLang="en-US" sz="1400" dirty="0">
                <a:solidFill>
                  <a:srgbClr val="FF0000"/>
                </a:solidFill>
                <a:latin typeface="Arial" charset="0"/>
              </a:rPr>
              <a:t>//</a:t>
            </a:r>
            <a:r>
              <a:rPr lang="en-US" altLang="en-US" sz="1400" dirty="0" smtClean="0">
                <a:solidFill>
                  <a:srgbClr val="FF0000"/>
                </a:solidFill>
                <a:latin typeface="Arial" charset="0"/>
              </a:rPr>
              <a:t>no </a:t>
            </a:r>
            <a:r>
              <a:rPr lang="en-US" altLang="en-US" sz="1400" dirty="0">
                <a:solidFill>
                  <a:srgbClr val="FF0000"/>
                </a:solidFill>
                <a:latin typeface="Arial" charset="0"/>
              </a:rPr>
              <a:t>outstanding packet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charset="0"/>
              </a:rPr>
              <a:t>    </a:t>
            </a:r>
            <a:r>
              <a:rPr lang="en-US" altLang="en-US" sz="1400" dirty="0" err="1">
                <a:latin typeface="Arial" charset="0"/>
              </a:rPr>
              <a:t>stop_timer</a:t>
            </a:r>
            <a:endParaRPr lang="en-US" altLang="en-US" sz="1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charset="0"/>
              </a:rPr>
              <a:t>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charset="0"/>
              </a:rPr>
              <a:t>    </a:t>
            </a:r>
            <a:r>
              <a:rPr lang="en-US" altLang="en-US" sz="1400" dirty="0" err="1">
                <a:latin typeface="Arial" charset="0"/>
              </a:rPr>
              <a:t>start_timer</a:t>
            </a:r>
            <a:endParaRPr lang="en-US" altLang="en-US" sz="1400" dirty="0">
              <a:latin typeface="Times New Roman" pitchFamily="-1" charset="0"/>
            </a:endParaRPr>
          </a:p>
        </p:txBody>
      </p:sp>
      <p:sp>
        <p:nvSpPr>
          <p:cNvPr id="33807" name="Text Box 16"/>
          <p:cNvSpPr txBox="1">
            <a:spLocks noChangeArrowheads="1"/>
          </p:cNvSpPr>
          <p:nvPr/>
        </p:nvSpPr>
        <p:spPr bwMode="auto">
          <a:xfrm>
            <a:off x="3355975" y="4978400"/>
            <a:ext cx="28336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 &amp;&amp;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 notcorrupt(rcvpkt)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33808" name="Line 17"/>
          <p:cNvSpPr>
            <a:spLocks noChangeShapeType="1"/>
          </p:cNvSpPr>
          <p:nvPr/>
        </p:nvSpPr>
        <p:spPr bwMode="auto">
          <a:xfrm>
            <a:off x="3448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Freeform 18"/>
          <p:cNvSpPr>
            <a:spLocks/>
          </p:cNvSpPr>
          <p:nvPr/>
        </p:nvSpPr>
        <p:spPr bwMode="auto">
          <a:xfrm>
            <a:off x="3505200" y="4446588"/>
            <a:ext cx="1054100" cy="674687"/>
          </a:xfrm>
          <a:custGeom>
            <a:avLst/>
            <a:gdLst>
              <a:gd name="T0" fmla="*/ 2147483647 w 664"/>
              <a:gd name="T1" fmla="*/ 2147483647 h 425"/>
              <a:gd name="T2" fmla="*/ 2147483647 w 664"/>
              <a:gd name="T3" fmla="*/ 0 h 425"/>
              <a:gd name="T4" fmla="*/ 0 60000 65536"/>
              <a:gd name="T5" fmla="*/ 0 60000 65536"/>
              <a:gd name="T6" fmla="*/ 0 w 664"/>
              <a:gd name="T7" fmla="*/ 0 h 425"/>
              <a:gd name="T8" fmla="*/ 664 w 664"/>
              <a:gd name="T9" fmla="*/ 425 h 4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9"/>
          <p:cNvSpPr>
            <a:spLocks noChangeShapeType="1"/>
          </p:cNvSpPr>
          <p:nvPr/>
        </p:nvSpPr>
        <p:spPr bwMode="auto">
          <a:xfrm>
            <a:off x="1614488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Text Box 20"/>
          <p:cNvSpPr txBox="1">
            <a:spLocks noChangeArrowheads="1"/>
          </p:cNvSpPr>
          <p:nvPr/>
        </p:nvSpPr>
        <p:spPr bwMode="auto">
          <a:xfrm>
            <a:off x="1487488" y="3227388"/>
            <a:ext cx="148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base=1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nextseqnum=1</a:t>
            </a:r>
            <a:endParaRPr lang="en-US" altLang="en-US" sz="1400">
              <a:latin typeface="Times New Roman" pitchFamily="-1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33812" name="Text Box 21"/>
          <p:cNvSpPr txBox="1">
            <a:spLocks noChangeArrowheads="1"/>
          </p:cNvSpPr>
          <p:nvPr/>
        </p:nvSpPr>
        <p:spPr bwMode="auto">
          <a:xfrm>
            <a:off x="1250950" y="4289425"/>
            <a:ext cx="2047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 &amp;&amp; corrupt(rcvpkt)</a:t>
            </a:r>
            <a:r>
              <a:rPr lang="en-US" altLang="en-US" sz="1000">
                <a:latin typeface="Arial" charset="0"/>
              </a:rPr>
              <a:t>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33813" name="Line 22"/>
          <p:cNvSpPr>
            <a:spLocks noChangeShapeType="1"/>
          </p:cNvSpPr>
          <p:nvPr/>
        </p:nvSpPr>
        <p:spPr bwMode="auto">
          <a:xfrm flipV="1">
            <a:off x="1343025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Freeform 23"/>
          <p:cNvSpPr>
            <a:spLocks/>
          </p:cNvSpPr>
          <p:nvPr/>
        </p:nvSpPr>
        <p:spPr bwMode="auto">
          <a:xfrm>
            <a:off x="2898775" y="4221163"/>
            <a:ext cx="695325" cy="638175"/>
          </a:xfrm>
          <a:custGeom>
            <a:avLst/>
            <a:gdLst>
              <a:gd name="T0" fmla="*/ 2147483647 w 1095"/>
              <a:gd name="T1" fmla="*/ 0 h 1005"/>
              <a:gd name="T2" fmla="*/ 2147483647 w 1095"/>
              <a:gd name="T3" fmla="*/ 2147483647 h 1005"/>
              <a:gd name="T4" fmla="*/ 0 60000 65536"/>
              <a:gd name="T5" fmla="*/ 0 60000 65536"/>
              <a:gd name="T6" fmla="*/ 0 w 1095"/>
              <a:gd name="T7" fmla="*/ 0 h 1005"/>
              <a:gd name="T8" fmla="*/ 1095 w 1095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Text Box 24"/>
          <p:cNvSpPr txBox="1">
            <a:spLocks noChangeArrowheads="1"/>
          </p:cNvSpPr>
          <p:nvPr/>
        </p:nvSpPr>
        <p:spPr bwMode="auto">
          <a:xfrm>
            <a:off x="1530350" y="29273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itchFamily="18" charset="2"/>
              </a:rPr>
              <a:t>L</a:t>
            </a:r>
          </a:p>
        </p:txBody>
      </p:sp>
      <p:sp>
        <p:nvSpPr>
          <p:cNvPr id="33816" name="Text Box 25"/>
          <p:cNvSpPr txBox="1">
            <a:spLocks noChangeArrowheads="1"/>
          </p:cNvSpPr>
          <p:nvPr/>
        </p:nvSpPr>
        <p:spPr bwMode="auto">
          <a:xfrm>
            <a:off x="1682750" y="47688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CF5F83FF-4006-4165-9F64-38801ECA8C29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GBN: receiver extended FSM</a:t>
            </a:r>
            <a:endParaRPr lang="en-US" altLang="en-US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01688" y="3641725"/>
            <a:ext cx="8148637" cy="28543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smtClean="0"/>
              <a:t>ACK-only: always send ACK for correctly-received pkt with highest </a:t>
            </a:r>
            <a:r>
              <a:rPr lang="en-US" altLang="en-US" sz="2400" i="1" smtClean="0">
                <a:solidFill>
                  <a:schemeClr val="accent2"/>
                </a:solidFill>
              </a:rPr>
              <a:t>in-order</a:t>
            </a:r>
            <a:r>
              <a:rPr lang="en-US" altLang="en-US" sz="2400" smtClean="0"/>
              <a:t> seq #</a:t>
            </a:r>
          </a:p>
          <a:p>
            <a:pPr lvl="1"/>
            <a:r>
              <a:rPr lang="en-US" altLang="en-US" sz="2000" smtClean="0"/>
              <a:t>may generate duplicate ACKs</a:t>
            </a:r>
          </a:p>
          <a:p>
            <a:pPr lvl="1"/>
            <a:r>
              <a:rPr lang="en-US" altLang="en-US" sz="2000" smtClean="0"/>
              <a:t>need only remember </a:t>
            </a:r>
            <a:r>
              <a:rPr lang="en-US" altLang="en-US" sz="2000" b="1" smtClean="0">
                <a:latin typeface="Courier New" pitchFamily="-1" charset="0"/>
              </a:rPr>
              <a:t>expectedseqnum</a:t>
            </a:r>
          </a:p>
          <a:p>
            <a:r>
              <a:rPr lang="en-US" altLang="en-US" sz="2400" smtClean="0"/>
              <a:t>out-of-order pkt: </a:t>
            </a:r>
          </a:p>
          <a:p>
            <a:pPr lvl="1"/>
            <a:r>
              <a:rPr lang="en-US" altLang="en-US" sz="2000" smtClean="0"/>
              <a:t>discard (don’t buffer) -&gt; </a:t>
            </a:r>
            <a:r>
              <a:rPr lang="en-US" altLang="en-US" sz="2000" smtClean="0">
                <a:solidFill>
                  <a:srgbClr val="FF0000"/>
                </a:solidFill>
              </a:rPr>
              <a:t>no receiver buffering</a:t>
            </a:r>
            <a:r>
              <a:rPr lang="en-US" altLang="en-US" sz="2000" smtClean="0"/>
              <a:t>!</a:t>
            </a:r>
          </a:p>
          <a:p>
            <a:pPr lvl="1"/>
            <a:r>
              <a:rPr lang="en-US" altLang="en-US" sz="2000" smtClean="0">
                <a:solidFill>
                  <a:srgbClr val="FF0000"/>
                </a:solidFill>
              </a:rPr>
              <a:t>Re-ACK </a:t>
            </a:r>
            <a:r>
              <a:rPr lang="en-US" altLang="en-US" sz="2000" smtClean="0"/>
              <a:t>pkt with highest in-order seq #</a:t>
            </a:r>
          </a:p>
        </p:txBody>
      </p:sp>
      <p:sp>
        <p:nvSpPr>
          <p:cNvPr id="34821" name="Oval 4"/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Wait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2557463" y="1468438"/>
            <a:ext cx="16176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udt_send(sndpkt)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2597150" y="1192213"/>
            <a:ext cx="7254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default</a:t>
            </a:r>
            <a:endParaRPr lang="en-US" altLang="en-US" sz="1400">
              <a:latin typeface="Times New Roman" pitchFamily="-1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>
            <a:off x="2678113" y="148907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Freeform 10"/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4325938" y="1554163"/>
            <a:ext cx="35702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&amp;&amp; notcurrupt(rcvpkt)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&amp;&amp; hasseqnum(rcvpkt,expectedseqnum) 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4395788" y="224631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Text Box 13"/>
          <p:cNvSpPr txBox="1">
            <a:spLocks noChangeArrowheads="1"/>
          </p:cNvSpPr>
          <p:nvPr/>
        </p:nvSpPr>
        <p:spPr bwMode="auto">
          <a:xfrm>
            <a:off x="4330700" y="2289175"/>
            <a:ext cx="43148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extract(rcvpkt,data)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deliver_data(data)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sndpkt = make_pkt(expectedseqnum,ACK,chksum)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expectedseqnum++</a:t>
            </a:r>
            <a:endParaRPr lang="en-US" altLang="en-US" sz="1400">
              <a:latin typeface="Times New Roman" pitchFamily="-1" charset="0"/>
            </a:endParaRPr>
          </a:p>
        </p:txBody>
      </p:sp>
      <p:sp>
        <p:nvSpPr>
          <p:cNvPr id="34831" name="Freeform 14"/>
          <p:cNvSpPr>
            <a:spLocks/>
          </p:cNvSpPr>
          <p:nvPr/>
        </p:nvSpPr>
        <p:spPr bwMode="auto">
          <a:xfrm rot="5142103" flipH="1">
            <a:off x="3305176" y="1260475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>
            <a:off x="784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Text Box 16"/>
          <p:cNvSpPr txBox="1">
            <a:spLocks noChangeArrowheads="1"/>
          </p:cNvSpPr>
          <p:nvPr/>
        </p:nvSpPr>
        <p:spPr bwMode="auto">
          <a:xfrm>
            <a:off x="693738" y="2314575"/>
            <a:ext cx="3641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expectedseqnum=1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sndpkt =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make_pkt(expectedseqnum,ACK,chksum)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New Roman" pitchFamily="-1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34834" name="Text Box 17"/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72261679-1863-4174-A528-5D8E30977825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438150"/>
            <a:ext cx="7772400" cy="1143000"/>
          </a:xfrm>
        </p:spPr>
        <p:txBody>
          <a:bodyPr/>
          <a:lstStyle/>
          <a:p>
            <a:r>
              <a:rPr lang="en-US" altLang="en-US" sz="3600" smtClean="0"/>
              <a:t>GBN in</a:t>
            </a:r>
            <a:br>
              <a:rPr lang="en-US" altLang="en-US" sz="3600" smtClean="0"/>
            </a:br>
            <a:r>
              <a:rPr lang="en-US" altLang="en-US" sz="3600" smtClean="0"/>
              <a:t>action</a:t>
            </a:r>
            <a:endParaRPr lang="en-US" altLang="en-US" smtClean="0"/>
          </a:p>
        </p:txBody>
      </p:sp>
      <p:pic>
        <p:nvPicPr>
          <p:cNvPr id="308227" name="Picture 3" descr="gbn_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482600"/>
            <a:ext cx="5972175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FABBE34B-D24E-4CBB-96EA-FC3F89581BBB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GBN: Discussions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Only one timer at the sender for </a:t>
            </a:r>
            <a:r>
              <a:rPr lang="en-US" altLang="en-US" dirty="0" err="1" smtClean="0"/>
              <a:t>unacked</a:t>
            </a:r>
            <a:r>
              <a:rPr lang="en-US" altLang="en-US" dirty="0" smtClean="0"/>
              <a:t> packets</a:t>
            </a:r>
          </a:p>
          <a:p>
            <a:r>
              <a:rPr lang="en-US" altLang="en-US" dirty="0" smtClean="0"/>
              <a:t>Simple at receiver (NO receiver buffer), discard out-of-order packets</a:t>
            </a:r>
          </a:p>
          <a:p>
            <a:r>
              <a:rPr lang="en-US" altLang="en-US" dirty="0" smtClean="0"/>
              <a:t>A single packet error cause GBN to transmit a large number of packets</a:t>
            </a:r>
          </a:p>
          <a:p>
            <a:r>
              <a:rPr lang="en-US" altLang="en-US" dirty="0" smtClean="0"/>
              <a:t>In-order, but out-of-order in real world</a:t>
            </a:r>
          </a:p>
          <a:p>
            <a:r>
              <a:rPr lang="en-US" altLang="en-US" dirty="0" smtClean="0"/>
              <a:t>Unnecessary packet re-transmission!! </a:t>
            </a:r>
            <a:r>
              <a:rPr lang="en-US" altLang="en-US" dirty="0" smtClean="0">
                <a:sym typeface="Wingdings" pitchFamily="2" charset="2"/>
              </a:rPr>
              <a:t>performance stinks!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1E718564-1A88-4252-A6CC-19F2AB48C067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Selective Repeat</a:t>
            </a:r>
            <a:endParaRPr lang="en-US" altLang="en-US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r>
              <a:rPr lang="en-US" altLang="en-US" sz="2400" smtClean="0"/>
              <a:t>receiver </a:t>
            </a:r>
            <a:r>
              <a:rPr lang="en-US" altLang="en-US" sz="2400" i="1" smtClean="0">
                <a:solidFill>
                  <a:srgbClr val="FF0000"/>
                </a:solidFill>
              </a:rPr>
              <a:t>individually</a:t>
            </a:r>
            <a:r>
              <a:rPr lang="en-US" altLang="en-US" sz="2400" smtClean="0"/>
              <a:t> acknowledges all correctly received pkts, could be </a:t>
            </a:r>
            <a:r>
              <a:rPr lang="en-US" altLang="en-US" sz="2400" smtClean="0">
                <a:solidFill>
                  <a:srgbClr val="FF0000"/>
                </a:solidFill>
              </a:rPr>
              <a:t>out-of-order!!!</a:t>
            </a:r>
          </a:p>
          <a:p>
            <a:pPr lvl="1"/>
            <a:r>
              <a:rPr lang="en-US" altLang="en-US" sz="2000" smtClean="0"/>
              <a:t>buffers pkts, as needed, for eventual in-order delivery to upper layer</a:t>
            </a:r>
          </a:p>
          <a:p>
            <a:r>
              <a:rPr lang="en-US" altLang="en-US" sz="2400" smtClean="0">
                <a:solidFill>
                  <a:srgbClr val="FF0000"/>
                </a:solidFill>
              </a:rPr>
              <a:t>sender only resends pkts for which ACK not received</a:t>
            </a:r>
          </a:p>
          <a:p>
            <a:pPr lvl="1"/>
            <a:r>
              <a:rPr lang="en-US" altLang="en-US" sz="2000" smtClean="0"/>
              <a:t>sender timer for each unACKed pkt</a:t>
            </a:r>
          </a:p>
          <a:p>
            <a:pPr lvl="1"/>
            <a:r>
              <a:rPr lang="en-US" altLang="en-US" sz="2000" smtClean="0">
                <a:solidFill>
                  <a:schemeClr val="accent2"/>
                </a:solidFill>
              </a:rPr>
              <a:t>Avoid unnecessary re-transmission in GBN!!!</a:t>
            </a:r>
          </a:p>
          <a:p>
            <a:r>
              <a:rPr lang="en-US" altLang="en-US" sz="2400" smtClean="0"/>
              <a:t>sender window</a:t>
            </a:r>
          </a:p>
          <a:p>
            <a:pPr lvl="1"/>
            <a:r>
              <a:rPr lang="en-US" altLang="en-US" sz="2000" smtClean="0"/>
              <a:t>N consecutive seq #’s</a:t>
            </a:r>
          </a:p>
          <a:p>
            <a:pPr lvl="1"/>
            <a:r>
              <a:rPr lang="en-US" altLang="en-US" sz="2000" smtClean="0"/>
              <a:t>again limits seq #s of sent, unACKed pkts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F432CF8D-D5CC-4A67-8310-56E5C1960CC4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304800"/>
            <a:ext cx="8486775" cy="1143000"/>
          </a:xfrm>
        </p:spPr>
        <p:txBody>
          <a:bodyPr/>
          <a:lstStyle/>
          <a:p>
            <a:r>
              <a:rPr lang="en-US" altLang="en-US" sz="3200" smtClean="0"/>
              <a:t>Selective repeat: sender, receiver windows</a:t>
            </a:r>
            <a:endParaRPr lang="en-US" altLang="en-US" smtClean="0"/>
          </a:p>
        </p:txBody>
      </p:sp>
      <p:pic>
        <p:nvPicPr>
          <p:cNvPr id="38916" name="Picture 3" descr="sr_seq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243C3B65-CA25-4078-85CD-8F8BA7820008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r>
              <a:rPr lang="en-US" altLang="en-US" smtClean="0"/>
              <a:t>Selective repeat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data from above :</a:t>
            </a:r>
            <a:endParaRPr lang="en-US" altLang="en-US" sz="2400" smtClean="0"/>
          </a:p>
          <a:p>
            <a:r>
              <a:rPr lang="en-US" altLang="en-US" sz="2000" smtClean="0"/>
              <a:t>if next available seq # in window, send pkt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timeout(n):</a:t>
            </a:r>
            <a:endParaRPr lang="en-US" altLang="en-US" sz="2400" smtClean="0"/>
          </a:p>
          <a:p>
            <a:r>
              <a:rPr lang="en-US" altLang="en-US" sz="2000" smtClean="0"/>
              <a:t>resend pkt n, restart timer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ACK(n) </a:t>
            </a:r>
            <a:r>
              <a:rPr lang="en-US" altLang="en-US" sz="2000" smtClean="0"/>
              <a:t>in </a:t>
            </a:r>
            <a:r>
              <a:rPr lang="en-US" altLang="en-US" sz="1600" smtClean="0"/>
              <a:t>[sendbase,sendbase+N]:</a:t>
            </a:r>
            <a:endParaRPr lang="en-US" altLang="en-US" sz="2000" smtClean="0"/>
          </a:p>
          <a:p>
            <a:r>
              <a:rPr lang="en-US" altLang="en-US" sz="2000" smtClean="0"/>
              <a:t>mark pkt n as received</a:t>
            </a:r>
          </a:p>
          <a:p>
            <a:r>
              <a:rPr lang="en-US" altLang="en-US" sz="2000" smtClean="0"/>
              <a:t>if </a:t>
            </a:r>
            <a:r>
              <a:rPr lang="en-US" altLang="en-US" sz="2000" smtClean="0">
                <a:solidFill>
                  <a:srgbClr val="FF0000"/>
                </a:solidFill>
              </a:rPr>
              <a:t>n</a:t>
            </a:r>
            <a:r>
              <a:rPr lang="en-US" altLang="en-US" sz="2000" smtClean="0"/>
              <a:t> is smallest unACKed pkt, advance window base to next unACKed </a:t>
            </a:r>
            <a:r>
              <a:rPr lang="en-US" altLang="en-US" sz="2000" smtClean="0">
                <a:solidFill>
                  <a:srgbClr val="FF0000"/>
                </a:solidFill>
              </a:rPr>
              <a:t>seq #</a:t>
            </a:r>
            <a:r>
              <a:rPr lang="en-US" altLang="en-US" sz="2000" smtClean="0"/>
              <a:t> </a:t>
            </a:r>
            <a:endParaRPr lang="en-US" altLang="en-US" sz="2400" smtClean="0"/>
          </a:p>
          <a:p>
            <a:endParaRPr lang="en-US" altLang="en-US" sz="2400" smtClean="0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95300" y="1457325"/>
            <a:ext cx="3838575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grpSp>
        <p:nvGrpSpPr>
          <p:cNvPr id="39942" name="Group 5"/>
          <p:cNvGrpSpPr>
            <a:grpSpLocks/>
          </p:cNvGrpSpPr>
          <p:nvPr/>
        </p:nvGrpSpPr>
        <p:grpSpPr bwMode="auto">
          <a:xfrm>
            <a:off x="703263" y="1208088"/>
            <a:ext cx="1150937" cy="457200"/>
            <a:chOff x="1103" y="3929"/>
            <a:chExt cx="725" cy="288"/>
          </a:xfrm>
        </p:grpSpPr>
        <p:sp>
          <p:nvSpPr>
            <p:cNvPr id="39948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39949" name="Text Box 7"/>
            <p:cNvSpPr txBox="1">
              <a:spLocks noChangeArrowheads="1"/>
            </p:cNvSpPr>
            <p:nvPr/>
          </p:nvSpPr>
          <p:spPr bwMode="auto">
            <a:xfrm>
              <a:off x="1103" y="3929"/>
              <a:ext cx="7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</a:rPr>
                <a:t>sender</a:t>
              </a:r>
              <a:endParaRPr lang="en-US" altLang="en-US" sz="2400">
                <a:latin typeface="Times New Roman" pitchFamily="-1" charset="0"/>
              </a:endParaRPr>
            </a:p>
          </p:txBody>
        </p:sp>
      </p:grp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pkt n in </a:t>
            </a:r>
            <a:r>
              <a:rPr lang="en-US" altLang="en-US" sz="1600">
                <a:solidFill>
                  <a:srgbClr val="FF0000"/>
                </a:solidFill>
              </a:rPr>
              <a:t>[rcvbase, rcvbase+N-1]</a:t>
            </a:r>
            <a:endParaRPr lang="en-US" altLang="en-US" sz="2400"/>
          </a:p>
          <a:p>
            <a:r>
              <a:rPr lang="en-US" altLang="en-US" sz="2000"/>
              <a:t>send ACK(n)</a:t>
            </a:r>
          </a:p>
          <a:p>
            <a:r>
              <a:rPr lang="en-US" altLang="en-US" sz="2000"/>
              <a:t>out-of-order: buffer</a:t>
            </a:r>
          </a:p>
          <a:p>
            <a:r>
              <a:rPr lang="en-US" altLang="en-US" sz="2000"/>
              <a:t>in-order: deliver (also deliver buffered, in-order pkts), advance window to next not-yet-received pkt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pkt n in </a:t>
            </a:r>
            <a:r>
              <a:rPr lang="en-US" altLang="en-US" sz="1600">
                <a:solidFill>
                  <a:srgbClr val="FF0000"/>
                </a:solidFill>
              </a:rPr>
              <a:t>[rcvbase-N,rcvbase-1]</a:t>
            </a:r>
            <a:endParaRPr lang="en-US" altLang="en-US" sz="2400"/>
          </a:p>
          <a:p>
            <a:r>
              <a:rPr lang="en-US" altLang="en-US" sz="2000"/>
              <a:t>ACK(n)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otherwise: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</a:p>
          <a:p>
            <a:r>
              <a:rPr lang="en-US" altLang="en-US" sz="2000"/>
              <a:t>ignore </a:t>
            </a:r>
            <a:endParaRPr lang="en-US" altLang="en-US" sz="2400"/>
          </a:p>
          <a:p>
            <a:endParaRPr lang="en-US" altLang="en-US" sz="2400"/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grpSp>
        <p:nvGrpSpPr>
          <p:cNvPr id="39945" name="Group 10"/>
          <p:cNvGrpSpPr>
            <a:grpSpLocks/>
          </p:cNvGrpSpPr>
          <p:nvPr/>
        </p:nvGrpSpPr>
        <p:grpSpPr bwMode="auto">
          <a:xfrm>
            <a:off x="5186363" y="1179513"/>
            <a:ext cx="1366837" cy="457200"/>
            <a:chOff x="3339" y="191"/>
            <a:chExt cx="861" cy="288"/>
          </a:xfrm>
        </p:grpSpPr>
        <p:sp>
          <p:nvSpPr>
            <p:cNvPr id="39946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39947" name="Text Box 12"/>
            <p:cNvSpPr txBox="1">
              <a:spLocks noChangeArrowheads="1"/>
            </p:cNvSpPr>
            <p:nvPr/>
          </p:nvSpPr>
          <p:spPr bwMode="auto">
            <a:xfrm>
              <a:off x="3339" y="191"/>
              <a:ext cx="8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</a:rPr>
                <a:t>receiver</a:t>
              </a:r>
              <a:endParaRPr lang="en-US" altLang="en-US" sz="2400">
                <a:latin typeface="Times New Roman" pitchFamily="-1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77A81D0D-83B5-4614-A5E7-3B90BFFC2222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55588"/>
            <a:ext cx="7772400" cy="838200"/>
          </a:xfrm>
        </p:spPr>
        <p:txBody>
          <a:bodyPr/>
          <a:lstStyle/>
          <a:p>
            <a:r>
              <a:rPr lang="en-US" altLang="en-US" sz="3200" smtClean="0"/>
              <a:t>Selective repeat in action</a:t>
            </a:r>
          </a:p>
        </p:txBody>
      </p:sp>
      <p:pic>
        <p:nvPicPr>
          <p:cNvPr id="40964" name="Picture 3" descr="03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028700"/>
            <a:ext cx="6856412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259320E2-24B2-4D30-ACD8-6F818F7B7E27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Reliable data transfer: getting started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304925"/>
            <a:ext cx="7258050" cy="3352800"/>
          </a:xfrm>
          <a:noFill/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We’ll:</a:t>
            </a:r>
            <a:endParaRPr lang="en-US" altLang="en-US" sz="2400" smtClean="0"/>
          </a:p>
          <a:p>
            <a:r>
              <a:rPr lang="en-US" altLang="en-US" sz="2400" smtClean="0"/>
              <a:t>incrementally develop sender, receiver sides of reliable data transfer protocol (rdt)</a:t>
            </a:r>
          </a:p>
          <a:p>
            <a:r>
              <a:rPr lang="en-US" altLang="en-US" sz="2400" smtClean="0"/>
              <a:t>consider only unidirectional data transfer</a:t>
            </a:r>
          </a:p>
          <a:p>
            <a:pPr lvl="1"/>
            <a:r>
              <a:rPr lang="en-US" altLang="en-US" sz="2000" smtClean="0"/>
              <a:t>but control info will flow on both directions!</a:t>
            </a:r>
          </a:p>
          <a:p>
            <a:r>
              <a:rPr lang="en-US" altLang="en-US" sz="2400" smtClean="0"/>
              <a:t>use finite state machines (FSM)  to specify sender, receiver</a:t>
            </a: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3063875" y="4619625"/>
            <a:ext cx="917575" cy="942975"/>
            <a:chOff x="670" y="3294"/>
            <a:chExt cx="578" cy="594"/>
          </a:xfrm>
        </p:grpSpPr>
        <p:sp>
          <p:nvSpPr>
            <p:cNvPr id="6166" name="Oval 5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6167" name="Oval 6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6168" name="Text Box 7"/>
            <p:cNvSpPr txBox="1">
              <a:spLocks noChangeArrowheads="1"/>
            </p:cNvSpPr>
            <p:nvPr/>
          </p:nvSpPr>
          <p:spPr bwMode="auto">
            <a:xfrm>
              <a:off x="670" y="3425"/>
              <a:ext cx="51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state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</p:grpSp>
      <p:sp>
        <p:nvSpPr>
          <p:cNvPr id="6150" name="Freeform 8"/>
          <p:cNvSpPr>
            <a:spLocks/>
          </p:cNvSpPr>
          <p:nvPr/>
        </p:nvSpPr>
        <p:spPr bwMode="auto">
          <a:xfrm>
            <a:off x="3981450" y="4638675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  <a:gd name="T6" fmla="*/ 0 w 1446"/>
              <a:gd name="T7" fmla="*/ 0 h 180"/>
              <a:gd name="T8" fmla="*/ 1446 w 1446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1" name="Group 9"/>
          <p:cNvGrpSpPr>
            <a:grpSpLocks/>
          </p:cNvGrpSpPr>
          <p:nvPr/>
        </p:nvGrpSpPr>
        <p:grpSpPr bwMode="auto">
          <a:xfrm>
            <a:off x="7816850" y="4724400"/>
            <a:ext cx="917575" cy="942975"/>
            <a:chOff x="670" y="3294"/>
            <a:chExt cx="578" cy="594"/>
          </a:xfrm>
        </p:grpSpPr>
        <p:sp>
          <p:nvSpPr>
            <p:cNvPr id="6163" name="Oval 10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6164" name="Oval 11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6165" name="Text Box 12"/>
            <p:cNvSpPr txBox="1">
              <a:spLocks noChangeArrowheads="1"/>
            </p:cNvSpPr>
            <p:nvPr/>
          </p:nvSpPr>
          <p:spPr bwMode="auto">
            <a:xfrm>
              <a:off x="670" y="3425"/>
              <a:ext cx="51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state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</a:t>
              </a:r>
            </a:p>
          </p:txBody>
        </p:sp>
      </p:grpSp>
      <p:sp>
        <p:nvSpPr>
          <p:cNvPr id="6152" name="Text Box 13"/>
          <p:cNvSpPr txBox="1">
            <a:spLocks noChangeArrowheads="1"/>
          </p:cNvSpPr>
          <p:nvPr/>
        </p:nvSpPr>
        <p:spPr bwMode="auto">
          <a:xfrm>
            <a:off x="4110038" y="4013200"/>
            <a:ext cx="3355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event causing state transition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6153" name="Text Box 14"/>
          <p:cNvSpPr txBox="1">
            <a:spLocks noChangeArrowheads="1"/>
          </p:cNvSpPr>
          <p:nvPr/>
        </p:nvSpPr>
        <p:spPr bwMode="auto">
          <a:xfrm>
            <a:off x="4021138" y="4308475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actions taken on state transition</a:t>
            </a:r>
            <a:endParaRPr lang="en-US" altLang="en-US" sz="2400">
              <a:solidFill>
                <a:srgbClr val="FF0000"/>
              </a:solidFill>
              <a:latin typeface="Times New Roman" pitchFamily="-1" charset="0"/>
            </a:endParaRPr>
          </a:p>
        </p:txBody>
      </p:sp>
      <p:sp>
        <p:nvSpPr>
          <p:cNvPr id="6154" name="Line 15"/>
          <p:cNvSpPr>
            <a:spLocks noChangeShapeType="1"/>
          </p:cNvSpPr>
          <p:nvPr/>
        </p:nvSpPr>
        <p:spPr bwMode="auto">
          <a:xfrm>
            <a:off x="4105275" y="4352925"/>
            <a:ext cx="3381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Rectangle 16"/>
          <p:cNvSpPr>
            <a:spLocks noChangeArrowheads="1"/>
          </p:cNvSpPr>
          <p:nvPr/>
        </p:nvSpPr>
        <p:spPr bwMode="auto">
          <a:xfrm>
            <a:off x="123825" y="4686300"/>
            <a:ext cx="27717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buFont typeface="ZapfDingbats" pitchFamily="82" charset="2"/>
              <a:buNone/>
            </a:pPr>
            <a:r>
              <a:rPr lang="en-US" altLang="en-US" sz="1800">
                <a:solidFill>
                  <a:srgbClr val="FF0000"/>
                </a:solidFill>
              </a:rPr>
              <a:t>state:</a:t>
            </a:r>
            <a:r>
              <a:rPr lang="en-US" altLang="en-US" sz="1800"/>
              <a:t> when in this “state” next state uniquely determined by next event</a:t>
            </a:r>
          </a:p>
        </p:txBody>
      </p:sp>
      <p:sp>
        <p:nvSpPr>
          <p:cNvPr id="6156" name="Freeform 17"/>
          <p:cNvSpPr>
            <a:spLocks/>
          </p:cNvSpPr>
          <p:nvPr/>
        </p:nvSpPr>
        <p:spPr bwMode="auto">
          <a:xfrm>
            <a:off x="3381375" y="55626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Freeform 18"/>
          <p:cNvSpPr>
            <a:spLocks/>
          </p:cNvSpPr>
          <p:nvPr/>
        </p:nvSpPr>
        <p:spPr bwMode="auto">
          <a:xfrm flipH="1" flipV="1">
            <a:off x="8524875" y="56007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Line 19"/>
          <p:cNvSpPr>
            <a:spLocks noChangeShapeType="1"/>
          </p:cNvSpPr>
          <p:nvPr/>
        </p:nvSpPr>
        <p:spPr bwMode="auto">
          <a:xfrm>
            <a:off x="3905250" y="5305425"/>
            <a:ext cx="157162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9" name="Group 20"/>
          <p:cNvGrpSpPr>
            <a:grpSpLocks/>
          </p:cNvGrpSpPr>
          <p:nvPr/>
        </p:nvGrpSpPr>
        <p:grpSpPr bwMode="auto">
          <a:xfrm>
            <a:off x="4581525" y="5108575"/>
            <a:ext cx="966788" cy="671513"/>
            <a:chOff x="3516" y="3260"/>
            <a:chExt cx="609" cy="423"/>
          </a:xfrm>
        </p:grpSpPr>
        <p:sp>
          <p:nvSpPr>
            <p:cNvPr id="6160" name="Text Box 21"/>
            <p:cNvSpPr txBox="1">
              <a:spLocks noChangeArrowheads="1"/>
            </p:cNvSpPr>
            <p:nvPr/>
          </p:nvSpPr>
          <p:spPr bwMode="auto">
            <a:xfrm>
              <a:off x="3564" y="3260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event</a:t>
              </a:r>
              <a:endParaRPr lang="en-US" altLang="en-US" sz="2400">
                <a:latin typeface="Times New Roman" pitchFamily="-1" charset="0"/>
              </a:endParaRPr>
            </a:p>
          </p:txBody>
        </p:sp>
        <p:sp>
          <p:nvSpPr>
            <p:cNvPr id="6161" name="Text Box 22"/>
            <p:cNvSpPr txBox="1">
              <a:spLocks noChangeArrowheads="1"/>
            </p:cNvSpPr>
            <p:nvPr/>
          </p:nvSpPr>
          <p:spPr bwMode="auto">
            <a:xfrm>
              <a:off x="3532" y="3452"/>
              <a:ext cx="5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actions</a:t>
              </a:r>
              <a:endParaRPr lang="en-US" altLang="en-US" sz="2400">
                <a:solidFill>
                  <a:srgbClr val="FF0000"/>
                </a:solidFill>
                <a:latin typeface="Times New Roman" pitchFamily="-1" charset="0"/>
              </a:endParaRPr>
            </a:p>
          </p:txBody>
        </p:sp>
        <p:sp>
          <p:nvSpPr>
            <p:cNvPr id="6162" name="Line 23"/>
            <p:cNvSpPr>
              <a:spLocks noChangeShapeType="1"/>
            </p:cNvSpPr>
            <p:nvPr/>
          </p:nvSpPr>
          <p:spPr bwMode="auto">
            <a:xfrm>
              <a:off x="3516" y="3480"/>
              <a:ext cx="5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32CA75FE-A1A6-4AF8-B388-783720C2F602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Selective repeat:</a:t>
            </a:r>
            <a:br>
              <a:rPr lang="en-US" altLang="en-US" sz="3200" smtClean="0"/>
            </a:br>
            <a:r>
              <a:rPr lang="en-US" altLang="en-US" sz="3200" smtClean="0"/>
              <a:t> dilemma</a:t>
            </a:r>
            <a:endParaRPr lang="en-US" altLang="en-US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2766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smtClean="0"/>
              <a:t>Example: </a:t>
            </a:r>
          </a:p>
          <a:p>
            <a:r>
              <a:rPr lang="en-US" altLang="en-US" sz="2000" smtClean="0"/>
              <a:t>seq #’s: 0, 1, 2, 3</a:t>
            </a:r>
          </a:p>
          <a:p>
            <a:r>
              <a:rPr lang="en-US" altLang="en-US" sz="2000" smtClean="0"/>
              <a:t>window size=3</a:t>
            </a:r>
            <a:endParaRPr lang="en-US" altLang="en-US" sz="2400" smtClean="0"/>
          </a:p>
          <a:p>
            <a:endParaRPr lang="en-US" altLang="en-US" sz="2400" smtClean="0"/>
          </a:p>
          <a:p>
            <a:r>
              <a:rPr lang="en-US" altLang="en-US" sz="2000" smtClean="0">
                <a:solidFill>
                  <a:srgbClr val="FF0000"/>
                </a:solidFill>
              </a:rPr>
              <a:t>receiver sees no difference in two scenarios!</a:t>
            </a:r>
          </a:p>
          <a:p>
            <a:r>
              <a:rPr lang="en-US" altLang="en-US" sz="2000" smtClean="0"/>
              <a:t>incorrectly passes duplicate data as new in (a)</a:t>
            </a:r>
          </a:p>
          <a:p>
            <a:endParaRPr lang="en-US" altLang="en-US" sz="2000" smtClean="0"/>
          </a:p>
          <a:p>
            <a:pPr>
              <a:buFont typeface="ZapfDingbats" pitchFamily="82" charset="2"/>
              <a:buNone/>
            </a:pPr>
            <a:r>
              <a:rPr lang="en-US" altLang="en-US" sz="2000" smtClean="0">
                <a:solidFill>
                  <a:srgbClr val="FF0000"/>
                </a:solidFill>
              </a:rPr>
              <a:t>Q:</a:t>
            </a:r>
            <a:r>
              <a:rPr lang="en-US" altLang="en-US" sz="2000" smtClean="0"/>
              <a:t> what relationship between seq # size and window size?</a:t>
            </a:r>
          </a:p>
        </p:txBody>
      </p:sp>
      <p:pic>
        <p:nvPicPr>
          <p:cNvPr id="41989" name="Picture 4" descr="sr_dilemm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3" y="323850"/>
            <a:ext cx="42259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8001000" cy="5029200"/>
          </a:xfrm>
        </p:spPr>
        <p:txBody>
          <a:bodyPr/>
          <a:lstStyle/>
          <a:p>
            <a:r>
              <a:rPr lang="en-US" dirty="0" smtClean="0"/>
              <a:t>Techniques to implement reliable data transfer over unreliable networks</a:t>
            </a:r>
          </a:p>
          <a:p>
            <a:pPr lvl="1"/>
            <a:r>
              <a:rPr lang="en-US" dirty="0" smtClean="0"/>
              <a:t>ACKs/NAKs</a:t>
            </a:r>
          </a:p>
          <a:p>
            <a:pPr lvl="1"/>
            <a:r>
              <a:rPr lang="en-US" dirty="0" err="1" smtClean="0"/>
              <a:t>Seq</a:t>
            </a:r>
            <a:r>
              <a:rPr lang="en-US" dirty="0" smtClean="0"/>
              <a:t> #</a:t>
            </a:r>
          </a:p>
          <a:p>
            <a:pPr lvl="1"/>
            <a:r>
              <a:rPr lang="en-US" dirty="0" smtClean="0"/>
              <a:t>Checksum</a:t>
            </a:r>
          </a:p>
          <a:p>
            <a:pPr lvl="1"/>
            <a:r>
              <a:rPr lang="en-US" dirty="0" smtClean="0"/>
              <a:t>Timeouts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Stop-and-Wait: low utilization/performance</a:t>
            </a:r>
          </a:p>
          <a:p>
            <a:pPr lvl="1"/>
            <a:r>
              <a:rPr lang="en-US" dirty="0" smtClean="0"/>
              <a:t>Pipelined protocols</a:t>
            </a:r>
          </a:p>
          <a:p>
            <a:pPr lvl="2"/>
            <a:r>
              <a:rPr lang="en-US" dirty="0" smtClean="0"/>
              <a:t>Go-Back-N</a:t>
            </a:r>
          </a:p>
          <a:p>
            <a:pPr lvl="2"/>
            <a:r>
              <a:rPr lang="en-US" dirty="0" smtClean="0"/>
              <a:t>Selective Repeat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DFB7FEB7-832D-4030-B1D6-A0D31BD2F8B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9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C395D820-6B2F-4460-AB12-F5E83BB5A135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Reliable data transfer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>
                <a:solidFill>
                  <a:srgbClr val="C00000"/>
                </a:solidFill>
              </a:rPr>
              <a:t>Rdt</a:t>
            </a:r>
            <a:r>
              <a:rPr lang="en-US" altLang="en-US" dirty="0" smtClean="0">
                <a:solidFill>
                  <a:srgbClr val="C00000"/>
                </a:solidFill>
              </a:rPr>
              <a:t> 1.0</a:t>
            </a:r>
            <a:r>
              <a:rPr lang="en-US" altLang="en-US" dirty="0" smtClean="0"/>
              <a:t>: reliable channel, too good to be real</a:t>
            </a:r>
          </a:p>
          <a:p>
            <a:r>
              <a:rPr lang="en-US" altLang="en-US" dirty="0" err="1" smtClean="0">
                <a:solidFill>
                  <a:srgbClr val="C00000"/>
                </a:solidFill>
              </a:rPr>
              <a:t>Rdt</a:t>
            </a:r>
            <a:r>
              <a:rPr lang="en-US" altLang="en-US" dirty="0" smtClean="0">
                <a:solidFill>
                  <a:srgbClr val="C00000"/>
                </a:solidFill>
              </a:rPr>
              <a:t> 2.0</a:t>
            </a:r>
            <a:r>
              <a:rPr lang="en-US" altLang="en-US" dirty="0" smtClean="0"/>
              <a:t>: unreliable channel with bit errors</a:t>
            </a:r>
          </a:p>
          <a:p>
            <a:pPr lvl="1"/>
            <a:r>
              <a:rPr lang="en-US" altLang="en-US" dirty="0" smtClean="0"/>
              <a:t>Stop and Wait</a:t>
            </a:r>
          </a:p>
          <a:p>
            <a:pPr lvl="1"/>
            <a:r>
              <a:rPr lang="en-US" altLang="en-US" dirty="0" err="1" smtClean="0"/>
              <a:t>Rdt</a:t>
            </a:r>
            <a:r>
              <a:rPr lang="en-US" altLang="en-US" dirty="0" smtClean="0"/>
              <a:t> 2.1: ACK-NAK</a:t>
            </a:r>
          </a:p>
          <a:p>
            <a:pPr lvl="1"/>
            <a:r>
              <a:rPr lang="en-US" altLang="en-US" dirty="0" err="1" smtClean="0"/>
              <a:t>Rdt</a:t>
            </a:r>
            <a:r>
              <a:rPr lang="en-US" altLang="en-US" dirty="0" smtClean="0"/>
              <a:t> 2.2: NAK-free</a:t>
            </a:r>
          </a:p>
          <a:p>
            <a:r>
              <a:rPr lang="en-US" altLang="en-US" dirty="0" err="1" smtClean="0">
                <a:solidFill>
                  <a:srgbClr val="C00000"/>
                </a:solidFill>
              </a:rPr>
              <a:t>Rdt</a:t>
            </a:r>
            <a:r>
              <a:rPr lang="en-US" altLang="en-US" dirty="0" smtClean="0">
                <a:solidFill>
                  <a:srgbClr val="C00000"/>
                </a:solidFill>
              </a:rPr>
              <a:t> 3.0</a:t>
            </a:r>
            <a:r>
              <a:rPr lang="en-US" altLang="en-US" dirty="0" smtClean="0"/>
              <a:t>: unreliable channel with bit errors and lost</a:t>
            </a:r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8229600" y="1676400"/>
            <a:ext cx="0" cy="3505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7669213" y="1371600"/>
            <a:ext cx="1276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Ideal world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7696200" y="5094288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Real</a:t>
            </a:r>
            <a:r>
              <a:rPr lang="en-US" altLang="en-US" sz="1600"/>
              <a:t> </a:t>
            </a:r>
            <a:r>
              <a:rPr lang="en-US" altLang="en-US" sz="1600">
                <a:solidFill>
                  <a:srgbClr val="FF0000"/>
                </a:solidFill>
              </a:rPr>
              <a:t>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ACF5D824-11F3-4274-83C4-DE023D8B542C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en-US" sz="3200" u="none" smtClean="0"/>
              <a:t>Rdt1.0: </a:t>
            </a:r>
            <a:r>
              <a:rPr lang="en-US" altLang="en-US" sz="2400" smtClean="0"/>
              <a:t>reliable transfer over a reliable channel</a:t>
            </a:r>
            <a:endParaRPr lang="en-US" altLang="en-U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331913"/>
            <a:ext cx="7896225" cy="3019425"/>
          </a:xfrm>
        </p:spPr>
        <p:txBody>
          <a:bodyPr/>
          <a:lstStyle/>
          <a:p>
            <a:r>
              <a:rPr lang="en-US" altLang="en-US" sz="2400" smtClean="0"/>
              <a:t>underlying channel perfectly reliable</a:t>
            </a:r>
          </a:p>
          <a:p>
            <a:pPr lvl="1"/>
            <a:r>
              <a:rPr lang="en-US" altLang="en-US" sz="2000" smtClean="0"/>
              <a:t>no bit errors</a:t>
            </a:r>
          </a:p>
          <a:p>
            <a:pPr lvl="1"/>
            <a:r>
              <a:rPr lang="en-US" altLang="en-US" sz="2000" smtClean="0"/>
              <a:t>no loss of packets</a:t>
            </a:r>
          </a:p>
          <a:p>
            <a:r>
              <a:rPr lang="en-US" altLang="en-US" sz="2400" smtClean="0"/>
              <a:t>separate FSMs for sender, receiver:</a:t>
            </a:r>
          </a:p>
          <a:p>
            <a:pPr lvl="1"/>
            <a:r>
              <a:rPr lang="en-US" altLang="en-US" sz="2000" smtClean="0"/>
              <a:t>sender sends data into underlying channel</a:t>
            </a:r>
          </a:p>
          <a:p>
            <a:pPr lvl="1"/>
            <a:r>
              <a:rPr lang="en-US" altLang="en-US" sz="2000" smtClean="0"/>
              <a:t>receiver read data from underlying channel</a:t>
            </a:r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808038" y="4246563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744538" y="4332288"/>
            <a:ext cx="109855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Wait for call from above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8199" name="Freeform 6"/>
          <p:cNvSpPr>
            <a:spLocks/>
          </p:cNvSpPr>
          <p:nvPr/>
        </p:nvSpPr>
        <p:spPr bwMode="auto">
          <a:xfrm>
            <a:off x="1617663" y="4230688"/>
            <a:ext cx="611187" cy="1027112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2070100" y="4754563"/>
            <a:ext cx="26828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charset="0"/>
              </a:rPr>
              <a:t>packet = </a:t>
            </a:r>
            <a:r>
              <a:rPr lang="en-US" altLang="en-US" sz="1600" dirty="0" err="1">
                <a:latin typeface="Arial" charset="0"/>
              </a:rPr>
              <a:t>make_pkt</a:t>
            </a:r>
            <a:r>
              <a:rPr lang="en-US" altLang="en-US" sz="1600" dirty="0">
                <a:latin typeface="Arial" charset="0"/>
              </a:rPr>
              <a:t>(data)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Arial" charset="0"/>
              </a:rPr>
              <a:t>udt_send</a:t>
            </a:r>
            <a:r>
              <a:rPr lang="en-US" altLang="en-US" sz="1600" dirty="0">
                <a:latin typeface="Arial" charset="0"/>
              </a:rPr>
              <a:t>(packet)</a:t>
            </a:r>
            <a:endParaRPr lang="en-US" altLang="en-US" sz="1600" dirty="0">
              <a:latin typeface="Times New Roman" pitchFamily="-1" charset="0"/>
            </a:endParaRP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2028825" y="4287838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rdt_send(data)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2128838" y="4630738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484188" y="4230688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6335713" y="4613275"/>
            <a:ext cx="24876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charset="0"/>
              </a:rPr>
              <a:t>extract (</a:t>
            </a:r>
            <a:r>
              <a:rPr lang="en-US" altLang="en-US" sz="1600" dirty="0" err="1">
                <a:latin typeface="Arial" charset="0"/>
              </a:rPr>
              <a:t>packet,data</a:t>
            </a:r>
            <a:r>
              <a:rPr lang="en-US" altLang="en-US" sz="1600" dirty="0">
                <a:latin typeface="Arial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Arial" charset="0"/>
              </a:rPr>
              <a:t>deliver_data</a:t>
            </a:r>
            <a:r>
              <a:rPr lang="en-US" altLang="en-US" sz="1600" dirty="0">
                <a:latin typeface="Arial" charset="0"/>
              </a:rPr>
              <a:t>(data)</a:t>
            </a:r>
            <a:endParaRPr lang="en-US" altLang="en-US" sz="1600" dirty="0">
              <a:latin typeface="Times New Roman" pitchFamily="-1" charset="0"/>
            </a:endParaRPr>
          </a:p>
        </p:txBody>
      </p:sp>
      <p:sp>
        <p:nvSpPr>
          <p:cNvPr id="8205" name="Oval 12"/>
          <p:cNvSpPr>
            <a:spLocks noChangeArrowheads="1"/>
          </p:cNvSpPr>
          <p:nvPr/>
        </p:nvSpPr>
        <p:spPr bwMode="auto">
          <a:xfrm>
            <a:off x="5116513" y="4232275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5053013" y="4318000"/>
            <a:ext cx="109855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Wait for call from below</a:t>
            </a: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8207" name="Freeform 14"/>
          <p:cNvSpPr>
            <a:spLocks/>
          </p:cNvSpPr>
          <p:nvPr/>
        </p:nvSpPr>
        <p:spPr bwMode="auto">
          <a:xfrm>
            <a:off x="5926138" y="4216400"/>
            <a:ext cx="611187" cy="102711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6337300" y="42735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itchFamily="-1" charset="0"/>
            </a:endParaRPr>
          </a:p>
        </p:txBody>
      </p:sp>
      <p:sp>
        <p:nvSpPr>
          <p:cNvPr id="8209" name="Line 16"/>
          <p:cNvSpPr>
            <a:spLocks noChangeShapeType="1"/>
          </p:cNvSpPr>
          <p:nvPr/>
        </p:nvSpPr>
        <p:spPr bwMode="auto">
          <a:xfrm>
            <a:off x="6437313" y="4616450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>
            <a:off x="4792663" y="4216400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Rectangle 18"/>
          <p:cNvSpPr>
            <a:spLocks noChangeArrowheads="1"/>
          </p:cNvSpPr>
          <p:nvPr/>
        </p:nvSpPr>
        <p:spPr bwMode="auto">
          <a:xfrm>
            <a:off x="6351588" y="4292600"/>
            <a:ext cx="1541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Arial" charset="0"/>
              </a:rPr>
              <a:t>rdt_rcv</a:t>
            </a:r>
            <a:r>
              <a:rPr lang="en-US" altLang="en-US" sz="1600" dirty="0">
                <a:latin typeface="Arial" charset="0"/>
              </a:rPr>
              <a:t>(packet)</a:t>
            </a:r>
          </a:p>
        </p:txBody>
      </p:sp>
      <p:sp>
        <p:nvSpPr>
          <p:cNvPr id="8212" name="Text Box 19"/>
          <p:cNvSpPr txBox="1">
            <a:spLocks noChangeArrowheads="1"/>
          </p:cNvSpPr>
          <p:nvPr/>
        </p:nvSpPr>
        <p:spPr bwMode="auto">
          <a:xfrm>
            <a:off x="2085975" y="5553075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8213" name="Text Box 20"/>
          <p:cNvSpPr txBox="1">
            <a:spLocks noChangeArrowheads="1"/>
          </p:cNvSpPr>
          <p:nvPr/>
        </p:nvSpPr>
        <p:spPr bwMode="auto">
          <a:xfrm>
            <a:off x="6069013" y="5594350"/>
            <a:ext cx="136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receiver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ED206151-5536-4529-A391-C1B91EBBAD7E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en-US" sz="3200" u="none" smtClean="0"/>
              <a:t>Rdt2.0: </a:t>
            </a:r>
            <a:r>
              <a:rPr lang="en-US" altLang="en-US" sz="3200" smtClean="0"/>
              <a:t>channel with bit errors</a:t>
            </a:r>
            <a:endParaRPr lang="en-US" alt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2975" y="1333500"/>
            <a:ext cx="7896225" cy="4448175"/>
          </a:xfrm>
        </p:spPr>
        <p:txBody>
          <a:bodyPr/>
          <a:lstStyle/>
          <a:p>
            <a:r>
              <a:rPr lang="en-US" altLang="en-US" sz="2400" dirty="0" smtClean="0"/>
              <a:t>underlying channel may flip bits in packet</a:t>
            </a:r>
          </a:p>
          <a:p>
            <a:pPr lvl="1"/>
            <a:r>
              <a:rPr lang="en-US" altLang="en-US" sz="2000" dirty="0" smtClean="0"/>
              <a:t>How to detect it?</a:t>
            </a:r>
          </a:p>
          <a:p>
            <a:pPr lvl="1"/>
            <a:r>
              <a:rPr lang="en-US" altLang="en-US" sz="2000" dirty="0" smtClean="0"/>
              <a:t>How to recover from errors?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ED206151-5536-4529-A391-C1B91EBBAD7E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en-US" sz="3200" u="none" smtClean="0"/>
              <a:t>Rdt2.0: </a:t>
            </a:r>
            <a:r>
              <a:rPr lang="en-US" altLang="en-US" sz="3200" smtClean="0"/>
              <a:t>channel with bit errors</a:t>
            </a:r>
            <a:endParaRPr lang="en-US" alt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2975" y="1333500"/>
            <a:ext cx="7896225" cy="4448175"/>
          </a:xfrm>
        </p:spPr>
        <p:txBody>
          <a:bodyPr/>
          <a:lstStyle/>
          <a:p>
            <a:r>
              <a:rPr lang="en-US" altLang="en-US" sz="2400" dirty="0" smtClean="0"/>
              <a:t>underlying channel may flip bits in packet</a:t>
            </a:r>
          </a:p>
          <a:p>
            <a:pPr lvl="1"/>
            <a:r>
              <a:rPr lang="en-US" altLang="en-US" sz="2000" dirty="0" smtClean="0"/>
              <a:t>How to detect it?</a:t>
            </a:r>
          </a:p>
          <a:p>
            <a:pPr lvl="1"/>
            <a:r>
              <a:rPr lang="en-US" altLang="en-US" sz="2000" dirty="0" smtClean="0"/>
              <a:t>How to recover from errors?</a:t>
            </a:r>
          </a:p>
          <a:p>
            <a:r>
              <a:rPr lang="en-US" altLang="en-US" sz="2400" dirty="0" smtClean="0"/>
              <a:t>new mechanisms in </a:t>
            </a:r>
            <a:r>
              <a:rPr lang="en-US" altLang="en-US" sz="2400" b="1" dirty="0" smtClean="0">
                <a:latin typeface="Courier New" pitchFamily="-1" charset="0"/>
              </a:rPr>
              <a:t>rdt2.0</a:t>
            </a:r>
            <a:r>
              <a:rPr lang="en-US" altLang="en-US" sz="2400" dirty="0" smtClean="0"/>
              <a:t> (beyond </a:t>
            </a:r>
            <a:r>
              <a:rPr lang="en-US" altLang="en-US" sz="2400" b="1" dirty="0" smtClean="0">
                <a:latin typeface="Courier New" pitchFamily="-1" charset="0"/>
              </a:rPr>
              <a:t>rdt1.0</a:t>
            </a:r>
            <a:r>
              <a:rPr lang="en-US" altLang="en-US" sz="2400" dirty="0" smtClean="0"/>
              <a:t>):</a:t>
            </a:r>
          </a:p>
          <a:p>
            <a:pPr lvl="1"/>
            <a:r>
              <a:rPr lang="en-US" altLang="en-US" sz="2000" dirty="0" smtClean="0"/>
              <a:t>error detection</a:t>
            </a:r>
          </a:p>
          <a:p>
            <a:pPr lvl="1"/>
            <a:r>
              <a:rPr lang="en-US" altLang="en-US" sz="2000" dirty="0" smtClean="0"/>
              <a:t>Error recovery</a:t>
            </a:r>
          </a:p>
        </p:txBody>
      </p:sp>
    </p:spTree>
    <p:extLst>
      <p:ext uri="{BB962C8B-B14F-4D97-AF65-F5344CB8AC3E}">
        <p14:creationId xmlns:p14="http://schemas.microsoft.com/office/powerpoint/2010/main" val="34824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1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charset="0"/>
              </a:rPr>
              <a:t>3-</a:t>
            </a:r>
            <a:fld id="{1DB80C86-B70B-4373-8750-D1BA900DB00A}" type="slidenum">
              <a:rPr lang="en-US" altLang="en-US" sz="1400" smtClean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en-US" sz="3200" u="none" smtClean="0"/>
              <a:t>Rdt2.0: </a:t>
            </a:r>
            <a:r>
              <a:rPr lang="en-US" altLang="en-US" sz="3200" smtClean="0"/>
              <a:t>channel with bit errors</a:t>
            </a:r>
            <a:endParaRPr lang="en-US" altLang="en-US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2975" y="1333500"/>
            <a:ext cx="7896225" cy="4448175"/>
          </a:xfrm>
        </p:spPr>
        <p:txBody>
          <a:bodyPr/>
          <a:lstStyle/>
          <a:p>
            <a:r>
              <a:rPr lang="en-US" altLang="en-US" sz="2400" dirty="0" smtClean="0"/>
              <a:t>underlying channel may flip bits in packet</a:t>
            </a:r>
          </a:p>
          <a:p>
            <a:pPr lvl="1"/>
            <a:r>
              <a:rPr lang="en-US" altLang="en-US" sz="2000" dirty="0" smtClean="0">
                <a:solidFill>
                  <a:srgbClr val="C00000"/>
                </a:solidFill>
              </a:rPr>
              <a:t>checksum</a:t>
            </a:r>
            <a:r>
              <a:rPr lang="en-US" altLang="en-US" sz="2000" dirty="0" smtClean="0"/>
              <a:t> to detect bit errors</a:t>
            </a:r>
          </a:p>
          <a:p>
            <a:r>
              <a:rPr lang="en-US" altLang="en-US" sz="2400" i="1" dirty="0" smtClean="0"/>
              <a:t>the</a:t>
            </a:r>
            <a:r>
              <a:rPr lang="en-US" altLang="en-US" sz="2400" dirty="0" smtClean="0"/>
              <a:t> question: how to recover from errors:</a:t>
            </a:r>
          </a:p>
          <a:p>
            <a:pPr lvl="1"/>
            <a:r>
              <a:rPr lang="en-US" altLang="en-US" sz="2000" i="1" dirty="0" smtClean="0">
                <a:solidFill>
                  <a:srgbClr val="FF0000"/>
                </a:solidFill>
              </a:rPr>
              <a:t>acknowledgements (ACKs):</a:t>
            </a:r>
            <a:r>
              <a:rPr lang="en-US" altLang="en-US" sz="2000" dirty="0" smtClean="0"/>
              <a:t> receiver explicitly tells sender that </a:t>
            </a:r>
            <a:r>
              <a:rPr lang="en-US" altLang="en-US" sz="2000" dirty="0" err="1" smtClean="0"/>
              <a:t>pkt</a:t>
            </a:r>
            <a:r>
              <a:rPr lang="en-US" altLang="en-US" sz="2000" dirty="0" smtClean="0"/>
              <a:t> received OK</a:t>
            </a:r>
          </a:p>
          <a:p>
            <a:pPr lvl="1"/>
            <a:r>
              <a:rPr lang="en-US" altLang="en-US" sz="2000" i="1" dirty="0" smtClean="0">
                <a:solidFill>
                  <a:srgbClr val="FF0000"/>
                </a:solidFill>
              </a:rPr>
              <a:t>negative acknowledgements (NAKs):</a:t>
            </a:r>
            <a:r>
              <a:rPr lang="en-US" altLang="en-US" sz="2000" dirty="0" smtClean="0"/>
              <a:t> receiver explicitly tells sender that </a:t>
            </a:r>
            <a:r>
              <a:rPr lang="en-US" altLang="en-US" sz="2000" dirty="0" err="1" smtClean="0"/>
              <a:t>pkt</a:t>
            </a:r>
            <a:r>
              <a:rPr lang="en-US" altLang="en-US" sz="2000" dirty="0" smtClean="0"/>
              <a:t> had errors</a:t>
            </a:r>
          </a:p>
          <a:p>
            <a:pPr lvl="1"/>
            <a:r>
              <a:rPr lang="en-US" altLang="en-US" sz="2000" dirty="0" smtClean="0"/>
              <a:t>sender retransmits </a:t>
            </a:r>
            <a:r>
              <a:rPr lang="en-US" altLang="en-US" sz="2000" dirty="0" err="1" smtClean="0"/>
              <a:t>pkt</a:t>
            </a:r>
            <a:r>
              <a:rPr lang="en-US" altLang="en-US" sz="2000" dirty="0" smtClean="0"/>
              <a:t> on receipt of NAK</a:t>
            </a:r>
          </a:p>
          <a:p>
            <a:r>
              <a:rPr lang="en-US" altLang="en-US" sz="2400" dirty="0" smtClean="0"/>
              <a:t>new mechanisms in </a:t>
            </a:r>
            <a:r>
              <a:rPr lang="en-US" altLang="en-US" sz="2400" b="1" dirty="0" smtClean="0">
                <a:latin typeface="Courier New" pitchFamily="-1" charset="0"/>
              </a:rPr>
              <a:t>rdt2.0</a:t>
            </a:r>
            <a:r>
              <a:rPr lang="en-US" altLang="en-US" sz="2400" dirty="0" smtClean="0"/>
              <a:t> (beyond </a:t>
            </a:r>
            <a:r>
              <a:rPr lang="en-US" altLang="en-US" sz="2400" b="1" dirty="0" smtClean="0">
                <a:latin typeface="Courier New" pitchFamily="-1" charset="0"/>
              </a:rPr>
              <a:t>rdt1.0</a:t>
            </a:r>
            <a:r>
              <a:rPr lang="en-US" altLang="en-US" sz="2400" dirty="0" smtClean="0"/>
              <a:t>):</a:t>
            </a:r>
          </a:p>
          <a:p>
            <a:pPr lvl="1"/>
            <a:r>
              <a:rPr lang="en-US" altLang="en-US" sz="2000" dirty="0" smtClean="0"/>
              <a:t>error detection</a:t>
            </a:r>
          </a:p>
          <a:p>
            <a:pPr lvl="1"/>
            <a:r>
              <a:rPr lang="en-US" altLang="en-US" sz="2000" dirty="0" smtClean="0"/>
              <a:t>receiver feedback: control </a:t>
            </a:r>
            <a:r>
              <a:rPr lang="en-US" altLang="en-US" sz="2000" dirty="0" err="1" smtClean="0"/>
              <a:t>msgs</a:t>
            </a:r>
            <a:r>
              <a:rPr lang="en-US" altLang="en-US" sz="2000" dirty="0" smtClean="0"/>
              <a:t> (ACK,NAK) </a:t>
            </a:r>
            <a:r>
              <a:rPr lang="en-US" altLang="en-US" sz="2000" dirty="0" err="1" smtClean="0"/>
              <a:t>rcvr</a:t>
            </a:r>
            <a:r>
              <a:rPr lang="en-US" altLang="en-US" sz="2000" dirty="0" smtClean="0"/>
              <a:t>-&gt;sender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6762</TotalTime>
  <Words>2315</Words>
  <Application>Microsoft Macintosh PowerPoint</Application>
  <PresentationFormat>On-screen Show (4:3)</PresentationFormat>
  <Paragraphs>556</Paragraphs>
  <Slides>41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Comic Sans MS</vt:lpstr>
      <vt:lpstr>Courier New</vt:lpstr>
      <vt:lpstr>Symbol</vt:lpstr>
      <vt:lpstr>Times New Roman</vt:lpstr>
      <vt:lpstr>Wingdings</vt:lpstr>
      <vt:lpstr>ZapfDingbats</vt:lpstr>
      <vt:lpstr>Arial</vt:lpstr>
      <vt:lpstr>Default Design</vt:lpstr>
      <vt:lpstr>Picture</vt:lpstr>
      <vt:lpstr>Transport Layer: Principles of Reliable Data Transfer</vt:lpstr>
      <vt:lpstr>Principles of reliable data transfer</vt:lpstr>
      <vt:lpstr>Reliable data transfer: getting started</vt:lpstr>
      <vt:lpstr>Reliable data transfer: getting started</vt:lpstr>
      <vt:lpstr>Reliable data transfer</vt:lpstr>
      <vt:lpstr>Rdt1.0: reliable transfer over a reliable channel</vt:lpstr>
      <vt:lpstr>Rdt2.0: channel with bit errors</vt:lpstr>
      <vt:lpstr>Rdt2.0: channel with bit errors</vt:lpstr>
      <vt:lpstr>Rdt2.0: channel with bit errors</vt:lpstr>
      <vt:lpstr>rdt2.0: FSM specification</vt:lpstr>
      <vt:lpstr>rdt2.0: operation with no errors</vt:lpstr>
      <vt:lpstr>rdt2.0: error scenario</vt:lpstr>
      <vt:lpstr>rdt2.0 has a fatal flaw!</vt:lpstr>
      <vt:lpstr>rdt2.0 has a fatal flaw!</vt:lpstr>
      <vt:lpstr>rdt2.0 has a fatal flaw!</vt:lpstr>
      <vt:lpstr>rdt2.1: sender, handles garbled ACK/NAKs</vt:lpstr>
      <vt:lpstr>rdt2.1: receiver, handles garbled ACK/NAKs</vt:lpstr>
      <vt:lpstr>rdt2.1: discussion</vt:lpstr>
      <vt:lpstr>rdt2.2: a NAK-free protocol</vt:lpstr>
      <vt:lpstr>rdt2.2: sender, receiver fragments</vt:lpstr>
      <vt:lpstr>rdt3.0: channels with errors and loss</vt:lpstr>
      <vt:lpstr>rdt3.0: channels with errors and loss</vt:lpstr>
      <vt:lpstr>rdt3.0 sender</vt:lpstr>
      <vt:lpstr>rdt3.0 in action</vt:lpstr>
      <vt:lpstr>rdt3.0 in action</vt:lpstr>
      <vt:lpstr>Performance of rdt3.0</vt:lpstr>
      <vt:lpstr>Performance of rdt3.0</vt:lpstr>
      <vt:lpstr>rdt3.0: stop-and-wait operation</vt:lpstr>
      <vt:lpstr>Pipelined protocols</vt:lpstr>
      <vt:lpstr>Pipelining: increased utilization</vt:lpstr>
      <vt:lpstr>Go-Back-N</vt:lpstr>
      <vt:lpstr>GBN: sender extended FSM</vt:lpstr>
      <vt:lpstr>GBN: receiver extended FSM</vt:lpstr>
      <vt:lpstr>GBN in action</vt:lpstr>
      <vt:lpstr>GBN: Discussions</vt:lpstr>
      <vt:lpstr>Selective Repeat</vt:lpstr>
      <vt:lpstr>Selective repeat: sender, receiver windows</vt:lpstr>
      <vt:lpstr>Selective repeat</vt:lpstr>
      <vt:lpstr>Selective repeat in action</vt:lpstr>
      <vt:lpstr>Selective repeat:  dilemma</vt:lpstr>
      <vt:lpstr>Summary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Satyavada, Sowmya</cp:lastModifiedBy>
  <cp:revision>227</cp:revision>
  <cp:lastPrinted>2000-04-27T09:23:27Z</cp:lastPrinted>
  <dcterms:created xsi:type="dcterms:W3CDTF">1999-10-08T19:08:27Z</dcterms:created>
  <dcterms:modified xsi:type="dcterms:W3CDTF">2017-10-19T00:40:06Z</dcterms:modified>
</cp:coreProperties>
</file>