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61"/>
  </p:notesMasterIdLst>
  <p:handoutMasterIdLst>
    <p:handoutMasterId r:id="rId62"/>
  </p:handoutMasterIdLst>
  <p:sldIdLst>
    <p:sldId id="257" r:id="rId2"/>
    <p:sldId id="331" r:id="rId3"/>
    <p:sldId id="259" r:id="rId4"/>
    <p:sldId id="318" r:id="rId5"/>
    <p:sldId id="304" r:id="rId6"/>
    <p:sldId id="263" r:id="rId7"/>
    <p:sldId id="332" r:id="rId8"/>
    <p:sldId id="319" r:id="rId9"/>
    <p:sldId id="320" r:id="rId10"/>
    <p:sldId id="321" r:id="rId11"/>
    <p:sldId id="322" r:id="rId12"/>
    <p:sldId id="265" r:id="rId13"/>
    <p:sldId id="333" r:id="rId14"/>
    <p:sldId id="267" r:id="rId15"/>
    <p:sldId id="268" r:id="rId16"/>
    <p:sldId id="269" r:id="rId17"/>
    <p:sldId id="270" r:id="rId18"/>
    <p:sldId id="271" r:id="rId19"/>
    <p:sldId id="327" r:id="rId20"/>
    <p:sldId id="334" r:id="rId21"/>
    <p:sldId id="272" r:id="rId22"/>
    <p:sldId id="273" r:id="rId23"/>
    <p:sldId id="274" r:id="rId24"/>
    <p:sldId id="277" r:id="rId25"/>
    <p:sldId id="275" r:id="rId26"/>
    <p:sldId id="276" r:id="rId27"/>
    <p:sldId id="278" r:id="rId28"/>
    <p:sldId id="279" r:id="rId29"/>
    <p:sldId id="305" r:id="rId30"/>
    <p:sldId id="313" r:id="rId31"/>
    <p:sldId id="314" r:id="rId32"/>
    <p:sldId id="307" r:id="rId33"/>
    <p:sldId id="309" r:id="rId34"/>
    <p:sldId id="310" r:id="rId35"/>
    <p:sldId id="317" r:id="rId36"/>
    <p:sldId id="328" r:id="rId37"/>
    <p:sldId id="329" r:id="rId38"/>
    <p:sldId id="330" r:id="rId39"/>
    <p:sldId id="312" r:id="rId40"/>
    <p:sldId id="281" r:id="rId41"/>
    <p:sldId id="282" r:id="rId42"/>
    <p:sldId id="283" r:id="rId43"/>
    <p:sldId id="286" r:id="rId44"/>
    <p:sldId id="287" r:id="rId45"/>
    <p:sldId id="315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323" r:id="rId54"/>
    <p:sldId id="296" r:id="rId55"/>
    <p:sldId id="297" r:id="rId56"/>
    <p:sldId id="324" r:id="rId57"/>
    <p:sldId id="325" r:id="rId58"/>
    <p:sldId id="326" r:id="rId59"/>
    <p:sldId id="303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55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84AFD32-B0CF-4A2E-A209-74A5DC72B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6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" charset="0"/>
              </a:defRPr>
            </a:lvl1pPr>
          </a:lstStyle>
          <a:p>
            <a:fld id="{09EA8D77-9EB7-488C-A39D-030D3ABB1E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7EF4E74-2C41-47D1-A8C2-87AB265F5882}" type="slidenum">
              <a:rPr lang="en-US" altLang="en-US" sz="1300" b="0">
                <a:latin typeface="Times New Roman" pitchFamily="-1" charset="0"/>
              </a:rPr>
              <a:pPr eaLnBrk="1" hangingPunct="1"/>
              <a:t>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1811B069-6B3C-4FD0-AC16-98052D0973FD}" type="slidenum">
              <a:rPr lang="en-US" altLang="en-US" sz="1300" b="0">
                <a:latin typeface="Times New Roman" pitchFamily="-1" charset="0"/>
              </a:rPr>
              <a:pPr eaLnBrk="1" hangingPunct="1"/>
              <a:t>15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8D68315-DCDC-4267-A7C5-3C247CA61132}" type="slidenum">
              <a:rPr lang="en-US" altLang="en-US" sz="1300" b="0">
                <a:latin typeface="Times New Roman" pitchFamily="-1" charset="0"/>
              </a:rPr>
              <a:pPr eaLnBrk="1" hangingPunct="1"/>
              <a:t>16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1A3BFDD-AD4F-48C7-8CD8-8396504C4EF3}" type="slidenum">
              <a:rPr lang="en-US" altLang="en-US" sz="1300" b="0">
                <a:latin typeface="Times New Roman" pitchFamily="-1" charset="0"/>
              </a:rPr>
              <a:pPr eaLnBrk="1" hangingPunct="1"/>
              <a:t>17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A692A7E-5089-484E-A9F7-1ABDC20C4C38}" type="slidenum">
              <a:rPr lang="en-US" altLang="en-US" sz="1300" b="0">
                <a:latin typeface="Times New Roman" pitchFamily="-1" charset="0"/>
              </a:rPr>
              <a:pPr eaLnBrk="1" hangingPunct="1"/>
              <a:t>18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679633E-AEF2-4360-8B3B-815EB17600F9}" type="slidenum">
              <a:rPr lang="en-US" altLang="en-US" sz="1300" b="0">
                <a:latin typeface="Times New Roman" pitchFamily="-1" charset="0"/>
              </a:rPr>
              <a:pPr eaLnBrk="1" hangingPunct="1"/>
              <a:t>21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9F20D2A-93D4-452B-AF12-E2B4787ADC2E}" type="slidenum">
              <a:rPr lang="en-US" altLang="en-US" sz="1300" b="0">
                <a:latin typeface="Times New Roman" pitchFamily="-1" charset="0"/>
              </a:rPr>
              <a:pPr eaLnBrk="1" hangingPunct="1"/>
              <a:t>22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A70E827-5322-4F88-9A8D-EFDF0AADB854}" type="slidenum">
              <a:rPr lang="en-US" altLang="en-US" sz="1300" b="0">
                <a:latin typeface="Times New Roman" pitchFamily="-1" charset="0"/>
              </a:rPr>
              <a:pPr eaLnBrk="1" hangingPunct="1"/>
              <a:t>23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9CD26BE-F139-4747-A074-8C7C332740E0}" type="slidenum">
              <a:rPr lang="en-US" altLang="en-US" sz="1300" b="0">
                <a:latin typeface="Times New Roman" pitchFamily="-1" charset="0"/>
              </a:rPr>
              <a:pPr eaLnBrk="1" hangingPunct="1"/>
              <a:t>24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B024D63-4620-4B4B-A767-808B45C45711}" type="slidenum">
              <a:rPr lang="en-US" altLang="en-US" sz="1300" b="0">
                <a:latin typeface="Times New Roman" pitchFamily="-1" charset="0"/>
              </a:rPr>
              <a:pPr eaLnBrk="1" hangingPunct="1"/>
              <a:t>25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F9E919D-B755-4AA3-9D3A-F2E35FC63786}" type="slidenum">
              <a:rPr lang="en-US" altLang="en-US" sz="1300" b="0">
                <a:latin typeface="Times New Roman" pitchFamily="-1" charset="0"/>
              </a:rPr>
              <a:pPr eaLnBrk="1" hangingPunct="1"/>
              <a:t>26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A05A64C0-2F0A-4FFA-A502-3E48B79BE6B8}" type="slidenum">
              <a:rPr lang="en-US" altLang="en-US" sz="1300" b="0">
                <a:latin typeface="Times New Roman" pitchFamily="-1" charset="0"/>
              </a:rPr>
              <a:pPr eaLnBrk="1" hangingPunct="1"/>
              <a:t>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7FBC6AB-3F1D-4632-A59D-BA69D19DD2A0}" type="slidenum">
              <a:rPr lang="en-US" altLang="en-US" sz="1300" b="0">
                <a:latin typeface="Times New Roman" pitchFamily="-1" charset="0"/>
              </a:rPr>
              <a:pPr eaLnBrk="1" hangingPunct="1"/>
              <a:t>27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F883401-EBD7-41D1-AEAB-6994A4E24E6F}" type="slidenum">
              <a:rPr lang="en-US" altLang="en-US" sz="1300" b="0">
                <a:latin typeface="Times New Roman" pitchFamily="-1" charset="0"/>
              </a:rPr>
              <a:pPr eaLnBrk="1" hangingPunct="1"/>
              <a:t>28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2F8566E-A770-4513-B0E6-F16D0C69E988}" type="slidenum">
              <a:rPr lang="en-US" altLang="en-US" sz="1300" b="0">
                <a:latin typeface="Times New Roman" pitchFamily="-1" charset="0"/>
              </a:rPr>
              <a:pPr eaLnBrk="1" hangingPunct="1"/>
              <a:t>32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D941941-CBFF-4584-9AE6-6D85BE5E51B8}" type="slidenum">
              <a:rPr lang="en-US" altLang="en-US" sz="1300" b="0">
                <a:latin typeface="Times New Roman" pitchFamily="-1" charset="0"/>
              </a:rPr>
              <a:pPr eaLnBrk="1" hangingPunct="1"/>
              <a:t>33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E17119E-3800-4F63-BB04-1BFB2C85FDB8}" type="slidenum">
              <a:rPr lang="en-US" altLang="en-US" sz="1300" b="0">
                <a:latin typeface="Times New Roman" pitchFamily="-1" charset="0"/>
              </a:rPr>
              <a:pPr eaLnBrk="1" hangingPunct="1"/>
              <a:t>34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598A779-0CBF-4EBB-83A7-013278ABDEB3}" type="slidenum">
              <a:rPr lang="en-US" altLang="en-US" sz="1300" b="0">
                <a:latin typeface="Times New Roman" pitchFamily="-1" charset="0"/>
              </a:rPr>
              <a:pPr eaLnBrk="1" hangingPunct="1"/>
              <a:t>35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8F10F59-EC33-472E-8824-730E4AA21B1E}" type="slidenum">
              <a:rPr lang="en-US" altLang="en-US" sz="1300">
                <a:latin typeface="Times New Roman" pitchFamily="18" charset="0"/>
              </a:rPr>
              <a:pPr/>
              <a:t>37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C0F44ED-1ADF-4974-BE86-4D55404BBE1A}" type="slidenum">
              <a:rPr lang="en-US" altLang="en-US" sz="1300">
                <a:latin typeface="Times New Roman" pitchFamily="18" charset="0"/>
              </a:rPr>
              <a:pPr/>
              <a:t>38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77C2775-0402-4AE4-A429-B83353D2F5D8}" type="slidenum">
              <a:rPr lang="en-US" altLang="en-US" sz="1300" b="0">
                <a:latin typeface="Times New Roman" pitchFamily="-1" charset="0"/>
              </a:rPr>
              <a:pPr eaLnBrk="1" hangingPunct="1"/>
              <a:t>40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-1" charset="0"/>
                <a:ea typeface="ＭＳ Ｐゴシック" pitchFamily="-1" charset="-128"/>
              </a:rPr>
              <a:t>Application may get duplicates in the case of early timeouts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AC135A60-3B1F-4A87-B188-3EFC65DB6BE8}" type="slidenum">
              <a:rPr lang="en-US" altLang="en-US" sz="1300" b="0">
                <a:latin typeface="Times New Roman" pitchFamily="-1" charset="0"/>
              </a:rPr>
              <a:pPr eaLnBrk="1" hangingPunct="1"/>
              <a:t>41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8CCCD6C-DCE1-46BB-8A77-71C13378B7FB}" type="slidenum">
              <a:rPr lang="en-US" altLang="en-US" sz="1300" b="0">
                <a:latin typeface="Times New Roman" pitchFamily="-1" charset="0"/>
              </a:rPr>
              <a:pPr eaLnBrk="1" hangingPunct="1"/>
              <a:t>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B8F4BE5-78E2-4EF9-A133-35AD17B7CF8B}" type="slidenum">
              <a:rPr lang="en-US" altLang="en-US" sz="1300" b="0">
                <a:latin typeface="Times New Roman" pitchFamily="-1" charset="0"/>
              </a:rPr>
              <a:pPr eaLnBrk="1" hangingPunct="1"/>
              <a:t>42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469341C-0610-4E71-8EF3-71314FCF3A3F}" type="slidenum">
              <a:rPr lang="en-US" altLang="en-US" sz="1300" b="0">
                <a:latin typeface="Times New Roman" pitchFamily="-1" charset="0"/>
              </a:rPr>
              <a:pPr eaLnBrk="1" hangingPunct="1"/>
              <a:t>43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843024FD-8699-47D6-89E1-F1894F164E65}" type="slidenum">
              <a:rPr lang="en-US" altLang="en-US" sz="1300" b="0">
                <a:latin typeface="Times New Roman" pitchFamily="-1" charset="0"/>
              </a:rPr>
              <a:pPr eaLnBrk="1" hangingPunct="1"/>
              <a:t>44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C2F01EB-D33D-40B0-A08B-7D24FDA0D7C2}" type="slidenum">
              <a:rPr lang="en-US" altLang="en-US" sz="1300" b="0">
                <a:latin typeface="Times New Roman" pitchFamily="-1" charset="0"/>
              </a:rPr>
              <a:pPr eaLnBrk="1" hangingPunct="1"/>
              <a:t>45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9045151-FAE7-4AA7-8AF2-E46CC575DA71}" type="slidenum">
              <a:rPr lang="en-US" altLang="en-US" sz="1300" b="0">
                <a:latin typeface="Times New Roman" pitchFamily="-1" charset="0"/>
              </a:rPr>
              <a:pPr eaLnBrk="1" hangingPunct="1"/>
              <a:t>46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ADF06A3B-2768-4048-9859-75A112FDE89A}" type="slidenum">
              <a:rPr lang="en-US" altLang="en-US" sz="1300" b="0">
                <a:latin typeface="Times New Roman" pitchFamily="-1" charset="0"/>
              </a:rPr>
              <a:pPr eaLnBrk="1" hangingPunct="1"/>
              <a:t>47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4C90D2A-F018-4CB9-8967-4DDA8C76CB77}" type="slidenum">
              <a:rPr lang="en-US" altLang="en-US" sz="1300" b="0">
                <a:latin typeface="Times New Roman" pitchFamily="-1" charset="0"/>
              </a:rPr>
              <a:pPr eaLnBrk="1" hangingPunct="1"/>
              <a:t>48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B08E8A6-2AF9-4DBD-B26C-676769BE8FFA}" type="slidenum">
              <a:rPr lang="en-US" altLang="en-US" sz="1300" b="0">
                <a:latin typeface="Times New Roman" pitchFamily="-1" charset="0"/>
              </a:rPr>
              <a:pPr eaLnBrk="1" hangingPunct="1"/>
              <a:t>49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A9919CC-7498-40FE-806A-145613A882EC}" type="slidenum">
              <a:rPr lang="en-US" altLang="en-US" sz="1300" b="0">
                <a:latin typeface="Times New Roman" pitchFamily="-1" charset="0"/>
              </a:rPr>
              <a:pPr eaLnBrk="1" hangingPunct="1"/>
              <a:t>50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5E26711-D993-4ACA-9FF6-A7E241D4A36C}" type="slidenum">
              <a:rPr lang="en-US" altLang="en-US" sz="1300" b="0">
                <a:latin typeface="Times New Roman" pitchFamily="-1" charset="0"/>
              </a:rPr>
              <a:pPr eaLnBrk="1" hangingPunct="1"/>
              <a:t>51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56B5CCB8-1D37-4651-9FEE-FCDE3E8332B8}" type="slidenum">
              <a:rPr lang="en-US" altLang="en-US" sz="1300" b="0">
                <a:latin typeface="Times New Roman" pitchFamily="-1" charset="0"/>
              </a:rPr>
              <a:pPr eaLnBrk="1" hangingPunct="1"/>
              <a:t>52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1AD7CC3-040F-4F2A-9B66-E8FB86F53A6B}" type="slidenum">
              <a:rPr lang="en-US" altLang="en-US" sz="1300">
                <a:latin typeface="Times New Roman" pitchFamily="18" charset="0"/>
              </a:rPr>
              <a:pPr/>
              <a:t>53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5F96E37-39DC-4FD5-83D0-896B06F7D290}" type="slidenum">
              <a:rPr lang="en-US" altLang="en-US" sz="1300" b="0">
                <a:latin typeface="Times New Roman" pitchFamily="-1" charset="0"/>
              </a:rPr>
              <a:pPr eaLnBrk="1" hangingPunct="1"/>
              <a:t>54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24C94861-3F92-4AA6-9391-F91EB6D9A551}" type="slidenum">
              <a:rPr lang="en-US" altLang="en-US" sz="1300" b="0">
                <a:latin typeface="Times New Roman" pitchFamily="-1" charset="0"/>
              </a:rPr>
              <a:pPr eaLnBrk="1" hangingPunct="1"/>
              <a:t>55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8F18377-7EBF-4393-BE71-2B9B59200647}" type="slidenum">
              <a:rPr lang="en-US" altLang="en-US" sz="1300">
                <a:latin typeface="Times New Roman" pitchFamily="18" charset="0"/>
              </a:rPr>
              <a:pPr/>
              <a:t>57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 sz="1700"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 sz="1700"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0274474-0C30-4659-89B1-F154855FA3C6}" type="slidenum">
              <a:rPr lang="en-US" altLang="en-US" sz="1300">
                <a:latin typeface="Times New Roman" pitchFamily="18" charset="0"/>
              </a:rPr>
              <a:pPr/>
              <a:t>58</a:t>
            </a:fld>
            <a:endParaRPr lang="en-US" altLang="en-US" sz="13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48ECC90-DB63-48BA-8B65-9513BCE9657D}" type="slidenum">
              <a:rPr lang="en-US" altLang="en-US" sz="1300" b="0">
                <a:latin typeface="Times New Roman" pitchFamily="-1" charset="0"/>
              </a:rPr>
              <a:pPr eaLnBrk="1" hangingPunct="1"/>
              <a:t>59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-1" charset="0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A48284E-8B2B-42FC-8E75-C6E5B4108DD4}" type="slidenum">
              <a:rPr lang="en-US" altLang="en-US" sz="1300" b="0">
                <a:latin typeface="Times New Roman" pitchFamily="-1" charset="0"/>
              </a:rPr>
              <a:pPr eaLnBrk="1" hangingPunct="1"/>
              <a:t>12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B1FFE0E-4AE2-4E1E-94B2-51CA40673C93}" type="slidenum">
              <a:rPr lang="en-US" altLang="en-US" sz="1300" b="0">
                <a:latin typeface="Times New Roman" pitchFamily="-1" charset="0"/>
              </a:rPr>
              <a:pPr eaLnBrk="1" hangingPunct="1"/>
              <a:t>14</a:t>
            </a:fld>
            <a:endParaRPr lang="en-US" altLang="en-US" sz="1300" b="0">
              <a:latin typeface="Times New Roman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09F490-D63B-4C9E-AADD-17781C00BE60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A6EAA-8C02-4F3A-9F1C-35B8B09E17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7D1918-C950-45BB-95BC-0B59A70D4DAD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362DF-8C0F-4461-9180-A9AD9C9BD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5533B-44D3-4291-8867-EA1D98CF3368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CDF3C-8701-409C-B800-CB7D3A836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52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8AA5B5F-BB67-4D20-A6AB-F269607B99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6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EA8551CE-8777-40E2-9709-E62144473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6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2CD127D8-EFC9-46D6-8181-3C4753A37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A357F-6D1A-4395-A3C0-E2DE3A3413E9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B55D1-9DB1-4405-A0C3-E60D19196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32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3BF4F-244C-402E-9EC7-3341994967D4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CA9A5-AE40-4354-AB82-4F7D87900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4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50585-86CC-400C-9C7F-185C1DC4703D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AA8ED-8AD6-4AE5-AB34-62B8B6171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4C63DF-5E7D-437E-B713-967C18123EA1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6A309-AB2E-4B3B-8DEE-69640A0E4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6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DE8BC-5092-4810-98FA-9B27BBED794B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4976A-B5A2-4AA4-BAF4-E79F17722B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413CA-99C0-4882-9F41-F5DBD467B028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1C0C9-0101-4217-8395-4CCE73BF4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6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C0313-28F7-477A-A50A-5EC62D5424AC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2BD1E-E896-44B7-8950-01B093CE0A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76C1B-57AE-4CE1-BEC7-D1179F32DC89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6DA0D-26BE-4F0D-B244-DA1A8C66C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DEF502E-D2D6-4434-812B-9DC79FCF2B4E}" type="datetime1">
              <a:rPr lang="en-US" altLang="en-US"/>
              <a:pPr/>
              <a:t>10/10/2017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BE1A93A-E727-4237-BD24-06C1E1CAE0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ial-of-service_attack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SYN_(TCP)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smtClean="0">
                <a:ea typeface="ＭＳ Ｐゴシック" pitchFamily="-1" charset="-128"/>
              </a:rPr>
              <a:t>Transport Layer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338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ea typeface="ＭＳ Ｐゴシック" pitchFamily="-1" charset="-128"/>
              </a:rPr>
              <a:t>Dr. Yingwu Zhu</a:t>
            </a:r>
          </a:p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ea typeface="ＭＳ Ｐゴシック" pitchFamily="-1" charset="-128"/>
              </a:rPr>
              <a:t>Chapter 3.1, 3.2, 3,3 and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UDP checksum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Sender:</a:t>
            </a:r>
            <a:endParaRPr lang="en-US" altLang="en-US" sz="2400" dirty="0" smtClean="0"/>
          </a:p>
          <a:p>
            <a:r>
              <a:rPr lang="en-US" altLang="en-US" sz="2000" dirty="0" smtClean="0"/>
              <a:t>treat segment contents as sequence of 16-bit integers</a:t>
            </a:r>
          </a:p>
          <a:p>
            <a:r>
              <a:rPr lang="en-US" altLang="en-US" sz="2000" dirty="0" smtClean="0"/>
              <a:t>checksum: addition (1’s complement sum) of segment contents</a:t>
            </a:r>
          </a:p>
          <a:p>
            <a:r>
              <a:rPr lang="en-US" altLang="en-US" sz="2000" dirty="0" smtClean="0"/>
              <a:t>sender puts checksum value into UDP checksum field</a:t>
            </a:r>
          </a:p>
          <a:p>
            <a:pPr>
              <a:buFont typeface="ZapfDingbats" pitchFamily="82" charset="2"/>
              <a:buNone/>
            </a:pP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Receiver:</a:t>
            </a:r>
            <a:endParaRPr lang="en-US" altLang="en-US" sz="2400" smtClean="0"/>
          </a:p>
          <a:p>
            <a:r>
              <a:rPr lang="en-US" altLang="en-US" sz="2000" smtClean="0"/>
              <a:t>compute checksum of received segment</a:t>
            </a:r>
          </a:p>
          <a:p>
            <a:r>
              <a:rPr lang="en-US" altLang="en-US" sz="2000" smtClean="0"/>
              <a:t>check if computed checksum equals checksum field value:</a:t>
            </a:r>
          </a:p>
          <a:p>
            <a:pPr lvl="1"/>
            <a:r>
              <a:rPr lang="en-US" altLang="en-US" sz="2000" smtClean="0"/>
              <a:t>NO - error detected</a:t>
            </a:r>
          </a:p>
          <a:p>
            <a:pPr lvl="1"/>
            <a:r>
              <a:rPr lang="en-US" altLang="en-US" sz="2000" smtClean="0"/>
              <a:t>YES - no error detected. </a:t>
            </a:r>
            <a:r>
              <a:rPr lang="en-US" altLang="en-US" sz="2000" i="1" smtClean="0"/>
              <a:t>But maybe errors nonetheless?</a:t>
            </a:r>
            <a:r>
              <a:rPr lang="en-US" altLang="en-US" sz="2000" smtClean="0"/>
              <a:t> ….</a:t>
            </a:r>
          </a:p>
          <a:p>
            <a:endParaRPr lang="en-US" altLang="en-US" sz="240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Goal:</a:t>
            </a:r>
            <a:r>
              <a:rPr lang="en-US" altLang="en-US" sz="2400"/>
              <a:t> detect “errors” (e.g., flipped bits) in transmitted segment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593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Internet Checksum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r>
              <a:rPr lang="en-US" altLang="en-US" sz="2400" smtClean="0"/>
              <a:t>Note</a:t>
            </a:r>
          </a:p>
          <a:p>
            <a:pPr lvl="1"/>
            <a:r>
              <a:rPr lang="en-US" altLang="en-US" smtClean="0"/>
              <a:t>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sz="2400" smtClean="0"/>
              <a:t>Example: add two 16-bit integers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05000" y="3981450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1  1  1  0  0  1  1  0  0  1  1  0  0  1  1  0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1  0  1  1  1  0  1  1  1  0  1  1  1  1  0  0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0  1  0  0  0  1  0  0  0  1  0  0  0  0  1  1</a:t>
            </a:r>
            <a:endParaRPr lang="en-US" altLang="en-US" sz="2400" b="1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828800" y="48085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905000" y="49847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04800" y="4940300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l"/>
            <a:r>
              <a:rPr lang="en-US" altLang="en-US" sz="2000"/>
              <a:t>wraparound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14438" y="5548313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1813" y="5900738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1828800" y="5527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2066925" y="52911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400" smtClean="0">
                <a:latin typeface="Arial" charset="0"/>
              </a:rPr>
              <a:t>3-</a:t>
            </a:r>
            <a:fld id="{50058684-ED37-4A43-8950-F52B2C94A264}" type="slidenum">
              <a:rPr lang="en-US" altLang="en-US" sz="1400" smtClean="0">
                <a:latin typeface="Arial" charset="0"/>
              </a:rPr>
              <a:pPr/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Advantages of UDP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Fine-grain control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UDP sends as soon as the application writes </a:t>
            </a:r>
          </a:p>
          <a:p>
            <a:r>
              <a:rPr lang="en-US" altLang="en-US" smtClean="0">
                <a:ea typeface="ＭＳ Ｐゴシック" pitchFamily="-1" charset="-128"/>
              </a:rPr>
              <a:t>No connection set-up delay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UDP sends without establishing a connection</a:t>
            </a:r>
          </a:p>
          <a:p>
            <a:r>
              <a:rPr lang="en-US" altLang="en-US" smtClean="0">
                <a:ea typeface="ＭＳ Ｐゴシック" pitchFamily="-1" charset="-128"/>
              </a:rPr>
              <a:t>No connection state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No buffers, parameters, sequence #s, etc.</a:t>
            </a:r>
          </a:p>
          <a:p>
            <a:r>
              <a:rPr lang="en-US" altLang="en-US" smtClean="0">
                <a:ea typeface="ＭＳ Ｐゴシック" pitchFamily="-1" charset="-128"/>
              </a:rPr>
              <a:t>Small header overhead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UDP header is only eight-bytes long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BE7F8A78-EE2E-4B13-968D-120E28FA656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710"/>
            <a:ext cx="8229600" cy="1143000"/>
          </a:xfrm>
        </p:spPr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55D1-9DB1-4405-A0C3-E60D191965A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6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Transmission Control Protocol (TCP)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371600"/>
            <a:ext cx="42672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Stream-of-bytes service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Sends and receives a stream of bytes</a:t>
            </a:r>
          </a:p>
          <a:p>
            <a:r>
              <a:rPr lang="en-US" altLang="en-US" smtClean="0">
                <a:ea typeface="ＭＳ Ｐゴシック" pitchFamily="-1" charset="-128"/>
              </a:rPr>
              <a:t>Reliable, in-order delivery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Corruption: checksums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Detect loss/reordering: sequence numbers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Reliable delivery: acknowledgments and retransmissions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4525963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Connection oriented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Explicit set-up and tear-down of TCP connection</a:t>
            </a:r>
          </a:p>
          <a:p>
            <a:r>
              <a:rPr lang="en-US" altLang="en-US" smtClean="0">
                <a:ea typeface="ＭＳ Ｐゴシック" pitchFamily="-1" charset="-128"/>
              </a:rPr>
              <a:t>Flow control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Prevent overflow of the receiver’s buffer space</a:t>
            </a:r>
          </a:p>
          <a:p>
            <a:r>
              <a:rPr lang="en-US" altLang="en-US" smtClean="0">
                <a:solidFill>
                  <a:srgbClr val="7F7F7F"/>
                </a:solidFill>
                <a:ea typeface="ＭＳ Ｐゴシック" pitchFamily="-1" charset="-128"/>
              </a:rPr>
              <a:t>Congestion control</a:t>
            </a:r>
          </a:p>
          <a:p>
            <a:pPr lvl="1"/>
            <a:r>
              <a:rPr lang="en-US" altLang="en-US" smtClean="0">
                <a:solidFill>
                  <a:srgbClr val="7F7F7F"/>
                </a:solidFill>
                <a:ea typeface="ＭＳ Ｐゴシック" pitchFamily="-1" charset="-128"/>
              </a:rPr>
              <a:t>Adapt to network congestion for the greater good</a:t>
            </a:r>
          </a:p>
          <a:p>
            <a:endParaRPr lang="en-US" altLang="en-US" smtClean="0">
              <a:ea typeface="ＭＳ Ｐゴシック" pitchFamily="-1" charset="-128"/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7652C7CC-CBA9-4CF1-9D03-5D97E1E9394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0CAE721-7307-4E64-A5BE-78B7544B636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" charset="-128"/>
              </a:rPr>
              <a:t>TCP </a:t>
            </a:r>
            <a:r>
              <a:rPr lang="en-US" altLang="en-US" dirty="0">
                <a:ea typeface="ＭＳ Ｐゴシック" pitchFamily="-1" charset="-128"/>
              </a:rPr>
              <a:t>O</a:t>
            </a:r>
            <a:r>
              <a:rPr lang="en-US" altLang="en-US" dirty="0" smtClean="0">
                <a:ea typeface="ＭＳ Ｐゴシック" pitchFamily="-1" charset="-128"/>
              </a:rPr>
              <a:t>ffers </a:t>
            </a:r>
            <a:r>
              <a:rPr lang="en-US" altLang="en-US" dirty="0">
                <a:ea typeface="ＭＳ Ｐゴシック" pitchFamily="-1" charset="-128"/>
              </a:rPr>
              <a:t>B</a:t>
            </a:r>
            <a:r>
              <a:rPr lang="en-US" altLang="en-US" dirty="0" smtClean="0">
                <a:ea typeface="ＭＳ Ｐゴシック" pitchFamily="-1" charset="-128"/>
              </a:rPr>
              <a:t>yte Stream </a:t>
            </a:r>
            <a:r>
              <a:rPr lang="en-US" altLang="en-US" dirty="0">
                <a:ea typeface="ＭＳ Ｐゴシック" pitchFamily="-1" charset="-128"/>
              </a:rPr>
              <a:t>S</a:t>
            </a:r>
            <a:r>
              <a:rPr lang="en-US" altLang="en-US" dirty="0" smtClean="0">
                <a:ea typeface="ＭＳ Ｐゴシック" pitchFamily="-1" charset="-128"/>
              </a:rPr>
              <a:t>ervice:</a:t>
            </a:r>
            <a:br>
              <a:rPr lang="en-US" altLang="en-US" dirty="0" smtClean="0">
                <a:ea typeface="ＭＳ Ｐゴシック" pitchFamily="-1" charset="-128"/>
              </a:rPr>
            </a:br>
            <a:r>
              <a:rPr lang="en-US" altLang="en-US" dirty="0" smtClean="0">
                <a:ea typeface="ＭＳ Ｐゴシック" pitchFamily="-1" charset="-128"/>
              </a:rPr>
              <a:t>Breaking </a:t>
            </a:r>
            <a:r>
              <a:rPr lang="en-US" altLang="en-US" dirty="0" smtClean="0">
                <a:ea typeface="ＭＳ Ｐゴシック" pitchFamily="-1" charset="-128"/>
              </a:rPr>
              <a:t>a Stream of Bytes </a:t>
            </a:r>
            <a:br>
              <a:rPr lang="en-US" altLang="en-US" dirty="0" smtClean="0">
                <a:ea typeface="ＭＳ Ｐゴシック" pitchFamily="-1" charset="-128"/>
              </a:rPr>
            </a:br>
            <a:r>
              <a:rPr lang="en-US" altLang="en-US" dirty="0" smtClean="0">
                <a:ea typeface="ＭＳ Ｐゴシック" pitchFamily="-1" charset="-128"/>
              </a:rPr>
              <a:t>into TCP Segments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TCP “Stream of Bytes” Service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33893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0</a:t>
            </a:r>
          </a:p>
        </p:txBody>
      </p:sp>
      <p:sp>
        <p:nvSpPr>
          <p:cNvPr id="33830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1</a:t>
            </a:r>
          </a:p>
        </p:txBody>
      </p:sp>
      <p:sp>
        <p:nvSpPr>
          <p:cNvPr id="33831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2</a:t>
            </a:r>
          </a:p>
        </p:txBody>
      </p:sp>
      <p:sp>
        <p:nvSpPr>
          <p:cNvPr id="33832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3</a:t>
            </a:r>
          </a:p>
        </p:txBody>
      </p:sp>
      <p:sp>
        <p:nvSpPr>
          <p:cNvPr id="33833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4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3889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35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0</a:t>
            </a:r>
          </a:p>
        </p:txBody>
      </p:sp>
      <p:sp>
        <p:nvSpPr>
          <p:cNvPr id="33869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1</a:t>
            </a:r>
          </a:p>
        </p:txBody>
      </p:sp>
      <p:sp>
        <p:nvSpPr>
          <p:cNvPr id="33870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2</a:t>
            </a:r>
          </a:p>
        </p:txBody>
      </p:sp>
      <p:sp>
        <p:nvSpPr>
          <p:cNvPr id="33871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3</a:t>
            </a:r>
          </a:p>
        </p:txBody>
      </p:sp>
      <p:sp>
        <p:nvSpPr>
          <p:cNvPr id="33872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A</a:t>
            </a:r>
          </a:p>
        </p:txBody>
      </p:sp>
      <p:sp>
        <p:nvSpPr>
          <p:cNvPr id="33875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B</a:t>
            </a:r>
          </a:p>
        </p:txBody>
      </p:sp>
      <p:sp>
        <p:nvSpPr>
          <p:cNvPr id="33876" name="Text Box 92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80</a:t>
            </a:r>
          </a:p>
        </p:txBody>
      </p:sp>
      <p:sp>
        <p:nvSpPr>
          <p:cNvPr id="33877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Text Box 94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80</a:t>
            </a:r>
          </a:p>
        </p:txBody>
      </p:sp>
      <p:sp>
        <p:nvSpPr>
          <p:cNvPr id="33879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D36A760C-805F-4F03-85AB-1678A9322BD1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…Emulated Using TCP “Segments”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35951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0</a:t>
            </a:r>
          </a:p>
        </p:txBody>
      </p:sp>
      <p:sp>
        <p:nvSpPr>
          <p:cNvPr id="35878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1</a:t>
            </a:r>
          </a:p>
        </p:txBody>
      </p:sp>
      <p:sp>
        <p:nvSpPr>
          <p:cNvPr id="35879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2</a:t>
            </a:r>
          </a:p>
        </p:txBody>
      </p:sp>
      <p:sp>
        <p:nvSpPr>
          <p:cNvPr id="35880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3</a:t>
            </a:r>
          </a:p>
        </p:txBody>
      </p:sp>
      <p:sp>
        <p:nvSpPr>
          <p:cNvPr id="35881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5947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3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0</a:t>
            </a:r>
          </a:p>
        </p:txBody>
      </p:sp>
      <p:sp>
        <p:nvSpPr>
          <p:cNvPr id="35917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1</a:t>
            </a:r>
          </a:p>
        </p:txBody>
      </p:sp>
      <p:sp>
        <p:nvSpPr>
          <p:cNvPr id="35918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2</a:t>
            </a:r>
          </a:p>
        </p:txBody>
      </p:sp>
      <p:sp>
        <p:nvSpPr>
          <p:cNvPr id="35919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3</a:t>
            </a:r>
          </a:p>
        </p:txBody>
      </p:sp>
      <p:sp>
        <p:nvSpPr>
          <p:cNvPr id="35920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A</a:t>
            </a:r>
          </a:p>
        </p:txBody>
      </p:sp>
      <p:sp>
        <p:nvSpPr>
          <p:cNvPr id="35923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B</a:t>
            </a:r>
          </a:p>
        </p:txBody>
      </p:sp>
      <p:sp>
        <p:nvSpPr>
          <p:cNvPr id="35924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25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80</a:t>
            </a:r>
          </a:p>
        </p:txBody>
      </p:sp>
      <p:sp>
        <p:nvSpPr>
          <p:cNvPr id="35926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28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6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35943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35944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80</a:t>
            </a:r>
          </a:p>
        </p:txBody>
      </p:sp>
      <p:sp>
        <p:nvSpPr>
          <p:cNvPr id="924785" name="AutoShape 113"/>
          <p:cNvSpPr>
            <a:spLocks noChangeArrowheads="1"/>
          </p:cNvSpPr>
          <p:nvPr/>
        </p:nvSpPr>
        <p:spPr bwMode="auto">
          <a:xfrm>
            <a:off x="3886200" y="2667000"/>
            <a:ext cx="4876800" cy="1604963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800" b="0">
                <a:latin typeface="Calibri" pitchFamily="-1" charset="0"/>
              </a:rPr>
              <a:t>Segment sent when: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itchFamily="-1" charset="0"/>
              </a:rPr>
              <a:t>Segment full (Max Segment Size),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itchFamily="-1" charset="0"/>
              </a:rPr>
              <a:t>Not full, but times out, or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itchFamily="-1" charset="0"/>
              </a:rPr>
              <a:t>“Pushed” by application</a:t>
            </a:r>
          </a:p>
        </p:txBody>
      </p:sp>
      <p:sp>
        <p:nvSpPr>
          <p:cNvPr id="35946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9B6B3341-9C33-4AE1-8C03-8753EB51170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8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TCP Segment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packet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No bigger than Maximum Transmission Unit (MTU)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E.g., up to 1500 bytes on an Ethernet link</a:t>
            </a:r>
          </a:p>
          <a:p>
            <a:r>
              <a:rPr lang="en-US" altLang="en-US" smtClean="0">
                <a:ea typeface="ＭＳ Ｐゴシック" pitchFamily="-1" charset="-128"/>
              </a:rPr>
              <a:t>TCP packet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IP packet with a TCP header and data inside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TCP header is typically 20 bytes long</a:t>
            </a:r>
          </a:p>
          <a:p>
            <a:r>
              <a:rPr lang="en-US" altLang="en-US" smtClean="0">
                <a:ea typeface="ＭＳ Ｐゴシック" pitchFamily="-1" charset="-128"/>
              </a:rPr>
              <a:t>TCP segment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No more than Maximum Segment Size (MSS) bytes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E.g., up to 1460 consecutive bytes from the stream</a:t>
            </a:r>
          </a:p>
        </p:txBody>
      </p:sp>
      <p:grpSp>
        <p:nvGrpSpPr>
          <p:cNvPr id="37892" name="Group 16"/>
          <p:cNvGrpSpPr>
            <a:grpSpLocks/>
          </p:cNvGrpSpPr>
          <p:nvPr/>
        </p:nvGrpSpPr>
        <p:grpSpPr bwMode="auto">
          <a:xfrm>
            <a:off x="2743200" y="1066800"/>
            <a:ext cx="6200775" cy="717550"/>
            <a:chOff x="1905000" y="1328738"/>
            <a:chExt cx="6200775" cy="717550"/>
          </a:xfrm>
        </p:grpSpPr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1905000" y="1360488"/>
              <a:ext cx="5029200" cy="6858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6019800" y="1360488"/>
              <a:ext cx="0" cy="685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Text Box 6"/>
            <p:cNvSpPr txBox="1">
              <a:spLocks noChangeArrowheads="1"/>
            </p:cNvSpPr>
            <p:nvPr/>
          </p:nvSpPr>
          <p:spPr bwMode="auto">
            <a:xfrm>
              <a:off x="6022975" y="1589088"/>
              <a:ext cx="835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pitchFamily="-1" charset="0"/>
                </a:rPr>
                <a:t>IP Hdr</a:t>
              </a:r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>
              <a:off x="1905000" y="1512888"/>
              <a:ext cx="411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3581400" y="1436688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9" name="Text Box 9"/>
            <p:cNvSpPr txBox="1">
              <a:spLocks noChangeArrowheads="1"/>
            </p:cNvSpPr>
            <p:nvPr/>
          </p:nvSpPr>
          <p:spPr bwMode="auto">
            <a:xfrm>
              <a:off x="3505200" y="1328738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pitchFamily="-1" charset="0"/>
                </a:rPr>
                <a:t>IP Data</a:t>
              </a:r>
            </a:p>
          </p:txBody>
        </p:sp>
        <p:grpSp>
          <p:nvGrpSpPr>
            <p:cNvPr id="37900" name="Group 10"/>
            <p:cNvGrpSpPr>
              <a:grpSpLocks/>
            </p:cNvGrpSpPr>
            <p:nvPr/>
          </p:nvGrpSpPr>
          <p:grpSpPr bwMode="auto">
            <a:xfrm>
              <a:off x="1981200" y="1589088"/>
              <a:ext cx="3962400" cy="381000"/>
              <a:chOff x="1200" y="1296"/>
              <a:chExt cx="3168" cy="336"/>
            </a:xfrm>
          </p:grpSpPr>
          <p:sp>
            <p:nvSpPr>
              <p:cNvPr id="37904" name="Rectangle 11"/>
              <p:cNvSpPr>
                <a:spLocks noChangeArrowheads="1"/>
              </p:cNvSpPr>
              <p:nvPr/>
            </p:nvSpPr>
            <p:spPr bwMode="auto">
              <a:xfrm>
                <a:off x="1200" y="1296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5" name="Line 12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5181600" y="1638300"/>
              <a:ext cx="7842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pitchFamily="-1" charset="0"/>
                </a:rPr>
                <a:t>TCP Hdr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055938" y="1638300"/>
              <a:ext cx="1592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pitchFamily="-1" charset="0"/>
                </a:rPr>
                <a:t>TCP Data (segment)</a:t>
              </a:r>
            </a:p>
          </p:txBody>
        </p:sp>
        <p:sp>
          <p:nvSpPr>
            <p:cNvPr id="37903" name="AutoShape 15"/>
            <p:cNvSpPr>
              <a:spLocks noChangeArrowheads="1"/>
            </p:cNvSpPr>
            <p:nvPr/>
          </p:nvSpPr>
          <p:spPr bwMode="auto">
            <a:xfrm>
              <a:off x="7107238" y="1585913"/>
              <a:ext cx="998537" cy="230187"/>
            </a:xfrm>
            <a:prstGeom prst="rightArrow">
              <a:avLst>
                <a:gd name="adj1" fmla="val 50000"/>
                <a:gd name="adj2" fmla="val 10844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89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6A674D76-3E54-448F-9D7D-2B6E7749BB6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altLang="en-US" sz="3600" smtClean="0"/>
              <a:t>TCP segment structure</a:t>
            </a:r>
            <a:endParaRPr lang="en-US" altLang="en-US" smtClean="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2759075" y="1103313"/>
            <a:ext cx="4089400" cy="5330825"/>
            <a:chOff x="2818" y="659"/>
            <a:chExt cx="2576" cy="3358"/>
          </a:xfrm>
        </p:grpSpPr>
        <p:sp>
          <p:nvSpPr>
            <p:cNvPr id="6165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6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source port #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dest port #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69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3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(variable length)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6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sequence number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7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acknowledgement number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6179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Receive window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4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Urg data pnter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5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checksum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6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F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87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4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5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6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7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8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head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len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99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not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used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200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Options (variable length)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6149" name="Text Box 41"/>
          <p:cNvSpPr txBox="1">
            <a:spLocks noChangeArrowheads="1"/>
          </p:cNvSpPr>
          <p:nvPr/>
        </p:nvSpPr>
        <p:spPr bwMode="auto">
          <a:xfrm>
            <a:off x="177800" y="1431925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URG: urgent data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(generally not used)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6150" name="Text Box 42"/>
          <p:cNvSpPr txBox="1">
            <a:spLocks noChangeArrowheads="1"/>
          </p:cNvSpPr>
          <p:nvPr/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ACK: ACK #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valid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6151" name="Text Box 43"/>
          <p:cNvSpPr txBox="1">
            <a:spLocks noChangeArrowheads="1"/>
          </p:cNvSpPr>
          <p:nvPr/>
        </p:nvSpPr>
        <p:spPr bwMode="auto">
          <a:xfrm>
            <a:off x="149225" y="2832100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PSH: push data now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(generally not used)</a:t>
            </a:r>
          </a:p>
        </p:txBody>
      </p:sp>
      <p:sp>
        <p:nvSpPr>
          <p:cNvPr id="6152" name="Text Box 44"/>
          <p:cNvSpPr txBox="1">
            <a:spLocks noChangeArrowheads="1"/>
          </p:cNvSpPr>
          <p:nvPr/>
        </p:nvSpPr>
        <p:spPr bwMode="auto">
          <a:xfrm>
            <a:off x="476250" y="3632200"/>
            <a:ext cx="19796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RST, SYN, FIN: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connection estab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(setup, teardown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commands)</a:t>
            </a:r>
          </a:p>
        </p:txBody>
      </p:sp>
      <p:sp>
        <p:nvSpPr>
          <p:cNvPr id="6153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46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47"/>
          <p:cNvSpPr>
            <a:spLocks noChangeShapeType="1"/>
          </p:cNvSpPr>
          <p:nvPr/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49"/>
          <p:cNvSpPr txBox="1">
            <a:spLocks noChangeArrowheads="1"/>
          </p:cNvSpPr>
          <p:nvPr/>
        </p:nvSpPr>
        <p:spPr bwMode="auto">
          <a:xfrm>
            <a:off x="7439025" y="3013075"/>
            <a:ext cx="1347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 bytes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rcvr willing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to accept</a:t>
            </a:r>
          </a:p>
        </p:txBody>
      </p:sp>
      <p:sp>
        <p:nvSpPr>
          <p:cNvPr id="6158" name="Text Box 50"/>
          <p:cNvSpPr txBox="1">
            <a:spLocks noChangeArrowheads="1"/>
          </p:cNvSpPr>
          <p:nvPr/>
        </p:nvSpPr>
        <p:spPr bwMode="auto">
          <a:xfrm>
            <a:off x="7132638" y="1527175"/>
            <a:ext cx="1820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counting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by bytes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(not segments!)</a:t>
            </a:r>
          </a:p>
        </p:txBody>
      </p:sp>
      <p:sp>
        <p:nvSpPr>
          <p:cNvPr id="6159" name="Text Box 51"/>
          <p:cNvSpPr txBox="1">
            <a:spLocks noChangeArrowheads="1"/>
          </p:cNvSpPr>
          <p:nvPr/>
        </p:nvSpPr>
        <p:spPr bwMode="auto">
          <a:xfrm>
            <a:off x="995363" y="4965700"/>
            <a:ext cx="135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Internet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checksum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(as in UDP)</a:t>
            </a:r>
          </a:p>
        </p:txBody>
      </p:sp>
      <p:sp>
        <p:nvSpPr>
          <p:cNvPr id="6160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Box 57"/>
          <p:cNvSpPr txBox="1">
            <a:spLocks noChangeArrowheads="1"/>
          </p:cNvSpPr>
          <p:nvPr/>
        </p:nvSpPr>
        <p:spPr bwMode="auto">
          <a:xfrm>
            <a:off x="271463" y="6519863"/>
            <a:ext cx="4376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The head length is in terms of 32-bit words</a:t>
            </a:r>
          </a:p>
        </p:txBody>
      </p:sp>
    </p:spTree>
    <p:extLst>
      <p:ext uri="{BB962C8B-B14F-4D97-AF65-F5344CB8AC3E}">
        <p14:creationId xmlns:p14="http://schemas.microsoft.com/office/powerpoint/2010/main" val="17215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710"/>
            <a:ext cx="8229600" cy="1143000"/>
          </a:xfrm>
        </p:spPr>
        <p:txBody>
          <a:bodyPr/>
          <a:lstStyle/>
          <a:p>
            <a:r>
              <a:rPr lang="en-US" dirty="0" smtClean="0"/>
              <a:t>Transport Layer: Where Are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55D1-9DB1-4405-A0C3-E60D191965A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8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710"/>
            <a:ext cx="8229600" cy="1143000"/>
          </a:xfrm>
        </p:spPr>
        <p:txBody>
          <a:bodyPr/>
          <a:lstStyle/>
          <a:p>
            <a:r>
              <a:rPr lang="en-US" dirty="0" smtClean="0"/>
              <a:t>TCP: Sequence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55D1-9DB1-4405-A0C3-E60D191965A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39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Sequence Number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400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4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400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5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A</a:t>
            </a:r>
          </a:p>
        </p:txBody>
      </p:sp>
      <p:sp>
        <p:nvSpPr>
          <p:cNvPr id="40009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B</a:t>
            </a:r>
          </a:p>
        </p:txBody>
      </p:sp>
      <p:sp>
        <p:nvSpPr>
          <p:cNvPr id="40010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11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12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3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6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0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1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2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3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4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5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6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40027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40028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ISN (initial sequence number)</a:t>
            </a:r>
          </a:p>
        </p:txBody>
      </p:sp>
      <p:sp>
        <p:nvSpPr>
          <p:cNvPr id="40029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0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1425575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800" b="0">
                <a:latin typeface="Calibri" pitchFamily="-1" charset="0"/>
              </a:rPr>
              <a:t>Sequence number = 1</a:t>
            </a:r>
            <a:r>
              <a:rPr lang="en-US" altLang="en-US" sz="2800" b="0" baseline="30000">
                <a:latin typeface="Calibri" pitchFamily="-1" charset="0"/>
              </a:rPr>
              <a:t>st</a:t>
            </a:r>
            <a:r>
              <a:rPr lang="en-US" altLang="en-US" sz="2800" b="0">
                <a:latin typeface="Calibri" pitchFamily="-1" charset="0"/>
              </a:rPr>
              <a:t> byte</a:t>
            </a:r>
          </a:p>
        </p:txBody>
      </p:sp>
      <p:sp>
        <p:nvSpPr>
          <p:cNvPr id="40031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32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33" name="Text Box 111"/>
          <p:cNvSpPr txBox="1">
            <a:spLocks noChangeArrowheads="1"/>
          </p:cNvSpPr>
          <p:nvPr/>
        </p:nvSpPr>
        <p:spPr bwMode="auto">
          <a:xfrm rot="5390887">
            <a:off x="2380456" y="2575719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200" b="0">
                <a:latin typeface="Times New Roman" pitchFamily="-1" charset="0"/>
              </a:rPr>
              <a:t>Byte 81</a:t>
            </a:r>
          </a:p>
        </p:txBody>
      </p:sp>
      <p:sp>
        <p:nvSpPr>
          <p:cNvPr id="4003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E83D6656-C9F7-4A77-A4FA-528761DEF500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Initial Sequence Number (ISN)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Sequence number for the very first byte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E.g., Why not a de facto ISN of 0?</a:t>
            </a:r>
          </a:p>
          <a:p>
            <a:r>
              <a:rPr lang="en-US" altLang="en-US" smtClean="0">
                <a:ea typeface="ＭＳ Ｐゴシック" pitchFamily="-1" charset="-128"/>
              </a:rPr>
              <a:t>Practical issue: reuse of port numbers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Port numbers must (eventually) get used again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… and an old packet may still be in flight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… and associated with the new connection</a:t>
            </a:r>
          </a:p>
          <a:p>
            <a:r>
              <a:rPr lang="en-US" altLang="en-US" smtClean="0">
                <a:ea typeface="ＭＳ Ｐゴシック" pitchFamily="-1" charset="-128"/>
              </a:rPr>
              <a:t>So, TCP must change the ISN over time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Set from a 32-bit clock that ticks every 4 microsec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… which wraps around once every 4.55 hours!</a:t>
            </a:r>
          </a:p>
        </p:txBody>
      </p:sp>
      <p:sp>
        <p:nvSpPr>
          <p:cNvPr id="4198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02C3DC33-8D6E-495D-9996-F59E8F76709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Reliable Delivery on a Lossy Channel With Bit Errors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608D6309-2962-4E88-9513-C5AAFEAE85C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Challenges of Reliable Data Transfer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Over a perfectly reliable channel:  Done</a:t>
            </a:r>
          </a:p>
          <a:p>
            <a:r>
              <a:rPr lang="en-US" altLang="en-US" smtClean="0">
                <a:ea typeface="ＭＳ Ｐゴシック" pitchFamily="-1" charset="-128"/>
              </a:rPr>
              <a:t>Over a channel with bit errors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Receiver detects errors and requests retransmission</a:t>
            </a:r>
          </a:p>
          <a:p>
            <a:r>
              <a:rPr lang="en-US" altLang="en-US" smtClean="0">
                <a:ea typeface="ＭＳ Ｐゴシック" pitchFamily="-1" charset="-128"/>
              </a:rPr>
              <a:t>Over a lossy channel with bit errors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Some data missing, others corrupted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Receiver cannot easily detect loss</a:t>
            </a:r>
          </a:p>
          <a:p>
            <a:r>
              <a:rPr lang="en-US" altLang="en-US" smtClean="0">
                <a:ea typeface="ＭＳ Ｐゴシック" pitchFamily="-1" charset="-128"/>
              </a:rPr>
              <a:t>Over a channel that may reorder packets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Receiver cannot easily distinguish loss vs. out-of-order</a:t>
            </a:r>
          </a:p>
        </p:txBody>
      </p:sp>
      <p:sp>
        <p:nvSpPr>
          <p:cNvPr id="4608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352AE70A-A5EE-4C5E-AC40-16D01A31D4C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An Analogy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Alice and Bob are talking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What if Alice couldn’t understand Bob?</a:t>
            </a:r>
          </a:p>
          <a:p>
            <a:pPr lvl="1">
              <a:spcAft>
                <a:spcPts val="2400"/>
              </a:spcAft>
            </a:pPr>
            <a:r>
              <a:rPr lang="en-US" altLang="en-US" smtClean="0">
                <a:ea typeface="ＭＳ Ｐゴシック" pitchFamily="-1" charset="-128"/>
              </a:rPr>
              <a:t>Bob asks Alice to repeat what she said</a:t>
            </a:r>
          </a:p>
          <a:p>
            <a:r>
              <a:rPr lang="en-US" altLang="en-US" smtClean="0">
                <a:ea typeface="ＭＳ Ｐゴシック" pitchFamily="-1" charset="-128"/>
              </a:rPr>
              <a:t>What if Bob hasn’t heard Alice for a while?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Is Alice just being quiet? Has she lost reception?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How long should Bob just keep on talking?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Maybe Alice should periodically say “uh huh”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… or Bob should ask “Can you hear me now?”  </a:t>
            </a:r>
          </a:p>
          <a:p>
            <a:pPr lvl="1"/>
            <a:endParaRPr lang="en-US" altLang="en-US" smtClean="0">
              <a:ea typeface="ＭＳ Ｐゴシック" pitchFamily="-1" charset="-128"/>
            </a:endParaRPr>
          </a:p>
        </p:txBody>
      </p:sp>
      <p:pic>
        <p:nvPicPr>
          <p:cNvPr id="4813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69988"/>
            <a:ext cx="22098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A9911EE3-C8CB-42F1-B7C4-81E250FB983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Take-Aways from the Example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Acknowledgments from receiver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Positive: “okay” or “uh huh” or “ACK”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Negative: “please repeat that” or “NACK”</a:t>
            </a:r>
          </a:p>
          <a:p>
            <a:r>
              <a:rPr lang="en-US" altLang="en-US" smtClean="0">
                <a:ea typeface="ＭＳ Ｐゴシック" pitchFamily="-1" charset="-128"/>
              </a:rPr>
              <a:t>Retransmission by the sender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After </a:t>
            </a:r>
            <a:r>
              <a:rPr lang="en-US" altLang="en-US" i="1" smtClean="0">
                <a:ea typeface="ＭＳ Ｐゴシック" pitchFamily="-1" charset="-128"/>
              </a:rPr>
              <a:t>not </a:t>
            </a:r>
            <a:r>
              <a:rPr lang="en-US" altLang="en-US" smtClean="0">
                <a:ea typeface="ＭＳ Ｐゴシック" pitchFamily="-1" charset="-128"/>
              </a:rPr>
              <a:t>receiving an “ACK”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After receiving a “NACK”</a:t>
            </a:r>
          </a:p>
          <a:p>
            <a:r>
              <a:rPr lang="en-US" altLang="en-US" smtClean="0">
                <a:ea typeface="ＭＳ Ｐゴシック" pitchFamily="-1" charset="-128"/>
              </a:rPr>
              <a:t>Timeout by the sender (“stop and wait”)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Don’t wait forever without some acknowledgment</a:t>
            </a:r>
          </a:p>
        </p:txBody>
      </p:sp>
      <p:sp>
        <p:nvSpPr>
          <p:cNvPr id="5018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A067135C-B5A9-41FB-B179-A28788B5E19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TCP Support for Reliable Delivery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b="1" smtClean="0">
                <a:ea typeface="ＭＳ Ｐゴシック" pitchFamily="-1" charset="-128"/>
              </a:rPr>
              <a:t>Detect bit errors:</a:t>
            </a:r>
            <a:r>
              <a:rPr lang="en-US" altLang="en-US" smtClean="0">
                <a:ea typeface="ＭＳ Ｐゴシック" pitchFamily="-1" charset="-128"/>
              </a:rPr>
              <a:t> checksum</a:t>
            </a:r>
          </a:p>
          <a:p>
            <a:pPr lvl="1">
              <a:buSzPct val="75000"/>
            </a:pPr>
            <a:r>
              <a:rPr lang="en-US" altLang="en-US" smtClean="0">
                <a:ea typeface="ＭＳ Ｐゴシック" pitchFamily="-1" charset="-128"/>
              </a:rPr>
              <a:t>Used to detect corrupted data at the receiver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altLang="en-US" smtClean="0">
                <a:ea typeface="ＭＳ Ｐゴシック" pitchFamily="-1" charset="-128"/>
              </a:rPr>
              <a:t>…leading the receiver to drop the packet</a:t>
            </a:r>
          </a:p>
          <a:p>
            <a:pPr>
              <a:buSzPct val="75000"/>
            </a:pPr>
            <a:r>
              <a:rPr lang="en-US" altLang="en-US" b="1" smtClean="0">
                <a:ea typeface="ＭＳ Ｐゴシック" pitchFamily="-1" charset="-128"/>
              </a:rPr>
              <a:t>Detect missing data:</a:t>
            </a:r>
            <a:r>
              <a:rPr lang="en-US" altLang="en-US" smtClean="0">
                <a:ea typeface="ＭＳ Ｐゴシック" pitchFamily="-1" charset="-128"/>
              </a:rPr>
              <a:t> sequence number</a:t>
            </a:r>
          </a:p>
          <a:p>
            <a:pPr lvl="1">
              <a:buSzPct val="75000"/>
            </a:pPr>
            <a:r>
              <a:rPr lang="en-US" altLang="en-US" smtClean="0">
                <a:ea typeface="ＭＳ Ｐゴシック" pitchFamily="-1" charset="-128"/>
              </a:rPr>
              <a:t>Used to detect a gap in the stream of bytes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altLang="en-US" smtClean="0">
                <a:ea typeface="ＭＳ Ｐゴシック" pitchFamily="-1" charset="-128"/>
              </a:rPr>
              <a:t>... and for putting the data back in order</a:t>
            </a:r>
          </a:p>
          <a:p>
            <a:pPr>
              <a:buSzPct val="75000"/>
            </a:pPr>
            <a:r>
              <a:rPr lang="en-US" altLang="en-US" b="1" smtClean="0">
                <a:ea typeface="ＭＳ Ｐゴシック" pitchFamily="-1" charset="-128"/>
              </a:rPr>
              <a:t>Recover from lost data:</a:t>
            </a:r>
            <a:r>
              <a:rPr lang="en-US" altLang="en-US" smtClean="0">
                <a:ea typeface="ＭＳ Ｐゴシック" pitchFamily="-1" charset="-128"/>
              </a:rPr>
              <a:t> retransmission</a:t>
            </a:r>
          </a:p>
          <a:p>
            <a:pPr lvl="1">
              <a:buSzPct val="75000"/>
            </a:pPr>
            <a:r>
              <a:rPr lang="en-US" altLang="en-US" smtClean="0">
                <a:ea typeface="ＭＳ Ｐゴシック" pitchFamily="-1" charset="-128"/>
              </a:rPr>
              <a:t>Sender retransmits lost or corrupted data</a:t>
            </a:r>
          </a:p>
          <a:p>
            <a:pPr lvl="1">
              <a:buSzPct val="75000"/>
            </a:pPr>
            <a:r>
              <a:rPr lang="en-US" altLang="en-US" smtClean="0">
                <a:ea typeface="ＭＳ Ｐゴシック" pitchFamily="-1" charset="-128"/>
              </a:rPr>
              <a:t>Two main ways to detect lost packets</a:t>
            </a:r>
          </a:p>
        </p:txBody>
      </p:sp>
      <p:sp>
        <p:nvSpPr>
          <p:cNvPr id="5222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E048668C-938A-442A-824F-F9E637491A8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TCP Acknowledgments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54375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310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54371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11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2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9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2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3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7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0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1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2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3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4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5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6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7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8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9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0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1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3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4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A</a:t>
            </a:r>
          </a:p>
        </p:txBody>
      </p:sp>
      <p:sp>
        <p:nvSpPr>
          <p:cNvPr id="54345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400" b="0">
                <a:latin typeface="Comic Sans MS" pitchFamily="-1" charset="0"/>
              </a:rPr>
              <a:t>Host B</a:t>
            </a:r>
          </a:p>
        </p:txBody>
      </p:sp>
      <p:sp>
        <p:nvSpPr>
          <p:cNvPr id="54346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47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48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9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0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1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2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3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4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5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6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7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8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9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0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1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2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54363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TCP Data</a:t>
            </a:r>
          </a:p>
        </p:txBody>
      </p:sp>
      <p:sp>
        <p:nvSpPr>
          <p:cNvPr id="54364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itchFamily="-1" charset="0"/>
              </a:rPr>
              <a:t>ISN (initial sequence number)</a:t>
            </a:r>
          </a:p>
        </p:txBody>
      </p:sp>
      <p:sp>
        <p:nvSpPr>
          <p:cNvPr id="54365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6" name="AutoShape 106"/>
          <p:cNvSpPr>
            <a:spLocks noChangeArrowheads="1"/>
          </p:cNvSpPr>
          <p:nvPr/>
        </p:nvSpPr>
        <p:spPr bwMode="auto">
          <a:xfrm>
            <a:off x="841375" y="3429000"/>
            <a:ext cx="1597025" cy="12192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latin typeface="Calibri" pitchFamily="-1" charset="0"/>
              </a:rPr>
              <a:t>Sequence number = 1</a:t>
            </a:r>
            <a:r>
              <a:rPr lang="en-US" altLang="en-US" sz="2400" b="0" baseline="30000">
                <a:latin typeface="Calibri" pitchFamily="-1" charset="0"/>
              </a:rPr>
              <a:t>st</a:t>
            </a:r>
            <a:r>
              <a:rPr lang="en-US" altLang="en-US" sz="2400" b="0">
                <a:latin typeface="Calibri" pitchFamily="-1" charset="0"/>
              </a:rPr>
              <a:t> byte</a:t>
            </a:r>
          </a:p>
        </p:txBody>
      </p:sp>
      <p:sp>
        <p:nvSpPr>
          <p:cNvPr id="54367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68" name="AutoShape 108"/>
          <p:cNvSpPr>
            <a:spLocks noChangeArrowheads="1"/>
          </p:cNvSpPr>
          <p:nvPr/>
        </p:nvSpPr>
        <p:spPr bwMode="auto">
          <a:xfrm>
            <a:off x="5791200" y="3505200"/>
            <a:ext cx="2335213" cy="1196975"/>
          </a:xfrm>
          <a:prstGeom prst="wedgeRectCallout">
            <a:avLst>
              <a:gd name="adj1" fmla="val -75833"/>
              <a:gd name="adj2" fmla="val 120019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latin typeface="Calibri" pitchFamily="-1" charset="0"/>
              </a:rPr>
              <a:t>ACK sequence number = next expected byte</a:t>
            </a:r>
          </a:p>
        </p:txBody>
      </p:sp>
      <p:sp>
        <p:nvSpPr>
          <p:cNvPr id="54369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7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3DD9D943-AB56-4706-9C36-C70E1AB46D4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Automatic Repeat reQuest (ARQ)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-1" charset="-128"/>
              </a:rPr>
              <a:t>ACK and timeouts</a:t>
            </a:r>
          </a:p>
          <a:p>
            <a:pPr lvl="1"/>
            <a:r>
              <a:rPr lang="en-US" altLang="en-US" sz="2800" smtClean="0">
                <a:ea typeface="ＭＳ Ｐゴシック" pitchFamily="-1" charset="-128"/>
              </a:rPr>
              <a:t>Receiver sends ACK when </a:t>
            </a:r>
            <a:br>
              <a:rPr lang="en-US" altLang="en-US" sz="2800" smtClean="0">
                <a:ea typeface="ＭＳ Ｐゴシック" pitchFamily="-1" charset="-128"/>
              </a:rPr>
            </a:br>
            <a:r>
              <a:rPr lang="en-US" altLang="en-US" sz="2800" smtClean="0">
                <a:ea typeface="ＭＳ Ｐゴシック" pitchFamily="-1" charset="-128"/>
              </a:rPr>
              <a:t>it receives packet</a:t>
            </a:r>
          </a:p>
          <a:p>
            <a:pPr lvl="1">
              <a:spcAft>
                <a:spcPts val="1800"/>
              </a:spcAft>
            </a:pPr>
            <a:r>
              <a:rPr lang="en-US" altLang="en-US" sz="2800" smtClean="0">
                <a:ea typeface="ＭＳ Ｐゴシック" pitchFamily="-1" charset="-128"/>
              </a:rPr>
              <a:t>Sender waits for ACK </a:t>
            </a:r>
            <a:br>
              <a:rPr lang="en-US" altLang="en-US" sz="2800" smtClean="0">
                <a:ea typeface="ＭＳ Ｐゴシック" pitchFamily="-1" charset="-128"/>
              </a:rPr>
            </a:br>
            <a:r>
              <a:rPr lang="en-US" altLang="en-US" sz="2800" smtClean="0">
                <a:ea typeface="ＭＳ Ｐゴシック" pitchFamily="-1" charset="-128"/>
              </a:rPr>
              <a:t>and times out</a:t>
            </a:r>
          </a:p>
          <a:p>
            <a:r>
              <a:rPr lang="en-US" altLang="en-US" sz="3200" smtClean="0">
                <a:ea typeface="ＭＳ Ｐゴシック" pitchFamily="-1" charset="-128"/>
              </a:rPr>
              <a:t>Simplest ARQ protocol</a:t>
            </a:r>
          </a:p>
          <a:p>
            <a:pPr lvl="1"/>
            <a:r>
              <a:rPr lang="en-US" altLang="en-US" sz="2800" smtClean="0">
                <a:ea typeface="ＭＳ Ｐゴシック" pitchFamily="-1" charset="-128"/>
              </a:rPr>
              <a:t>Stop and wait</a:t>
            </a:r>
          </a:p>
          <a:p>
            <a:pPr lvl="1"/>
            <a:r>
              <a:rPr lang="en-US" altLang="en-US" sz="2800" smtClean="0">
                <a:ea typeface="ＭＳ Ｐゴシック" pitchFamily="-1" charset="-128"/>
              </a:rPr>
              <a:t>Send a packet, stop and wait until ACK arrives </a:t>
            </a:r>
          </a:p>
          <a:p>
            <a:endParaRPr lang="en-US" altLang="en-US" smtClean="0">
              <a:ea typeface="ＭＳ Ｐゴシック" pitchFamily="-1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7A41FCB-883F-4F3B-A531-141D9077370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6325" name="Group 18"/>
          <p:cNvGrpSpPr>
            <a:grpSpLocks/>
          </p:cNvGrpSpPr>
          <p:nvPr/>
        </p:nvGrpSpPr>
        <p:grpSpPr bwMode="auto">
          <a:xfrm>
            <a:off x="5257800" y="1905000"/>
            <a:ext cx="3429000" cy="3810000"/>
            <a:chOff x="5334000" y="2057400"/>
            <a:chExt cx="3429000" cy="3810000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334000" y="2057400"/>
              <a:ext cx="3429000" cy="381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7" name="Text Box 4"/>
            <p:cNvSpPr txBox="1">
              <a:spLocks noChangeArrowheads="1"/>
            </p:cNvSpPr>
            <p:nvPr/>
          </p:nvSpPr>
          <p:spPr bwMode="auto">
            <a:xfrm>
              <a:off x="5410200" y="4953000"/>
              <a:ext cx="749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>
              <a:off x="8062913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29" name="Group 6"/>
            <p:cNvGrpSpPr>
              <a:grpSpLocks/>
            </p:cNvGrpSpPr>
            <p:nvPr/>
          </p:nvGrpSpPr>
          <p:grpSpPr bwMode="auto">
            <a:xfrm rot="688582">
              <a:off x="6686485" y="3254671"/>
              <a:ext cx="1385888" cy="396928"/>
              <a:chOff x="1105" y="1277"/>
              <a:chExt cx="912" cy="224"/>
            </a:xfrm>
          </p:grpSpPr>
          <p:sp>
            <p:nvSpPr>
              <p:cNvPr id="56339" name="Line 7"/>
              <p:cNvSpPr>
                <a:spLocks noChangeShapeType="1"/>
              </p:cNvSpPr>
              <p:nvPr/>
            </p:nvSpPr>
            <p:spPr bwMode="auto">
              <a:xfrm>
                <a:off x="1105" y="1487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Text Box 8"/>
              <p:cNvSpPr txBox="1">
                <a:spLocks noChangeArrowheads="1"/>
              </p:cNvSpPr>
              <p:nvPr/>
            </p:nvSpPr>
            <p:spPr bwMode="auto">
              <a:xfrm>
                <a:off x="1189" y="1277"/>
                <a:ext cx="63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Packet</a:t>
                </a:r>
              </a:p>
            </p:txBody>
          </p:sp>
        </p:grpSp>
        <p:grpSp>
          <p:nvGrpSpPr>
            <p:cNvPr id="56330" name="Group 9"/>
            <p:cNvGrpSpPr>
              <a:grpSpLocks/>
            </p:cNvGrpSpPr>
            <p:nvPr/>
          </p:nvGrpSpPr>
          <p:grpSpPr bwMode="auto">
            <a:xfrm rot="-1217168">
              <a:off x="6540822" y="4006072"/>
              <a:ext cx="1447800" cy="397000"/>
              <a:chOff x="1133" y="1733"/>
              <a:chExt cx="912" cy="250"/>
            </a:xfrm>
          </p:grpSpPr>
          <p:sp>
            <p:nvSpPr>
              <p:cNvPr id="56337" name="Line 10"/>
              <p:cNvSpPr>
                <a:spLocks noChangeShapeType="1"/>
              </p:cNvSpPr>
              <p:nvPr/>
            </p:nvSpPr>
            <p:spPr bwMode="auto">
              <a:xfrm rot="688582">
                <a:off x="1133" y="1965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8" name="Text Box 11"/>
              <p:cNvSpPr txBox="1">
                <a:spLocks noChangeArrowheads="1"/>
              </p:cNvSpPr>
              <p:nvPr/>
            </p:nvSpPr>
            <p:spPr bwMode="auto">
              <a:xfrm rot="688582">
                <a:off x="1328" y="1733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-1" charset="0"/>
                    <a:ea typeface="ＭＳ Ｐゴシック" pitchFamily="-1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charset="0"/>
                  </a:rPr>
                  <a:t>ACK</a:t>
                </a:r>
              </a:p>
            </p:txBody>
          </p:sp>
        </p:grpSp>
        <p:cxnSp>
          <p:nvCxnSpPr>
            <p:cNvPr id="56331" name="AutoShape 12"/>
            <p:cNvCxnSpPr>
              <a:cxnSpLocks noChangeShapeType="1"/>
            </p:cNvCxnSpPr>
            <p:nvPr/>
          </p:nvCxnSpPr>
          <p:spPr bwMode="auto">
            <a:xfrm rot="5400000" flipV="1">
              <a:off x="5682457" y="4006056"/>
              <a:ext cx="1890712" cy="3175"/>
            </a:xfrm>
            <a:prstGeom prst="bentConnector5">
              <a:avLst>
                <a:gd name="adj1" fmla="val 22833"/>
                <a:gd name="adj2" fmla="val -6800005"/>
                <a:gd name="adj3" fmla="val 84634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2" name="Text Box 13"/>
            <p:cNvSpPr txBox="1">
              <a:spLocks noChangeArrowheads="1"/>
            </p:cNvSpPr>
            <p:nvPr/>
          </p:nvSpPr>
          <p:spPr bwMode="auto">
            <a:xfrm rot="-5400000">
              <a:off x="5625307" y="3761581"/>
              <a:ext cx="1214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Timeout</a:t>
              </a:r>
            </a:p>
          </p:txBody>
        </p:sp>
        <p:sp>
          <p:nvSpPr>
            <p:cNvPr id="56333" name="Text Box 15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1003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Sender</a:t>
              </a:r>
            </a:p>
          </p:txBody>
        </p:sp>
        <p:sp>
          <p:nvSpPr>
            <p:cNvPr id="56334" name="Text Box 16"/>
            <p:cNvSpPr txBox="1">
              <a:spLocks noChangeArrowheads="1"/>
            </p:cNvSpPr>
            <p:nvPr/>
          </p:nvSpPr>
          <p:spPr bwMode="auto">
            <a:xfrm>
              <a:off x="7451725" y="2590800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Receiver</a:t>
              </a:r>
            </a:p>
          </p:txBody>
        </p:sp>
        <p:sp>
          <p:nvSpPr>
            <p:cNvPr id="56335" name="Line 17"/>
            <p:cNvSpPr>
              <a:spLocks noChangeShapeType="1"/>
            </p:cNvSpPr>
            <p:nvPr/>
          </p:nvSpPr>
          <p:spPr bwMode="auto">
            <a:xfrm>
              <a:off x="5791200" y="3048000"/>
              <a:ext cx="0" cy="1905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6" name="Line 18"/>
            <p:cNvSpPr>
              <a:spLocks noChangeShapeType="1"/>
            </p:cNvSpPr>
            <p:nvPr/>
          </p:nvSpPr>
          <p:spPr bwMode="auto">
            <a:xfrm>
              <a:off x="6629400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IP Protocol Stack: Key Abstractions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389438"/>
            <a:ext cx="8534400" cy="1782762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Transport layer is where we “pay the piper”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Provide applications with good abstractions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Without support or feedback from the network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16AD85C-030C-47A5-9251-C06FEAA9EA5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2667000" y="1366838"/>
            <a:ext cx="4800600" cy="2438400"/>
            <a:chOff x="2133600" y="4267200"/>
            <a:chExt cx="4800600" cy="2438400"/>
          </a:xfrm>
        </p:grpSpPr>
        <p:sp>
          <p:nvSpPr>
            <p:cNvPr id="20490" name="Rectangle 4"/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chemeClr val="bg1"/>
                  </a:solidFill>
                  <a:latin typeface="Arial" charset="0"/>
                </a:rPr>
                <a:t>Best-effort </a:t>
              </a:r>
              <a:r>
                <a:rPr lang="en-US" altLang="en-US" sz="2400" b="0" i="1">
                  <a:solidFill>
                    <a:schemeClr val="bg1"/>
                  </a:solidFill>
                  <a:latin typeface="Arial" charset="0"/>
                </a:rPr>
                <a:t>local </a:t>
              </a:r>
              <a:r>
                <a:rPr lang="en-US" altLang="en-US" sz="2400" b="0">
                  <a:solidFill>
                    <a:schemeClr val="bg1"/>
                  </a:solidFill>
                  <a:latin typeface="Arial" charset="0"/>
                </a:rPr>
                <a:t>packet delivery</a:t>
              </a:r>
            </a:p>
          </p:txBody>
        </p:sp>
        <p:sp>
          <p:nvSpPr>
            <p:cNvPr id="20491" name="Rectangle 5"/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Best-effort </a:t>
              </a:r>
              <a:r>
                <a:rPr lang="en-US" altLang="en-US" sz="2400" b="0" i="1">
                  <a:solidFill>
                    <a:srgbClr val="FFFFFF"/>
                  </a:solidFill>
                  <a:latin typeface="Arial" charset="0"/>
                </a:rPr>
                <a:t>global </a:t>
              </a:r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packet delivery</a:t>
              </a:r>
            </a:p>
          </p:txBody>
        </p:sp>
        <p:sp>
          <p:nvSpPr>
            <p:cNvPr id="20492" name="Rectangle 6"/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Reliable streams</a:t>
              </a:r>
            </a:p>
          </p:txBody>
        </p:sp>
        <p:sp>
          <p:nvSpPr>
            <p:cNvPr id="20493" name="Rectangle 7"/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Applications</a:t>
              </a:r>
            </a:p>
          </p:txBody>
        </p:sp>
        <p:sp>
          <p:nvSpPr>
            <p:cNvPr id="20494" name="Rectangle 6"/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charset="0"/>
                </a:rPr>
                <a:t>Messages</a:t>
              </a:r>
            </a:p>
          </p:txBody>
        </p:sp>
      </p:grpSp>
      <p:sp>
        <p:nvSpPr>
          <p:cNvPr id="20486" name="TextBox 11"/>
          <p:cNvSpPr txBox="1">
            <a:spLocks noChangeArrowheads="1"/>
          </p:cNvSpPr>
          <p:nvPr/>
        </p:nvSpPr>
        <p:spPr bwMode="auto">
          <a:xfrm>
            <a:off x="1760538" y="33480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Link</a:t>
            </a:r>
          </a:p>
        </p:txBody>
      </p: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1247775" y="2687638"/>
            <a:ext cx="133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Network</a:t>
            </a:r>
          </a:p>
        </p:txBody>
      </p:sp>
      <p:sp>
        <p:nvSpPr>
          <p:cNvPr id="20488" name="TextBox 13"/>
          <p:cNvSpPr txBox="1">
            <a:spLocks noChangeArrowheads="1"/>
          </p:cNvSpPr>
          <p:nvPr/>
        </p:nvSpPr>
        <p:spPr bwMode="auto">
          <a:xfrm>
            <a:off x="1066800" y="2027238"/>
            <a:ext cx="151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Transport</a:t>
            </a:r>
          </a:p>
        </p:txBody>
      </p:sp>
      <p:sp>
        <p:nvSpPr>
          <p:cNvPr id="20489" name="TextBox 14"/>
          <p:cNvSpPr txBox="1">
            <a:spLocks noChangeArrowheads="1"/>
          </p:cNvSpPr>
          <p:nvPr/>
        </p:nvSpPr>
        <p:spPr bwMode="auto">
          <a:xfrm>
            <a:off x="862013" y="13668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-1" charset="0"/>
                <a:cs typeface="Times New Roman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Quick TCP Math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/>
            <a:r>
              <a:rPr lang="en-US" altLang="en-US" smtClean="0">
                <a:ea typeface="ＭＳ Ｐゴシック" pitchFamily="-1" charset="-128"/>
              </a:rPr>
              <a:t>Initial Seq No = 501.  Sender sends 4500 bytes successfully acknowledged.  Next sequence number to send is:</a:t>
            </a:r>
          </a:p>
          <a:p>
            <a:pPr marL="403225" lvl="1" indent="-403225">
              <a:buFont typeface="Arial" charset="0"/>
              <a:buNone/>
            </a:pPr>
            <a:r>
              <a:rPr lang="en-US" altLang="en-US" sz="3000" smtClean="0">
                <a:ea typeface="ＭＳ Ｐゴシック" pitchFamily="-1" charset="-128"/>
              </a:rPr>
              <a:t>			 (A) 5000   (B) 5001   (C) 5002</a:t>
            </a:r>
          </a:p>
          <a:p>
            <a:pPr marL="403225" lvl="1" indent="-403225"/>
            <a:endParaRPr lang="en-US" altLang="en-US" sz="3000" smtClean="0">
              <a:ea typeface="ＭＳ Ｐゴシック" pitchFamily="-1" charset="-128"/>
            </a:endParaRPr>
          </a:p>
          <a:p>
            <a:pPr marL="403225" indent="-403225"/>
            <a:r>
              <a:rPr lang="en-US" altLang="en-US" sz="3400" smtClean="0">
                <a:ea typeface="ＭＳ Ｐゴシック" pitchFamily="-1" charset="-128"/>
              </a:rPr>
              <a:t>Next 1000 byte TCP segment received.  Receiver acknowledges with ACK number:</a:t>
            </a:r>
          </a:p>
          <a:p>
            <a:pPr marL="403225" lvl="1" indent="-403225">
              <a:buFont typeface="Arial" charset="0"/>
              <a:buNone/>
            </a:pPr>
            <a:r>
              <a:rPr lang="en-US" altLang="en-US" sz="3000" smtClean="0">
                <a:ea typeface="ＭＳ Ｐゴシック" pitchFamily="-1" charset="-128"/>
              </a:rPr>
              <a:t>		(A)  5001   (B)  6000	 (C)  6001	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EC8FFBFB-51E6-49B8-AA11-A3E8E906C80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Quick TCP Math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/>
            <a:r>
              <a:rPr lang="en-US" altLang="en-US" smtClean="0">
                <a:ea typeface="ＭＳ Ｐゴシック" pitchFamily="-1" charset="-128"/>
              </a:rPr>
              <a:t>Initial Seq No = 501.  Sender sends 4500 bytes successfully acknowledged.  Next sequence number to send is:</a:t>
            </a:r>
          </a:p>
          <a:p>
            <a:pPr marL="403225" lvl="1" indent="-403225">
              <a:buFont typeface="Arial" charset="0"/>
              <a:buNone/>
            </a:pPr>
            <a:r>
              <a:rPr lang="en-US" altLang="en-US" sz="3000" smtClean="0">
                <a:ea typeface="ＭＳ Ｐゴシック" pitchFamily="-1" charset="-128"/>
              </a:rPr>
              <a:t>			 (A) 5000   </a:t>
            </a:r>
            <a:r>
              <a:rPr lang="en-US" altLang="en-US" sz="3000" smtClean="0">
                <a:solidFill>
                  <a:srgbClr val="0000FF"/>
                </a:solidFill>
                <a:ea typeface="ＭＳ Ｐゴシック" pitchFamily="-1" charset="-128"/>
              </a:rPr>
              <a:t>(B) 5001   </a:t>
            </a:r>
            <a:r>
              <a:rPr lang="en-US" altLang="en-US" sz="3000" smtClean="0">
                <a:ea typeface="ＭＳ Ｐゴシック" pitchFamily="-1" charset="-128"/>
              </a:rPr>
              <a:t>(C) 5002</a:t>
            </a:r>
          </a:p>
          <a:p>
            <a:pPr marL="403225" lvl="1" indent="-403225"/>
            <a:endParaRPr lang="en-US" altLang="en-US" sz="3000" smtClean="0">
              <a:ea typeface="ＭＳ Ｐゴシック" pitchFamily="-1" charset="-128"/>
            </a:endParaRPr>
          </a:p>
          <a:p>
            <a:pPr marL="403225" indent="-403225"/>
            <a:r>
              <a:rPr lang="en-US" altLang="en-US" sz="3400" smtClean="0">
                <a:ea typeface="ＭＳ Ｐゴシック" pitchFamily="-1" charset="-128"/>
              </a:rPr>
              <a:t>Next 1000 byte TCP segment received.  Receiver acknowledges with ACK number:</a:t>
            </a:r>
          </a:p>
          <a:p>
            <a:pPr marL="403225" lvl="1" indent="-403225">
              <a:buFont typeface="Arial" charset="0"/>
              <a:buNone/>
            </a:pPr>
            <a:r>
              <a:rPr lang="en-US" altLang="en-US" sz="3000" smtClean="0">
                <a:ea typeface="ＭＳ Ｐゴシック" pitchFamily="-1" charset="-128"/>
              </a:rPr>
              <a:t>		(A)  5001   (B)  6000	 </a:t>
            </a:r>
            <a:r>
              <a:rPr lang="en-US" altLang="en-US" sz="3000" smtClean="0">
                <a:solidFill>
                  <a:srgbClr val="0000FF"/>
                </a:solidFill>
                <a:ea typeface="ＭＳ Ｐゴシック" pitchFamily="-1" charset="-128"/>
              </a:rPr>
              <a:t>(C)  6001	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2354A89-47B4-4F57-86CC-2F3F49C076A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1B40FD0A-250D-4E7A-A334-84100E5E36F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Flow Control:</a:t>
            </a:r>
            <a:br>
              <a:rPr lang="en-US" altLang="en-US" smtClean="0">
                <a:ea typeface="ＭＳ Ｐゴシック" pitchFamily="-1" charset="-128"/>
              </a:rPr>
            </a:br>
            <a:r>
              <a:rPr lang="en-US" altLang="en-US" smtClean="0">
                <a:ea typeface="ＭＳ Ｐゴシック" pitchFamily="-1" charset="-128"/>
              </a:rPr>
              <a:t>TCP Sliding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Motivation for Sliding Window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906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Stop-and-wait is inefficient (from RDT protocol discussions)</a:t>
            </a:r>
          </a:p>
          <a:p>
            <a:pPr lvl="1">
              <a:spcAft>
                <a:spcPts val="1800"/>
              </a:spcAft>
            </a:pPr>
            <a:r>
              <a:rPr lang="en-US" altLang="en-US" sz="2400" dirty="0" smtClean="0">
                <a:ea typeface="ＭＳ Ｐゴシック" pitchFamily="-1" charset="-128"/>
              </a:rPr>
              <a:t>Only one TCP segment is “in flight” at a time</a:t>
            </a:r>
          </a:p>
          <a:p>
            <a:pPr>
              <a:spcAft>
                <a:spcPts val="600"/>
              </a:spcAft>
            </a:pPr>
            <a:r>
              <a:rPr lang="en-US" altLang="en-US" sz="2800" dirty="0" smtClean="0">
                <a:ea typeface="ＭＳ Ｐゴシック" pitchFamily="-1" charset="-128"/>
              </a:rPr>
              <a:t>Consider: 1.5 Mbps link with 50 </a:t>
            </a:r>
            <a:r>
              <a:rPr lang="en-US" altLang="en-US" sz="2800" dirty="0" err="1" smtClean="0">
                <a:ea typeface="ＭＳ Ｐゴシック" pitchFamily="-1" charset="-128"/>
              </a:rPr>
              <a:t>ms</a:t>
            </a:r>
            <a:r>
              <a:rPr lang="en-US" altLang="en-US" sz="2800" dirty="0" smtClean="0">
                <a:ea typeface="ＭＳ Ｐゴシック" pitchFamily="-1" charset="-128"/>
              </a:rPr>
              <a:t> round-trip-time (RTT)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ea typeface="ＭＳ Ｐゴシック" pitchFamily="-1" charset="-128"/>
              </a:rPr>
              <a:t>Assume TCP segment size of 1 KB (8 Kbits)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ea typeface="ＭＳ Ｐゴシック" pitchFamily="-1" charset="-128"/>
              </a:rPr>
              <a:t>8 Kbits/segment at 50 </a:t>
            </a:r>
            <a:r>
              <a:rPr lang="en-US" altLang="en-US" sz="2400" dirty="0" err="1" smtClean="0">
                <a:ea typeface="ＭＳ Ｐゴシック" pitchFamily="-1" charset="-128"/>
              </a:rPr>
              <a:t>msec</a:t>
            </a:r>
            <a:r>
              <a:rPr lang="en-US" altLang="en-US" sz="2400" dirty="0" smtClean="0">
                <a:ea typeface="ＭＳ Ｐゴシック" pitchFamily="-1" charset="-128"/>
              </a:rPr>
              <a:t>/segment </a:t>
            </a:r>
            <a:r>
              <a:rPr lang="en-US" altLang="en-US" sz="2400" dirty="0" smtClean="0">
                <a:ea typeface="ＭＳ Ｐゴシック" pitchFamily="-1" charset="-128"/>
                <a:sym typeface="Wingdings" pitchFamily="-1" charset="2"/>
              </a:rPr>
              <a:t> 160 Kbps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ea typeface="ＭＳ Ｐゴシック" pitchFamily="-1" charset="-128"/>
                <a:sym typeface="Wingdings" pitchFamily="-1" charset="2"/>
              </a:rPr>
              <a:t>That’s 11% of the capacity of 1.5 Mbps link</a:t>
            </a:r>
            <a:endParaRPr lang="en-US" altLang="en-US" sz="2400" dirty="0" smtClean="0">
              <a:ea typeface="ＭＳ Ｐゴシック" pitchFamily="-1" charset="-128"/>
            </a:endParaRPr>
          </a:p>
        </p:txBody>
      </p:sp>
      <p:pic>
        <p:nvPicPr>
          <p:cNvPr id="61444" name="Picture 4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150" y="4816475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5062538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074863" y="5738813"/>
            <a:ext cx="4722812" cy="2682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917950" y="5775325"/>
            <a:ext cx="1268413" cy="1920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878388" y="5775325"/>
            <a:ext cx="306387" cy="1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3AA88732-49B8-4460-8568-8FDDB52658D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Sliding Window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Allow a larger amount of data “in flight”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Allow sender to get ahead of the receiver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… though not too far ahead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1116013" y="3103563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62088" y="325755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Sending process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5187950" y="3103563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438775" y="325755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Receiving process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654050" y="4076700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4916488" y="4102100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08038" y="4724400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768475" y="4724400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2728913" y="4724400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1" name="Rectangle 15"/>
          <p:cNvSpPr>
            <a:spLocks noChangeArrowheads="1"/>
          </p:cNvSpPr>
          <p:nvPr/>
        </p:nvSpPr>
        <p:spPr bwMode="auto">
          <a:xfrm>
            <a:off x="3687763" y="4724400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1" name="Freeform 17"/>
          <p:cNvSpPr>
            <a:spLocks/>
          </p:cNvSpPr>
          <p:nvPr/>
        </p:nvSpPr>
        <p:spPr bwMode="auto">
          <a:xfrm>
            <a:off x="2420938" y="3871913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 flipV="1">
            <a:off x="1768475" y="525303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 flipH="1" flipV="1">
            <a:off x="2728913" y="5253038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461963" y="5870575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ACKed</a:t>
            </a:r>
          </a:p>
        </p:txBody>
      </p:sp>
      <p:sp>
        <p:nvSpPr>
          <p:cNvPr id="938006" name="Text Box 22"/>
          <p:cNvSpPr txBox="1">
            <a:spLocks noChangeArrowheads="1"/>
          </p:cNvSpPr>
          <p:nvPr/>
        </p:nvSpPr>
        <p:spPr bwMode="auto">
          <a:xfrm>
            <a:off x="1828800" y="6232525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sent</a:t>
            </a:r>
          </a:p>
        </p:txBody>
      </p:sp>
      <p:sp>
        <p:nvSpPr>
          <p:cNvPr id="63507" name="Text Box 23"/>
          <p:cNvSpPr txBox="1">
            <a:spLocks noChangeArrowheads="1"/>
          </p:cNvSpPr>
          <p:nvPr/>
        </p:nvSpPr>
        <p:spPr bwMode="auto">
          <a:xfrm>
            <a:off x="461963" y="4025900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TCP</a:t>
            </a:r>
          </a:p>
        </p:txBody>
      </p:sp>
      <p:sp>
        <p:nvSpPr>
          <p:cNvPr id="63508" name="Rectangle 25"/>
          <p:cNvSpPr>
            <a:spLocks noChangeArrowheads="1"/>
          </p:cNvSpPr>
          <p:nvPr/>
        </p:nvSpPr>
        <p:spPr bwMode="auto">
          <a:xfrm>
            <a:off x="5072063" y="47244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9" name="Rectangle 26"/>
          <p:cNvSpPr>
            <a:spLocks noChangeArrowheads="1"/>
          </p:cNvSpPr>
          <p:nvPr/>
        </p:nvSpPr>
        <p:spPr bwMode="auto">
          <a:xfrm>
            <a:off x="5686425" y="47244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0" name="Rectangle 27"/>
          <p:cNvSpPr>
            <a:spLocks noChangeArrowheads="1"/>
          </p:cNvSpPr>
          <p:nvPr/>
        </p:nvSpPr>
        <p:spPr bwMode="auto">
          <a:xfrm>
            <a:off x="6953250" y="47244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1" name="Rectangle 28"/>
          <p:cNvSpPr>
            <a:spLocks noChangeArrowheads="1"/>
          </p:cNvSpPr>
          <p:nvPr/>
        </p:nvSpPr>
        <p:spPr bwMode="auto">
          <a:xfrm>
            <a:off x="7643813" y="4724400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2" name="Text Box 29"/>
          <p:cNvSpPr txBox="1">
            <a:spLocks noChangeArrowheads="1"/>
          </p:cNvSpPr>
          <p:nvPr/>
        </p:nvSpPr>
        <p:spPr bwMode="auto">
          <a:xfrm>
            <a:off x="4725988" y="4064000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TCP</a:t>
            </a:r>
          </a:p>
        </p:txBody>
      </p:sp>
      <p:sp>
        <p:nvSpPr>
          <p:cNvPr id="938014" name="Freeform 30"/>
          <p:cNvSpPr>
            <a:spLocks/>
          </p:cNvSpPr>
          <p:nvPr/>
        </p:nvSpPr>
        <p:spPr bwMode="auto">
          <a:xfrm>
            <a:off x="5646738" y="3795713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 flipV="1">
            <a:off x="6953250" y="525303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6" name="Text Box 32"/>
          <p:cNvSpPr txBox="1">
            <a:spLocks noChangeArrowheads="1"/>
          </p:cNvSpPr>
          <p:nvPr/>
        </p:nvSpPr>
        <p:spPr bwMode="auto">
          <a:xfrm>
            <a:off x="4840288" y="5715000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Next byte expected</a:t>
            </a:r>
          </a:p>
        </p:txBody>
      </p:sp>
      <p:sp>
        <p:nvSpPr>
          <p:cNvPr id="938017" name="Text Box 33"/>
          <p:cNvSpPr txBox="1">
            <a:spLocks noChangeArrowheads="1"/>
          </p:cNvSpPr>
          <p:nvPr/>
        </p:nvSpPr>
        <p:spPr bwMode="auto">
          <a:xfrm>
            <a:off x="1230313" y="4179888"/>
            <a:ext cx="219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written</a:t>
            </a:r>
          </a:p>
        </p:txBody>
      </p:sp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6453188" y="4167188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read</a:t>
            </a:r>
          </a:p>
        </p:txBody>
      </p:sp>
      <p:sp>
        <p:nvSpPr>
          <p:cNvPr id="63518" name="Rectangle 36"/>
          <p:cNvSpPr>
            <a:spLocks noChangeArrowheads="1"/>
          </p:cNvSpPr>
          <p:nvPr/>
        </p:nvSpPr>
        <p:spPr bwMode="auto">
          <a:xfrm>
            <a:off x="7299325" y="47244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 flipV="1">
            <a:off x="7620000" y="5253038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22" name="Text Box 38"/>
          <p:cNvSpPr txBox="1">
            <a:spLocks noChangeArrowheads="1"/>
          </p:cNvSpPr>
          <p:nvPr/>
        </p:nvSpPr>
        <p:spPr bwMode="auto">
          <a:xfrm>
            <a:off x="5762625" y="6156325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received</a:t>
            </a:r>
          </a:p>
        </p:txBody>
      </p:sp>
      <p:sp>
        <p:nvSpPr>
          <p:cNvPr id="63521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937AA79C-CF8E-47DD-A377-0B407A890047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nimBg="1"/>
      <p:bldP spid="938002" grpId="0" animBg="1"/>
      <p:bldP spid="938003" grpId="0" animBg="1"/>
      <p:bldP spid="938005" grpId="0"/>
      <p:bldP spid="938006" grpId="0"/>
      <p:bldP spid="938014" grpId="0" animBg="1"/>
      <p:bldP spid="938015" grpId="0" animBg="1"/>
      <p:bldP spid="938016" grpId="0"/>
      <p:bldP spid="938017" grpId="0"/>
      <p:bldP spid="938018" grpId="0"/>
      <p:bldP spid="938021" grpId="0" animBg="1"/>
      <p:bldP spid="9380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"/>
          <p:cNvSpPr>
            <a:spLocks noChangeArrowheads="1"/>
          </p:cNvSpPr>
          <p:nvPr/>
        </p:nvSpPr>
        <p:spPr bwMode="auto">
          <a:xfrm>
            <a:off x="808038" y="472757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39" name="Rectangle 12"/>
          <p:cNvSpPr>
            <a:spLocks noChangeArrowheads="1"/>
          </p:cNvSpPr>
          <p:nvPr/>
        </p:nvSpPr>
        <p:spPr bwMode="auto">
          <a:xfrm>
            <a:off x="1768475" y="472757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0" name="Rectangle 13"/>
          <p:cNvSpPr>
            <a:spLocks noChangeArrowheads="1"/>
          </p:cNvSpPr>
          <p:nvPr/>
        </p:nvSpPr>
        <p:spPr bwMode="auto">
          <a:xfrm>
            <a:off x="2728913" y="472757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Rectangle 15"/>
          <p:cNvSpPr>
            <a:spLocks noChangeArrowheads="1"/>
          </p:cNvSpPr>
          <p:nvPr/>
        </p:nvSpPr>
        <p:spPr bwMode="auto">
          <a:xfrm>
            <a:off x="3687763" y="472757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2" name="Text Box 21"/>
          <p:cNvSpPr txBox="1">
            <a:spLocks noChangeArrowheads="1"/>
          </p:cNvSpPr>
          <p:nvPr/>
        </p:nvSpPr>
        <p:spPr bwMode="auto">
          <a:xfrm>
            <a:off x="461963" y="5870575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ACKed</a:t>
            </a:r>
          </a:p>
        </p:txBody>
      </p:sp>
      <p:sp>
        <p:nvSpPr>
          <p:cNvPr id="65543" name="Text Box 22"/>
          <p:cNvSpPr txBox="1">
            <a:spLocks noChangeArrowheads="1"/>
          </p:cNvSpPr>
          <p:nvPr/>
        </p:nvSpPr>
        <p:spPr bwMode="auto">
          <a:xfrm>
            <a:off x="1828800" y="6232525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sent</a:t>
            </a:r>
          </a:p>
        </p:txBody>
      </p:sp>
      <p:sp>
        <p:nvSpPr>
          <p:cNvPr id="65544" name="Text Box 23"/>
          <p:cNvSpPr txBox="1">
            <a:spLocks noChangeArrowheads="1"/>
          </p:cNvSpPr>
          <p:nvPr/>
        </p:nvSpPr>
        <p:spPr bwMode="auto">
          <a:xfrm>
            <a:off x="461963" y="4025900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TCP</a:t>
            </a:r>
          </a:p>
        </p:txBody>
      </p:sp>
      <p:sp>
        <p:nvSpPr>
          <p:cNvPr id="65545" name="Rectangle 25"/>
          <p:cNvSpPr>
            <a:spLocks noChangeArrowheads="1"/>
          </p:cNvSpPr>
          <p:nvPr/>
        </p:nvSpPr>
        <p:spPr bwMode="auto">
          <a:xfrm>
            <a:off x="5072063" y="47244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6" name="Rectangle 26"/>
          <p:cNvSpPr>
            <a:spLocks noChangeArrowheads="1"/>
          </p:cNvSpPr>
          <p:nvPr/>
        </p:nvSpPr>
        <p:spPr bwMode="auto">
          <a:xfrm>
            <a:off x="5686425" y="47244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7" name="Rectangle 27"/>
          <p:cNvSpPr>
            <a:spLocks noChangeArrowheads="1"/>
          </p:cNvSpPr>
          <p:nvPr/>
        </p:nvSpPr>
        <p:spPr bwMode="auto">
          <a:xfrm>
            <a:off x="6953250" y="47244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8" name="Rectangle 28"/>
          <p:cNvSpPr>
            <a:spLocks noChangeArrowheads="1"/>
          </p:cNvSpPr>
          <p:nvPr/>
        </p:nvSpPr>
        <p:spPr bwMode="auto">
          <a:xfrm>
            <a:off x="7643813" y="4724400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9" name="Text Box 29"/>
          <p:cNvSpPr txBox="1">
            <a:spLocks noChangeArrowheads="1"/>
          </p:cNvSpPr>
          <p:nvPr/>
        </p:nvSpPr>
        <p:spPr bwMode="auto">
          <a:xfrm>
            <a:off x="4725988" y="4064000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TCP</a:t>
            </a:r>
          </a:p>
        </p:txBody>
      </p:sp>
      <p:sp>
        <p:nvSpPr>
          <p:cNvPr id="65550" name="Text Box 32"/>
          <p:cNvSpPr txBox="1">
            <a:spLocks noChangeArrowheads="1"/>
          </p:cNvSpPr>
          <p:nvPr/>
        </p:nvSpPr>
        <p:spPr bwMode="auto">
          <a:xfrm>
            <a:off x="4840288" y="5715000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Next byte expected</a:t>
            </a:r>
          </a:p>
        </p:txBody>
      </p:sp>
      <p:sp>
        <p:nvSpPr>
          <p:cNvPr id="65551" name="Rectangle 36"/>
          <p:cNvSpPr>
            <a:spLocks noChangeArrowheads="1"/>
          </p:cNvSpPr>
          <p:nvPr/>
        </p:nvSpPr>
        <p:spPr bwMode="auto">
          <a:xfrm>
            <a:off x="7299325" y="47244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2" name="Text Box 38"/>
          <p:cNvSpPr txBox="1">
            <a:spLocks noChangeArrowheads="1"/>
          </p:cNvSpPr>
          <p:nvPr/>
        </p:nvSpPr>
        <p:spPr bwMode="auto">
          <a:xfrm>
            <a:off x="5762625" y="6156325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-1" charset="0"/>
              </a:rPr>
              <a:t>Last byte received</a:t>
            </a:r>
          </a:p>
        </p:txBody>
      </p:sp>
      <p:sp>
        <p:nvSpPr>
          <p:cNvPr id="6555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31148297-BAB4-40B8-87A7-FD447345CCF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5554" name="Content Placeholder 33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2438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-1" charset="-128"/>
              </a:rPr>
              <a:t>Receive window size</a:t>
            </a:r>
          </a:p>
          <a:p>
            <a:pPr lvl="1"/>
            <a:r>
              <a:rPr lang="en-US" altLang="en-US" sz="2400" smtClean="0">
                <a:ea typeface="ＭＳ Ｐゴシック" pitchFamily="-1" charset="-128"/>
              </a:rPr>
              <a:t>Amount that can be sent without acknowledgment</a:t>
            </a:r>
          </a:p>
          <a:p>
            <a:pPr lvl="1">
              <a:spcAft>
                <a:spcPts val="600"/>
              </a:spcAft>
            </a:pPr>
            <a:r>
              <a:rPr lang="en-US" altLang="en-US" sz="2400" smtClean="0">
                <a:ea typeface="ＭＳ Ｐゴシック" pitchFamily="-1" charset="-128"/>
              </a:rPr>
              <a:t>Receiver must be able to store this amount of data</a:t>
            </a:r>
          </a:p>
          <a:p>
            <a:r>
              <a:rPr lang="en-US" altLang="en-US" sz="2800" smtClean="0">
                <a:ea typeface="ＭＳ Ｐゴシック" pitchFamily="-1" charset="-128"/>
              </a:rPr>
              <a:t>Receiver tells the sender the window</a:t>
            </a:r>
          </a:p>
          <a:p>
            <a:pPr lvl="1"/>
            <a:r>
              <a:rPr lang="en-US" altLang="en-US" sz="2400" smtClean="0">
                <a:ea typeface="ＭＳ Ｐゴシック" pitchFamily="-1" charset="-128"/>
              </a:rPr>
              <a:t>Tells the sender the amount of free space left</a:t>
            </a:r>
          </a:p>
          <a:p>
            <a:endParaRPr lang="en-US" altLang="en-US" smtClean="0">
              <a:ea typeface="ＭＳ Ｐゴシック" pitchFamily="-1" charset="-128"/>
            </a:endParaRPr>
          </a:p>
        </p:txBody>
      </p:sp>
      <p:sp>
        <p:nvSpPr>
          <p:cNvPr id="6555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Sliding Window</a:t>
            </a:r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 flipV="1">
            <a:off x="1752600" y="4495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1589088" y="4003675"/>
            <a:ext cx="19161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2600" b="0">
                <a:solidFill>
                  <a:srgbClr val="000099"/>
                </a:solidFill>
                <a:latin typeface="Calibri" pitchFamily="-1" charset="0"/>
              </a:rPr>
              <a:t>Window Size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903538" y="5562600"/>
            <a:ext cx="168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00"/>
                </a:solidFill>
                <a:latin typeface="Helvetica" pitchFamily="-1" charset="0"/>
              </a:rPr>
              <a:t>OK to send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 rot="5400000">
            <a:off x="2918619" y="5061744"/>
            <a:ext cx="4032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FF0000"/>
                </a:solidFill>
                <a:latin typeface="Helvetica" pitchFamily="-1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65300" y="4648200"/>
            <a:ext cx="15240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-1" charset="0"/>
            </a:endParaRPr>
          </a:p>
        </p:txBody>
      </p:sp>
      <p:sp>
        <p:nvSpPr>
          <p:cNvPr id="65561" name="Line 18"/>
          <p:cNvSpPr>
            <a:spLocks noChangeShapeType="1"/>
          </p:cNvSpPr>
          <p:nvPr/>
        </p:nvSpPr>
        <p:spPr bwMode="auto">
          <a:xfrm flipV="1">
            <a:off x="1768475" y="525303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Line 19"/>
          <p:cNvSpPr>
            <a:spLocks noChangeShapeType="1"/>
          </p:cNvSpPr>
          <p:nvPr/>
        </p:nvSpPr>
        <p:spPr bwMode="auto">
          <a:xfrm flipH="1" flipV="1">
            <a:off x="2728913" y="5253038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31"/>
          <p:cNvSpPr>
            <a:spLocks noChangeShapeType="1"/>
          </p:cNvSpPr>
          <p:nvPr/>
        </p:nvSpPr>
        <p:spPr bwMode="auto">
          <a:xfrm flipV="1">
            <a:off x="6953250" y="525303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37"/>
          <p:cNvSpPr>
            <a:spLocks noChangeShapeType="1"/>
          </p:cNvSpPr>
          <p:nvPr/>
        </p:nvSpPr>
        <p:spPr bwMode="auto">
          <a:xfrm flipV="1">
            <a:off x="7620000" y="5253038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/>
      <p:bldP spid="43" grpId="0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Flow Control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295400"/>
          </a:xfrm>
        </p:spPr>
        <p:txBody>
          <a:bodyPr/>
          <a:lstStyle/>
          <a:p>
            <a:r>
              <a:rPr lang="en-US" altLang="en-US" sz="2400" smtClean="0"/>
              <a:t>receive side of TCP connection has a receive buffer: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r>
              <a:rPr lang="en-US" altLang="en-US" sz="2400" smtClean="0"/>
              <a:t>speed-matching service: matching the send rate to the receiving app’s drain rate</a:t>
            </a:r>
          </a:p>
        </p:txBody>
      </p:sp>
      <p:pic>
        <p:nvPicPr>
          <p:cNvPr id="28678" name="Picture 5" descr="rcv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app process may be slow at reading from buffer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953000" y="1066800"/>
            <a:ext cx="3805238" cy="1692275"/>
            <a:chOff x="420" y="803"/>
            <a:chExt cx="2397" cy="1066"/>
          </a:xfrm>
        </p:grpSpPr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20" y="948"/>
              <a:ext cx="2397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210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sender won’t overflow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receiver’s buffer by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transmitting too much,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 too fast</a:t>
              </a:r>
              <a:endParaRPr lang="en-US" altLang="en-US" sz="1000" dirty="0">
                <a:latin typeface="Times New Roman" pitchFamily="18" charset="0"/>
              </a:endParaRPr>
            </a:p>
          </p:txBody>
        </p:sp>
        <p:grpSp>
          <p:nvGrpSpPr>
            <p:cNvPr id="28683" name="Group 11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FF0000"/>
                    </a:solidFill>
                  </a:rPr>
                  <a:t>flow control</a:t>
                </a:r>
                <a:endParaRPr lang="en-US" altLang="en-US" sz="100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51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Flow control: how it works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smtClean="0"/>
              <a:t>(Suppose TCP receiver discards out-of-order segments)</a:t>
            </a:r>
          </a:p>
          <a:p>
            <a:r>
              <a:rPr lang="en-US" altLang="en-US" sz="2400" smtClean="0"/>
              <a:t>spare room in buffer</a:t>
            </a:r>
            <a:endParaRPr lang="en-US" alt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= RcvWindow</a:t>
            </a:r>
            <a:endParaRPr lang="en-US" altLang="en-US" sz="2000" smtClean="0"/>
          </a:p>
          <a:p>
            <a:pPr>
              <a:buFont typeface="ZapfDingbats" pitchFamily="8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= RcvBuffer-[LastByteRcvd - LastByteRead]</a:t>
            </a:r>
          </a:p>
        </p:txBody>
      </p:sp>
      <p:sp>
        <p:nvSpPr>
          <p:cNvPr id="2970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3886200" cy="4648200"/>
          </a:xfrm>
        </p:spPr>
        <p:txBody>
          <a:bodyPr/>
          <a:lstStyle/>
          <a:p>
            <a:r>
              <a:rPr lang="en-US" altLang="en-US" sz="2400" smtClean="0"/>
              <a:t>Rcvr advertises spare room by including value of </a:t>
            </a:r>
            <a:r>
              <a:rPr lang="en-US" altLang="en-US" sz="2400" b="1" smtClean="0">
                <a:latin typeface="Courier New" pitchFamily="49" charset="0"/>
              </a:rPr>
              <a:t>RcvWindow</a:t>
            </a:r>
            <a:r>
              <a:rPr lang="en-US" altLang="en-US" sz="2400" smtClean="0"/>
              <a:t> in segments</a:t>
            </a:r>
          </a:p>
          <a:p>
            <a:r>
              <a:rPr lang="en-US" altLang="en-US" sz="2400" smtClean="0"/>
              <a:t>Sender limits unACKed data to </a:t>
            </a:r>
            <a:r>
              <a:rPr lang="en-US" altLang="en-US" sz="2400" b="1" smtClean="0">
                <a:latin typeface="Courier New" pitchFamily="49" charset="0"/>
              </a:rPr>
              <a:t>RcvWindow</a:t>
            </a:r>
            <a:endParaRPr lang="en-US" altLang="en-US" sz="2400" smtClean="0">
              <a:latin typeface="Courier New" pitchFamily="49" charset="0"/>
            </a:endParaRPr>
          </a:p>
          <a:p>
            <a:pPr lvl="1"/>
            <a:r>
              <a:rPr lang="en-US" altLang="en-US" sz="2000" smtClean="0"/>
              <a:t>guarantees receive buffer doesn’t overflow</a:t>
            </a:r>
            <a:endParaRPr lang="en-US" altLang="en-US" sz="2000" smtClean="0">
              <a:latin typeface="Courier New" pitchFamily="49" charset="0"/>
            </a:endParaRPr>
          </a:p>
        </p:txBody>
      </p:sp>
      <p:pic>
        <p:nvPicPr>
          <p:cNvPr id="29702" name="Picture 1029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 Flow control: how it works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01000" cy="4648200"/>
          </a:xfrm>
        </p:spPr>
        <p:txBody>
          <a:bodyPr/>
          <a:lstStyle/>
          <a:p>
            <a:r>
              <a:rPr lang="en-US" altLang="en-US" smtClean="0"/>
              <a:t>If the sender gets notified of RcvWindow = 0 from the receiver?</a:t>
            </a:r>
          </a:p>
          <a:p>
            <a:pPr lvl="1"/>
            <a:r>
              <a:rPr lang="en-US" altLang="en-US" smtClean="0"/>
              <a:t>Problem: the sender never able to send data to the receiver</a:t>
            </a:r>
          </a:p>
          <a:p>
            <a:pPr lvl="1"/>
            <a:r>
              <a:rPr lang="en-US" altLang="en-US" smtClean="0"/>
              <a:t>Why: the receiver will not send segments to the sender unless having data/ack to send</a:t>
            </a:r>
          </a:p>
          <a:p>
            <a:pPr lvl="1"/>
            <a:r>
              <a:rPr lang="en-US" altLang="en-US" smtClean="0"/>
              <a:t>Solution: the sender continues to send a segment with 1 data byte when RcvWindow = 0; then the receiver will update it.</a:t>
            </a:r>
          </a:p>
        </p:txBody>
      </p:sp>
    </p:spTree>
    <p:extLst>
      <p:ext uri="{BB962C8B-B14F-4D97-AF65-F5344CB8AC3E}">
        <p14:creationId xmlns:p14="http://schemas.microsoft.com/office/powerpoint/2010/main" val="263080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Optimizing Retransmissions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F7EE76DC-5B8A-4340-8203-20F3324EE39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 altLang="en-US" dirty="0" smtClean="0"/>
              <a:t>Transport-Layer </a:t>
            </a:r>
            <a:r>
              <a:rPr lang="en-US" altLang="en-US" dirty="0"/>
              <a:t>P</a:t>
            </a:r>
            <a:r>
              <a:rPr lang="en-US" altLang="en-US" dirty="0" smtClean="0"/>
              <a:t>rotocols</a:t>
            </a:r>
          </a:p>
        </p:txBody>
      </p:sp>
      <p:sp>
        <p:nvSpPr>
          <p:cNvPr id="2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254500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2067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Freeform 6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0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2063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0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1" name="Clip" r:id="rId5" imgW="676440" imgH="485640" progId="MS_ClipArt_Gallery.2">
                    <p:embed/>
                  </p:oleObj>
                </mc:Choice>
                <mc:Fallback>
                  <p:oleObj name="Clip" r:id="rId5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2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1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2061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3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1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2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2318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9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20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73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2310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1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2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3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4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17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74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2307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8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9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75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1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2299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0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1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2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3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5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06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82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2059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4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2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60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5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4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96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97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98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-1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95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50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6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  <p:sp>
        <p:nvSpPr>
          <p:cNvPr id="2084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  <p:sp>
        <p:nvSpPr>
          <p:cNvPr id="2085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  <p:sp>
        <p:nvSpPr>
          <p:cNvPr id="2086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8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9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2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2057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0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1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93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2055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2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3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94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2054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4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1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95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6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228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8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8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8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8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9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97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227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8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98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4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0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226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6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6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1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224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5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5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2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223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3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4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4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3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222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2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2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2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3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2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3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4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221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1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1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1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2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1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1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5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219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9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20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0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0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0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0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6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218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8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8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8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17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217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7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7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7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8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18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223"/>
          <p:cNvGrpSpPr>
            <a:grpSpLocks/>
          </p:cNvGrpSpPr>
          <p:nvPr/>
        </p:nvGrpSpPr>
        <p:grpSpPr bwMode="auto">
          <a:xfrm>
            <a:off x="4533595" y="1533525"/>
            <a:ext cx="973443" cy="854075"/>
            <a:chOff x="4180" y="744"/>
            <a:chExt cx="513" cy="538"/>
          </a:xfrm>
        </p:grpSpPr>
        <p:sp>
          <p:nvSpPr>
            <p:cNvPr id="216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r>
                <a:rPr lang="en-US" altLang="en-US" sz="1000"/>
                <a:t>application</a:t>
              </a:r>
            </a:p>
            <a:p>
              <a:r>
                <a:rPr lang="en-US" altLang="en-US" sz="1000">
                  <a:solidFill>
                    <a:schemeClr val="bg1"/>
                  </a:solidFill>
                </a:rPr>
                <a:t>transport</a:t>
              </a:r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6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" name="Group 231"/>
          <p:cNvGrpSpPr>
            <a:grpSpLocks/>
          </p:cNvGrpSpPr>
          <p:nvPr/>
        </p:nvGrpSpPr>
        <p:grpSpPr bwMode="auto">
          <a:xfrm>
            <a:off x="7816849" y="4419600"/>
            <a:ext cx="1094915" cy="854075"/>
            <a:chOff x="4180" y="744"/>
            <a:chExt cx="513" cy="538"/>
          </a:xfrm>
        </p:grpSpPr>
        <p:sp>
          <p:nvSpPr>
            <p:cNvPr id="215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r>
                <a:rPr lang="en-US" altLang="en-US" sz="1000"/>
                <a:t>application</a:t>
              </a:r>
            </a:p>
            <a:p>
              <a:r>
                <a:rPr lang="en-US" altLang="en-US" sz="1000">
                  <a:solidFill>
                    <a:schemeClr val="bg1"/>
                  </a:solidFill>
                </a:rPr>
                <a:t>transport</a:t>
              </a:r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6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1" name="Group 239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215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5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2" name="Group 245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214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4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4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5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3" name="Group 251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214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4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4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4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4" name="Group 257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213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3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3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4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5" name="Group 263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213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3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3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 sz="1000"/>
            </a:p>
            <a:p>
              <a:r>
                <a:rPr lang="en-US" altLang="en-US" sz="1000"/>
                <a:t>network</a:t>
              </a:r>
            </a:p>
            <a:p>
              <a:r>
                <a:rPr lang="en-US" altLang="en-US" sz="1000"/>
                <a:t>data link</a:t>
              </a:r>
            </a:p>
            <a:p>
              <a:r>
                <a:rPr lang="en-US" altLang="en-US" sz="1000"/>
                <a:t>physical</a:t>
              </a:r>
              <a:endParaRPr lang="en-US" altLang="en-US" sz="2400">
                <a:latin typeface="Times New Roman" pitchFamily="-1" charset="0"/>
              </a:endParaRPr>
            </a:p>
          </p:txBody>
        </p:sp>
        <p:sp>
          <p:nvSpPr>
            <p:cNvPr id="213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6" name="Group 269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212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29" name="Text Box 271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-1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logical end-end transport</a:t>
              </a:r>
              <a:endParaRPr lang="en-US" altLang="en-US"/>
            </a:p>
          </p:txBody>
        </p:sp>
        <p:sp>
          <p:nvSpPr>
            <p:cNvPr id="213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Reasons for Retransmission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A874159-441A-4FFC-A863-DAC81A9248B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688582">
            <a:off x="7142163" y="2128838"/>
            <a:ext cx="1447800" cy="396875"/>
            <a:chOff x="1105" y="1265"/>
            <a:chExt cx="912" cy="250"/>
          </a:xfrm>
        </p:grpSpPr>
        <p:sp>
          <p:nvSpPr>
            <p:cNvPr id="68665" name="Line 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6" name="Text Box 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673732">
            <a:off x="6831013" y="2865438"/>
            <a:ext cx="1752600" cy="501650"/>
            <a:chOff x="4062" y="1664"/>
            <a:chExt cx="951" cy="316"/>
          </a:xfrm>
        </p:grpSpPr>
        <p:sp>
          <p:nvSpPr>
            <p:cNvPr id="68663" name="Line 8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4" name="Text Box 9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pPr algn="r"/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0" name="AutoShape 10"/>
          <p:cNvCxnSpPr>
            <a:cxnSpLocks noChangeShapeType="1"/>
          </p:cNvCxnSpPr>
          <p:nvPr/>
        </p:nvCxnSpPr>
        <p:spPr bwMode="auto">
          <a:xfrm rot="5400000" flipV="1">
            <a:off x="612060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1" name="Text Box 11"/>
          <p:cNvSpPr txBox="1">
            <a:spLocks noChangeArrowheads="1"/>
          </p:cNvSpPr>
          <p:nvPr/>
        </p:nvSpPr>
        <p:spPr bwMode="auto">
          <a:xfrm rot="-5400000">
            <a:off x="607456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092" name="Line 12"/>
          <p:cNvSpPr>
            <a:spLocks noChangeShapeType="1"/>
          </p:cNvSpPr>
          <p:nvPr/>
        </p:nvSpPr>
        <p:spPr bwMode="auto">
          <a:xfrm rot="688582">
            <a:off x="7034213" y="37211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 rot="688582">
            <a:off x="7539038" y="3382963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Packet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 rot="-1217168">
            <a:off x="6988175" y="4038600"/>
            <a:ext cx="1447800" cy="396875"/>
            <a:chOff x="1133" y="1733"/>
            <a:chExt cx="912" cy="250"/>
          </a:xfrm>
        </p:grpSpPr>
        <p:sp>
          <p:nvSpPr>
            <p:cNvPr id="68661" name="Line 15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Text Box 16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097" name="AutoShape 17"/>
          <p:cNvCxnSpPr>
            <a:cxnSpLocks noChangeShapeType="1"/>
          </p:cNvCxnSpPr>
          <p:nvPr/>
        </p:nvCxnSpPr>
        <p:spPr bwMode="auto">
          <a:xfrm rot="5400000" flipV="1">
            <a:off x="6120607" y="43108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098" name="Text Box 18"/>
          <p:cNvSpPr txBox="1">
            <a:spLocks noChangeArrowheads="1"/>
          </p:cNvSpPr>
          <p:nvPr/>
        </p:nvSpPr>
        <p:spPr bwMode="auto">
          <a:xfrm rot="-5400000">
            <a:off x="607298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68621" name="Group 19"/>
          <p:cNvGrpSpPr>
            <a:grpSpLocks/>
          </p:cNvGrpSpPr>
          <p:nvPr/>
        </p:nvGrpSpPr>
        <p:grpSpPr bwMode="auto">
          <a:xfrm rot="688582">
            <a:off x="1274763" y="2124075"/>
            <a:ext cx="1081087" cy="396875"/>
            <a:chOff x="1093" y="1281"/>
            <a:chExt cx="924" cy="215"/>
          </a:xfrm>
        </p:grpSpPr>
        <p:sp>
          <p:nvSpPr>
            <p:cNvPr id="68659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cxnSp>
        <p:nvCxnSpPr>
          <p:cNvPr id="942102" name="AutoShape 22"/>
          <p:cNvCxnSpPr>
            <a:cxnSpLocks noChangeShapeType="1"/>
          </p:cNvCxnSpPr>
          <p:nvPr/>
        </p:nvCxnSpPr>
        <p:spPr bwMode="auto">
          <a:xfrm rot="5400000" flipV="1">
            <a:off x="2722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03" name="Text Box 23"/>
          <p:cNvSpPr txBox="1">
            <a:spLocks noChangeArrowheads="1"/>
          </p:cNvSpPr>
          <p:nvPr/>
        </p:nvSpPr>
        <p:spPr bwMode="auto">
          <a:xfrm rot="-5400000">
            <a:off x="227807" y="273446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 rot="688582">
            <a:off x="1292225" y="3603625"/>
            <a:ext cx="1447800" cy="396875"/>
            <a:chOff x="1105" y="1265"/>
            <a:chExt cx="912" cy="250"/>
          </a:xfrm>
        </p:grpSpPr>
        <p:sp>
          <p:nvSpPr>
            <p:cNvPr id="68657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8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rot="-1217168">
            <a:off x="1139825" y="4367213"/>
            <a:ext cx="1447800" cy="396875"/>
            <a:chOff x="1133" y="1733"/>
            <a:chExt cx="912" cy="250"/>
          </a:xfrm>
        </p:grpSpPr>
        <p:sp>
          <p:nvSpPr>
            <p:cNvPr id="68655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10" name="AutoShape 30"/>
          <p:cNvCxnSpPr>
            <a:cxnSpLocks noChangeShapeType="1"/>
          </p:cNvCxnSpPr>
          <p:nvPr/>
        </p:nvCxnSpPr>
        <p:spPr bwMode="auto">
          <a:xfrm rot="5400000" flipV="1">
            <a:off x="2706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11" name="Text Box 31"/>
          <p:cNvSpPr txBox="1">
            <a:spLocks noChangeArrowheads="1"/>
          </p:cNvSpPr>
          <p:nvPr/>
        </p:nvSpPr>
        <p:spPr bwMode="auto">
          <a:xfrm rot="-5400000">
            <a:off x="226219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68628" name="AutoShape 32"/>
          <p:cNvSpPr>
            <a:spLocks noChangeArrowheads="1"/>
          </p:cNvSpPr>
          <p:nvPr/>
        </p:nvSpPr>
        <p:spPr bwMode="auto">
          <a:xfrm flipH="1">
            <a:off x="2130425" y="23622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 rot="688582">
            <a:off x="4252913" y="2128838"/>
            <a:ext cx="1447800" cy="396875"/>
            <a:chOff x="1105" y="1265"/>
            <a:chExt cx="912" cy="250"/>
          </a:xfrm>
        </p:grpSpPr>
        <p:sp>
          <p:nvSpPr>
            <p:cNvPr id="68653" name="Line 36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Text Box 37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 rot="-1217168">
            <a:off x="4549775" y="2809875"/>
            <a:ext cx="982663" cy="396875"/>
            <a:chOff x="1133" y="1733"/>
            <a:chExt cx="912" cy="250"/>
          </a:xfrm>
        </p:grpSpPr>
        <p:sp>
          <p:nvSpPr>
            <p:cNvPr id="68651" name="Line 39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Text Box 40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1" name="AutoShape 41"/>
          <p:cNvCxnSpPr>
            <a:cxnSpLocks noChangeShapeType="1"/>
          </p:cNvCxnSpPr>
          <p:nvPr/>
        </p:nvCxnSpPr>
        <p:spPr bwMode="auto">
          <a:xfrm rot="5400000" flipV="1">
            <a:off x="3231356" y="28360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22" name="Text Box 42"/>
          <p:cNvSpPr txBox="1">
            <a:spLocks noChangeArrowheads="1"/>
          </p:cNvSpPr>
          <p:nvPr/>
        </p:nvSpPr>
        <p:spPr bwMode="auto">
          <a:xfrm rot="-5400000">
            <a:off x="3185319" y="2736056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 rot="688582">
            <a:off x="4251325" y="3603625"/>
            <a:ext cx="1447800" cy="396875"/>
            <a:chOff x="1105" y="1265"/>
            <a:chExt cx="912" cy="250"/>
          </a:xfrm>
        </p:grpSpPr>
        <p:sp>
          <p:nvSpPr>
            <p:cNvPr id="68649" name="Line 4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Text Box 4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 rot="-1217168">
            <a:off x="4098925" y="4367213"/>
            <a:ext cx="1447800" cy="396875"/>
            <a:chOff x="1133" y="1733"/>
            <a:chExt cx="912" cy="250"/>
          </a:xfrm>
        </p:grpSpPr>
        <p:sp>
          <p:nvSpPr>
            <p:cNvPr id="68647" name="Line 4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Text Box 4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-1" charset="0"/>
                  <a:ea typeface="ＭＳ Ｐゴシック" pitchFamily="-1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</p:grpSp>
      <p:cxnSp>
        <p:nvCxnSpPr>
          <p:cNvPr id="942129" name="AutoShape 49"/>
          <p:cNvCxnSpPr>
            <a:cxnSpLocks noChangeShapeType="1"/>
          </p:cNvCxnSpPr>
          <p:nvPr/>
        </p:nvCxnSpPr>
        <p:spPr bwMode="auto">
          <a:xfrm rot="5400000" flipV="1">
            <a:off x="3229770" y="43108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30" name="Text Box 50"/>
          <p:cNvSpPr txBox="1">
            <a:spLocks noChangeArrowheads="1"/>
          </p:cNvSpPr>
          <p:nvPr/>
        </p:nvSpPr>
        <p:spPr bwMode="auto">
          <a:xfrm rot="-5400000">
            <a:off x="3183732" y="421084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Timeout</a:t>
            </a:r>
          </a:p>
        </p:txBody>
      </p:sp>
      <p:sp>
        <p:nvSpPr>
          <p:cNvPr id="942131" name="Line 51"/>
          <p:cNvSpPr>
            <a:spLocks noChangeShapeType="1"/>
          </p:cNvSpPr>
          <p:nvPr/>
        </p:nvSpPr>
        <p:spPr bwMode="auto">
          <a:xfrm>
            <a:off x="41751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2" name="AutoShape 52"/>
          <p:cNvSpPr>
            <a:spLocks noChangeArrowheads="1"/>
          </p:cNvSpPr>
          <p:nvPr/>
        </p:nvSpPr>
        <p:spPr bwMode="auto">
          <a:xfrm>
            <a:off x="4327525" y="30480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33" name="Text Box 53"/>
          <p:cNvSpPr txBox="1">
            <a:spLocks noChangeArrowheads="1"/>
          </p:cNvSpPr>
          <p:nvPr/>
        </p:nvSpPr>
        <p:spPr bwMode="auto">
          <a:xfrm>
            <a:off x="4156075" y="5456238"/>
            <a:ext cx="1682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ACK lost</a:t>
            </a:r>
          </a:p>
          <a:p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DUPLICATE </a:t>
            </a:r>
            <a:br>
              <a:rPr lang="en-US" altLang="en-US" b="0">
                <a:solidFill>
                  <a:srgbClr val="FF3300"/>
                </a:solidFill>
                <a:latin typeface="Arial" charset="0"/>
              </a:rPr>
            </a:br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PACKET</a:t>
            </a:r>
          </a:p>
        </p:txBody>
      </p:sp>
      <p:sp>
        <p:nvSpPr>
          <p:cNvPr id="68640" name="Text Box 54"/>
          <p:cNvSpPr txBox="1">
            <a:spLocks noChangeArrowheads="1"/>
          </p:cNvSpPr>
          <p:nvPr/>
        </p:nvSpPr>
        <p:spPr bwMode="auto">
          <a:xfrm>
            <a:off x="1239838" y="55927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Packet lost</a:t>
            </a:r>
          </a:p>
        </p:txBody>
      </p:sp>
      <p:sp>
        <p:nvSpPr>
          <p:cNvPr id="942135" name="Text Box 55"/>
          <p:cNvSpPr txBox="1">
            <a:spLocks noChangeArrowheads="1"/>
          </p:cNvSpPr>
          <p:nvPr/>
        </p:nvSpPr>
        <p:spPr bwMode="auto">
          <a:xfrm>
            <a:off x="6891338" y="5486400"/>
            <a:ext cx="1790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Early timeout</a:t>
            </a:r>
          </a:p>
          <a:p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DUPLICATE</a:t>
            </a:r>
            <a:br>
              <a:rPr lang="en-US" altLang="en-US" b="0">
                <a:solidFill>
                  <a:srgbClr val="FF0000"/>
                </a:solidFill>
                <a:latin typeface="Arial" charset="0"/>
              </a:rPr>
            </a:br>
            <a:r>
              <a:rPr lang="en-US" altLang="en-US" b="0">
                <a:solidFill>
                  <a:srgbClr val="FF0000"/>
                </a:solidFill>
                <a:latin typeface="Arial" charset="0"/>
              </a:rPr>
              <a:t>PACKETS</a:t>
            </a:r>
          </a:p>
        </p:txBody>
      </p:sp>
      <p:sp>
        <p:nvSpPr>
          <p:cNvPr id="942136" name="Line 56"/>
          <p:cNvSpPr>
            <a:spLocks noChangeShapeType="1"/>
          </p:cNvSpPr>
          <p:nvPr/>
        </p:nvSpPr>
        <p:spPr bwMode="auto">
          <a:xfrm>
            <a:off x="5662613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57"/>
          <p:cNvSpPr>
            <a:spLocks noChangeShapeType="1"/>
          </p:cNvSpPr>
          <p:nvPr/>
        </p:nvSpPr>
        <p:spPr bwMode="auto">
          <a:xfrm>
            <a:off x="121443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58"/>
          <p:cNvSpPr>
            <a:spLocks noChangeShapeType="1"/>
          </p:cNvSpPr>
          <p:nvPr/>
        </p:nvSpPr>
        <p:spPr bwMode="auto">
          <a:xfrm>
            <a:off x="270192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9" name="Line 59"/>
          <p:cNvSpPr>
            <a:spLocks noChangeShapeType="1"/>
          </p:cNvSpPr>
          <p:nvPr/>
        </p:nvSpPr>
        <p:spPr bwMode="auto">
          <a:xfrm>
            <a:off x="7062788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0" name="Line 60"/>
          <p:cNvSpPr>
            <a:spLocks noChangeShapeType="1"/>
          </p:cNvSpPr>
          <p:nvPr/>
        </p:nvSpPr>
        <p:spPr bwMode="auto">
          <a:xfrm>
            <a:off x="8550275" y="17526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1" grpId="0"/>
      <p:bldP spid="942092" grpId="0" animBg="1"/>
      <p:bldP spid="942093" grpId="0"/>
      <p:bldP spid="942098" grpId="0"/>
      <p:bldP spid="942103" grpId="0"/>
      <p:bldP spid="942111" grpId="0"/>
      <p:bldP spid="942122" grpId="0"/>
      <p:bldP spid="942130" grpId="0"/>
      <p:bldP spid="942131" grpId="0" animBg="1"/>
      <p:bldP spid="942132" grpId="0" animBg="1"/>
      <p:bldP spid="942133" grpId="0"/>
      <p:bldP spid="942135" grpId="0"/>
      <p:bldP spid="942136" grpId="0" animBg="1"/>
      <p:bldP spid="942139" grpId="0" animBg="1"/>
      <p:bldP spid="942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How Long Should Sender Wait?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Sender sets a timeout to wait for an ACK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Too short: wasted retransmissions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Too long: excessive delays when packet lost</a:t>
            </a:r>
          </a:p>
          <a:p>
            <a:r>
              <a:rPr lang="en-US" altLang="en-US" smtClean="0">
                <a:ea typeface="ＭＳ Ｐゴシック" pitchFamily="-1" charset="-128"/>
              </a:rPr>
              <a:t>TCP sets timeout as a function of the RTT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Expect ACK to arrive after an “round-trip time”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… plus a fudge factor to account for queuing</a:t>
            </a:r>
          </a:p>
          <a:p>
            <a:r>
              <a:rPr lang="en-US" altLang="en-US" smtClean="0">
                <a:ea typeface="ＭＳ Ｐゴシック" pitchFamily="-1" charset="-128"/>
              </a:rPr>
              <a:t>But, how does the sender know the RTT?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Running average of delay to receive an ACK</a:t>
            </a:r>
          </a:p>
        </p:txBody>
      </p:sp>
      <p:sp>
        <p:nvSpPr>
          <p:cNvPr id="7066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82A40D30-6247-4525-AA4B-0B5FCBB0685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Example RTT Estimation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049338"/>
            <a:ext cx="857726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75E7444B-DC97-48A2-94D7-6DDC67BFF621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Still, timeouts are slow (</a:t>
            </a:r>
            <a:r>
              <a:rPr lang="en-US" altLang="en-US" smtClean="0">
                <a:latin typeface="ＭＳ ゴシック" pitchFamily="-1" charset="-128"/>
                <a:ea typeface="ＭＳ ゴシック" pitchFamily="-1" charset="-128"/>
              </a:rPr>
              <a:t>≈</a:t>
            </a:r>
            <a:r>
              <a:rPr lang="en-US" altLang="en-US" smtClean="0">
                <a:ea typeface="ＭＳ Ｐゴシック" pitchFamily="-1" charset="-128"/>
              </a:rPr>
              <a:t>RTT)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When packet n is lost…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… packets n+1, n+2, and so on may get through</a:t>
            </a:r>
          </a:p>
          <a:p>
            <a:r>
              <a:rPr lang="en-US" altLang="en-US" smtClean="0">
                <a:ea typeface="ＭＳ Ｐゴシック" pitchFamily="-1" charset="-128"/>
              </a:rPr>
              <a:t>Exploit the ACKs of these packets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ACK says receiver is still awaiting nth packet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Duplicate ACKs suggest later packets arrived</a:t>
            </a:r>
          </a:p>
          <a:p>
            <a:pPr lvl="1">
              <a:spcAft>
                <a:spcPts val="1800"/>
              </a:spcAft>
            </a:pPr>
            <a:r>
              <a:rPr lang="en-US" altLang="en-US" smtClean="0">
                <a:ea typeface="ＭＳ Ｐゴシック" pitchFamily="-1" charset="-128"/>
              </a:rPr>
              <a:t>Sender uses “duplicate ACKs” as a hint</a:t>
            </a:r>
          </a:p>
          <a:p>
            <a:r>
              <a:rPr lang="en-US" altLang="en-US" smtClean="0">
                <a:ea typeface="ＭＳ Ｐゴシック" pitchFamily="-1" charset="-128"/>
              </a:rPr>
              <a:t>Fast retransmission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Retransmit after “triple duplicate ACK”</a:t>
            </a:r>
          </a:p>
          <a:p>
            <a:endParaRPr lang="en-US" altLang="en-US" smtClean="0">
              <a:ea typeface="ＭＳ Ｐゴシック" pitchFamily="-1" charset="-128"/>
            </a:endParaRPr>
          </a:p>
        </p:txBody>
      </p:sp>
      <p:sp>
        <p:nvSpPr>
          <p:cNvPr id="74756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ECAB7B7F-4FA6-492A-A74B-1C4F47E7A453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Effectiveness of Fast Retransmit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-1" charset="-128"/>
              </a:rPr>
              <a:t>When does Fast Retransmit work best?</a:t>
            </a:r>
          </a:p>
          <a:p>
            <a:pPr lvl="1"/>
            <a:r>
              <a:rPr lang="en-US" altLang="en-US" sz="3200" smtClean="0">
                <a:ea typeface="ＭＳ Ｐゴシック" pitchFamily="-1" charset="-128"/>
              </a:rPr>
              <a:t>High likelihood of many packets in flight</a:t>
            </a:r>
          </a:p>
          <a:p>
            <a:pPr lvl="1">
              <a:spcAft>
                <a:spcPts val="2400"/>
              </a:spcAft>
            </a:pPr>
            <a:r>
              <a:rPr lang="en-US" altLang="en-US" sz="3200" smtClean="0">
                <a:ea typeface="ＭＳ Ｐゴシック" pitchFamily="-1" charset="-128"/>
              </a:rPr>
              <a:t>Long data transfers, large window size, …</a:t>
            </a:r>
          </a:p>
          <a:p>
            <a:r>
              <a:rPr lang="en-US" altLang="en-US" sz="3600" smtClean="0">
                <a:ea typeface="ＭＳ Ｐゴシック" pitchFamily="-1" charset="-128"/>
              </a:rPr>
              <a:t>Implications for Web traffic</a:t>
            </a:r>
          </a:p>
          <a:p>
            <a:pPr lvl="1"/>
            <a:r>
              <a:rPr lang="en-US" altLang="en-US" sz="3200" smtClean="0">
                <a:ea typeface="ＭＳ Ｐゴシック" pitchFamily="-1" charset="-128"/>
              </a:rPr>
              <a:t>Most Web transfers are short (e.g., 10 packets)</a:t>
            </a:r>
          </a:p>
          <a:p>
            <a:pPr lvl="2"/>
            <a:r>
              <a:rPr lang="en-US" altLang="en-US" sz="2800" smtClean="0">
                <a:ea typeface="ＭＳ Ｐゴシック" pitchFamily="-1" charset="-128"/>
              </a:rPr>
              <a:t>So, often there aren’t many packets in flight</a:t>
            </a:r>
          </a:p>
          <a:p>
            <a:pPr lvl="1"/>
            <a:r>
              <a:rPr lang="en-US" altLang="en-US" sz="3200" smtClean="0">
                <a:ea typeface="ＭＳ Ｐゴシック" pitchFamily="-1" charset="-128"/>
              </a:rPr>
              <a:t>Making fast retransmit is less likely to “kick in”</a:t>
            </a:r>
          </a:p>
          <a:p>
            <a:pPr lvl="2"/>
            <a:r>
              <a:rPr lang="en-US" altLang="en-US" sz="2800" smtClean="0">
                <a:ea typeface="ＭＳ Ｐゴシック" pitchFamily="-1" charset="-128"/>
              </a:rPr>
              <a:t>Forcing users to click “reload” more often…</a:t>
            </a:r>
          </a:p>
        </p:txBody>
      </p:sp>
      <p:sp>
        <p:nvSpPr>
          <p:cNvPr id="7680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E912C3C1-06E5-4A5E-9A07-EAA151C45EA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Effectiveness of Fast Retransmit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-1" charset="-128"/>
              </a:rPr>
              <a:t>When does Fast Retransmit work best?</a:t>
            </a:r>
          </a:p>
          <a:p>
            <a:pPr lvl="1">
              <a:buFont typeface="Arial" charset="0"/>
              <a:buNone/>
            </a:pPr>
            <a:r>
              <a:rPr lang="en-US" altLang="en-US" sz="3200" smtClean="0">
                <a:ea typeface="ＭＳ Ｐゴシック" pitchFamily="-1" charset="-128"/>
              </a:rPr>
              <a:t>(A) Short data transfers</a:t>
            </a:r>
          </a:p>
          <a:p>
            <a:pPr lvl="1">
              <a:buFont typeface="Arial" charset="0"/>
              <a:buNone/>
            </a:pPr>
            <a:r>
              <a:rPr lang="en-US" altLang="en-US" sz="3200" smtClean="0">
                <a:ea typeface="ＭＳ Ｐゴシック" pitchFamily="-1" charset="-128"/>
              </a:rPr>
              <a:t>(B) Large window size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 altLang="en-US" sz="3200" smtClean="0">
                <a:ea typeface="ＭＳ Ｐゴシック" pitchFamily="-1" charset="-128"/>
              </a:rPr>
              <a:t>(C) Small RTT networks</a:t>
            </a:r>
            <a:endParaRPr lang="en-US" altLang="en-US" sz="3600" smtClean="0">
              <a:ea typeface="ＭＳ Ｐゴシック" pitchFamily="-1" charset="-128"/>
            </a:endParaRPr>
          </a:p>
        </p:txBody>
      </p:sp>
      <p:sp>
        <p:nvSpPr>
          <p:cNvPr id="78852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6F744E85-ACED-44EA-87D7-CC551E67C8D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4D95A8B2-6C2A-4B3B-AB6D-515DBBC42B5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Starting and Ending a Connection:</a:t>
            </a:r>
            <a:br>
              <a:rPr lang="en-US" altLang="en-US" smtClean="0">
                <a:ea typeface="ＭＳ Ｐゴシック" pitchFamily="-1" charset="-128"/>
              </a:rPr>
            </a:br>
            <a:r>
              <a:rPr lang="en-US" altLang="en-US" smtClean="0">
                <a:ea typeface="ＭＳ Ｐゴシック" pitchFamily="-1" charset="-128"/>
              </a:rPr>
              <a:t>TCP Handshakes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Establishing a TCP Connection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313238"/>
            <a:ext cx="8534400" cy="2620962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Three-way handshake to establish connection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Host A sends a </a:t>
            </a:r>
            <a:r>
              <a:rPr lang="en-US" altLang="en-US" b="1" smtClean="0">
                <a:solidFill>
                  <a:srgbClr val="0000FF"/>
                </a:solidFill>
                <a:ea typeface="ＭＳ Ｐゴシック" pitchFamily="-1" charset="-128"/>
              </a:rPr>
              <a:t>SYN</a:t>
            </a:r>
            <a:r>
              <a:rPr lang="en-US" altLang="en-US" smtClean="0">
                <a:ea typeface="ＭＳ Ｐゴシック" pitchFamily="-1" charset="-128"/>
              </a:rPr>
              <a:t> (open) to the host B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Host B returns a SYN acknowledgment (</a:t>
            </a:r>
            <a:r>
              <a:rPr lang="en-US" altLang="en-US" b="1" smtClean="0">
                <a:solidFill>
                  <a:srgbClr val="FF3300"/>
                </a:solidFill>
                <a:ea typeface="ＭＳ Ｐゴシック" pitchFamily="-1" charset="-128"/>
              </a:rPr>
              <a:t>SYN ACK</a:t>
            </a:r>
            <a:r>
              <a:rPr lang="en-US" altLang="en-US" smtClean="0">
                <a:ea typeface="ＭＳ Ｐゴシック" pitchFamily="-1" charset="-128"/>
              </a:rPr>
              <a:t>)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Host A sends an</a:t>
            </a:r>
            <a:r>
              <a:rPr lang="en-US" altLang="en-US" smtClean="0">
                <a:solidFill>
                  <a:srgbClr val="0000FF"/>
                </a:solidFill>
                <a:ea typeface="ＭＳ Ｐゴシック" pitchFamily="-1" charset="-128"/>
              </a:rPr>
              <a:t> </a:t>
            </a:r>
            <a:r>
              <a:rPr lang="en-US" altLang="en-US" b="1" smtClean="0">
                <a:solidFill>
                  <a:srgbClr val="0000FF"/>
                </a:solidFill>
                <a:ea typeface="ＭＳ Ｐゴシック" pitchFamily="-1" charset="-128"/>
              </a:rPr>
              <a:t>ACK</a:t>
            </a:r>
            <a:r>
              <a:rPr lang="en-US" altLang="en-US" smtClean="0">
                <a:ea typeface="ＭＳ Ｐゴシック" pitchFamily="-1" charset="-128"/>
              </a:rPr>
              <a:t> to acknowledge the SYN ACK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D446B86B-59F2-40DB-BFFC-CF2399E8A10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 rot="5400000" flipV="1">
            <a:off x="3109119" y="1019969"/>
            <a:ext cx="287337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 rot="5400000">
            <a:off x="3099594" y="1558132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 rot="5400000" flipV="1">
            <a:off x="3011488" y="2216150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 rot="5400000" flipV="1">
            <a:off x="3009107" y="2755106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 rot="605430">
            <a:off x="2900363" y="1335088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SYN</a:t>
            </a: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 rot="10146980" flipH="1" flipV="1">
            <a:off x="2589213" y="1974850"/>
            <a:ext cx="130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FF3300"/>
                </a:solidFill>
                <a:latin typeface="Times New Roman" pitchFamily="-1" charset="0"/>
              </a:rPr>
              <a:t>SYN ACK</a:t>
            </a: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 rot="1044999">
            <a:off x="3114675" y="274320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ACK</a:t>
            </a:r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 rot="1003808">
            <a:off x="2903538" y="316388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 rot="16200000" flipH="1">
            <a:off x="2599531" y="2912269"/>
            <a:ext cx="2890838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 rot="5400000">
            <a:off x="1048544" y="2872581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2274888" y="10287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solidFill>
                  <a:srgbClr val="0000FF"/>
                </a:solidFill>
                <a:latin typeface="Times New Roman" pitchFamily="-1" charset="0"/>
              </a:rPr>
              <a:t>A</a:t>
            </a: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3841750" y="99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solidFill>
                  <a:srgbClr val="FF3300"/>
                </a:solidFill>
                <a:latin typeface="Times New Roman" pitchFamily="-1" charset="0"/>
              </a:rPr>
              <a:t>B</a:t>
            </a:r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 rot="5400000" flipV="1">
            <a:off x="3037682" y="3096418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17"/>
          <p:cNvSpPr txBox="1">
            <a:spLocks noChangeArrowheads="1"/>
          </p:cNvSpPr>
          <p:nvPr/>
        </p:nvSpPr>
        <p:spPr bwMode="auto">
          <a:xfrm rot="1003808">
            <a:off x="2932113" y="35052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85011" name="Text Box 18"/>
          <p:cNvSpPr txBox="1">
            <a:spLocks noChangeArrowheads="1"/>
          </p:cNvSpPr>
          <p:nvPr/>
        </p:nvSpPr>
        <p:spPr bwMode="auto">
          <a:xfrm>
            <a:off x="4953000" y="2122488"/>
            <a:ext cx="3005138" cy="1570037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0" dirty="0">
                <a:solidFill>
                  <a:schemeClr val="dk1"/>
                </a:solidFill>
                <a:latin typeface="+mn-lt"/>
                <a:ea typeface="+mn-ea"/>
                <a:cs typeface="Calibri"/>
              </a:rPr>
              <a:t>Each host tells its ISN to the other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TCP Header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0ADFD3B6-7E4A-43B9-8B21-F22B35EDAA1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54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2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59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93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860925" y="3363913"/>
            <a:ext cx="854075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charset="0"/>
              </a:rPr>
              <a:t>Flags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52463" y="2705100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charset="0"/>
              </a:rPr>
              <a:t>Flags: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Step 1: A’s Initial SYN Packet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CAA00AD4-6072-43B8-9C22-B02A3FF66FB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A’s port</a:t>
            </a:r>
          </a:p>
        </p:txBody>
      </p:sp>
      <p:sp>
        <p:nvSpPr>
          <p:cNvPr id="87046" name="Rectangle 7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B’s port</a:t>
            </a:r>
          </a:p>
        </p:txBody>
      </p:sp>
      <p:sp>
        <p:nvSpPr>
          <p:cNvPr id="87048" name="Rectangle 9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87050" name="Rectangle 11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4630738" y="2865438"/>
            <a:ext cx="21193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87052" name="Rectangle 13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14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7055" name="Text Box 16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20</a:t>
            </a:r>
          </a:p>
        </p:txBody>
      </p:sp>
      <p:sp>
        <p:nvSpPr>
          <p:cNvPr id="87056" name="Line 17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7060" name="Rectangle 21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Text Box 23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7063" name="Text Box 24"/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7064" name="Rectangle 25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5" name="Text Box 26"/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7066" name="Text Box 28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7067" name="Text Box 29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ACK</a:t>
            </a:r>
          </a:p>
        </p:txBody>
      </p:sp>
      <p:sp>
        <p:nvSpPr>
          <p:cNvPr id="87068" name="Text Box 31"/>
          <p:cNvSpPr txBox="1">
            <a:spLocks noChangeArrowheads="1"/>
          </p:cNvSpPr>
          <p:nvPr/>
        </p:nvSpPr>
        <p:spPr bwMode="auto">
          <a:xfrm>
            <a:off x="947738" y="5105400"/>
            <a:ext cx="711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  <a:latin typeface="Helvetica" pitchFamily="-1" charset="0"/>
              </a:rPr>
              <a:t>A tells B it wants to open a connection…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Transport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-1" charset="-128"/>
              </a:rPr>
              <a:t>Logical communication between processes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Sender divides a message into segments</a:t>
            </a:r>
          </a:p>
          <a:p>
            <a:pPr lvl="1">
              <a:spcAft>
                <a:spcPts val="1800"/>
              </a:spcAft>
            </a:pPr>
            <a:r>
              <a:rPr lang="en-US" altLang="en-US" sz="3200" dirty="0" smtClean="0">
                <a:ea typeface="ＭＳ Ｐゴシック" pitchFamily="-1" charset="-128"/>
              </a:rPr>
              <a:t>Receiver reassembles segments into message </a:t>
            </a:r>
          </a:p>
          <a:p>
            <a:r>
              <a:rPr lang="en-US" altLang="en-US" sz="3600" dirty="0" smtClean="0">
                <a:ea typeface="ＭＳ Ｐゴシック" pitchFamily="-1" charset="-128"/>
              </a:rPr>
              <a:t>Transport services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(De)multiplexing packets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Detecting corrupted data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Optionally: reliable delivery, flow control, congestion control…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fld id="{988CF342-CA02-4A86-9485-486B74EAF1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Step 2: B’s SYN-ACK Packet</a:t>
            </a: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B’s port</a:t>
            </a: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A’s port</a:t>
            </a:r>
          </a:p>
        </p:txBody>
      </p:sp>
      <p:sp>
        <p:nvSpPr>
          <p:cNvPr id="89095" name="Rectangle 9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8" name="Text Box 12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A’s ISN plus 1</a:t>
            </a:r>
          </a:p>
        </p:txBody>
      </p:sp>
      <p:sp>
        <p:nvSpPr>
          <p:cNvPr id="89099" name="Rectangle 13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0" name="Rectangle 14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1" name="Text Box 15"/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20</a:t>
            </a:r>
          </a:p>
        </p:txBody>
      </p:sp>
      <p:sp>
        <p:nvSpPr>
          <p:cNvPr id="89103" name="Line 17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Line 18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9106" name="Text Box 20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9107" name="Rectangle 21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8" name="Rectangle 22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9111" name="Rectangle 25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12" name="Text Box 26"/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9113" name="Text Box 27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9114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ACK</a:t>
            </a:r>
          </a:p>
        </p:txBody>
      </p:sp>
      <p:sp>
        <p:nvSpPr>
          <p:cNvPr id="89115" name="Text Box 54"/>
          <p:cNvSpPr txBox="1">
            <a:spLocks noChangeArrowheads="1"/>
          </p:cNvSpPr>
          <p:nvPr/>
        </p:nvSpPr>
        <p:spPr bwMode="auto">
          <a:xfrm>
            <a:off x="381000" y="5105400"/>
            <a:ext cx="827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-1" charset="0"/>
              </a:rPr>
              <a:t>B tells A it accepts, and is ready to hear the next byte…</a:t>
            </a:r>
          </a:p>
        </p:txBody>
      </p:sp>
      <p:sp>
        <p:nvSpPr>
          <p:cNvPr id="89116" name="Text Box 56"/>
          <p:cNvSpPr txBox="1">
            <a:spLocks noChangeArrowheads="1"/>
          </p:cNvSpPr>
          <p:nvPr/>
        </p:nvSpPr>
        <p:spPr bwMode="auto">
          <a:xfrm>
            <a:off x="457200" y="5562600"/>
            <a:ext cx="818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-1" charset="0"/>
              </a:rPr>
              <a:t>… upon receiving this packet, A can start sending data</a:t>
            </a:r>
          </a:p>
        </p:txBody>
      </p:sp>
      <p:sp>
        <p:nvSpPr>
          <p:cNvPr id="89117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A3E3CD2B-DA7F-408E-84CE-6F754612E532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Step 3: A’s ACK of the SYN-ACK</a:t>
            </a:r>
          </a:p>
        </p:txBody>
      </p:sp>
      <p:sp>
        <p:nvSpPr>
          <p:cNvPr id="91139" name="Rectangle 32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0" name="Text Box 33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A’s port</a:t>
            </a:r>
          </a:p>
        </p:txBody>
      </p:sp>
      <p:sp>
        <p:nvSpPr>
          <p:cNvPr id="91141" name="Rectangle 34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Text Box 35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B’s port</a:t>
            </a:r>
          </a:p>
        </p:txBody>
      </p:sp>
      <p:sp>
        <p:nvSpPr>
          <p:cNvPr id="91143" name="Rectangle 36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4" name="Rectangle 38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Text Box 39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B’s ISN plus 1</a:t>
            </a:r>
          </a:p>
        </p:txBody>
      </p:sp>
      <p:sp>
        <p:nvSpPr>
          <p:cNvPr id="91146" name="Rectangle 40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Rectangle 41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8" name="Text Box 42"/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91149" name="Text Box 43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20</a:t>
            </a:r>
          </a:p>
        </p:txBody>
      </p:sp>
      <p:sp>
        <p:nvSpPr>
          <p:cNvPr id="91150" name="Line 44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45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46"/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91153" name="Text Box 47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91154" name="Rectangle 48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5" name="Rectangle 49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6" name="Text Box 50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91157" name="Text Box 51"/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91158" name="Rectangle 52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9" name="Text Box 53"/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91160" name="Text Box 54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91161" name="Text Box 55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latin typeface="Arial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FF3300"/>
                </a:solidFill>
                <a:latin typeface="Arial" charset="0"/>
              </a:rPr>
              <a:t>ACK</a:t>
            </a:r>
          </a:p>
        </p:txBody>
      </p:sp>
      <p:sp>
        <p:nvSpPr>
          <p:cNvPr id="91162" name="Text Box 56"/>
          <p:cNvSpPr txBox="1">
            <a:spLocks noChangeArrowheads="1"/>
          </p:cNvSpPr>
          <p:nvPr/>
        </p:nvSpPr>
        <p:spPr bwMode="auto">
          <a:xfrm>
            <a:off x="1911350" y="5105400"/>
            <a:ext cx="520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-1" charset="0"/>
              </a:rPr>
              <a:t>A tells B it is okay to start sending</a:t>
            </a:r>
          </a:p>
        </p:txBody>
      </p:sp>
      <p:sp>
        <p:nvSpPr>
          <p:cNvPr id="91163" name="Text Box 57"/>
          <p:cNvSpPr txBox="1">
            <a:spLocks noChangeArrowheads="1"/>
          </p:cNvSpPr>
          <p:nvPr/>
        </p:nvSpPr>
        <p:spPr bwMode="auto">
          <a:xfrm>
            <a:off x="4630738" y="2408238"/>
            <a:ext cx="2259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91164" name="Text Box 59"/>
          <p:cNvSpPr txBox="1">
            <a:spLocks noChangeArrowheads="1"/>
          </p:cNvSpPr>
          <p:nvPr/>
        </p:nvSpPr>
        <p:spPr bwMode="auto">
          <a:xfrm>
            <a:off x="471488" y="5557838"/>
            <a:ext cx="820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-1" charset="0"/>
              </a:rPr>
              <a:t>… upon receiving this packet, B can start sending data</a:t>
            </a:r>
          </a:p>
        </p:txBody>
      </p:sp>
      <p:sp>
        <p:nvSpPr>
          <p:cNvPr id="9116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1F43A5AC-0364-4D44-B5D9-CF225CF3DC4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SYN Loss and Web Downloads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Upon sending SYN, sender sets a timer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If SYN lost, timer expires before SYN-ACK received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Sender retransmits SYN</a:t>
            </a:r>
          </a:p>
          <a:p>
            <a:r>
              <a:rPr lang="en-US" altLang="en-US" smtClean="0">
                <a:ea typeface="ＭＳ Ｐゴシック" pitchFamily="-1" charset="-128"/>
              </a:rPr>
              <a:t>How should the TCP sender set the timer?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No idea how far away the receiver is</a:t>
            </a:r>
          </a:p>
          <a:p>
            <a:pPr lvl="1">
              <a:spcAft>
                <a:spcPts val="1200"/>
              </a:spcAft>
            </a:pPr>
            <a:r>
              <a:rPr lang="en-US" altLang="en-US" smtClean="0">
                <a:ea typeface="ＭＳ Ｐゴシック" pitchFamily="-1" charset="-128"/>
              </a:rPr>
              <a:t>Some TCPs use default of 3 or 6 seconds</a:t>
            </a:r>
          </a:p>
          <a:p>
            <a:r>
              <a:rPr lang="en-US" altLang="en-US" smtClean="0">
                <a:ea typeface="ＭＳ Ｐゴシック" pitchFamily="-1" charset="-128"/>
              </a:rPr>
              <a:t>Implications for web download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User gets impatient and hits reload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 … Users aborts connection, initiates new socket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Essentially, forces a fast send of a new SYN!</a:t>
            </a:r>
          </a:p>
        </p:txBody>
      </p:sp>
      <p:sp>
        <p:nvSpPr>
          <p:cNvPr id="9318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F327C631-1D49-4208-A04C-752BE23AAF90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 flood attack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39475" y="1592948"/>
            <a:ext cx="7620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</a:pPr>
            <a:r>
              <a:rPr lang="en-US" b="0" dirty="0" smtClean="0"/>
              <a:t>“A </a:t>
            </a:r>
            <a:r>
              <a:rPr lang="en-US" b="0" dirty="0"/>
              <a:t>SYN flood is a form of </a:t>
            </a:r>
            <a:r>
              <a:rPr lang="en-US" b="0" dirty="0">
                <a:hlinkClick r:id="rId3" tooltip="Denial-of-service attack"/>
              </a:rPr>
              <a:t>denial-of-service attack</a:t>
            </a:r>
            <a:r>
              <a:rPr lang="en-US" b="0" dirty="0"/>
              <a:t> in which an attacker sends a succession of </a:t>
            </a:r>
            <a:r>
              <a:rPr lang="en-US" b="0" dirty="0">
                <a:hlinkClick r:id="rId4" tooltip="SYN (TCP)"/>
              </a:rPr>
              <a:t>SYN</a:t>
            </a:r>
            <a:r>
              <a:rPr lang="en-US" b="0" dirty="0"/>
              <a:t> requests to a target's system in an attempt to consume enough server resources to make the system unresponsive to legitimate traffic”, </a:t>
            </a:r>
            <a:r>
              <a:rPr lang="en-US" b="0" dirty="0" smtClean="0">
                <a:solidFill>
                  <a:srgbClr val="C00000"/>
                </a:solidFill>
              </a:rPr>
              <a:t>from Wikipedia</a:t>
            </a:r>
          </a:p>
          <a:p>
            <a:pPr marL="457200" indent="-457200">
              <a:spcBef>
                <a:spcPct val="0"/>
              </a:spcBef>
              <a:buClrTx/>
              <a:buSzTx/>
            </a:pPr>
            <a:r>
              <a:rPr lang="en-US" b="0" dirty="0" smtClean="0"/>
              <a:t>Half-open TCP connections consume resources at the server</a:t>
            </a:r>
            <a:endParaRPr lang="en-US" b="0" dirty="0"/>
          </a:p>
          <a:p>
            <a:pPr marL="457200" indent="-457200">
              <a:spcBef>
                <a:spcPct val="0"/>
              </a:spcBef>
              <a:buClrTx/>
              <a:buSzTx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48325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Tearing Down the Connection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49688"/>
            <a:ext cx="8458200" cy="1941512"/>
          </a:xfrm>
        </p:spPr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Closing (each end of) the connection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Finish (FIN) to close and receive remaining bytes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And other host sends a FIN ACK to acknowledge</a:t>
            </a:r>
          </a:p>
          <a:p>
            <a:pPr lvl="1"/>
            <a:r>
              <a:rPr lang="en-US" altLang="en-US" smtClean="0">
                <a:ea typeface="ＭＳ Ｐゴシック" pitchFamily="-1" charset="-128"/>
              </a:rPr>
              <a:t>Reset (RST) to close and not receive remaining bytes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 rot="-4794570">
            <a:off x="1553369" y="2366169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SYN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 rot="4712803">
            <a:off x="2276476" y="23590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SYN ACK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 rot="-4355001">
            <a:off x="2947194" y="213756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ACK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Data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V="1">
            <a:off x="5637213" y="1770063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6149975" y="1768475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 rot="-4702247">
            <a:off x="5308600" y="23368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FIN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 rot="4688575">
            <a:off x="6107907" y="2326481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ACK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 rot="4676639">
            <a:off x="4298157" y="2367756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ACK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800" b="0">
                <a:latin typeface="Times New Roman" pitchFamily="-1" charset="0"/>
              </a:rPr>
              <a:t>time</a:t>
            </a:r>
            <a:endParaRPr lang="en-US" altLang="en-US" sz="2400" b="0">
              <a:latin typeface="Times New Roman" pitchFamily="-1" charset="0"/>
            </a:endParaRP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latin typeface="Times New Roman" pitchFamily="-1" charset="0"/>
              </a:rPr>
              <a:t>A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2400" b="0">
                <a:latin typeface="Times New Roman" pitchFamily="-1" charset="0"/>
              </a:rPr>
              <a:t>B</a:t>
            </a:r>
          </a:p>
        </p:txBody>
      </p:sp>
      <p:sp>
        <p:nvSpPr>
          <p:cNvPr id="95256" name="Oval 24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7" name="Oval 25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8" name="Oval 26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6799263" y="1778000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 rot="4688575">
            <a:off x="6821488" y="23368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FIN</a:t>
            </a:r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 flipV="1">
            <a:off x="7602538" y="1739900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 rot="-4702247">
            <a:off x="7209632" y="2304256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b="0">
                <a:latin typeface="Times New Roman" pitchFamily="-1" charset="0"/>
              </a:rPr>
              <a:t>ACK</a:t>
            </a:r>
          </a:p>
        </p:txBody>
      </p:sp>
      <p:sp>
        <p:nvSpPr>
          <p:cNvPr id="9526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D8F85880-4C4D-421A-88A4-147EEC07309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1447800"/>
            <a:ext cx="2819400" cy="22860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Sending/Receiving the FIN Packet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495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 smtClean="0">
                <a:ea typeface="ＭＳ Ｐゴシック" pitchFamily="-1" charset="-128"/>
              </a:rPr>
              <a:t>Sending a FIN: close()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Process is done sending data via socket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Process invokes “close()”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Once TCP has sent all the outstanding bytes…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… then TCP sends a FIN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4038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 smtClean="0">
                <a:ea typeface="ＭＳ Ｐゴシック" pitchFamily="-1" charset="-128"/>
              </a:rPr>
              <a:t>Receiving a FIN: EOF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Process is reading data from socket</a:t>
            </a:r>
          </a:p>
          <a:p>
            <a:pPr lvl="1">
              <a:spcAft>
                <a:spcPts val="600"/>
              </a:spcAft>
            </a:pPr>
            <a:r>
              <a:rPr lang="en-US" altLang="en-US" sz="2800" smtClean="0">
                <a:ea typeface="ＭＳ Ｐゴシック" pitchFamily="-1" charset="-128"/>
              </a:rPr>
              <a:t>Eventually, read call returns an EOF</a:t>
            </a:r>
          </a:p>
        </p:txBody>
      </p:sp>
      <p:sp>
        <p:nvSpPr>
          <p:cNvPr id="9728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9937CEC9-ED11-49C4-B7A6-A028396337A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altLang="en-US" sz="3200" smtClean="0"/>
              <a:t>TCP Connection Management:</a:t>
            </a:r>
            <a:br>
              <a:rPr lang="en-US" altLang="en-US" sz="3200" smtClean="0"/>
            </a:br>
            <a:r>
              <a:rPr lang="en-US" altLang="en-US" sz="3200" smtClean="0"/>
              <a:t>Connection Tear-down</a:t>
            </a:r>
            <a:endParaRPr lang="en-US" alt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Closing a connection: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Two double handshakes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000" dirty="0" smtClean="0"/>
              <a:t>client closes socket: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clientSocket.close</a:t>
            </a:r>
            <a:r>
              <a:rPr lang="en-US" altLang="en-US" sz="2000" b="1" dirty="0" smtClean="0">
                <a:latin typeface="Courier New" pitchFamily="49" charset="0"/>
              </a:rPr>
              <a:t>();</a:t>
            </a:r>
            <a:r>
              <a:rPr lang="en-US" altLang="en-US" sz="1800" dirty="0" smtClean="0">
                <a:latin typeface="Arial" pitchFamily="34" charset="0"/>
              </a:rPr>
              <a:t> </a:t>
            </a:r>
            <a:endParaRPr lang="en-US" altLang="en-US" sz="2400" u="sng" dirty="0" smtClean="0">
              <a:solidFill>
                <a:srgbClr val="FF0000"/>
              </a:solidFill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Step 1:</a:t>
            </a:r>
            <a:r>
              <a:rPr lang="en-US" altLang="en-US" sz="2400" dirty="0" smtClean="0"/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client</a:t>
            </a:r>
            <a:r>
              <a:rPr lang="en-US" altLang="en-US" sz="2000" dirty="0" smtClean="0"/>
              <a:t> end system sends TCP FIN control segment to server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Step 2:</a:t>
            </a:r>
            <a:r>
              <a:rPr lang="en-US" altLang="en-US" sz="2400" dirty="0" smtClean="0"/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server</a:t>
            </a:r>
            <a:r>
              <a:rPr lang="en-US" altLang="en-US" sz="2000" dirty="0" smtClean="0"/>
              <a:t> receives FIN, replies with ACK, sends FIN.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823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8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client</a:t>
              </a:r>
              <a:endParaRPr lang="en-US" altLang="en-US" sz="1000">
                <a:latin typeface="Times New Roman" pitchFamily="18" charset="0"/>
              </a:endParaRPr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itchFamily="34" charset="0"/>
                </a:rPr>
                <a:t>FIN</a:t>
              </a:r>
              <a:endParaRPr lang="en-US" altLang="en-US" sz="1000">
                <a:latin typeface="Times New Roman" pitchFamily="18" charset="0"/>
              </a:endParaRPr>
            </a:p>
          </p:txBody>
        </p:sp>
        <p:graphicFrame>
          <p:nvGraphicFramePr>
            <p:cNvPr id="34826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9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server</a:t>
              </a:r>
              <a:endParaRPr lang="en-US" altLang="en-US" sz="1000">
                <a:latin typeface="Times New Roman" pitchFamily="18" charset="0"/>
              </a:endParaRPr>
            </a:p>
          </p:txBody>
        </p:sp>
        <p:sp>
          <p:nvSpPr>
            <p:cNvPr id="34828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itchFamily="34" charset="0"/>
                </a:rPr>
                <a:t>ACK</a:t>
              </a:r>
              <a:endParaRPr lang="en-US" altLang="en-US" sz="1000">
                <a:latin typeface="Times New Roman" pitchFamily="18" charset="0"/>
              </a:endParaRP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itchFamily="34" charset="0"/>
                </a:rPr>
                <a:t>ACK</a:t>
              </a:r>
            </a:p>
          </p:txBody>
        </p:sp>
        <p:sp>
          <p:nvSpPr>
            <p:cNvPr id="34834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itchFamily="34" charset="0"/>
                </a:rPr>
                <a:t>FIN</a:t>
              </a:r>
              <a:endParaRPr lang="en-US" altLang="en-US" sz="1000">
                <a:latin typeface="Times New Roman" pitchFamily="18" charset="0"/>
              </a:endParaRPr>
            </a:p>
          </p:txBody>
        </p:sp>
        <p:sp>
          <p:nvSpPr>
            <p:cNvPr id="34836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close</a:t>
              </a:r>
            </a:p>
          </p:txBody>
        </p:sp>
        <p:sp>
          <p:nvSpPr>
            <p:cNvPr id="34838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close</a:t>
              </a:r>
            </a:p>
          </p:txBody>
        </p:sp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closed</a:t>
              </a:r>
            </a:p>
          </p:txBody>
        </p:sp>
        <p:sp>
          <p:nvSpPr>
            <p:cNvPr id="34840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timed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190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Arial" pitchFamily="34" charset="0"/>
              </a:rPr>
              <a:t>3-</a:t>
            </a:r>
            <a:fld id="{6A364EFD-103F-46E2-8FD3-EF82217FFC3A}" type="slidenum">
              <a:rPr lang="en-US" altLang="en-US" sz="1400" smtClean="0">
                <a:latin typeface="Arial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altLang="en-US" sz="3200" smtClean="0"/>
              <a:t>TCP Connection Management (cont.)</a:t>
            </a:r>
            <a:endParaRPr lang="en-US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4222750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Step 3:</a:t>
            </a:r>
            <a:r>
              <a:rPr lang="en-US" altLang="en-US" sz="2400" dirty="0" smtClean="0"/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client</a:t>
            </a:r>
            <a:r>
              <a:rPr lang="en-US" altLang="en-US" sz="2000" dirty="0" smtClean="0"/>
              <a:t> receives FIN, replies with ACK. </a:t>
            </a:r>
          </a:p>
          <a:p>
            <a:pPr lvl="1">
              <a:spcBef>
                <a:spcPct val="60000"/>
              </a:spcBef>
            </a:pPr>
            <a:r>
              <a:rPr lang="en-US" altLang="en-US" sz="2000" dirty="0" smtClean="0"/>
              <a:t>Enters “timed wait” - will respond with ACK to received FINs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Step 4:</a:t>
            </a:r>
            <a:r>
              <a:rPr lang="en-US" altLang="en-US" sz="2400" dirty="0" smtClean="0"/>
              <a:t> </a:t>
            </a:r>
            <a:r>
              <a:rPr lang="en-US" altLang="en-US" sz="2000" dirty="0" smtClean="0">
                <a:solidFill>
                  <a:schemeClr val="accent2"/>
                </a:solidFill>
              </a:rPr>
              <a:t>server</a:t>
            </a:r>
            <a:r>
              <a:rPr lang="en-US" altLang="en-US" sz="2000" dirty="0" smtClean="0"/>
              <a:t>, receives ACK.  Connection closed.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Note:</a:t>
            </a:r>
            <a:r>
              <a:rPr lang="en-US" altLang="en-US" sz="2400" dirty="0" smtClean="0"/>
              <a:t> </a:t>
            </a:r>
            <a:r>
              <a:rPr lang="en-US" altLang="en-US" sz="2000" dirty="0" smtClean="0"/>
              <a:t>with small modification, can handle simultaneous FINs.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client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FIN</a:t>
            </a:r>
            <a:endParaRPr lang="en-US" altLang="en-US" sz="1000">
              <a:latin typeface="Times New Roman" pitchFamily="18" charset="0"/>
            </a:endParaRPr>
          </a:p>
        </p:txBody>
      </p:sp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ACK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ACK</a:t>
            </a: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FIN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closing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closing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closed</a:t>
            </a:r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timed wait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052822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722515"/>
          </a:xfrm>
        </p:spPr>
        <p:txBody>
          <a:bodyPr/>
          <a:lstStyle/>
          <a:p>
            <a:r>
              <a:rPr lang="en-US" altLang="en-US" sz="3600" dirty="0" smtClean="0"/>
              <a:t>TCP Connection Management (</a:t>
            </a:r>
            <a:r>
              <a:rPr lang="en-US" altLang="en-US" sz="3600" dirty="0" err="1" smtClean="0"/>
              <a:t>cont</a:t>
            </a:r>
            <a:r>
              <a:rPr lang="en-US" altLang="en-US" sz="3600" dirty="0" smtClean="0"/>
              <a:t>)</a:t>
            </a:r>
            <a:endParaRPr lang="en-US" altLang="en-US" dirty="0" smtClean="0"/>
          </a:p>
        </p:txBody>
      </p:sp>
      <p:pic>
        <p:nvPicPr>
          <p:cNvPr id="36868" name="Picture 3" descr="trans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866"/>
            <a:ext cx="4848225" cy="345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transServ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05" y="3551238"/>
            <a:ext cx="4570195" cy="310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74663" y="4647575"/>
            <a:ext cx="1381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TCP client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lifecycle</a:t>
            </a:r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TCP 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lifecycle</a:t>
            </a:r>
            <a:endParaRPr lang="en-US" alt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57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Conclusions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534400" cy="4144962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-1" charset="-128"/>
              </a:rPr>
              <a:t>Transport protocols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Multiplexing and </a:t>
            </a:r>
            <a:r>
              <a:rPr lang="en-US" altLang="en-US" sz="3200" dirty="0" err="1" smtClean="0">
                <a:ea typeface="ＭＳ Ｐゴシック" pitchFamily="-1" charset="-128"/>
              </a:rPr>
              <a:t>demultiplexing</a:t>
            </a:r>
            <a:endParaRPr lang="en-US" altLang="en-US" sz="3200" dirty="0" smtClean="0">
              <a:ea typeface="ＭＳ Ｐゴシック" pitchFamily="-1" charset="-128"/>
            </a:endParaRP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Checksum-based error detection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Sequence numbers</a:t>
            </a:r>
          </a:p>
          <a:p>
            <a:pPr lvl="1"/>
            <a:r>
              <a:rPr lang="en-US" altLang="en-US" sz="3200" dirty="0" smtClean="0">
                <a:ea typeface="ＭＳ Ｐゴシック" pitchFamily="-1" charset="-128"/>
              </a:rPr>
              <a:t>TCP Retransmission</a:t>
            </a:r>
          </a:p>
          <a:p>
            <a:pPr lvl="1">
              <a:spcAft>
                <a:spcPts val="1800"/>
              </a:spcAft>
            </a:pPr>
            <a:r>
              <a:rPr lang="en-US" altLang="en-US" sz="3200" dirty="0" smtClean="0">
                <a:ea typeface="ＭＳ Ｐゴシック" pitchFamily="-1" charset="-128"/>
              </a:rPr>
              <a:t>TCP Window-based flow control</a:t>
            </a:r>
          </a:p>
        </p:txBody>
      </p:sp>
      <p:sp>
        <p:nvSpPr>
          <p:cNvPr id="99332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ED0D2DB3-3BEE-4894-A1E3-52BC499653E1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" charset="-128"/>
              </a:rPr>
              <a:t>Two Basic Transport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itchFamily="-1" charset="-128"/>
              </a:rPr>
              <a:t>Demultiplexing:</a:t>
            </a:r>
            <a:r>
              <a:rPr lang="en-US" altLang="en-US" smtClean="0">
                <a:ea typeface="ＭＳ Ｐゴシック" pitchFamily="-1" charset="-128"/>
              </a:rPr>
              <a:t> port numbers</a:t>
            </a:r>
          </a:p>
          <a:p>
            <a:endParaRPr lang="en-US" altLang="en-US" smtClean="0">
              <a:ea typeface="ＭＳ Ｐゴシック" pitchFamily="-1" charset="-128"/>
            </a:endParaRPr>
          </a:p>
          <a:p>
            <a:endParaRPr lang="en-US" altLang="en-US" smtClean="0">
              <a:ea typeface="ＭＳ Ｐゴシック" pitchFamily="-1" charset="-128"/>
            </a:endParaRPr>
          </a:p>
          <a:p>
            <a:endParaRPr lang="en-US" altLang="en-US" smtClean="0">
              <a:ea typeface="ＭＳ Ｐゴシック" pitchFamily="-1" charset="-128"/>
            </a:endParaRPr>
          </a:p>
          <a:p>
            <a:endParaRPr lang="en-US" altLang="en-US" smtClean="0">
              <a:ea typeface="ＭＳ Ｐゴシック" pitchFamily="-1" charset="-128"/>
            </a:endParaRPr>
          </a:p>
          <a:p>
            <a:r>
              <a:rPr lang="en-US" altLang="en-US" b="1" smtClean="0">
                <a:ea typeface="ＭＳ Ｐゴシック" pitchFamily="-1" charset="-128"/>
              </a:rPr>
              <a:t>Error detection:</a:t>
            </a:r>
            <a:r>
              <a:rPr lang="en-US" altLang="en-US" smtClean="0">
                <a:ea typeface="ＭＳ Ｐゴシック" pitchFamily="-1" charset="-128"/>
              </a:rPr>
              <a:t> checksums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47713" y="2627313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167313" y="2151063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677025" y="227012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Web server</a:t>
            </a:r>
          </a:p>
          <a:p>
            <a:r>
              <a:rPr lang="en-US" altLang="en-US" sz="1600">
                <a:latin typeface="Helvetica" pitchFamily="-1" charset="0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Helvetica" pitchFamily="-1" charset="0"/>
              </a:rPr>
              <a:t>port 80</a:t>
            </a:r>
            <a:r>
              <a:rPr lang="en-US" altLang="en-US" sz="1600">
                <a:latin typeface="Helvetica" pitchFamily="-1" charset="0"/>
              </a:rPr>
              <a:t>)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31838" y="223520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>
                <a:latin typeface="Helvetica" pitchFamily="-1" charset="0"/>
              </a:rPr>
              <a:t>Client host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395913" y="1778000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sz="1800">
                <a:latin typeface="Helvetica" pitchFamily="-1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pitchFamily="-1" charset="0"/>
              </a:rPr>
              <a:t>128.2.194.242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1890713" y="3141663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691313" y="32178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Echo server</a:t>
            </a:r>
          </a:p>
          <a:p>
            <a:r>
              <a:rPr lang="en-US" altLang="en-US" sz="1600">
                <a:latin typeface="Helvetica" pitchFamily="-1" charset="0"/>
              </a:rPr>
              <a:t>(port 7)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127250" y="2090738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>
                <a:latin typeface="Helvetica" pitchFamily="-1" charset="0"/>
              </a:rPr>
              <a:t>Service request for</a:t>
            </a:r>
          </a:p>
          <a:p>
            <a:r>
              <a:rPr lang="en-US" altLang="en-US">
                <a:solidFill>
                  <a:srgbClr val="009900"/>
                </a:solidFill>
                <a:latin typeface="Helvetica" pitchFamily="-1" charset="0"/>
              </a:rPr>
              <a:t>128.2.194.242</a:t>
            </a:r>
            <a:r>
              <a:rPr lang="en-US" altLang="en-US">
                <a:latin typeface="Helvetica" pitchFamily="-1" charset="0"/>
              </a:rPr>
              <a:t>:</a:t>
            </a:r>
            <a:r>
              <a:rPr lang="en-US" altLang="en-US">
                <a:solidFill>
                  <a:srgbClr val="0000FF"/>
                </a:solidFill>
                <a:latin typeface="Helvetica" pitchFamily="-1" charset="0"/>
              </a:rPr>
              <a:t>80</a:t>
            </a:r>
          </a:p>
          <a:p>
            <a:r>
              <a:rPr lang="en-US" altLang="en-US">
                <a:latin typeface="Helvetica" pitchFamily="-1" charset="0"/>
              </a:rPr>
              <a:t>(i.e., the Web server)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6310313" y="2836863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319713" y="2913063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OS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922338" y="2952750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r>
              <a:rPr lang="en-US" altLang="en-US" sz="1600">
                <a:latin typeface="Helvetica" pitchFamily="-1" charset="0"/>
              </a:rPr>
              <a:t>Client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998663" y="48006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998663" y="48006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114550" y="50307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IP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919538" y="50307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payload</a:t>
            </a: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 rot="-5400000">
            <a:off x="4572794" y="39933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525838" y="6094413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/>
              <a:t>detect corruption</a:t>
            </a:r>
          </a:p>
        </p:txBody>
      </p:sp>
      <p:sp>
        <p:nvSpPr>
          <p:cNvPr id="23573" name="Slide Number Placeholder 3"/>
          <p:cNvSpPr txBox="1">
            <a:spLocks/>
          </p:cNvSpPr>
          <p:nvPr/>
        </p:nvSpPr>
        <p:spPr bwMode="auto"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r" eaLnBrk="1" hangingPunct="1"/>
            <a:fld id="{3F12824F-CF58-468E-8248-24A49622BFF5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710"/>
            <a:ext cx="8229600" cy="1143000"/>
          </a:xfrm>
        </p:spPr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55D1-9DB1-4405-A0C3-E60D191965A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3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en-US" sz="3600" smtClean="0"/>
              <a:t>UDP: User Datagram Protocol </a:t>
            </a:r>
            <a:r>
              <a:rPr lang="en-US" altLang="en-US" sz="2800" smtClean="0"/>
              <a:t>[RFC 768]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425" y="1447799"/>
            <a:ext cx="4224550" cy="5168815"/>
          </a:xfrm>
        </p:spPr>
        <p:txBody>
          <a:bodyPr/>
          <a:lstStyle/>
          <a:p>
            <a:r>
              <a:rPr lang="en-US" altLang="en-US" sz="2400" dirty="0" smtClean="0"/>
              <a:t>“no frills,” “bare bones” Internet transport protocol</a:t>
            </a:r>
          </a:p>
          <a:p>
            <a:r>
              <a:rPr lang="en-US" altLang="en-US" sz="2400" dirty="0" smtClean="0"/>
              <a:t>“best effort” service, UDP segments may be:</a:t>
            </a:r>
          </a:p>
          <a:p>
            <a:pPr lvl="1"/>
            <a:r>
              <a:rPr lang="en-US" altLang="en-US" dirty="0" smtClean="0"/>
              <a:t>lost</a:t>
            </a:r>
          </a:p>
          <a:p>
            <a:pPr lvl="1"/>
            <a:r>
              <a:rPr lang="en-US" altLang="en-US" dirty="0" smtClean="0"/>
              <a:t>delivered out of order to app</a:t>
            </a:r>
          </a:p>
          <a:p>
            <a:r>
              <a:rPr lang="en-US" altLang="en-US" sz="2400" i="1" dirty="0" smtClean="0">
                <a:solidFill>
                  <a:srgbClr val="FF0000"/>
                </a:solidFill>
              </a:rPr>
              <a:t>connectionless: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 handshaking between UDP sender, receiver</a:t>
            </a:r>
          </a:p>
          <a:p>
            <a:pPr lvl="1"/>
            <a:r>
              <a:rPr lang="en-US" altLang="en-US" dirty="0" smtClean="0"/>
              <a:t>each UDP segment handled independently of others</a:t>
            </a:r>
          </a:p>
          <a:p>
            <a:endParaRPr lang="en-US" altLang="en-US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422096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Why is there a UDP?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 connection establishment (which can add delay)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simple: no connection state at sender, receiver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small segment header: 8 bytes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TCP header: 20 bytes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 congestion control: UDP can blast away as fast as desired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451745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3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en-US" sz="3600" smtClean="0"/>
              <a:t>UDP: more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2235" y="1447800"/>
            <a:ext cx="4006390" cy="5130410"/>
          </a:xfrm>
        </p:spPr>
        <p:txBody>
          <a:bodyPr/>
          <a:lstStyle/>
          <a:p>
            <a:r>
              <a:rPr lang="en-US" altLang="en-US" sz="2400" dirty="0"/>
              <a:t>O</a:t>
            </a:r>
            <a:r>
              <a:rPr lang="en-US" altLang="en-US" sz="2400" dirty="0" smtClean="0"/>
              <a:t>ften used for streaming multimedia apps</a:t>
            </a:r>
          </a:p>
          <a:p>
            <a:pPr lvl="1"/>
            <a:r>
              <a:rPr lang="en-US" altLang="en-US" dirty="0" smtClean="0"/>
              <a:t>loss tolerant</a:t>
            </a:r>
          </a:p>
          <a:p>
            <a:pPr lvl="1"/>
            <a:r>
              <a:rPr lang="en-US" altLang="en-US" dirty="0" smtClean="0"/>
              <a:t>rate sensitive</a:t>
            </a:r>
          </a:p>
          <a:p>
            <a:r>
              <a:rPr lang="en-US" altLang="en-US" dirty="0"/>
              <a:t>O</a:t>
            </a:r>
            <a:r>
              <a:rPr lang="en-US" altLang="en-US" dirty="0" smtClean="0"/>
              <a:t>ther UDP uses</a:t>
            </a:r>
          </a:p>
          <a:p>
            <a:pPr lvl="1"/>
            <a:r>
              <a:rPr lang="en-US" altLang="en-US" dirty="0" smtClean="0"/>
              <a:t>DNS</a:t>
            </a:r>
          </a:p>
          <a:p>
            <a:pPr lvl="1"/>
            <a:r>
              <a:rPr lang="en-US" altLang="en-US" dirty="0" smtClean="0"/>
              <a:t>SNMP</a:t>
            </a:r>
            <a:endParaRPr lang="en-US" altLang="en-US" sz="2000" dirty="0" smtClean="0"/>
          </a:p>
          <a:p>
            <a:r>
              <a:rPr lang="en-US" altLang="en-US" sz="2400" dirty="0" smtClean="0"/>
              <a:t>Reliable transfer over UDP: add reliability at application layer</a:t>
            </a:r>
          </a:p>
          <a:p>
            <a:pPr lvl="1"/>
            <a:r>
              <a:rPr lang="en-US" altLang="en-US" dirty="0" smtClean="0"/>
              <a:t>application-specific error recovery!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800"/>
              <a:t>source port #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800"/>
              <a:t>dest port #</a:t>
            </a:r>
            <a:endParaRPr lang="en-US" altLang="en-US" sz="1800">
              <a:latin typeface="Times New Roman" pitchFamily="-1" charset="0"/>
            </a:endParaRPr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800"/>
              <a:t>32 bits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2000"/>
              <a:t>Application</a:t>
            </a:r>
          </a:p>
          <a:p>
            <a:r>
              <a:rPr lang="en-US" altLang="en-US" sz="2000"/>
              <a:t>data </a:t>
            </a:r>
          </a:p>
          <a:p>
            <a:r>
              <a:rPr lang="en-US" altLang="en-US" sz="2000"/>
              <a:t>(message)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2000"/>
              <a:t>UDP segment format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800"/>
              <a:t>length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50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r>
              <a:rPr lang="en-US" altLang="en-US" sz="1800"/>
              <a:t>checksum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51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-1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-1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-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-1" charset="0"/>
              </a:defRPr>
            </a:lvl9pPr>
          </a:lstStyle>
          <a:p>
            <a:pPr algn="r"/>
            <a:r>
              <a:rPr lang="en-US" altLang="en-US" sz="1800"/>
              <a:t>Length, in</a:t>
            </a:r>
          </a:p>
          <a:p>
            <a:pPr algn="r"/>
            <a:r>
              <a:rPr lang="en-US" altLang="en-US" sz="1800"/>
              <a:t>bytes of UDP</a:t>
            </a:r>
          </a:p>
          <a:p>
            <a:pPr algn="r"/>
            <a:r>
              <a:rPr lang="en-US" altLang="en-US" sz="1800"/>
              <a:t>segment,</a:t>
            </a:r>
          </a:p>
          <a:p>
            <a:pPr algn="r"/>
            <a:r>
              <a:rPr lang="en-US" altLang="en-US" sz="1800"/>
              <a:t>including</a:t>
            </a:r>
          </a:p>
          <a:p>
            <a:pPr algn="r"/>
            <a:r>
              <a:rPr lang="en-US" altLang="en-US" sz="1800"/>
              <a:t>header</a:t>
            </a:r>
            <a:endParaRPr lang="en-US" altLang="en-US" sz="2400">
              <a:latin typeface="Times New Roman" pitchFamily="-1" charset="0"/>
            </a:endParaRPr>
          </a:p>
        </p:txBody>
      </p:sp>
      <p:sp>
        <p:nvSpPr>
          <p:cNvPr id="18452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14850</TotalTime>
  <Words>2829</Words>
  <Application>Microsoft Office PowerPoint</Application>
  <PresentationFormat>On-screen Show (4:3)</PresentationFormat>
  <Paragraphs>740</Paragraphs>
  <Slides>59</Slides>
  <Notes>46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ＭＳ ゴシック</vt:lpstr>
      <vt:lpstr>ＭＳ Ｐゴシック</vt:lpstr>
      <vt:lpstr>ZapfDingbats</vt:lpstr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Office Theme</vt:lpstr>
      <vt:lpstr>Clip</vt:lpstr>
      <vt:lpstr>Transport Layer</vt:lpstr>
      <vt:lpstr>Transport Layer: Where Are We?</vt:lpstr>
      <vt:lpstr>IP Protocol Stack: Key Abstractions</vt:lpstr>
      <vt:lpstr>Transport-Layer Protocols</vt:lpstr>
      <vt:lpstr>Transport Protocols</vt:lpstr>
      <vt:lpstr>Two Basic Transport Features</vt:lpstr>
      <vt:lpstr>UDP</vt:lpstr>
      <vt:lpstr>UDP: User Datagram Protocol [RFC 768]</vt:lpstr>
      <vt:lpstr>UDP: more</vt:lpstr>
      <vt:lpstr>UDP checksum</vt:lpstr>
      <vt:lpstr>Internet Checksum Example</vt:lpstr>
      <vt:lpstr>Advantages of UDP</vt:lpstr>
      <vt:lpstr>TCP</vt:lpstr>
      <vt:lpstr>Transmission Control Protocol (TCP)</vt:lpstr>
      <vt:lpstr>TCP Offers Byte Stream Service: Breaking a Stream of Bytes  into TCP Segments </vt:lpstr>
      <vt:lpstr>TCP “Stream of Bytes” Service</vt:lpstr>
      <vt:lpstr>…Emulated Using TCP “Segments”</vt:lpstr>
      <vt:lpstr>TCP Segment</vt:lpstr>
      <vt:lpstr>TCP segment structure</vt:lpstr>
      <vt:lpstr>TCP: Sequence Numbers</vt:lpstr>
      <vt:lpstr>Sequence Number</vt:lpstr>
      <vt:lpstr>Initial Sequence Number (ISN)</vt:lpstr>
      <vt:lpstr>Reliable Delivery on a Lossy Channel With Bit Errors</vt:lpstr>
      <vt:lpstr>Challenges of Reliable Data Transfer</vt:lpstr>
      <vt:lpstr>An Analogy</vt:lpstr>
      <vt:lpstr>Take-Aways from the Example</vt:lpstr>
      <vt:lpstr>TCP Support for Reliable Delivery</vt:lpstr>
      <vt:lpstr>TCP Acknowledgments</vt:lpstr>
      <vt:lpstr>Automatic Repeat reQuest (ARQ)</vt:lpstr>
      <vt:lpstr>Quick TCP Math</vt:lpstr>
      <vt:lpstr>Quick TCP Math</vt:lpstr>
      <vt:lpstr>Flow Control: TCP Sliding Window</vt:lpstr>
      <vt:lpstr>Motivation for Sliding Window</vt:lpstr>
      <vt:lpstr>Sliding Window</vt:lpstr>
      <vt:lpstr>Sliding Window</vt:lpstr>
      <vt:lpstr>TCP Flow Control</vt:lpstr>
      <vt:lpstr>TCP Flow control: how it works</vt:lpstr>
      <vt:lpstr>TCP Flow control: how it works</vt:lpstr>
      <vt:lpstr>Optimizing Retransmissions</vt:lpstr>
      <vt:lpstr>Reasons for Retransmission</vt:lpstr>
      <vt:lpstr>How Long Should Sender Wait?</vt:lpstr>
      <vt:lpstr>Example RTT Estimation</vt:lpstr>
      <vt:lpstr>Still, timeouts are slow (≈RTT)</vt:lpstr>
      <vt:lpstr>Effectiveness of Fast Retransmit</vt:lpstr>
      <vt:lpstr>Effectiveness of Fast Retransmit</vt:lpstr>
      <vt:lpstr>Starting and Ending a Connection: TCP Handshakes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SYN Loss and Web Downloads</vt:lpstr>
      <vt:lpstr>SYN flood attack</vt:lpstr>
      <vt:lpstr>Tearing Down the Connection</vt:lpstr>
      <vt:lpstr>Sending/Receiving the FIN Packet</vt:lpstr>
      <vt:lpstr>TCP Connection Management: Connection Tear-down</vt:lpstr>
      <vt:lpstr>TCP Connection Management (cont.)</vt:lpstr>
      <vt:lpstr>TCP Connection Management (cont)</vt:lpstr>
      <vt:lpstr>Conclusions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cp:lastModifiedBy>Zhu, Yingwu</cp:lastModifiedBy>
  <cp:revision>1061</cp:revision>
  <dcterms:created xsi:type="dcterms:W3CDTF">2014-02-17T03:01:37Z</dcterms:created>
  <dcterms:modified xsi:type="dcterms:W3CDTF">2017-10-10T21:43:47Z</dcterms:modified>
</cp:coreProperties>
</file>