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313" r:id="rId2"/>
    <p:sldId id="288" r:id="rId3"/>
    <p:sldId id="263" r:id="rId4"/>
    <p:sldId id="264" r:id="rId5"/>
    <p:sldId id="267" r:id="rId6"/>
    <p:sldId id="265" r:id="rId7"/>
    <p:sldId id="259" r:id="rId8"/>
    <p:sldId id="262" r:id="rId9"/>
    <p:sldId id="268" r:id="rId10"/>
    <p:sldId id="271" r:id="rId11"/>
    <p:sldId id="272" r:id="rId12"/>
    <p:sldId id="273" r:id="rId13"/>
    <p:sldId id="274" r:id="rId14"/>
    <p:sldId id="275" r:id="rId15"/>
    <p:sldId id="276" r:id="rId16"/>
    <p:sldId id="277" r:id="rId17"/>
    <p:sldId id="289" r:id="rId18"/>
    <p:sldId id="279" r:id="rId19"/>
    <p:sldId id="280" r:id="rId20"/>
    <p:sldId id="281" r:id="rId21"/>
    <p:sldId id="282" r:id="rId22"/>
    <p:sldId id="283" r:id="rId23"/>
    <p:sldId id="284" r:id="rId24"/>
    <p:sldId id="314" r:id="rId25"/>
    <p:sldId id="315" r:id="rId26"/>
    <p:sldId id="317" r:id="rId27"/>
    <p:sldId id="318" r:id="rId28"/>
    <p:sldId id="319" r:id="rId29"/>
    <p:sldId id="320" r:id="rId30"/>
    <p:sldId id="321" r:id="rId31"/>
    <p:sldId id="322" r:id="rId32"/>
    <p:sldId id="323" r:id="rId33"/>
    <p:sldId id="324" r:id="rId34"/>
    <p:sldId id="325" r:id="rId35"/>
    <p:sldId id="326" r:id="rId36"/>
    <p:sldId id="327" r:id="rId37"/>
    <p:sldId id="329" r:id="rId38"/>
    <p:sldId id="28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DEC416-B2A7-2747-9233-74F6426DB474}" v="34" dt="2019-01-15T21:39:14.1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45"/>
    <p:restoredTop sz="73318" autoAdjust="0"/>
  </p:normalViewPr>
  <p:slideViewPr>
    <p:cSldViewPr>
      <p:cViewPr varScale="1">
        <p:scale>
          <a:sx n="113" d="100"/>
          <a:sy n="113" d="100"/>
        </p:scale>
        <p:origin x="768"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jon Miller" userId="c575fe5cddd8b8cf" providerId="LiveId" clId="{5EB19741-BC6B-064F-9B39-426689B2DC48}"/>
    <pc:docChg chg="custSel addSld delSld modSld">
      <pc:chgData name="Michaeljon Miller" userId="c575fe5cddd8b8cf" providerId="LiveId" clId="{5EB19741-BC6B-064F-9B39-426689B2DC48}" dt="2019-01-09T05:53:14.191" v="3" actId="2696"/>
      <pc:docMkLst>
        <pc:docMk/>
      </pc:docMkLst>
      <pc:sldChg chg="modSp">
        <pc:chgData name="Michaeljon Miller" userId="c575fe5cddd8b8cf" providerId="LiveId" clId="{5EB19741-BC6B-064F-9B39-426689B2DC48}" dt="2019-01-04T00:51:46.965" v="0" actId="33524"/>
        <pc:sldMkLst>
          <pc:docMk/>
          <pc:sldMk cId="1638160788" sldId="263"/>
        </pc:sldMkLst>
        <pc:spChg chg="mod">
          <ac:chgData name="Michaeljon Miller" userId="c575fe5cddd8b8cf" providerId="LiveId" clId="{5EB19741-BC6B-064F-9B39-426689B2DC48}" dt="2019-01-04T00:51:46.965" v="0" actId="33524"/>
          <ac:spMkLst>
            <pc:docMk/>
            <pc:sldMk cId="1638160788" sldId="263"/>
            <ac:spMk id="3" creationId="{00000000-0000-0000-0000-000000000000}"/>
          </ac:spMkLst>
        </pc:spChg>
      </pc:sldChg>
      <pc:sldChg chg="del">
        <pc:chgData name="Michaeljon Miller" userId="c575fe5cddd8b8cf" providerId="LiveId" clId="{5EB19741-BC6B-064F-9B39-426689B2DC48}" dt="2019-01-09T05:52:51.446" v="2" actId="2696"/>
        <pc:sldMkLst>
          <pc:docMk/>
          <pc:sldMk cId="2750494166" sldId="296"/>
        </pc:sldMkLst>
      </pc:sldChg>
      <pc:sldChg chg="del">
        <pc:chgData name="Michaeljon Miller" userId="c575fe5cddd8b8cf" providerId="LiveId" clId="{5EB19741-BC6B-064F-9B39-426689B2DC48}" dt="2019-01-09T05:53:14.191" v="3" actId="2696"/>
        <pc:sldMkLst>
          <pc:docMk/>
          <pc:sldMk cId="1965672077" sldId="297"/>
        </pc:sldMkLst>
      </pc:sldChg>
      <pc:sldChg chg="add">
        <pc:chgData name="Michaeljon Miller" userId="c575fe5cddd8b8cf" providerId="LiveId" clId="{5EB19741-BC6B-064F-9B39-426689B2DC48}" dt="2019-01-09T05:52:49.681" v="1"/>
        <pc:sldMkLst>
          <pc:docMk/>
          <pc:sldMk cId="3708164100" sldId="31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5549E3-DE8A-43FF-8AF8-01EE0BFDD51F}" type="doc">
      <dgm:prSet loTypeId="urn:microsoft.com/office/officeart/2005/8/layout/StepDownProcess" loCatId="process" qsTypeId="urn:microsoft.com/office/officeart/2005/8/quickstyle/simple1" qsCatId="simple" csTypeId="urn:microsoft.com/office/officeart/2005/8/colors/accent1_2" csCatId="accent1" phldr="1"/>
      <dgm:spPr/>
    </dgm:pt>
    <dgm:pt modelId="{697F1553-A5FD-43C3-B3E9-B30373D42C35}">
      <dgm:prSet phldrT="[Text]"/>
      <dgm:spPr/>
      <dgm:t>
        <a:bodyPr/>
        <a:lstStyle/>
        <a:p>
          <a:r>
            <a:rPr lang="en-US" dirty="0"/>
            <a:t>Feasibility</a:t>
          </a:r>
        </a:p>
      </dgm:t>
    </dgm:pt>
    <dgm:pt modelId="{D563748E-F9F8-41AB-A59B-381629C86D0C}" type="parTrans" cxnId="{B1365A47-6E49-408D-8F72-AF2F604830A3}">
      <dgm:prSet/>
      <dgm:spPr/>
      <dgm:t>
        <a:bodyPr/>
        <a:lstStyle/>
        <a:p>
          <a:endParaRPr lang="en-US"/>
        </a:p>
      </dgm:t>
    </dgm:pt>
    <dgm:pt modelId="{ECA60072-E812-4FAA-894B-A0082BBF5F50}" type="sibTrans" cxnId="{B1365A47-6E49-408D-8F72-AF2F604830A3}">
      <dgm:prSet/>
      <dgm:spPr/>
      <dgm:t>
        <a:bodyPr/>
        <a:lstStyle/>
        <a:p>
          <a:endParaRPr lang="en-US"/>
        </a:p>
      </dgm:t>
    </dgm:pt>
    <dgm:pt modelId="{9B532A07-F568-4E36-A15E-C2BA138E680A}">
      <dgm:prSet/>
      <dgm:spPr/>
      <dgm:t>
        <a:bodyPr/>
        <a:lstStyle/>
        <a:p>
          <a:r>
            <a:rPr lang="en-US" dirty="0"/>
            <a:t>Preliminary design</a:t>
          </a:r>
        </a:p>
      </dgm:t>
    </dgm:pt>
    <dgm:pt modelId="{4E303CC4-3DDC-4BD6-8265-CB7E50B2DDF7}" type="parTrans" cxnId="{AC2698BB-6D1B-4EF0-B33C-5754D227523F}">
      <dgm:prSet/>
      <dgm:spPr/>
      <dgm:t>
        <a:bodyPr/>
        <a:lstStyle/>
        <a:p>
          <a:endParaRPr lang="en-US"/>
        </a:p>
      </dgm:t>
    </dgm:pt>
    <dgm:pt modelId="{95084E0B-3803-4955-8257-0E6BF398D106}" type="sibTrans" cxnId="{AC2698BB-6D1B-4EF0-B33C-5754D227523F}">
      <dgm:prSet/>
      <dgm:spPr/>
      <dgm:t>
        <a:bodyPr/>
        <a:lstStyle/>
        <a:p>
          <a:endParaRPr lang="en-US"/>
        </a:p>
      </dgm:t>
    </dgm:pt>
    <dgm:pt modelId="{0273D840-4C83-43ED-9773-9CCEA1B9C853}">
      <dgm:prSet/>
      <dgm:spPr/>
      <dgm:t>
        <a:bodyPr/>
        <a:lstStyle/>
        <a:p>
          <a:r>
            <a:rPr lang="en-US" dirty="0"/>
            <a:t>Detailed design</a:t>
          </a:r>
        </a:p>
      </dgm:t>
    </dgm:pt>
    <dgm:pt modelId="{AB854F95-D5E6-464E-A348-96F78339326F}" type="parTrans" cxnId="{7FF36044-CACD-4A05-9D61-C7C8405A2E39}">
      <dgm:prSet/>
      <dgm:spPr/>
      <dgm:t>
        <a:bodyPr/>
        <a:lstStyle/>
        <a:p>
          <a:endParaRPr lang="en-US"/>
        </a:p>
      </dgm:t>
    </dgm:pt>
    <dgm:pt modelId="{6EF28EB4-D497-4998-8637-FDC10367C5B4}" type="sibTrans" cxnId="{7FF36044-CACD-4A05-9D61-C7C8405A2E39}">
      <dgm:prSet/>
      <dgm:spPr/>
      <dgm:t>
        <a:bodyPr/>
        <a:lstStyle/>
        <a:p>
          <a:endParaRPr lang="en-US"/>
        </a:p>
      </dgm:t>
    </dgm:pt>
    <dgm:pt modelId="{81EEF2F8-FFD0-428C-B2F3-8520ED0439D0}">
      <dgm:prSet/>
      <dgm:spPr/>
      <dgm:t>
        <a:bodyPr/>
        <a:lstStyle/>
        <a:p>
          <a:r>
            <a:rPr lang="en-US" dirty="0"/>
            <a:t>Planning</a:t>
          </a:r>
        </a:p>
      </dgm:t>
    </dgm:pt>
    <dgm:pt modelId="{9E909BE3-B91E-4B24-9D07-FDEEB50685FA}" type="parTrans" cxnId="{0AAB7C05-D466-475B-9417-FBBDB99AC949}">
      <dgm:prSet/>
      <dgm:spPr/>
      <dgm:t>
        <a:bodyPr/>
        <a:lstStyle/>
        <a:p>
          <a:endParaRPr lang="en-US"/>
        </a:p>
      </dgm:t>
    </dgm:pt>
    <dgm:pt modelId="{308418D9-E419-4FB8-B92C-58D5BDB49BE7}" type="sibTrans" cxnId="{0AAB7C05-D466-475B-9417-FBBDB99AC949}">
      <dgm:prSet/>
      <dgm:spPr/>
      <dgm:t>
        <a:bodyPr/>
        <a:lstStyle/>
        <a:p>
          <a:endParaRPr lang="en-US"/>
        </a:p>
      </dgm:t>
    </dgm:pt>
    <dgm:pt modelId="{2A9BE023-E4EC-44C9-9345-AD1B446A011B}">
      <dgm:prSet phldrT="[Text]" custT="1"/>
      <dgm:spPr/>
      <dgm:t>
        <a:bodyPr/>
        <a:lstStyle/>
        <a:p>
          <a:r>
            <a:rPr lang="en-US" sz="1400" dirty="0"/>
            <a:t>Solution space search</a:t>
          </a:r>
        </a:p>
      </dgm:t>
    </dgm:pt>
    <dgm:pt modelId="{CAD5B648-D2A9-44C7-88D7-25CBE7340E15}" type="parTrans" cxnId="{78915E3D-F946-4A36-ADC2-86F5FABCA176}">
      <dgm:prSet/>
      <dgm:spPr/>
      <dgm:t>
        <a:bodyPr/>
        <a:lstStyle/>
        <a:p>
          <a:endParaRPr lang="en-US"/>
        </a:p>
      </dgm:t>
    </dgm:pt>
    <dgm:pt modelId="{6F32A10A-E7B3-4CB3-B575-CE2830E0FF31}" type="sibTrans" cxnId="{78915E3D-F946-4A36-ADC2-86F5FABCA176}">
      <dgm:prSet/>
      <dgm:spPr/>
      <dgm:t>
        <a:bodyPr/>
        <a:lstStyle/>
        <a:p>
          <a:endParaRPr lang="en-US"/>
        </a:p>
      </dgm:t>
    </dgm:pt>
    <dgm:pt modelId="{23A95D53-6727-4A2B-80EA-12B3A3D26995}">
      <dgm:prSet custT="1"/>
      <dgm:spPr/>
      <dgm:t>
        <a:bodyPr/>
        <a:lstStyle/>
        <a:p>
          <a:r>
            <a:rPr lang="en-US" sz="1400" dirty="0"/>
            <a:t>Selection and test</a:t>
          </a:r>
        </a:p>
      </dgm:t>
    </dgm:pt>
    <dgm:pt modelId="{7395E1F1-BB81-4948-8032-5A3207DBA46D}" type="parTrans" cxnId="{3ECBB4F8-1F43-449D-B1F0-2D05C406D895}">
      <dgm:prSet/>
      <dgm:spPr/>
      <dgm:t>
        <a:bodyPr/>
        <a:lstStyle/>
        <a:p>
          <a:endParaRPr lang="en-US"/>
        </a:p>
      </dgm:t>
    </dgm:pt>
    <dgm:pt modelId="{59153502-4E58-4861-AC31-A8C6828318B8}" type="sibTrans" cxnId="{3ECBB4F8-1F43-449D-B1F0-2D05C406D895}">
      <dgm:prSet/>
      <dgm:spPr/>
      <dgm:t>
        <a:bodyPr/>
        <a:lstStyle/>
        <a:p>
          <a:endParaRPr lang="en-US"/>
        </a:p>
      </dgm:t>
    </dgm:pt>
    <dgm:pt modelId="{2679ECD6-38CF-47CA-95A3-58B1E6977111}">
      <dgm:prSet custT="1"/>
      <dgm:spPr/>
      <dgm:t>
        <a:bodyPr/>
        <a:lstStyle/>
        <a:p>
          <a:r>
            <a:rPr lang="en-US" sz="1400" dirty="0"/>
            <a:t>Engineering development</a:t>
          </a:r>
        </a:p>
      </dgm:t>
    </dgm:pt>
    <dgm:pt modelId="{5FC2F87E-F475-4585-9BF6-F47C722B9D10}" type="parTrans" cxnId="{F497F1ED-4F84-4519-9703-DF956D62173A}">
      <dgm:prSet/>
      <dgm:spPr/>
      <dgm:t>
        <a:bodyPr/>
        <a:lstStyle/>
        <a:p>
          <a:endParaRPr lang="en-US"/>
        </a:p>
      </dgm:t>
    </dgm:pt>
    <dgm:pt modelId="{7F9E7326-AB56-4BD5-B80E-500B838ECC40}" type="sibTrans" cxnId="{F497F1ED-4F84-4519-9703-DF956D62173A}">
      <dgm:prSet/>
      <dgm:spPr/>
      <dgm:t>
        <a:bodyPr/>
        <a:lstStyle/>
        <a:p>
          <a:endParaRPr lang="en-US"/>
        </a:p>
      </dgm:t>
    </dgm:pt>
    <dgm:pt modelId="{DDDFAF11-80D4-49C5-8C6F-F98181542E8C}">
      <dgm:prSet custT="1"/>
      <dgm:spPr/>
      <dgm:t>
        <a:bodyPr/>
        <a:lstStyle/>
        <a:p>
          <a:r>
            <a:rPr lang="en-US" sz="1400" dirty="0"/>
            <a:t>Deployment and lifecycle</a:t>
          </a:r>
        </a:p>
      </dgm:t>
    </dgm:pt>
    <dgm:pt modelId="{069C4C6C-DB6D-46D0-BB4F-2C0E4B18348B}" type="parTrans" cxnId="{B8830D36-BD3B-4BA8-913B-46366D1B954C}">
      <dgm:prSet/>
      <dgm:spPr/>
      <dgm:t>
        <a:bodyPr/>
        <a:lstStyle/>
        <a:p>
          <a:endParaRPr lang="en-US"/>
        </a:p>
      </dgm:t>
    </dgm:pt>
    <dgm:pt modelId="{35B53FFA-B1FD-4122-A2FD-2D41C9EDE0EC}" type="sibTrans" cxnId="{B8830D36-BD3B-4BA8-913B-46366D1B954C}">
      <dgm:prSet/>
      <dgm:spPr/>
      <dgm:t>
        <a:bodyPr/>
        <a:lstStyle/>
        <a:p>
          <a:endParaRPr lang="en-US"/>
        </a:p>
      </dgm:t>
    </dgm:pt>
    <dgm:pt modelId="{B2947F99-A555-46CF-AF2C-4F84A8D902E4}" type="pres">
      <dgm:prSet presAssocID="{5B5549E3-DE8A-43FF-8AF8-01EE0BFDD51F}" presName="rootnode" presStyleCnt="0">
        <dgm:presLayoutVars>
          <dgm:chMax/>
          <dgm:chPref/>
          <dgm:dir/>
          <dgm:animLvl val="lvl"/>
        </dgm:presLayoutVars>
      </dgm:prSet>
      <dgm:spPr/>
    </dgm:pt>
    <dgm:pt modelId="{4B174ED5-EB7F-43B1-8B42-DBF2DC9E798E}" type="pres">
      <dgm:prSet presAssocID="{697F1553-A5FD-43C3-B3E9-B30373D42C35}" presName="composite" presStyleCnt="0"/>
      <dgm:spPr/>
    </dgm:pt>
    <dgm:pt modelId="{288063DB-810C-4DC4-B0A6-3496DBD9215E}" type="pres">
      <dgm:prSet presAssocID="{697F1553-A5FD-43C3-B3E9-B30373D42C35}" presName="bentUpArrow1" presStyleLbl="alignImgPlace1" presStyleIdx="0" presStyleCnt="3"/>
      <dgm:spPr/>
    </dgm:pt>
    <dgm:pt modelId="{1B65BC55-472C-4389-890C-35E7A19DD88F}" type="pres">
      <dgm:prSet presAssocID="{697F1553-A5FD-43C3-B3E9-B30373D42C35}" presName="ParentText" presStyleLbl="node1" presStyleIdx="0" presStyleCnt="4">
        <dgm:presLayoutVars>
          <dgm:chMax val="1"/>
          <dgm:chPref val="1"/>
          <dgm:bulletEnabled val="1"/>
        </dgm:presLayoutVars>
      </dgm:prSet>
      <dgm:spPr/>
    </dgm:pt>
    <dgm:pt modelId="{3026160B-B202-4B29-8749-1B4CEF6ECDA6}" type="pres">
      <dgm:prSet presAssocID="{697F1553-A5FD-43C3-B3E9-B30373D42C35}" presName="ChildText" presStyleLbl="revTx" presStyleIdx="0" presStyleCnt="4" custScaleX="127504" custLinFactNeighborX="19622" custLinFactNeighborY="772">
        <dgm:presLayoutVars>
          <dgm:chMax val="0"/>
          <dgm:chPref val="0"/>
          <dgm:bulletEnabled val="1"/>
        </dgm:presLayoutVars>
      </dgm:prSet>
      <dgm:spPr/>
    </dgm:pt>
    <dgm:pt modelId="{9B1C00C6-2C7A-433F-9C11-65D879C86A14}" type="pres">
      <dgm:prSet presAssocID="{ECA60072-E812-4FAA-894B-A0082BBF5F50}" presName="sibTrans" presStyleCnt="0"/>
      <dgm:spPr/>
    </dgm:pt>
    <dgm:pt modelId="{52E475AD-1AD4-41EC-8972-92D2C463BF62}" type="pres">
      <dgm:prSet presAssocID="{9B532A07-F568-4E36-A15E-C2BA138E680A}" presName="composite" presStyleCnt="0"/>
      <dgm:spPr/>
    </dgm:pt>
    <dgm:pt modelId="{999E9B9A-9647-414C-B950-5B9BE5866504}" type="pres">
      <dgm:prSet presAssocID="{9B532A07-F568-4E36-A15E-C2BA138E680A}" presName="bentUpArrow1" presStyleLbl="alignImgPlace1" presStyleIdx="1" presStyleCnt="3"/>
      <dgm:spPr/>
    </dgm:pt>
    <dgm:pt modelId="{A0C38250-6557-486D-8491-9BAD0848DC6D}" type="pres">
      <dgm:prSet presAssocID="{9B532A07-F568-4E36-A15E-C2BA138E680A}" presName="ParentText" presStyleLbl="node1" presStyleIdx="1" presStyleCnt="4">
        <dgm:presLayoutVars>
          <dgm:chMax val="1"/>
          <dgm:chPref val="1"/>
          <dgm:bulletEnabled val="1"/>
        </dgm:presLayoutVars>
      </dgm:prSet>
      <dgm:spPr/>
    </dgm:pt>
    <dgm:pt modelId="{237BC383-E63A-4CAC-9C54-1D520AD04DB5}" type="pres">
      <dgm:prSet presAssocID="{9B532A07-F568-4E36-A15E-C2BA138E680A}" presName="ChildText" presStyleLbl="revTx" presStyleIdx="1" presStyleCnt="4" custLinFactNeighborX="6509" custLinFactNeighborY="710">
        <dgm:presLayoutVars>
          <dgm:chMax val="0"/>
          <dgm:chPref val="0"/>
          <dgm:bulletEnabled val="1"/>
        </dgm:presLayoutVars>
      </dgm:prSet>
      <dgm:spPr/>
    </dgm:pt>
    <dgm:pt modelId="{50399572-4652-4E50-BC36-ACD788144779}" type="pres">
      <dgm:prSet presAssocID="{95084E0B-3803-4955-8257-0E6BF398D106}" presName="sibTrans" presStyleCnt="0"/>
      <dgm:spPr/>
    </dgm:pt>
    <dgm:pt modelId="{BBA3F783-29FB-42B1-87D0-ED0781DCA1A3}" type="pres">
      <dgm:prSet presAssocID="{0273D840-4C83-43ED-9773-9CCEA1B9C853}" presName="composite" presStyleCnt="0"/>
      <dgm:spPr/>
    </dgm:pt>
    <dgm:pt modelId="{EA7AC08D-52A2-4B24-B440-B7497ACBFBD8}" type="pres">
      <dgm:prSet presAssocID="{0273D840-4C83-43ED-9773-9CCEA1B9C853}" presName="bentUpArrow1" presStyleLbl="alignImgPlace1" presStyleIdx="2" presStyleCnt="3"/>
      <dgm:spPr/>
    </dgm:pt>
    <dgm:pt modelId="{5344D280-625A-408F-9BF8-30BEA114E9A4}" type="pres">
      <dgm:prSet presAssocID="{0273D840-4C83-43ED-9773-9CCEA1B9C853}" presName="ParentText" presStyleLbl="node1" presStyleIdx="2" presStyleCnt="4">
        <dgm:presLayoutVars>
          <dgm:chMax val="1"/>
          <dgm:chPref val="1"/>
          <dgm:bulletEnabled val="1"/>
        </dgm:presLayoutVars>
      </dgm:prSet>
      <dgm:spPr/>
    </dgm:pt>
    <dgm:pt modelId="{7E93EE73-563A-40FF-8258-2A011309E905}" type="pres">
      <dgm:prSet presAssocID="{0273D840-4C83-43ED-9773-9CCEA1B9C853}" presName="ChildText" presStyleLbl="revTx" presStyleIdx="2" presStyleCnt="4" custScaleX="119976" custLinFactNeighborX="11913" custLinFactNeighborY="649">
        <dgm:presLayoutVars>
          <dgm:chMax val="0"/>
          <dgm:chPref val="0"/>
          <dgm:bulletEnabled val="1"/>
        </dgm:presLayoutVars>
      </dgm:prSet>
      <dgm:spPr/>
    </dgm:pt>
    <dgm:pt modelId="{2F8E53F6-75BE-4024-A357-4C60C547E9CF}" type="pres">
      <dgm:prSet presAssocID="{6EF28EB4-D497-4998-8637-FDC10367C5B4}" presName="sibTrans" presStyleCnt="0"/>
      <dgm:spPr/>
    </dgm:pt>
    <dgm:pt modelId="{1E55D675-F9F5-4D9C-9FB7-6DD67CCB5716}" type="pres">
      <dgm:prSet presAssocID="{81EEF2F8-FFD0-428C-B2F3-8520ED0439D0}" presName="composite" presStyleCnt="0"/>
      <dgm:spPr/>
    </dgm:pt>
    <dgm:pt modelId="{D08F1ECB-1B60-40E6-BD80-D319DD391870}" type="pres">
      <dgm:prSet presAssocID="{81EEF2F8-FFD0-428C-B2F3-8520ED0439D0}" presName="ParentText" presStyleLbl="node1" presStyleIdx="3" presStyleCnt="4">
        <dgm:presLayoutVars>
          <dgm:chMax val="1"/>
          <dgm:chPref val="1"/>
          <dgm:bulletEnabled val="1"/>
        </dgm:presLayoutVars>
      </dgm:prSet>
      <dgm:spPr/>
    </dgm:pt>
    <dgm:pt modelId="{0C9C4328-94ED-42BD-AF41-8849A704F569}" type="pres">
      <dgm:prSet presAssocID="{81EEF2F8-FFD0-428C-B2F3-8520ED0439D0}" presName="FinalChildText" presStyleLbl="revTx" presStyleIdx="3" presStyleCnt="4" custScaleX="121616" custLinFactNeighborX="18957" custLinFactNeighborY="588">
        <dgm:presLayoutVars>
          <dgm:chMax val="0"/>
          <dgm:chPref val="0"/>
          <dgm:bulletEnabled val="1"/>
        </dgm:presLayoutVars>
      </dgm:prSet>
      <dgm:spPr/>
    </dgm:pt>
  </dgm:ptLst>
  <dgm:cxnLst>
    <dgm:cxn modelId="{0AAB7C05-D466-475B-9417-FBBDB99AC949}" srcId="{5B5549E3-DE8A-43FF-8AF8-01EE0BFDD51F}" destId="{81EEF2F8-FFD0-428C-B2F3-8520ED0439D0}" srcOrd="3" destOrd="0" parTransId="{9E909BE3-B91E-4B24-9D07-FDEEB50685FA}" sibTransId="{308418D9-E419-4FB8-B92C-58D5BDB49BE7}"/>
    <dgm:cxn modelId="{B8830D36-BD3B-4BA8-913B-46366D1B954C}" srcId="{81EEF2F8-FFD0-428C-B2F3-8520ED0439D0}" destId="{DDDFAF11-80D4-49C5-8C6F-F98181542E8C}" srcOrd="0" destOrd="0" parTransId="{069C4C6C-DB6D-46D0-BB4F-2C0E4B18348B}" sibTransId="{35B53FFA-B1FD-4122-A2FD-2D41C9EDE0EC}"/>
    <dgm:cxn modelId="{78915E3D-F946-4A36-ADC2-86F5FABCA176}" srcId="{697F1553-A5FD-43C3-B3E9-B30373D42C35}" destId="{2A9BE023-E4EC-44C9-9345-AD1B446A011B}" srcOrd="0" destOrd="0" parTransId="{CAD5B648-D2A9-44C7-88D7-25CBE7340E15}" sibTransId="{6F32A10A-E7B3-4CB3-B575-CE2830E0FF31}"/>
    <dgm:cxn modelId="{7FF36044-CACD-4A05-9D61-C7C8405A2E39}" srcId="{5B5549E3-DE8A-43FF-8AF8-01EE0BFDD51F}" destId="{0273D840-4C83-43ED-9773-9CCEA1B9C853}" srcOrd="2" destOrd="0" parTransId="{AB854F95-D5E6-464E-A348-96F78339326F}" sibTransId="{6EF28EB4-D497-4998-8637-FDC10367C5B4}"/>
    <dgm:cxn modelId="{3423FD45-2C12-A542-B01E-D8628A47B883}" type="presOf" srcId="{697F1553-A5FD-43C3-B3E9-B30373D42C35}" destId="{1B65BC55-472C-4389-890C-35E7A19DD88F}" srcOrd="0" destOrd="0" presId="urn:microsoft.com/office/officeart/2005/8/layout/StepDownProcess"/>
    <dgm:cxn modelId="{B1365A47-6E49-408D-8F72-AF2F604830A3}" srcId="{5B5549E3-DE8A-43FF-8AF8-01EE0BFDD51F}" destId="{697F1553-A5FD-43C3-B3E9-B30373D42C35}" srcOrd="0" destOrd="0" parTransId="{D563748E-F9F8-41AB-A59B-381629C86D0C}" sibTransId="{ECA60072-E812-4FAA-894B-A0082BBF5F50}"/>
    <dgm:cxn modelId="{B21E564D-5BD5-B742-A634-201E3CC1822A}" type="presOf" srcId="{5B5549E3-DE8A-43FF-8AF8-01EE0BFDD51F}" destId="{B2947F99-A555-46CF-AF2C-4F84A8D902E4}" srcOrd="0" destOrd="0" presId="urn:microsoft.com/office/officeart/2005/8/layout/StepDownProcess"/>
    <dgm:cxn modelId="{3CC87657-B88D-564E-A051-495A05457AC0}" type="presOf" srcId="{2679ECD6-38CF-47CA-95A3-58B1E6977111}" destId="{7E93EE73-563A-40FF-8258-2A011309E905}" srcOrd="0" destOrd="0" presId="urn:microsoft.com/office/officeart/2005/8/layout/StepDownProcess"/>
    <dgm:cxn modelId="{2126B057-1E2F-FA4A-8542-F3289544CDB7}" type="presOf" srcId="{9B532A07-F568-4E36-A15E-C2BA138E680A}" destId="{A0C38250-6557-486D-8491-9BAD0848DC6D}" srcOrd="0" destOrd="0" presId="urn:microsoft.com/office/officeart/2005/8/layout/StepDownProcess"/>
    <dgm:cxn modelId="{3F219465-10C8-AE44-A26C-8041FA6E5C96}" type="presOf" srcId="{0273D840-4C83-43ED-9773-9CCEA1B9C853}" destId="{5344D280-625A-408F-9BF8-30BEA114E9A4}" srcOrd="0" destOrd="0" presId="urn:microsoft.com/office/officeart/2005/8/layout/StepDownProcess"/>
    <dgm:cxn modelId="{048251A8-F518-ED42-819C-28E0A64B8EF8}" type="presOf" srcId="{DDDFAF11-80D4-49C5-8C6F-F98181542E8C}" destId="{0C9C4328-94ED-42BD-AF41-8849A704F569}" srcOrd="0" destOrd="0" presId="urn:microsoft.com/office/officeart/2005/8/layout/StepDownProcess"/>
    <dgm:cxn modelId="{AC2698BB-6D1B-4EF0-B33C-5754D227523F}" srcId="{5B5549E3-DE8A-43FF-8AF8-01EE0BFDD51F}" destId="{9B532A07-F568-4E36-A15E-C2BA138E680A}" srcOrd="1" destOrd="0" parTransId="{4E303CC4-3DDC-4BD6-8265-CB7E50B2DDF7}" sibTransId="{95084E0B-3803-4955-8257-0E6BF398D106}"/>
    <dgm:cxn modelId="{1465CEBF-8DFC-DC42-8B7E-12C72B87624D}" type="presOf" srcId="{81EEF2F8-FFD0-428C-B2F3-8520ED0439D0}" destId="{D08F1ECB-1B60-40E6-BD80-D319DD391870}" srcOrd="0" destOrd="0" presId="urn:microsoft.com/office/officeart/2005/8/layout/StepDownProcess"/>
    <dgm:cxn modelId="{B4F5ECCC-2BA0-874C-9234-F00B7C9877BD}" type="presOf" srcId="{2A9BE023-E4EC-44C9-9345-AD1B446A011B}" destId="{3026160B-B202-4B29-8749-1B4CEF6ECDA6}" srcOrd="0" destOrd="0" presId="urn:microsoft.com/office/officeart/2005/8/layout/StepDownProcess"/>
    <dgm:cxn modelId="{F497F1ED-4F84-4519-9703-DF956D62173A}" srcId="{0273D840-4C83-43ED-9773-9CCEA1B9C853}" destId="{2679ECD6-38CF-47CA-95A3-58B1E6977111}" srcOrd="0" destOrd="0" parTransId="{5FC2F87E-F475-4585-9BF6-F47C722B9D10}" sibTransId="{7F9E7326-AB56-4BD5-B80E-500B838ECC40}"/>
    <dgm:cxn modelId="{6F9213EF-E700-B748-AE79-A5D15403AAD2}" type="presOf" srcId="{23A95D53-6727-4A2B-80EA-12B3A3D26995}" destId="{237BC383-E63A-4CAC-9C54-1D520AD04DB5}" srcOrd="0" destOrd="0" presId="urn:microsoft.com/office/officeart/2005/8/layout/StepDownProcess"/>
    <dgm:cxn modelId="{3ECBB4F8-1F43-449D-B1F0-2D05C406D895}" srcId="{9B532A07-F568-4E36-A15E-C2BA138E680A}" destId="{23A95D53-6727-4A2B-80EA-12B3A3D26995}" srcOrd="0" destOrd="0" parTransId="{7395E1F1-BB81-4948-8032-5A3207DBA46D}" sibTransId="{59153502-4E58-4861-AC31-A8C6828318B8}"/>
    <dgm:cxn modelId="{7E50FD9E-4DD3-764C-8397-BAAC95780B6A}" type="presParOf" srcId="{B2947F99-A555-46CF-AF2C-4F84A8D902E4}" destId="{4B174ED5-EB7F-43B1-8B42-DBF2DC9E798E}" srcOrd="0" destOrd="0" presId="urn:microsoft.com/office/officeart/2005/8/layout/StepDownProcess"/>
    <dgm:cxn modelId="{F8B18DAD-399F-BC4B-B717-AD94CADA617B}" type="presParOf" srcId="{4B174ED5-EB7F-43B1-8B42-DBF2DC9E798E}" destId="{288063DB-810C-4DC4-B0A6-3496DBD9215E}" srcOrd="0" destOrd="0" presId="urn:microsoft.com/office/officeart/2005/8/layout/StepDownProcess"/>
    <dgm:cxn modelId="{E89321C6-05E0-C742-8AFF-EAB8D5E7A75E}" type="presParOf" srcId="{4B174ED5-EB7F-43B1-8B42-DBF2DC9E798E}" destId="{1B65BC55-472C-4389-890C-35E7A19DD88F}" srcOrd="1" destOrd="0" presId="urn:microsoft.com/office/officeart/2005/8/layout/StepDownProcess"/>
    <dgm:cxn modelId="{42E17E78-BD76-E041-842A-153354C0061F}" type="presParOf" srcId="{4B174ED5-EB7F-43B1-8B42-DBF2DC9E798E}" destId="{3026160B-B202-4B29-8749-1B4CEF6ECDA6}" srcOrd="2" destOrd="0" presId="urn:microsoft.com/office/officeart/2005/8/layout/StepDownProcess"/>
    <dgm:cxn modelId="{956E84F1-3C86-9B44-8529-C93F24CA8651}" type="presParOf" srcId="{B2947F99-A555-46CF-AF2C-4F84A8D902E4}" destId="{9B1C00C6-2C7A-433F-9C11-65D879C86A14}" srcOrd="1" destOrd="0" presId="urn:microsoft.com/office/officeart/2005/8/layout/StepDownProcess"/>
    <dgm:cxn modelId="{F00CEA43-C13E-7A4D-86B4-FB849071AD45}" type="presParOf" srcId="{B2947F99-A555-46CF-AF2C-4F84A8D902E4}" destId="{52E475AD-1AD4-41EC-8972-92D2C463BF62}" srcOrd="2" destOrd="0" presId="urn:microsoft.com/office/officeart/2005/8/layout/StepDownProcess"/>
    <dgm:cxn modelId="{E606AD5F-3827-1346-B1CF-4EC64A5C491F}" type="presParOf" srcId="{52E475AD-1AD4-41EC-8972-92D2C463BF62}" destId="{999E9B9A-9647-414C-B950-5B9BE5866504}" srcOrd="0" destOrd="0" presId="urn:microsoft.com/office/officeart/2005/8/layout/StepDownProcess"/>
    <dgm:cxn modelId="{201CAA02-70B3-924C-AE6D-F04971560343}" type="presParOf" srcId="{52E475AD-1AD4-41EC-8972-92D2C463BF62}" destId="{A0C38250-6557-486D-8491-9BAD0848DC6D}" srcOrd="1" destOrd="0" presId="urn:microsoft.com/office/officeart/2005/8/layout/StepDownProcess"/>
    <dgm:cxn modelId="{0BC01DB5-417C-BB4B-BE33-23CE5ED7A829}" type="presParOf" srcId="{52E475AD-1AD4-41EC-8972-92D2C463BF62}" destId="{237BC383-E63A-4CAC-9C54-1D520AD04DB5}" srcOrd="2" destOrd="0" presId="urn:microsoft.com/office/officeart/2005/8/layout/StepDownProcess"/>
    <dgm:cxn modelId="{05DF95C0-3A69-8B47-97E4-53A435C1FD45}" type="presParOf" srcId="{B2947F99-A555-46CF-AF2C-4F84A8D902E4}" destId="{50399572-4652-4E50-BC36-ACD788144779}" srcOrd="3" destOrd="0" presId="urn:microsoft.com/office/officeart/2005/8/layout/StepDownProcess"/>
    <dgm:cxn modelId="{E5CA7352-D136-DC42-8C3A-5EE909D03090}" type="presParOf" srcId="{B2947F99-A555-46CF-AF2C-4F84A8D902E4}" destId="{BBA3F783-29FB-42B1-87D0-ED0781DCA1A3}" srcOrd="4" destOrd="0" presId="urn:microsoft.com/office/officeart/2005/8/layout/StepDownProcess"/>
    <dgm:cxn modelId="{18E16977-574B-FA4B-8DFC-3780CCC63890}" type="presParOf" srcId="{BBA3F783-29FB-42B1-87D0-ED0781DCA1A3}" destId="{EA7AC08D-52A2-4B24-B440-B7497ACBFBD8}" srcOrd="0" destOrd="0" presId="urn:microsoft.com/office/officeart/2005/8/layout/StepDownProcess"/>
    <dgm:cxn modelId="{B903525A-2D90-0042-942A-7C44345E3642}" type="presParOf" srcId="{BBA3F783-29FB-42B1-87D0-ED0781DCA1A3}" destId="{5344D280-625A-408F-9BF8-30BEA114E9A4}" srcOrd="1" destOrd="0" presId="urn:microsoft.com/office/officeart/2005/8/layout/StepDownProcess"/>
    <dgm:cxn modelId="{C1313979-0CFA-FC49-8371-C481990DE3A0}" type="presParOf" srcId="{BBA3F783-29FB-42B1-87D0-ED0781DCA1A3}" destId="{7E93EE73-563A-40FF-8258-2A011309E905}" srcOrd="2" destOrd="0" presId="urn:microsoft.com/office/officeart/2005/8/layout/StepDownProcess"/>
    <dgm:cxn modelId="{3ACF2324-46DA-5843-BE57-C1E95D1ACDF8}" type="presParOf" srcId="{B2947F99-A555-46CF-AF2C-4F84A8D902E4}" destId="{2F8E53F6-75BE-4024-A357-4C60C547E9CF}" srcOrd="5" destOrd="0" presId="urn:microsoft.com/office/officeart/2005/8/layout/StepDownProcess"/>
    <dgm:cxn modelId="{E126C24F-C39A-5A4F-B35A-277EB7E98271}" type="presParOf" srcId="{B2947F99-A555-46CF-AF2C-4F84A8D902E4}" destId="{1E55D675-F9F5-4D9C-9FB7-6DD67CCB5716}" srcOrd="6" destOrd="0" presId="urn:microsoft.com/office/officeart/2005/8/layout/StepDownProcess"/>
    <dgm:cxn modelId="{E607AD38-BDAF-AE40-B20B-085BACDC3E7E}" type="presParOf" srcId="{1E55D675-F9F5-4D9C-9FB7-6DD67CCB5716}" destId="{D08F1ECB-1B60-40E6-BD80-D319DD391870}" srcOrd="0" destOrd="0" presId="urn:microsoft.com/office/officeart/2005/8/layout/StepDownProcess"/>
    <dgm:cxn modelId="{C1C16D5D-1893-1B44-A44F-F3470BB8D93A}" type="presParOf" srcId="{1E55D675-F9F5-4D9C-9FB7-6DD67CCB5716}" destId="{0C9C4328-94ED-42BD-AF41-8849A704F569}"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8063DB-810C-4DC4-B0A6-3496DBD9215E}">
      <dsp:nvSpPr>
        <dsp:cNvPr id="0" name=""/>
        <dsp:cNvSpPr/>
      </dsp:nvSpPr>
      <dsp:spPr>
        <a:xfrm rot="5400000">
          <a:off x="955397" y="1049273"/>
          <a:ext cx="921490" cy="1049084"/>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65BC55-472C-4389-890C-35E7A19DD88F}">
      <dsp:nvSpPr>
        <dsp:cNvPr id="0" name=""/>
        <dsp:cNvSpPr/>
      </dsp:nvSpPr>
      <dsp:spPr>
        <a:xfrm>
          <a:off x="711258" y="27783"/>
          <a:ext cx="1551246" cy="1085822"/>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Feasibility</a:t>
          </a:r>
        </a:p>
      </dsp:txBody>
      <dsp:txXfrm>
        <a:off x="764273" y="80798"/>
        <a:ext cx="1445216" cy="979792"/>
      </dsp:txXfrm>
    </dsp:sp>
    <dsp:sp modelId="{3026160B-B202-4B29-8749-1B4CEF6ECDA6}">
      <dsp:nvSpPr>
        <dsp:cNvPr id="0" name=""/>
        <dsp:cNvSpPr/>
      </dsp:nvSpPr>
      <dsp:spPr>
        <a:xfrm>
          <a:off x="2328732" y="138116"/>
          <a:ext cx="1438537" cy="87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Solution space search</a:t>
          </a:r>
        </a:p>
      </dsp:txBody>
      <dsp:txXfrm>
        <a:off x="2328732" y="138116"/>
        <a:ext cx="1438537" cy="877609"/>
      </dsp:txXfrm>
    </dsp:sp>
    <dsp:sp modelId="{999E9B9A-9647-414C-B950-5B9BE5866504}">
      <dsp:nvSpPr>
        <dsp:cNvPr id="0" name=""/>
        <dsp:cNvSpPr/>
      </dsp:nvSpPr>
      <dsp:spPr>
        <a:xfrm rot="5400000">
          <a:off x="2316020" y="2269010"/>
          <a:ext cx="921490" cy="1049084"/>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0C38250-6557-486D-8491-9BAD0848DC6D}">
      <dsp:nvSpPr>
        <dsp:cNvPr id="0" name=""/>
        <dsp:cNvSpPr/>
      </dsp:nvSpPr>
      <dsp:spPr>
        <a:xfrm>
          <a:off x="2071881" y="1247520"/>
          <a:ext cx="1551246" cy="1085822"/>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Preliminary design</a:t>
          </a:r>
        </a:p>
      </dsp:txBody>
      <dsp:txXfrm>
        <a:off x="2124896" y="1300535"/>
        <a:ext cx="1445216" cy="979792"/>
      </dsp:txXfrm>
    </dsp:sp>
    <dsp:sp modelId="{237BC383-E63A-4CAC-9C54-1D520AD04DB5}">
      <dsp:nvSpPr>
        <dsp:cNvPr id="0" name=""/>
        <dsp:cNvSpPr/>
      </dsp:nvSpPr>
      <dsp:spPr>
        <a:xfrm>
          <a:off x="3696564" y="1357309"/>
          <a:ext cx="1128229" cy="87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Selection and test</a:t>
          </a:r>
        </a:p>
      </dsp:txBody>
      <dsp:txXfrm>
        <a:off x="3696564" y="1357309"/>
        <a:ext cx="1128229" cy="877609"/>
      </dsp:txXfrm>
    </dsp:sp>
    <dsp:sp modelId="{EA7AC08D-52A2-4B24-B440-B7497ACBFBD8}">
      <dsp:nvSpPr>
        <dsp:cNvPr id="0" name=""/>
        <dsp:cNvSpPr/>
      </dsp:nvSpPr>
      <dsp:spPr>
        <a:xfrm rot="5400000">
          <a:off x="3676642" y="3488747"/>
          <a:ext cx="921490" cy="1049084"/>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344D280-625A-408F-9BF8-30BEA114E9A4}">
      <dsp:nvSpPr>
        <dsp:cNvPr id="0" name=""/>
        <dsp:cNvSpPr/>
      </dsp:nvSpPr>
      <dsp:spPr>
        <a:xfrm>
          <a:off x="3432503" y="2467257"/>
          <a:ext cx="1551246" cy="1085822"/>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Detailed design</a:t>
          </a:r>
        </a:p>
      </dsp:txBody>
      <dsp:txXfrm>
        <a:off x="3485518" y="2520272"/>
        <a:ext cx="1445216" cy="979792"/>
      </dsp:txXfrm>
    </dsp:sp>
    <dsp:sp modelId="{7E93EE73-563A-40FF-8258-2A011309E905}">
      <dsp:nvSpPr>
        <dsp:cNvPr id="0" name=""/>
        <dsp:cNvSpPr/>
      </dsp:nvSpPr>
      <dsp:spPr>
        <a:xfrm>
          <a:off x="5005469" y="2576510"/>
          <a:ext cx="1353604" cy="87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Engineering development</a:t>
          </a:r>
        </a:p>
      </dsp:txBody>
      <dsp:txXfrm>
        <a:off x="5005469" y="2576510"/>
        <a:ext cx="1353604" cy="877609"/>
      </dsp:txXfrm>
    </dsp:sp>
    <dsp:sp modelId="{D08F1ECB-1B60-40E6-BD80-D319DD391870}">
      <dsp:nvSpPr>
        <dsp:cNvPr id="0" name=""/>
        <dsp:cNvSpPr/>
      </dsp:nvSpPr>
      <dsp:spPr>
        <a:xfrm>
          <a:off x="4793126" y="3686994"/>
          <a:ext cx="1551246" cy="1085822"/>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Planning</a:t>
          </a:r>
        </a:p>
      </dsp:txBody>
      <dsp:txXfrm>
        <a:off x="4846141" y="3740009"/>
        <a:ext cx="1445216" cy="979792"/>
      </dsp:txXfrm>
    </dsp:sp>
    <dsp:sp modelId="{0C9C4328-94ED-42BD-AF41-8849A704F569}">
      <dsp:nvSpPr>
        <dsp:cNvPr id="0" name=""/>
        <dsp:cNvSpPr/>
      </dsp:nvSpPr>
      <dsp:spPr>
        <a:xfrm>
          <a:off x="6436312" y="3795712"/>
          <a:ext cx="1372107" cy="87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Deployment and lifecycle</a:t>
          </a:r>
        </a:p>
      </dsp:txBody>
      <dsp:txXfrm>
        <a:off x="6436312" y="3795712"/>
        <a:ext cx="1372107" cy="877609"/>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35D8F5-352F-403D-80D0-F7F4EBDEAF57}" type="datetimeFigureOut">
              <a:rPr lang="en-US" smtClean="0"/>
              <a:t>1/15/19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517B92-7FAB-460A-9508-81997DBE4F74}" type="slidenum">
              <a:rPr lang="en-US" smtClean="0"/>
              <a:t>‹#›</a:t>
            </a:fld>
            <a:endParaRPr lang="en-US"/>
          </a:p>
        </p:txBody>
      </p:sp>
    </p:spTree>
    <p:extLst>
      <p:ext uri="{BB962C8B-B14F-4D97-AF65-F5344CB8AC3E}">
        <p14:creationId xmlns:p14="http://schemas.microsoft.com/office/powerpoint/2010/main" val="3011445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highest level concept of a system in its environment. The architecture of a software system (at a given point in time) is its organization or structure of significant components interacting through interfaces, those components being composed of successively smaller components and interfaces</a:t>
            </a:r>
            <a:endParaRPr lang="en-US" dirty="0"/>
          </a:p>
        </p:txBody>
      </p:sp>
      <p:sp>
        <p:nvSpPr>
          <p:cNvPr id="4" name="Slide Number Placeholder 3"/>
          <p:cNvSpPr>
            <a:spLocks noGrp="1"/>
          </p:cNvSpPr>
          <p:nvPr>
            <p:ph type="sldNum" sz="quarter" idx="10"/>
          </p:nvPr>
        </p:nvSpPr>
        <p:spPr/>
        <p:txBody>
          <a:bodyPr/>
          <a:lstStyle/>
          <a:p>
            <a:fld id="{7C517B92-7FAB-460A-9508-81997DBE4F74}" type="slidenum">
              <a:rPr lang="en-US" smtClean="0"/>
              <a:t>3</a:t>
            </a:fld>
            <a:endParaRPr lang="en-US"/>
          </a:p>
        </p:txBody>
      </p:sp>
    </p:spTree>
    <p:extLst>
      <p:ext uri="{BB962C8B-B14F-4D97-AF65-F5344CB8AC3E}">
        <p14:creationId xmlns:p14="http://schemas.microsoft.com/office/powerpoint/2010/main" val="1556040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517B92-7FAB-460A-9508-81997DBE4F74}" type="slidenum">
              <a:rPr lang="en-US" smtClean="0"/>
              <a:t>36</a:t>
            </a:fld>
            <a:endParaRPr lang="en-US"/>
          </a:p>
        </p:txBody>
      </p:sp>
    </p:spTree>
    <p:extLst>
      <p:ext uri="{BB962C8B-B14F-4D97-AF65-F5344CB8AC3E}">
        <p14:creationId xmlns:p14="http://schemas.microsoft.com/office/powerpoint/2010/main" val="3923235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D7B70-E504-144C-A884-C4D370E2B4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33297E-5FFA-6042-BAEB-018BC63E53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018591-8DE8-1E4D-9E50-CBFCA00272CE}"/>
              </a:ext>
            </a:extLst>
          </p:cNvPr>
          <p:cNvSpPr>
            <a:spLocks noGrp="1"/>
          </p:cNvSpPr>
          <p:nvPr>
            <p:ph type="dt" sz="half" idx="10"/>
          </p:nvPr>
        </p:nvSpPr>
        <p:spPr/>
        <p:txBody>
          <a:bodyPr/>
          <a:lstStyle/>
          <a:p>
            <a:fld id="{8700D84D-E6CA-412F-8495-61D0DB04649F}" type="datetimeFigureOut">
              <a:rPr lang="en-US" smtClean="0"/>
              <a:t>1/15/19</a:t>
            </a:fld>
            <a:endParaRPr lang="en-US"/>
          </a:p>
        </p:txBody>
      </p:sp>
      <p:sp>
        <p:nvSpPr>
          <p:cNvPr id="5" name="Footer Placeholder 4">
            <a:extLst>
              <a:ext uri="{FF2B5EF4-FFF2-40B4-BE49-F238E27FC236}">
                <a16:creationId xmlns:a16="http://schemas.microsoft.com/office/drawing/2014/main" id="{37EEBD88-4028-C249-97AB-1B3B183287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3C8F2E-80D2-724A-983D-FB78CE45C687}"/>
              </a:ext>
            </a:extLst>
          </p:cNvPr>
          <p:cNvSpPr>
            <a:spLocks noGrp="1"/>
          </p:cNvSpPr>
          <p:nvPr>
            <p:ph type="sldNum" sz="quarter" idx="12"/>
          </p:nvPr>
        </p:nvSpPr>
        <p:spPr/>
        <p:txBody>
          <a:bodyPr/>
          <a:lstStyle/>
          <a:p>
            <a:fld id="{FB85AE88-1B0A-4F37-B32B-CEE577BCCD4E}" type="slidenum">
              <a:rPr lang="en-US" smtClean="0"/>
              <a:t>‹#›</a:t>
            </a:fld>
            <a:endParaRPr lang="en-US"/>
          </a:p>
        </p:txBody>
      </p:sp>
    </p:spTree>
    <p:extLst>
      <p:ext uri="{BB962C8B-B14F-4D97-AF65-F5344CB8AC3E}">
        <p14:creationId xmlns:p14="http://schemas.microsoft.com/office/powerpoint/2010/main" val="1540806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DD27C-ACDC-8045-89FC-833D23D1EB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AD080B-64B0-F747-949C-E1B5AFAB6FF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3AB030-A881-744A-A793-3DE7F0441046}"/>
              </a:ext>
            </a:extLst>
          </p:cNvPr>
          <p:cNvSpPr>
            <a:spLocks noGrp="1"/>
          </p:cNvSpPr>
          <p:nvPr>
            <p:ph type="dt" sz="half" idx="10"/>
          </p:nvPr>
        </p:nvSpPr>
        <p:spPr/>
        <p:txBody>
          <a:bodyPr/>
          <a:lstStyle/>
          <a:p>
            <a:fld id="{8700D84D-E6CA-412F-8495-61D0DB04649F}" type="datetimeFigureOut">
              <a:rPr lang="en-US" smtClean="0"/>
              <a:t>1/15/19</a:t>
            </a:fld>
            <a:endParaRPr lang="en-US"/>
          </a:p>
        </p:txBody>
      </p:sp>
      <p:sp>
        <p:nvSpPr>
          <p:cNvPr id="5" name="Footer Placeholder 4">
            <a:extLst>
              <a:ext uri="{FF2B5EF4-FFF2-40B4-BE49-F238E27FC236}">
                <a16:creationId xmlns:a16="http://schemas.microsoft.com/office/drawing/2014/main" id="{0926F7E4-D271-0647-9641-0B48F17E29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B57DD9-768A-0845-8690-21E0F99141D9}"/>
              </a:ext>
            </a:extLst>
          </p:cNvPr>
          <p:cNvSpPr>
            <a:spLocks noGrp="1"/>
          </p:cNvSpPr>
          <p:nvPr>
            <p:ph type="sldNum" sz="quarter" idx="12"/>
          </p:nvPr>
        </p:nvSpPr>
        <p:spPr/>
        <p:txBody>
          <a:bodyPr/>
          <a:lstStyle/>
          <a:p>
            <a:fld id="{FB85AE88-1B0A-4F37-B32B-CEE577BCCD4E}" type="slidenum">
              <a:rPr lang="en-US" smtClean="0"/>
              <a:t>‹#›</a:t>
            </a:fld>
            <a:endParaRPr lang="en-US"/>
          </a:p>
        </p:txBody>
      </p:sp>
    </p:spTree>
    <p:extLst>
      <p:ext uri="{BB962C8B-B14F-4D97-AF65-F5344CB8AC3E}">
        <p14:creationId xmlns:p14="http://schemas.microsoft.com/office/powerpoint/2010/main" val="1473830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04EB59-A39E-5848-B9D5-298A09FBC0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2F1684-5A10-B449-9D2B-469520CE5A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FB7B6-FB46-9645-BFCF-BD963C61673D}"/>
              </a:ext>
            </a:extLst>
          </p:cNvPr>
          <p:cNvSpPr>
            <a:spLocks noGrp="1"/>
          </p:cNvSpPr>
          <p:nvPr>
            <p:ph type="dt" sz="half" idx="10"/>
          </p:nvPr>
        </p:nvSpPr>
        <p:spPr/>
        <p:txBody>
          <a:bodyPr/>
          <a:lstStyle/>
          <a:p>
            <a:fld id="{8700D84D-E6CA-412F-8495-61D0DB04649F}" type="datetimeFigureOut">
              <a:rPr lang="en-US" smtClean="0"/>
              <a:t>1/15/19</a:t>
            </a:fld>
            <a:endParaRPr lang="en-US"/>
          </a:p>
        </p:txBody>
      </p:sp>
      <p:sp>
        <p:nvSpPr>
          <p:cNvPr id="5" name="Footer Placeholder 4">
            <a:extLst>
              <a:ext uri="{FF2B5EF4-FFF2-40B4-BE49-F238E27FC236}">
                <a16:creationId xmlns:a16="http://schemas.microsoft.com/office/drawing/2014/main" id="{CA3DA2C6-2697-274C-A82D-8F429A6CE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7EC10-DFDB-E84D-9D30-0336FA3CA348}"/>
              </a:ext>
            </a:extLst>
          </p:cNvPr>
          <p:cNvSpPr>
            <a:spLocks noGrp="1"/>
          </p:cNvSpPr>
          <p:nvPr>
            <p:ph type="sldNum" sz="quarter" idx="12"/>
          </p:nvPr>
        </p:nvSpPr>
        <p:spPr/>
        <p:txBody>
          <a:bodyPr/>
          <a:lstStyle/>
          <a:p>
            <a:fld id="{FB85AE88-1B0A-4F37-B32B-CEE577BCCD4E}" type="slidenum">
              <a:rPr lang="en-US" smtClean="0"/>
              <a:t>‹#›</a:t>
            </a:fld>
            <a:endParaRPr lang="en-US"/>
          </a:p>
        </p:txBody>
      </p:sp>
    </p:spTree>
    <p:extLst>
      <p:ext uri="{BB962C8B-B14F-4D97-AF65-F5344CB8AC3E}">
        <p14:creationId xmlns:p14="http://schemas.microsoft.com/office/powerpoint/2010/main" val="2427608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98FA8-729B-EC45-9522-17685E0F7F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43CD93-94CF-194B-85FC-4343122C030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35E836-3A7E-8D41-9B5F-FAF72CE3DCA3}"/>
              </a:ext>
            </a:extLst>
          </p:cNvPr>
          <p:cNvSpPr>
            <a:spLocks noGrp="1"/>
          </p:cNvSpPr>
          <p:nvPr>
            <p:ph type="dt" sz="half" idx="10"/>
          </p:nvPr>
        </p:nvSpPr>
        <p:spPr/>
        <p:txBody>
          <a:bodyPr/>
          <a:lstStyle/>
          <a:p>
            <a:fld id="{8700D84D-E6CA-412F-8495-61D0DB04649F}" type="datetimeFigureOut">
              <a:rPr lang="en-US" smtClean="0"/>
              <a:t>1/15/19</a:t>
            </a:fld>
            <a:endParaRPr lang="en-US"/>
          </a:p>
        </p:txBody>
      </p:sp>
      <p:sp>
        <p:nvSpPr>
          <p:cNvPr id="5" name="Footer Placeholder 4">
            <a:extLst>
              <a:ext uri="{FF2B5EF4-FFF2-40B4-BE49-F238E27FC236}">
                <a16:creationId xmlns:a16="http://schemas.microsoft.com/office/drawing/2014/main" id="{E1C9DE7E-B9D3-1448-824C-F745651912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05DF1-9B82-4041-9CA4-55D8017721E1}"/>
              </a:ext>
            </a:extLst>
          </p:cNvPr>
          <p:cNvSpPr>
            <a:spLocks noGrp="1"/>
          </p:cNvSpPr>
          <p:nvPr>
            <p:ph type="sldNum" sz="quarter" idx="12"/>
          </p:nvPr>
        </p:nvSpPr>
        <p:spPr/>
        <p:txBody>
          <a:bodyPr/>
          <a:lstStyle/>
          <a:p>
            <a:fld id="{FB85AE88-1B0A-4F37-B32B-CEE577BCCD4E}" type="slidenum">
              <a:rPr lang="en-US" smtClean="0"/>
              <a:t>‹#›</a:t>
            </a:fld>
            <a:endParaRPr lang="en-US"/>
          </a:p>
        </p:txBody>
      </p:sp>
    </p:spTree>
    <p:extLst>
      <p:ext uri="{BB962C8B-B14F-4D97-AF65-F5344CB8AC3E}">
        <p14:creationId xmlns:p14="http://schemas.microsoft.com/office/powerpoint/2010/main" val="3107335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D84B5-3F43-2443-AADA-9B259C01C4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479778-C028-0548-8171-AB8EBA1CAB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9DCD21D-1C60-9940-87A5-22F5132EB81F}"/>
              </a:ext>
            </a:extLst>
          </p:cNvPr>
          <p:cNvSpPr>
            <a:spLocks noGrp="1"/>
          </p:cNvSpPr>
          <p:nvPr>
            <p:ph type="dt" sz="half" idx="10"/>
          </p:nvPr>
        </p:nvSpPr>
        <p:spPr/>
        <p:txBody>
          <a:bodyPr/>
          <a:lstStyle/>
          <a:p>
            <a:fld id="{8700D84D-E6CA-412F-8495-61D0DB04649F}" type="datetimeFigureOut">
              <a:rPr lang="en-US" smtClean="0"/>
              <a:t>1/15/19</a:t>
            </a:fld>
            <a:endParaRPr lang="en-US"/>
          </a:p>
        </p:txBody>
      </p:sp>
      <p:sp>
        <p:nvSpPr>
          <p:cNvPr id="5" name="Footer Placeholder 4">
            <a:extLst>
              <a:ext uri="{FF2B5EF4-FFF2-40B4-BE49-F238E27FC236}">
                <a16:creationId xmlns:a16="http://schemas.microsoft.com/office/drawing/2014/main" id="{86E9DC6E-C7E5-6848-92E2-19006A5B22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09B932-A941-774C-A492-9EF57F6F26E6}"/>
              </a:ext>
            </a:extLst>
          </p:cNvPr>
          <p:cNvSpPr>
            <a:spLocks noGrp="1"/>
          </p:cNvSpPr>
          <p:nvPr>
            <p:ph type="sldNum" sz="quarter" idx="12"/>
          </p:nvPr>
        </p:nvSpPr>
        <p:spPr/>
        <p:txBody>
          <a:bodyPr/>
          <a:lstStyle/>
          <a:p>
            <a:fld id="{FB85AE88-1B0A-4F37-B32B-CEE577BCCD4E}" type="slidenum">
              <a:rPr lang="en-US" smtClean="0"/>
              <a:t>‹#›</a:t>
            </a:fld>
            <a:endParaRPr lang="en-US"/>
          </a:p>
        </p:txBody>
      </p:sp>
    </p:spTree>
    <p:extLst>
      <p:ext uri="{BB962C8B-B14F-4D97-AF65-F5344CB8AC3E}">
        <p14:creationId xmlns:p14="http://schemas.microsoft.com/office/powerpoint/2010/main" val="3714293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24BAE-074A-0247-A268-73F39BE300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25697E-98A1-714C-AE9B-63920286EC4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712173-4787-6647-B945-00149115717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44F213-E348-014C-8B08-034CF7D1C3BD}"/>
              </a:ext>
            </a:extLst>
          </p:cNvPr>
          <p:cNvSpPr>
            <a:spLocks noGrp="1"/>
          </p:cNvSpPr>
          <p:nvPr>
            <p:ph type="dt" sz="half" idx="10"/>
          </p:nvPr>
        </p:nvSpPr>
        <p:spPr/>
        <p:txBody>
          <a:bodyPr/>
          <a:lstStyle/>
          <a:p>
            <a:fld id="{8700D84D-E6CA-412F-8495-61D0DB04649F}" type="datetimeFigureOut">
              <a:rPr lang="en-US" smtClean="0"/>
              <a:t>1/15/19</a:t>
            </a:fld>
            <a:endParaRPr lang="en-US"/>
          </a:p>
        </p:txBody>
      </p:sp>
      <p:sp>
        <p:nvSpPr>
          <p:cNvPr id="6" name="Footer Placeholder 5">
            <a:extLst>
              <a:ext uri="{FF2B5EF4-FFF2-40B4-BE49-F238E27FC236}">
                <a16:creationId xmlns:a16="http://schemas.microsoft.com/office/drawing/2014/main" id="{F65350A0-1CD2-944A-91D2-5CD26D17DC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9ED950-A3C5-9940-8BF3-5BF474178D51}"/>
              </a:ext>
            </a:extLst>
          </p:cNvPr>
          <p:cNvSpPr>
            <a:spLocks noGrp="1"/>
          </p:cNvSpPr>
          <p:nvPr>
            <p:ph type="sldNum" sz="quarter" idx="12"/>
          </p:nvPr>
        </p:nvSpPr>
        <p:spPr/>
        <p:txBody>
          <a:bodyPr/>
          <a:lstStyle/>
          <a:p>
            <a:fld id="{FB85AE88-1B0A-4F37-B32B-CEE577BCCD4E}" type="slidenum">
              <a:rPr lang="en-US" smtClean="0"/>
              <a:t>‹#›</a:t>
            </a:fld>
            <a:endParaRPr lang="en-US"/>
          </a:p>
        </p:txBody>
      </p:sp>
    </p:spTree>
    <p:extLst>
      <p:ext uri="{BB962C8B-B14F-4D97-AF65-F5344CB8AC3E}">
        <p14:creationId xmlns:p14="http://schemas.microsoft.com/office/powerpoint/2010/main" val="2651238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49768-738B-6344-837D-03F31DA163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6EE866-81A2-514B-B4A5-B1961D5728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7B38F44-D84E-9341-B0DA-718B184AED9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81179A-0064-7E48-A1B2-643CB94E60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729CA44-C1A3-D640-B803-FF1F4DCDF95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749223-5B3C-8643-B8C9-AFBEC89F235E}"/>
              </a:ext>
            </a:extLst>
          </p:cNvPr>
          <p:cNvSpPr>
            <a:spLocks noGrp="1"/>
          </p:cNvSpPr>
          <p:nvPr>
            <p:ph type="dt" sz="half" idx="10"/>
          </p:nvPr>
        </p:nvSpPr>
        <p:spPr/>
        <p:txBody>
          <a:bodyPr/>
          <a:lstStyle/>
          <a:p>
            <a:fld id="{8700D84D-E6CA-412F-8495-61D0DB04649F}" type="datetimeFigureOut">
              <a:rPr lang="en-US" smtClean="0"/>
              <a:t>1/15/19</a:t>
            </a:fld>
            <a:endParaRPr lang="en-US"/>
          </a:p>
        </p:txBody>
      </p:sp>
      <p:sp>
        <p:nvSpPr>
          <p:cNvPr id="8" name="Footer Placeholder 7">
            <a:extLst>
              <a:ext uri="{FF2B5EF4-FFF2-40B4-BE49-F238E27FC236}">
                <a16:creationId xmlns:a16="http://schemas.microsoft.com/office/drawing/2014/main" id="{5D4C9197-CD32-7A48-9029-1FFDF2395A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5B84F7-F553-C046-BB49-6D937624F110}"/>
              </a:ext>
            </a:extLst>
          </p:cNvPr>
          <p:cNvSpPr>
            <a:spLocks noGrp="1"/>
          </p:cNvSpPr>
          <p:nvPr>
            <p:ph type="sldNum" sz="quarter" idx="12"/>
          </p:nvPr>
        </p:nvSpPr>
        <p:spPr/>
        <p:txBody>
          <a:bodyPr/>
          <a:lstStyle/>
          <a:p>
            <a:fld id="{FB85AE88-1B0A-4F37-B32B-CEE577BCCD4E}" type="slidenum">
              <a:rPr lang="en-US" smtClean="0"/>
              <a:t>‹#›</a:t>
            </a:fld>
            <a:endParaRPr lang="en-US"/>
          </a:p>
        </p:txBody>
      </p:sp>
    </p:spTree>
    <p:extLst>
      <p:ext uri="{BB962C8B-B14F-4D97-AF65-F5344CB8AC3E}">
        <p14:creationId xmlns:p14="http://schemas.microsoft.com/office/powerpoint/2010/main" val="2361716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6049C-22E7-8E44-BDE7-224E491302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BD1F1B-8176-5341-BADD-31481D32608B}"/>
              </a:ext>
            </a:extLst>
          </p:cNvPr>
          <p:cNvSpPr>
            <a:spLocks noGrp="1"/>
          </p:cNvSpPr>
          <p:nvPr>
            <p:ph type="dt" sz="half" idx="10"/>
          </p:nvPr>
        </p:nvSpPr>
        <p:spPr/>
        <p:txBody>
          <a:bodyPr/>
          <a:lstStyle/>
          <a:p>
            <a:fld id="{8700D84D-E6CA-412F-8495-61D0DB04649F}" type="datetimeFigureOut">
              <a:rPr lang="en-US" smtClean="0"/>
              <a:t>1/15/19</a:t>
            </a:fld>
            <a:endParaRPr lang="en-US"/>
          </a:p>
        </p:txBody>
      </p:sp>
      <p:sp>
        <p:nvSpPr>
          <p:cNvPr id="4" name="Footer Placeholder 3">
            <a:extLst>
              <a:ext uri="{FF2B5EF4-FFF2-40B4-BE49-F238E27FC236}">
                <a16:creationId xmlns:a16="http://schemas.microsoft.com/office/drawing/2014/main" id="{121E93C6-E11C-0643-B0F7-3208338776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F6EE1B-FECD-EF47-B834-60F93E8FA812}"/>
              </a:ext>
            </a:extLst>
          </p:cNvPr>
          <p:cNvSpPr>
            <a:spLocks noGrp="1"/>
          </p:cNvSpPr>
          <p:nvPr>
            <p:ph type="sldNum" sz="quarter" idx="12"/>
          </p:nvPr>
        </p:nvSpPr>
        <p:spPr/>
        <p:txBody>
          <a:bodyPr/>
          <a:lstStyle/>
          <a:p>
            <a:fld id="{FB85AE88-1B0A-4F37-B32B-CEE577BCCD4E}" type="slidenum">
              <a:rPr lang="en-US" smtClean="0"/>
              <a:t>‹#›</a:t>
            </a:fld>
            <a:endParaRPr lang="en-US"/>
          </a:p>
        </p:txBody>
      </p:sp>
    </p:spTree>
    <p:extLst>
      <p:ext uri="{BB962C8B-B14F-4D97-AF65-F5344CB8AC3E}">
        <p14:creationId xmlns:p14="http://schemas.microsoft.com/office/powerpoint/2010/main" val="1718157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F81C76-5819-2648-A77C-554BFA835522}"/>
              </a:ext>
            </a:extLst>
          </p:cNvPr>
          <p:cNvSpPr>
            <a:spLocks noGrp="1"/>
          </p:cNvSpPr>
          <p:nvPr>
            <p:ph type="dt" sz="half" idx="10"/>
          </p:nvPr>
        </p:nvSpPr>
        <p:spPr/>
        <p:txBody>
          <a:bodyPr/>
          <a:lstStyle/>
          <a:p>
            <a:fld id="{8700D84D-E6CA-412F-8495-61D0DB04649F}" type="datetimeFigureOut">
              <a:rPr lang="en-US" smtClean="0"/>
              <a:t>1/15/19</a:t>
            </a:fld>
            <a:endParaRPr lang="en-US"/>
          </a:p>
        </p:txBody>
      </p:sp>
      <p:sp>
        <p:nvSpPr>
          <p:cNvPr id="3" name="Footer Placeholder 2">
            <a:extLst>
              <a:ext uri="{FF2B5EF4-FFF2-40B4-BE49-F238E27FC236}">
                <a16:creationId xmlns:a16="http://schemas.microsoft.com/office/drawing/2014/main" id="{44C50019-7C7B-5940-8DC5-1A72925A5C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9DE4F3-6198-3F4C-BEFA-D4BEABF71FBF}"/>
              </a:ext>
            </a:extLst>
          </p:cNvPr>
          <p:cNvSpPr>
            <a:spLocks noGrp="1"/>
          </p:cNvSpPr>
          <p:nvPr>
            <p:ph type="sldNum" sz="quarter" idx="12"/>
          </p:nvPr>
        </p:nvSpPr>
        <p:spPr/>
        <p:txBody>
          <a:bodyPr/>
          <a:lstStyle/>
          <a:p>
            <a:fld id="{FB85AE88-1B0A-4F37-B32B-CEE577BCCD4E}" type="slidenum">
              <a:rPr lang="en-US" smtClean="0"/>
              <a:t>‹#›</a:t>
            </a:fld>
            <a:endParaRPr lang="en-US"/>
          </a:p>
        </p:txBody>
      </p:sp>
    </p:spTree>
    <p:extLst>
      <p:ext uri="{BB962C8B-B14F-4D97-AF65-F5344CB8AC3E}">
        <p14:creationId xmlns:p14="http://schemas.microsoft.com/office/powerpoint/2010/main" val="3092882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FEE70-C86C-3A42-91AF-FA53233AF2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6CECB0-9986-D54E-9B5C-54A44583DE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1641FA-A6DB-2E4D-9A0B-0BD4DD4F40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B608344-7227-BC45-8E69-FF814C63411E}"/>
              </a:ext>
            </a:extLst>
          </p:cNvPr>
          <p:cNvSpPr>
            <a:spLocks noGrp="1"/>
          </p:cNvSpPr>
          <p:nvPr>
            <p:ph type="dt" sz="half" idx="10"/>
          </p:nvPr>
        </p:nvSpPr>
        <p:spPr/>
        <p:txBody>
          <a:bodyPr/>
          <a:lstStyle/>
          <a:p>
            <a:fld id="{8700D84D-E6CA-412F-8495-61D0DB04649F}" type="datetimeFigureOut">
              <a:rPr lang="en-US" smtClean="0"/>
              <a:t>1/15/19</a:t>
            </a:fld>
            <a:endParaRPr lang="en-US"/>
          </a:p>
        </p:txBody>
      </p:sp>
      <p:sp>
        <p:nvSpPr>
          <p:cNvPr id="6" name="Footer Placeholder 5">
            <a:extLst>
              <a:ext uri="{FF2B5EF4-FFF2-40B4-BE49-F238E27FC236}">
                <a16:creationId xmlns:a16="http://schemas.microsoft.com/office/drawing/2014/main" id="{A183515F-9C9F-C746-9CB9-C0D78F470E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527CCD-6280-9444-8803-1990E3C00A89}"/>
              </a:ext>
            </a:extLst>
          </p:cNvPr>
          <p:cNvSpPr>
            <a:spLocks noGrp="1"/>
          </p:cNvSpPr>
          <p:nvPr>
            <p:ph type="sldNum" sz="quarter" idx="12"/>
          </p:nvPr>
        </p:nvSpPr>
        <p:spPr/>
        <p:txBody>
          <a:bodyPr/>
          <a:lstStyle/>
          <a:p>
            <a:fld id="{FB85AE88-1B0A-4F37-B32B-CEE577BCCD4E}" type="slidenum">
              <a:rPr lang="en-US" smtClean="0"/>
              <a:t>‹#›</a:t>
            </a:fld>
            <a:endParaRPr lang="en-US"/>
          </a:p>
        </p:txBody>
      </p:sp>
    </p:spTree>
    <p:extLst>
      <p:ext uri="{BB962C8B-B14F-4D97-AF65-F5344CB8AC3E}">
        <p14:creationId xmlns:p14="http://schemas.microsoft.com/office/powerpoint/2010/main" val="3172746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3C073-CB65-9A44-90E1-38236EDA93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F2EEFB-FACD-F745-A8A6-1DCE5EACC9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47E193-B7AF-3342-A737-ABF10A33E7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A40BDD-8642-1E44-A34F-FB1A90E25179}"/>
              </a:ext>
            </a:extLst>
          </p:cNvPr>
          <p:cNvSpPr>
            <a:spLocks noGrp="1"/>
          </p:cNvSpPr>
          <p:nvPr>
            <p:ph type="dt" sz="half" idx="10"/>
          </p:nvPr>
        </p:nvSpPr>
        <p:spPr/>
        <p:txBody>
          <a:bodyPr/>
          <a:lstStyle/>
          <a:p>
            <a:fld id="{8700D84D-E6CA-412F-8495-61D0DB04649F}" type="datetimeFigureOut">
              <a:rPr lang="en-US" smtClean="0"/>
              <a:t>1/15/19</a:t>
            </a:fld>
            <a:endParaRPr lang="en-US"/>
          </a:p>
        </p:txBody>
      </p:sp>
      <p:sp>
        <p:nvSpPr>
          <p:cNvPr id="6" name="Footer Placeholder 5">
            <a:extLst>
              <a:ext uri="{FF2B5EF4-FFF2-40B4-BE49-F238E27FC236}">
                <a16:creationId xmlns:a16="http://schemas.microsoft.com/office/drawing/2014/main" id="{1D9AC005-2C2B-DD4B-8012-2468DC15C5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C46AD6-2C4A-DF4F-846A-50419F75266F}"/>
              </a:ext>
            </a:extLst>
          </p:cNvPr>
          <p:cNvSpPr>
            <a:spLocks noGrp="1"/>
          </p:cNvSpPr>
          <p:nvPr>
            <p:ph type="sldNum" sz="quarter" idx="12"/>
          </p:nvPr>
        </p:nvSpPr>
        <p:spPr/>
        <p:txBody>
          <a:bodyPr/>
          <a:lstStyle/>
          <a:p>
            <a:fld id="{FB85AE88-1B0A-4F37-B32B-CEE577BCCD4E}" type="slidenum">
              <a:rPr lang="en-US" smtClean="0"/>
              <a:t>‹#›</a:t>
            </a:fld>
            <a:endParaRPr lang="en-US"/>
          </a:p>
        </p:txBody>
      </p:sp>
    </p:spTree>
    <p:extLst>
      <p:ext uri="{BB962C8B-B14F-4D97-AF65-F5344CB8AC3E}">
        <p14:creationId xmlns:p14="http://schemas.microsoft.com/office/powerpoint/2010/main" val="3697404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108A57-41C7-D144-8424-F459A384F8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976FE0-AA7E-104B-B7C8-51B089056E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59F49D-3A71-E54D-9DF3-0F05711F88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00D84D-E6CA-412F-8495-61D0DB04649F}" type="datetimeFigureOut">
              <a:rPr lang="en-US" smtClean="0"/>
              <a:t>1/15/19</a:t>
            </a:fld>
            <a:endParaRPr lang="en-US"/>
          </a:p>
        </p:txBody>
      </p:sp>
      <p:sp>
        <p:nvSpPr>
          <p:cNvPr id="5" name="Footer Placeholder 4">
            <a:extLst>
              <a:ext uri="{FF2B5EF4-FFF2-40B4-BE49-F238E27FC236}">
                <a16:creationId xmlns:a16="http://schemas.microsoft.com/office/drawing/2014/main" id="{AC21CB8F-3457-AD49-B8ED-BF576DF768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C2DC3E-E3E5-5A41-A31E-69E23C4614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85AE88-1B0A-4F37-B32B-CEE577BCCD4E}" type="slidenum">
              <a:rPr lang="en-US" smtClean="0"/>
              <a:t>‹#›</a:t>
            </a:fld>
            <a:endParaRPr lang="en-US"/>
          </a:p>
        </p:txBody>
      </p:sp>
    </p:spTree>
    <p:extLst>
      <p:ext uri="{BB962C8B-B14F-4D97-AF65-F5344CB8AC3E}">
        <p14:creationId xmlns:p14="http://schemas.microsoft.com/office/powerpoint/2010/main" val="7945338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F39BE-42FA-8D4A-80DC-0C37EB5481FF}"/>
              </a:ext>
            </a:extLst>
          </p:cNvPr>
          <p:cNvSpPr>
            <a:spLocks noGrp="1"/>
          </p:cNvSpPr>
          <p:nvPr>
            <p:ph type="ctrTitle"/>
          </p:nvPr>
        </p:nvSpPr>
        <p:spPr/>
        <p:txBody>
          <a:bodyPr/>
          <a:lstStyle/>
          <a:p>
            <a:r>
              <a:rPr lang="en-US" dirty="0"/>
              <a:t>CPSC 5200</a:t>
            </a:r>
          </a:p>
        </p:txBody>
      </p:sp>
      <p:sp>
        <p:nvSpPr>
          <p:cNvPr id="3" name="Subtitle 2">
            <a:extLst>
              <a:ext uri="{FF2B5EF4-FFF2-40B4-BE49-F238E27FC236}">
                <a16:creationId xmlns:a16="http://schemas.microsoft.com/office/drawing/2014/main" id="{14AF4CC5-FA98-2345-AC33-7068829B60A5}"/>
              </a:ext>
            </a:extLst>
          </p:cNvPr>
          <p:cNvSpPr>
            <a:spLocks noGrp="1"/>
          </p:cNvSpPr>
          <p:nvPr>
            <p:ph type="subTitle" idx="1"/>
          </p:nvPr>
        </p:nvSpPr>
        <p:spPr/>
        <p:txBody>
          <a:bodyPr/>
          <a:lstStyle/>
          <a:p>
            <a:r>
              <a:rPr lang="en-US" dirty="0"/>
              <a:t>Software Architecture and Design</a:t>
            </a:r>
          </a:p>
        </p:txBody>
      </p:sp>
    </p:spTree>
    <p:extLst>
      <p:ext uri="{BB962C8B-B14F-4D97-AF65-F5344CB8AC3E}">
        <p14:creationId xmlns:p14="http://schemas.microsoft.com/office/powerpoint/2010/main" val="3708164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Design</a:t>
            </a:r>
            <a:endParaRPr lang="en-US" dirty="0"/>
          </a:p>
        </p:txBody>
      </p:sp>
      <p:sp>
        <p:nvSpPr>
          <p:cNvPr id="3" name="Content Placeholder 2"/>
          <p:cNvSpPr>
            <a:spLocks noGrp="1"/>
          </p:cNvSpPr>
          <p:nvPr>
            <p:ph idx="1"/>
          </p:nvPr>
        </p:nvSpPr>
        <p:spPr/>
        <p:txBody>
          <a:bodyPr/>
          <a:lstStyle/>
          <a:p>
            <a:pPr marL="0" indent="0" algn="ctr">
              <a:buNone/>
            </a:pPr>
            <a:endParaRPr lang="en-US" i="1" dirty="0"/>
          </a:p>
          <a:p>
            <a:pPr marL="0" indent="0" algn="ctr">
              <a:buNone/>
            </a:pPr>
            <a:r>
              <a:rPr lang="en-US" i="1" dirty="0"/>
              <a:t>Design is the PROCESS of SELECTING and ORGANIZING elements or components in order to fulfill a specific purpose.</a:t>
            </a:r>
          </a:p>
          <a:p>
            <a:pPr marL="0" indent="0" algn="ctr">
              <a:buNone/>
            </a:pPr>
            <a:r>
              <a:rPr lang="en-US" i="1" dirty="0"/>
              <a:t>This purpose may be functional or aesthetic, or (frequently) both.</a:t>
            </a:r>
          </a:p>
        </p:txBody>
      </p:sp>
    </p:spTree>
    <p:extLst>
      <p:ext uri="{BB962C8B-B14F-4D97-AF65-F5344CB8AC3E}">
        <p14:creationId xmlns:p14="http://schemas.microsoft.com/office/powerpoint/2010/main" val="423555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are software architects?</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A software designer</a:t>
            </a:r>
          </a:p>
          <a:p>
            <a:pPr marL="457200" lvl="1" indent="0">
              <a:buNone/>
            </a:pPr>
            <a:r>
              <a:rPr lang="en-US" dirty="0">
                <a:solidFill>
                  <a:schemeClr val="bg1">
                    <a:lumMod val="50000"/>
                  </a:schemeClr>
                </a:solidFill>
              </a:rPr>
              <a:t>Skilled software or systems engineer</a:t>
            </a:r>
          </a:p>
          <a:p>
            <a:pPr marL="457200" lvl="1" indent="0">
              <a:buNone/>
            </a:pPr>
            <a:r>
              <a:rPr lang="en-US" dirty="0">
                <a:solidFill>
                  <a:schemeClr val="bg1">
                    <a:lumMod val="50000"/>
                  </a:schemeClr>
                </a:solidFill>
              </a:rPr>
              <a:t>Experienced</a:t>
            </a:r>
          </a:p>
          <a:p>
            <a:pPr marL="457200" lvl="1" indent="0">
              <a:buNone/>
            </a:pPr>
            <a:r>
              <a:rPr lang="en-US" dirty="0">
                <a:solidFill>
                  <a:schemeClr val="bg1">
                    <a:lumMod val="50000"/>
                  </a:schemeClr>
                </a:solidFill>
              </a:rPr>
              <a:t>Good communication skills</a:t>
            </a:r>
          </a:p>
          <a:p>
            <a:pPr marL="457200" lvl="1" indent="0">
              <a:buNone/>
            </a:pPr>
            <a:r>
              <a:rPr lang="en-US" dirty="0">
                <a:solidFill>
                  <a:schemeClr val="bg1">
                    <a:lumMod val="50000"/>
                  </a:schemeClr>
                </a:solidFill>
              </a:rPr>
              <a:t>Keen sense of aesthetics</a:t>
            </a:r>
          </a:p>
          <a:p>
            <a:pPr marL="0" indent="0">
              <a:buNone/>
            </a:pPr>
            <a:r>
              <a:rPr lang="en-US" dirty="0"/>
              <a:t>A domain expert</a:t>
            </a:r>
          </a:p>
          <a:p>
            <a:pPr marL="0" indent="0">
              <a:buNone/>
            </a:pPr>
            <a:r>
              <a:rPr lang="en-US" dirty="0"/>
              <a:t>A software technologist</a:t>
            </a:r>
          </a:p>
          <a:p>
            <a:pPr marL="457200" lvl="1" indent="0">
              <a:buNone/>
            </a:pPr>
            <a:r>
              <a:rPr lang="en-US" dirty="0">
                <a:solidFill>
                  <a:schemeClr val="bg1">
                    <a:lumMod val="50000"/>
                  </a:schemeClr>
                </a:solidFill>
              </a:rPr>
              <a:t>Must understand the available toolsets</a:t>
            </a:r>
          </a:p>
          <a:p>
            <a:pPr marL="457200" lvl="1" indent="0">
              <a:buNone/>
            </a:pPr>
            <a:r>
              <a:rPr lang="en-US" dirty="0">
                <a:solidFill>
                  <a:schemeClr val="bg1">
                    <a:lumMod val="50000"/>
                  </a:schemeClr>
                </a:solidFill>
              </a:rPr>
              <a:t>A craftsman</a:t>
            </a:r>
          </a:p>
          <a:p>
            <a:pPr marL="0" indent="0">
              <a:buNone/>
            </a:pPr>
            <a:r>
              <a:rPr lang="en-US" dirty="0"/>
              <a:t>A compliance expert</a:t>
            </a:r>
          </a:p>
          <a:p>
            <a:pPr marL="457200" lvl="1" indent="0">
              <a:buNone/>
            </a:pPr>
            <a:r>
              <a:rPr lang="en-US" dirty="0">
                <a:solidFill>
                  <a:schemeClr val="bg1">
                    <a:lumMod val="50000"/>
                  </a:schemeClr>
                </a:solidFill>
              </a:rPr>
              <a:t>Understand nuances of standards and regulations</a:t>
            </a:r>
          </a:p>
          <a:p>
            <a:pPr marL="457200" lvl="1" indent="0">
              <a:buNone/>
            </a:pPr>
            <a:r>
              <a:rPr lang="en-US" dirty="0">
                <a:solidFill>
                  <a:schemeClr val="bg1">
                    <a:lumMod val="50000"/>
                  </a:schemeClr>
                </a:solidFill>
              </a:rPr>
              <a:t>May even provide input to those standards</a:t>
            </a:r>
          </a:p>
          <a:p>
            <a:pPr marL="0" indent="0">
              <a:buNone/>
            </a:pPr>
            <a:r>
              <a:rPr lang="en-US" dirty="0"/>
              <a:t>An economist</a:t>
            </a:r>
          </a:p>
          <a:p>
            <a:pPr marL="457200" lvl="1" indent="0">
              <a:buNone/>
            </a:pPr>
            <a:r>
              <a:rPr lang="en-US" dirty="0">
                <a:solidFill>
                  <a:schemeClr val="bg1">
                    <a:lumMod val="50000"/>
                  </a:schemeClr>
                </a:solidFill>
              </a:rPr>
              <a:t>Understand the problem at hand</a:t>
            </a:r>
          </a:p>
          <a:p>
            <a:pPr marL="457200" lvl="1" indent="0">
              <a:buNone/>
            </a:pPr>
            <a:r>
              <a:rPr lang="en-US" dirty="0">
                <a:solidFill>
                  <a:schemeClr val="bg1">
                    <a:lumMod val="50000"/>
                  </a:schemeClr>
                </a:solidFill>
              </a:rPr>
              <a:t>Understand impact of a solution on the overall project</a:t>
            </a:r>
          </a:p>
        </p:txBody>
      </p:sp>
    </p:spTree>
    <p:extLst>
      <p:ext uri="{BB962C8B-B14F-4D97-AF65-F5344CB8AC3E}">
        <p14:creationId xmlns:p14="http://schemas.microsoft.com/office/powerpoint/2010/main" val="1932146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to avoid</a:t>
            </a:r>
          </a:p>
        </p:txBody>
      </p:sp>
      <p:sp>
        <p:nvSpPr>
          <p:cNvPr id="3" name="Content Placeholder 2"/>
          <p:cNvSpPr>
            <a:spLocks noGrp="1"/>
          </p:cNvSpPr>
          <p:nvPr>
            <p:ph idx="1"/>
          </p:nvPr>
        </p:nvSpPr>
        <p:spPr/>
        <p:txBody>
          <a:bodyPr/>
          <a:lstStyle/>
          <a:p>
            <a:pPr marL="0" indent="0">
              <a:buNone/>
            </a:pPr>
            <a:r>
              <a:rPr lang="en-US" dirty="0"/>
              <a:t>Perfectionism</a:t>
            </a:r>
          </a:p>
          <a:p>
            <a:pPr marL="0" indent="0">
              <a:buNone/>
            </a:pPr>
            <a:r>
              <a:rPr lang="en-US" dirty="0"/>
              <a:t>Inflexibility</a:t>
            </a:r>
          </a:p>
          <a:p>
            <a:pPr marL="0" indent="0">
              <a:buNone/>
            </a:pPr>
            <a:r>
              <a:rPr lang="en-US" dirty="0"/>
              <a:t>Micromanagement</a:t>
            </a:r>
          </a:p>
          <a:p>
            <a:pPr marL="0" indent="0">
              <a:buNone/>
            </a:pPr>
            <a:r>
              <a:rPr lang="en-US" dirty="0"/>
              <a:t>Isolationism</a:t>
            </a:r>
          </a:p>
          <a:p>
            <a:pPr marL="0" indent="0">
              <a:buNone/>
            </a:pPr>
            <a:r>
              <a:rPr lang="en-US" dirty="0"/>
              <a:t>Arrogance and hubris</a:t>
            </a:r>
          </a:p>
        </p:txBody>
      </p:sp>
    </p:spTree>
    <p:extLst>
      <p:ext uri="{BB962C8B-B14F-4D97-AF65-F5344CB8AC3E}">
        <p14:creationId xmlns:p14="http://schemas.microsoft.com/office/powerpoint/2010/main" val="1479881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architects do?</a:t>
            </a:r>
          </a:p>
        </p:txBody>
      </p:sp>
      <p:sp>
        <p:nvSpPr>
          <p:cNvPr id="3" name="Content Placeholder 2"/>
          <p:cNvSpPr>
            <a:spLocks noGrp="1"/>
          </p:cNvSpPr>
          <p:nvPr>
            <p:ph idx="1"/>
          </p:nvPr>
        </p:nvSpPr>
        <p:spPr/>
        <p:txBody>
          <a:bodyPr/>
          <a:lstStyle/>
          <a:p>
            <a:pPr marL="0" indent="0">
              <a:buNone/>
            </a:pPr>
            <a:r>
              <a:rPr lang="en-US" dirty="0"/>
              <a:t>Develop product strategy</a:t>
            </a:r>
          </a:p>
          <a:p>
            <a:pPr marL="0" indent="0">
              <a:buNone/>
            </a:pPr>
            <a:r>
              <a:rPr lang="en-US" dirty="0"/>
              <a:t>Design systems</a:t>
            </a:r>
          </a:p>
          <a:p>
            <a:pPr marL="0" indent="0">
              <a:buNone/>
            </a:pPr>
            <a:r>
              <a:rPr lang="en-US" dirty="0"/>
              <a:t>Communicate with stakeholders</a:t>
            </a:r>
          </a:p>
          <a:p>
            <a:pPr marL="0" indent="0">
              <a:buNone/>
            </a:pPr>
            <a:r>
              <a:rPr lang="en-US" dirty="0"/>
              <a:t>Coach</a:t>
            </a:r>
          </a:p>
          <a:p>
            <a:pPr marL="0" indent="0">
              <a:buNone/>
            </a:pPr>
            <a:r>
              <a:rPr lang="en-US" dirty="0"/>
              <a:t>Cheer</a:t>
            </a:r>
          </a:p>
          <a:p>
            <a:pPr marL="0" indent="0">
              <a:buNone/>
            </a:pPr>
            <a:r>
              <a:rPr lang="en-US" dirty="0"/>
              <a:t>Contribute</a:t>
            </a:r>
          </a:p>
          <a:p>
            <a:pPr marL="0" indent="0">
              <a:buNone/>
            </a:pPr>
            <a:r>
              <a:rPr lang="en-US" dirty="0"/>
              <a:t>Lead</a:t>
            </a:r>
          </a:p>
        </p:txBody>
      </p:sp>
    </p:spTree>
    <p:extLst>
      <p:ext uri="{BB962C8B-B14F-4D97-AF65-F5344CB8AC3E}">
        <p14:creationId xmlns:p14="http://schemas.microsoft.com/office/powerpoint/2010/main" val="212182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a:t>
            </a:r>
          </a:p>
        </p:txBody>
      </p:sp>
      <p:sp>
        <p:nvSpPr>
          <p:cNvPr id="3" name="Content Placeholder 2"/>
          <p:cNvSpPr>
            <a:spLocks noGrp="1"/>
          </p:cNvSpPr>
          <p:nvPr>
            <p:ph idx="1"/>
          </p:nvPr>
        </p:nvSpPr>
        <p:spPr/>
        <p:txBody>
          <a:bodyPr>
            <a:normAutofit/>
          </a:bodyPr>
          <a:lstStyle/>
          <a:p>
            <a:pPr marL="0" indent="0">
              <a:buNone/>
            </a:pPr>
            <a:r>
              <a:rPr lang="en-US" dirty="0"/>
              <a:t>Show confidence in the project’s success</a:t>
            </a:r>
          </a:p>
          <a:p>
            <a:pPr marL="0" indent="0">
              <a:buNone/>
            </a:pPr>
            <a:r>
              <a:rPr lang="en-US" dirty="0"/>
              <a:t>Project conviction in your ideas</a:t>
            </a:r>
          </a:p>
          <a:p>
            <a:pPr marL="0" indent="0">
              <a:buNone/>
            </a:pPr>
            <a:r>
              <a:rPr lang="en-US" dirty="0"/>
              <a:t>Demonstrate readiness to take full responsibility for any technical problems</a:t>
            </a:r>
          </a:p>
          <a:p>
            <a:pPr marL="0" indent="0">
              <a:buNone/>
            </a:pPr>
            <a:r>
              <a:rPr lang="en-US" dirty="0"/>
              <a:t>Be ready to articulate the technical rationale for design decisions</a:t>
            </a:r>
          </a:p>
          <a:p>
            <a:pPr marL="0" indent="0">
              <a:buNone/>
            </a:pPr>
            <a:r>
              <a:rPr lang="en-US" dirty="0"/>
              <a:t>Be able to further develop the detailed architecture</a:t>
            </a:r>
          </a:p>
          <a:p>
            <a:pPr marL="0" indent="0">
              <a:buNone/>
            </a:pPr>
            <a:r>
              <a:rPr lang="en-US" dirty="0"/>
              <a:t>Acknowledge the contributions of others</a:t>
            </a:r>
          </a:p>
          <a:p>
            <a:pPr marL="0" indent="0">
              <a:buNone/>
            </a:pPr>
            <a:r>
              <a:rPr lang="en-US" dirty="0"/>
              <a:t>Avoid self-aggrandizement</a:t>
            </a:r>
          </a:p>
        </p:txBody>
      </p:sp>
    </p:spTree>
    <p:extLst>
      <p:ext uri="{BB962C8B-B14F-4D97-AF65-F5344CB8AC3E}">
        <p14:creationId xmlns:p14="http://schemas.microsoft.com/office/powerpoint/2010/main" val="1331801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they do that?</a:t>
            </a:r>
          </a:p>
        </p:txBody>
      </p:sp>
      <p:sp>
        <p:nvSpPr>
          <p:cNvPr id="3" name="Content Placeholder 2"/>
          <p:cNvSpPr>
            <a:spLocks noGrp="1"/>
          </p:cNvSpPr>
          <p:nvPr>
            <p:ph idx="1"/>
          </p:nvPr>
        </p:nvSpPr>
        <p:spPr/>
        <p:txBody>
          <a:bodyPr/>
          <a:lstStyle/>
          <a:p>
            <a:pPr marL="0" indent="0">
              <a:buNone/>
            </a:pPr>
            <a:r>
              <a:rPr lang="en-US" dirty="0"/>
              <a:t>Balanced skills across an architecture team</a:t>
            </a:r>
          </a:p>
          <a:p>
            <a:pPr marL="0" indent="0">
              <a:buNone/>
            </a:pPr>
            <a:r>
              <a:rPr lang="en-US" dirty="0"/>
              <a:t>Ties to a project</a:t>
            </a:r>
          </a:p>
          <a:p>
            <a:pPr marL="0" indent="0">
              <a:buNone/>
            </a:pPr>
            <a:r>
              <a:rPr lang="en-US" dirty="0"/>
              <a:t>Ties to an organization</a:t>
            </a:r>
          </a:p>
          <a:p>
            <a:pPr marL="0" indent="0">
              <a:buNone/>
            </a:pPr>
            <a:r>
              <a:rPr lang="en-US" dirty="0"/>
              <a:t>When do they engage and for how long?</a:t>
            </a:r>
          </a:p>
          <a:p>
            <a:pPr marL="0" indent="0">
              <a:buNone/>
            </a:pPr>
            <a:r>
              <a:rPr lang="en-US" dirty="0"/>
              <a:t>Architecture team models</a:t>
            </a:r>
          </a:p>
          <a:p>
            <a:pPr marL="457200" lvl="1" indent="0">
              <a:buNone/>
            </a:pPr>
            <a:r>
              <a:rPr lang="en-US" dirty="0">
                <a:solidFill>
                  <a:schemeClr val="bg1">
                    <a:lumMod val="50000"/>
                  </a:schemeClr>
                </a:solidFill>
              </a:rPr>
              <a:t>Flat</a:t>
            </a:r>
          </a:p>
          <a:p>
            <a:pPr marL="457200" lvl="1" indent="0">
              <a:buNone/>
            </a:pPr>
            <a:r>
              <a:rPr lang="en-US" dirty="0">
                <a:solidFill>
                  <a:schemeClr val="bg1">
                    <a:lumMod val="50000"/>
                  </a:schemeClr>
                </a:solidFill>
              </a:rPr>
              <a:t>Hierarchical</a:t>
            </a:r>
          </a:p>
          <a:p>
            <a:pPr marL="457200" lvl="1" indent="0">
              <a:buNone/>
            </a:pPr>
            <a:r>
              <a:rPr lang="en-US" dirty="0" err="1">
                <a:solidFill>
                  <a:schemeClr val="bg1">
                    <a:lumMod val="50000"/>
                  </a:schemeClr>
                </a:solidFill>
              </a:rPr>
              <a:t>Matrixed</a:t>
            </a:r>
            <a:endParaRPr lang="en-US" dirty="0">
              <a:solidFill>
                <a:schemeClr val="bg1">
                  <a:lumMod val="50000"/>
                </a:schemeClr>
              </a:solidFill>
            </a:endParaRPr>
          </a:p>
        </p:txBody>
      </p:sp>
    </p:spTree>
    <p:extLst>
      <p:ext uri="{BB962C8B-B14F-4D97-AF65-F5344CB8AC3E}">
        <p14:creationId xmlns:p14="http://schemas.microsoft.com/office/powerpoint/2010/main" val="368900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Relationship to the rest of the org</a:t>
            </a:r>
          </a:p>
        </p:txBody>
      </p:sp>
      <p:sp>
        <p:nvSpPr>
          <p:cNvPr id="3" name="Content Placeholder 2"/>
          <p:cNvSpPr>
            <a:spLocks noGrp="1"/>
          </p:cNvSpPr>
          <p:nvPr>
            <p:ph idx="1"/>
          </p:nvPr>
        </p:nvSpPr>
        <p:spPr/>
        <p:txBody>
          <a:bodyPr/>
          <a:lstStyle/>
          <a:p>
            <a:pPr marL="0" indent="0">
              <a:buNone/>
            </a:pPr>
            <a:r>
              <a:rPr lang="en-US" dirty="0"/>
              <a:t>Architects and engineers</a:t>
            </a:r>
          </a:p>
          <a:p>
            <a:pPr marL="0" indent="0">
              <a:buNone/>
            </a:pPr>
            <a:r>
              <a:rPr lang="en-US" dirty="0"/>
              <a:t>Architects and test / QA</a:t>
            </a:r>
          </a:p>
          <a:p>
            <a:pPr marL="0" indent="0">
              <a:buNone/>
            </a:pPr>
            <a:r>
              <a:rPr lang="en-US" dirty="0"/>
              <a:t>Architects and planning</a:t>
            </a:r>
          </a:p>
          <a:p>
            <a:pPr marL="0" indent="0">
              <a:buNone/>
            </a:pPr>
            <a:r>
              <a:rPr lang="en-US" dirty="0"/>
              <a:t>Architects and program management</a:t>
            </a:r>
          </a:p>
          <a:p>
            <a:pPr marL="0" indent="0">
              <a:buNone/>
            </a:pPr>
            <a:r>
              <a:rPr lang="en-US" dirty="0"/>
              <a:t>Architects and managers</a:t>
            </a:r>
          </a:p>
          <a:p>
            <a:pPr marL="0" indent="0">
              <a:buNone/>
            </a:pPr>
            <a:r>
              <a:rPr lang="en-US" dirty="0"/>
              <a:t>Other stakeholders</a:t>
            </a:r>
          </a:p>
          <a:p>
            <a:pPr marL="0" indent="0">
              <a:buNone/>
            </a:pPr>
            <a:endParaRPr lang="en-US" dirty="0"/>
          </a:p>
        </p:txBody>
      </p:sp>
    </p:spTree>
    <p:extLst>
      <p:ext uri="{BB962C8B-B14F-4D97-AF65-F5344CB8AC3E}">
        <p14:creationId xmlns:p14="http://schemas.microsoft.com/office/powerpoint/2010/main" val="329246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design part</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474217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design process</a:t>
            </a:r>
          </a:p>
        </p:txBody>
      </p:sp>
      <p:graphicFrame>
        <p:nvGraphicFramePr>
          <p:cNvPr id="4" name="Diagram 3"/>
          <p:cNvGraphicFramePr/>
          <p:nvPr>
            <p:extLst>
              <p:ext uri="{D42A27DB-BD31-4B8C-83A1-F6EECF244321}">
                <p14:modId xmlns:p14="http://schemas.microsoft.com/office/powerpoint/2010/main" val="4205527481"/>
              </p:ext>
            </p:extLst>
          </p:nvPr>
        </p:nvGraphicFramePr>
        <p:xfrm>
          <a:off x="3048000" y="1690688"/>
          <a:ext cx="83058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1504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strategies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Standard</a:t>
            </a:r>
          </a:p>
          <a:p>
            <a:pPr marL="457200" lvl="1" indent="0">
              <a:buNone/>
            </a:pPr>
            <a:r>
              <a:rPr lang="en-US" dirty="0">
                <a:solidFill>
                  <a:schemeClr val="bg1">
                    <a:lumMod val="50000"/>
                  </a:schemeClr>
                </a:solidFill>
              </a:rPr>
              <a:t>Linear model on previous slide</a:t>
            </a:r>
          </a:p>
          <a:p>
            <a:pPr marL="0" indent="0">
              <a:buNone/>
            </a:pPr>
            <a:r>
              <a:rPr lang="en-US" dirty="0"/>
              <a:t>Cyclic</a:t>
            </a:r>
          </a:p>
          <a:p>
            <a:pPr marL="457200" lvl="1" indent="0">
              <a:buNone/>
            </a:pPr>
            <a:r>
              <a:rPr lang="en-US" dirty="0">
                <a:solidFill>
                  <a:schemeClr val="bg1">
                    <a:lumMod val="50000"/>
                  </a:schemeClr>
                </a:solidFill>
              </a:rPr>
              <a:t>Allows for revisiting earlier phases</a:t>
            </a:r>
          </a:p>
          <a:p>
            <a:pPr marL="0" indent="0">
              <a:buNone/>
            </a:pPr>
            <a:r>
              <a:rPr lang="en-US" dirty="0"/>
              <a:t>Parallel</a:t>
            </a:r>
          </a:p>
          <a:p>
            <a:pPr marL="457200" lvl="1" indent="0">
              <a:buNone/>
            </a:pPr>
            <a:r>
              <a:rPr lang="en-US" dirty="0">
                <a:solidFill>
                  <a:schemeClr val="bg1">
                    <a:lumMod val="50000"/>
                  </a:schemeClr>
                </a:solidFill>
              </a:rPr>
              <a:t>Independent alternatives explored (phase 2+)</a:t>
            </a:r>
          </a:p>
          <a:p>
            <a:pPr marL="457200" lvl="1" indent="0">
              <a:buNone/>
            </a:pPr>
            <a:r>
              <a:rPr lang="en-US" dirty="0">
                <a:solidFill>
                  <a:schemeClr val="bg1">
                    <a:lumMod val="50000"/>
                  </a:schemeClr>
                </a:solidFill>
              </a:rPr>
              <a:t>Independent designs explored (phase 1)</a:t>
            </a:r>
          </a:p>
          <a:p>
            <a:pPr marL="0" indent="0">
              <a:buNone/>
            </a:pPr>
            <a:r>
              <a:rPr lang="en-US" dirty="0"/>
              <a:t>Adaptive</a:t>
            </a:r>
          </a:p>
          <a:p>
            <a:pPr marL="457200" lvl="1" indent="0">
              <a:buNone/>
            </a:pPr>
            <a:r>
              <a:rPr lang="en-US" dirty="0">
                <a:solidFill>
                  <a:schemeClr val="bg1">
                    <a:lumMod val="50000"/>
                  </a:schemeClr>
                </a:solidFill>
              </a:rPr>
              <a:t>Pick new strategy on each phase</a:t>
            </a:r>
          </a:p>
          <a:p>
            <a:pPr marL="0" indent="0">
              <a:buNone/>
            </a:pPr>
            <a:r>
              <a:rPr lang="en-US" dirty="0"/>
              <a:t>Iterative</a:t>
            </a:r>
          </a:p>
          <a:p>
            <a:pPr marL="457200" lvl="1" indent="0">
              <a:buNone/>
            </a:pPr>
            <a:r>
              <a:rPr lang="en-US" dirty="0">
                <a:solidFill>
                  <a:schemeClr val="bg1">
                    <a:lumMod val="50000"/>
                  </a:schemeClr>
                </a:solidFill>
              </a:rPr>
              <a:t>Tweak the design as you go</a:t>
            </a:r>
          </a:p>
        </p:txBody>
      </p:sp>
    </p:spTree>
    <p:extLst>
      <p:ext uri="{BB962C8B-B14F-4D97-AF65-F5344CB8AC3E}">
        <p14:creationId xmlns:p14="http://schemas.microsoft.com/office/powerpoint/2010/main" val="1210872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software architecture</a:t>
            </a:r>
          </a:p>
        </p:txBody>
      </p:sp>
      <p:sp>
        <p:nvSpPr>
          <p:cNvPr id="5" name="Text Placeholder 4"/>
          <p:cNvSpPr>
            <a:spLocks noGrp="1"/>
          </p:cNvSpPr>
          <p:nvPr>
            <p:ph type="body" idx="1"/>
          </p:nvPr>
        </p:nvSpPr>
        <p:spPr/>
        <p:txBody>
          <a:bodyPr/>
          <a:lstStyle/>
          <a:p>
            <a:r>
              <a:rPr lang="en-US" dirty="0"/>
              <a:t>My opinionated opinion</a:t>
            </a:r>
          </a:p>
        </p:txBody>
      </p:sp>
    </p:spTree>
    <p:extLst>
      <p:ext uri="{BB962C8B-B14F-4D97-AF65-F5344CB8AC3E}">
        <p14:creationId xmlns:p14="http://schemas.microsoft.com/office/powerpoint/2010/main" val="1145105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tools in your arsenal</a:t>
            </a:r>
          </a:p>
        </p:txBody>
      </p:sp>
      <p:sp>
        <p:nvSpPr>
          <p:cNvPr id="3" name="Content Placeholder 2"/>
          <p:cNvSpPr>
            <a:spLocks noGrp="1"/>
          </p:cNvSpPr>
          <p:nvPr>
            <p:ph idx="1"/>
          </p:nvPr>
        </p:nvSpPr>
        <p:spPr/>
        <p:txBody>
          <a:bodyPr/>
          <a:lstStyle/>
          <a:p>
            <a:pPr marL="0" indent="0">
              <a:buNone/>
            </a:pPr>
            <a:r>
              <a:rPr lang="en-US" dirty="0"/>
              <a:t>Abstraction</a:t>
            </a:r>
          </a:p>
          <a:p>
            <a:pPr marL="0" indent="0">
              <a:buNone/>
            </a:pPr>
            <a:r>
              <a:rPr lang="en-US" dirty="0"/>
              <a:t>Choosing the level of discourse</a:t>
            </a:r>
          </a:p>
          <a:p>
            <a:pPr marL="0" indent="0">
              <a:buNone/>
            </a:pPr>
            <a:r>
              <a:rPr lang="en-US" dirty="0"/>
              <a:t>Separation of concerns</a:t>
            </a:r>
          </a:p>
          <a:p>
            <a:pPr marL="0" indent="0">
              <a:buNone/>
            </a:pPr>
            <a:endParaRPr lang="en-US" dirty="0"/>
          </a:p>
          <a:p>
            <a:pPr marL="0" indent="0">
              <a:buNone/>
            </a:pPr>
            <a:r>
              <a:rPr lang="en-US" dirty="0"/>
              <a:t>The grand tool: </a:t>
            </a:r>
            <a:r>
              <a:rPr lang="en-US" i="1" dirty="0"/>
              <a:t>refined experience</a:t>
            </a:r>
          </a:p>
        </p:txBody>
      </p:sp>
    </p:spTree>
    <p:extLst>
      <p:ext uri="{BB962C8B-B14F-4D97-AF65-F5344CB8AC3E}">
        <p14:creationId xmlns:p14="http://schemas.microsoft.com/office/powerpoint/2010/main" val="1580329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Experience in action</a:t>
            </a:r>
          </a:p>
        </p:txBody>
      </p:sp>
      <p:sp>
        <p:nvSpPr>
          <p:cNvPr id="3" name="Content Placeholder 2"/>
          <p:cNvSpPr>
            <a:spLocks noGrp="1"/>
          </p:cNvSpPr>
          <p:nvPr>
            <p:ph idx="1"/>
          </p:nvPr>
        </p:nvSpPr>
        <p:spPr/>
        <p:txBody>
          <a:bodyPr>
            <a:normAutofit/>
          </a:bodyPr>
          <a:lstStyle/>
          <a:p>
            <a:pPr marL="0" indent="0">
              <a:buNone/>
            </a:pPr>
            <a:r>
              <a:rPr lang="en-US" dirty="0"/>
              <a:t>Design patterns</a:t>
            </a:r>
          </a:p>
          <a:p>
            <a:pPr marL="0" indent="0">
              <a:buNone/>
            </a:pPr>
            <a:r>
              <a:rPr lang="en-US" dirty="0"/>
              <a:t>Styles</a:t>
            </a:r>
          </a:p>
          <a:p>
            <a:pPr marL="0" indent="0">
              <a:buNone/>
            </a:pPr>
            <a:r>
              <a:rPr lang="en-US" dirty="0"/>
              <a:t>Architectural patterns</a:t>
            </a:r>
          </a:p>
          <a:p>
            <a:pPr marL="457200" lvl="1" indent="0">
              <a:buNone/>
            </a:pPr>
            <a:r>
              <a:rPr lang="en-US" dirty="0">
                <a:solidFill>
                  <a:schemeClr val="bg1">
                    <a:lumMod val="50000"/>
                  </a:schemeClr>
                </a:solidFill>
              </a:rPr>
              <a:t>State-logic-display / n-tier</a:t>
            </a:r>
          </a:p>
          <a:p>
            <a:pPr marL="457200" lvl="1" indent="0">
              <a:buNone/>
            </a:pPr>
            <a:r>
              <a:rPr lang="en-US" dirty="0">
                <a:solidFill>
                  <a:schemeClr val="bg1">
                    <a:lumMod val="50000"/>
                  </a:schemeClr>
                </a:solidFill>
              </a:rPr>
              <a:t>Model-view-controller</a:t>
            </a:r>
          </a:p>
          <a:p>
            <a:pPr marL="457200" lvl="1" indent="0">
              <a:buNone/>
            </a:pPr>
            <a:r>
              <a:rPr lang="en-US" dirty="0">
                <a:solidFill>
                  <a:schemeClr val="bg1">
                    <a:lumMod val="50000"/>
                  </a:schemeClr>
                </a:solidFill>
              </a:rPr>
              <a:t>Sense-compute-control</a:t>
            </a:r>
          </a:p>
          <a:p>
            <a:pPr marL="0" indent="0">
              <a:buNone/>
            </a:pPr>
            <a:r>
              <a:rPr lang="en-US" dirty="0"/>
              <a:t>Domain-specific architectures</a:t>
            </a:r>
          </a:p>
        </p:txBody>
      </p:sp>
    </p:spTree>
    <p:extLst>
      <p:ext uri="{BB962C8B-B14F-4D97-AF65-F5344CB8AC3E}">
        <p14:creationId xmlns:p14="http://schemas.microsoft.com/office/powerpoint/2010/main" val="5126476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styles</a:t>
            </a:r>
          </a:p>
        </p:txBody>
      </p:sp>
      <p:sp>
        <p:nvSpPr>
          <p:cNvPr id="3" name="Content Placeholder 2"/>
          <p:cNvSpPr>
            <a:spLocks noGrp="1"/>
          </p:cNvSpPr>
          <p:nvPr>
            <p:ph idx="1"/>
          </p:nvPr>
        </p:nvSpPr>
        <p:spPr/>
        <p:txBody>
          <a:bodyPr/>
          <a:lstStyle/>
          <a:p>
            <a:pPr marL="0" indent="0">
              <a:buNone/>
            </a:pPr>
            <a:r>
              <a:rPr lang="en-US" dirty="0"/>
              <a:t>A named collection of design decisions that</a:t>
            </a:r>
          </a:p>
          <a:p>
            <a:pPr marL="457200" lvl="1" indent="0">
              <a:buNone/>
            </a:pPr>
            <a:r>
              <a:rPr lang="en-US" dirty="0">
                <a:solidFill>
                  <a:schemeClr val="bg1">
                    <a:lumMod val="50000"/>
                  </a:schemeClr>
                </a:solidFill>
              </a:rPr>
              <a:t>Are applicable to a given context</a:t>
            </a:r>
          </a:p>
          <a:p>
            <a:pPr marL="457200" lvl="1" indent="0">
              <a:buNone/>
            </a:pPr>
            <a:r>
              <a:rPr lang="en-US" dirty="0">
                <a:solidFill>
                  <a:schemeClr val="bg1">
                    <a:lumMod val="50000"/>
                  </a:schemeClr>
                </a:solidFill>
              </a:rPr>
              <a:t>Constrain decisions within that context</a:t>
            </a:r>
          </a:p>
          <a:p>
            <a:pPr marL="457200" lvl="1" indent="0">
              <a:buNone/>
            </a:pPr>
            <a:r>
              <a:rPr lang="en-US" dirty="0">
                <a:solidFill>
                  <a:schemeClr val="bg1">
                    <a:lumMod val="50000"/>
                  </a:schemeClr>
                </a:solidFill>
              </a:rPr>
              <a:t>Elicit beneficial qualities in each system</a:t>
            </a:r>
          </a:p>
        </p:txBody>
      </p:sp>
    </p:spTree>
    <p:extLst>
      <p:ext uri="{BB962C8B-B14F-4D97-AF65-F5344CB8AC3E}">
        <p14:creationId xmlns:p14="http://schemas.microsoft.com/office/powerpoint/2010/main" val="365081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styles</a:t>
            </a:r>
          </a:p>
        </p:txBody>
      </p:sp>
      <p:sp>
        <p:nvSpPr>
          <p:cNvPr id="3" name="Content Placeholder 2"/>
          <p:cNvSpPr>
            <a:spLocks noGrp="1"/>
          </p:cNvSpPr>
          <p:nvPr>
            <p:ph sz="half" idx="1"/>
          </p:nvPr>
        </p:nvSpPr>
        <p:spPr/>
        <p:txBody>
          <a:bodyPr>
            <a:normAutofit fontScale="92500" lnSpcReduction="10000"/>
          </a:bodyPr>
          <a:lstStyle/>
          <a:p>
            <a:pPr marL="0" indent="0">
              <a:buNone/>
            </a:pPr>
            <a:r>
              <a:rPr lang="en-US" sz="2400" dirty="0"/>
              <a:t>Traditional language-influenced styles</a:t>
            </a:r>
          </a:p>
          <a:p>
            <a:pPr marL="457200" lvl="1" indent="0">
              <a:buNone/>
            </a:pPr>
            <a:r>
              <a:rPr lang="en-US" sz="2000" dirty="0">
                <a:solidFill>
                  <a:schemeClr val="bg1">
                    <a:lumMod val="50000"/>
                  </a:schemeClr>
                </a:solidFill>
              </a:rPr>
              <a:t>Main program and subroutines</a:t>
            </a:r>
          </a:p>
          <a:p>
            <a:pPr marL="457200" lvl="1" indent="0">
              <a:buNone/>
            </a:pPr>
            <a:r>
              <a:rPr lang="en-US" sz="2000" dirty="0">
                <a:solidFill>
                  <a:schemeClr val="bg1">
                    <a:lumMod val="50000"/>
                  </a:schemeClr>
                </a:solidFill>
              </a:rPr>
              <a:t>Object-oriented</a:t>
            </a:r>
          </a:p>
          <a:p>
            <a:pPr marL="457200" lvl="1" indent="0">
              <a:buNone/>
            </a:pPr>
            <a:endParaRPr lang="en-US" sz="2000" dirty="0">
              <a:solidFill>
                <a:schemeClr val="bg1">
                  <a:lumMod val="50000"/>
                </a:schemeClr>
              </a:solidFill>
            </a:endParaRPr>
          </a:p>
          <a:p>
            <a:pPr marL="0" indent="0">
              <a:buNone/>
            </a:pPr>
            <a:r>
              <a:rPr lang="en-US" sz="2400" dirty="0"/>
              <a:t>Layered</a:t>
            </a:r>
          </a:p>
          <a:p>
            <a:pPr marL="457200" lvl="1" indent="0">
              <a:buNone/>
            </a:pPr>
            <a:r>
              <a:rPr lang="en-US" sz="2000" dirty="0">
                <a:solidFill>
                  <a:schemeClr val="bg1">
                    <a:lumMod val="50000"/>
                  </a:schemeClr>
                </a:solidFill>
              </a:rPr>
              <a:t>Virtual machines</a:t>
            </a:r>
          </a:p>
          <a:p>
            <a:pPr marL="457200" lvl="1" indent="0">
              <a:buNone/>
            </a:pPr>
            <a:r>
              <a:rPr lang="en-US" sz="2000" dirty="0">
                <a:solidFill>
                  <a:schemeClr val="bg1">
                    <a:lumMod val="50000"/>
                  </a:schemeClr>
                </a:solidFill>
              </a:rPr>
              <a:t>Client-server</a:t>
            </a:r>
          </a:p>
          <a:p>
            <a:pPr marL="457200" lvl="1" indent="0">
              <a:buNone/>
            </a:pPr>
            <a:endParaRPr lang="en-US" sz="2000" dirty="0">
              <a:solidFill>
                <a:schemeClr val="bg1">
                  <a:lumMod val="50000"/>
                </a:schemeClr>
              </a:solidFill>
            </a:endParaRPr>
          </a:p>
          <a:p>
            <a:pPr marL="0" indent="0">
              <a:buNone/>
            </a:pPr>
            <a:r>
              <a:rPr lang="en-US" sz="2400" dirty="0"/>
              <a:t>Dataflow</a:t>
            </a:r>
          </a:p>
          <a:p>
            <a:pPr marL="457200" lvl="1" indent="0">
              <a:buNone/>
            </a:pPr>
            <a:r>
              <a:rPr lang="en-US" sz="2000" dirty="0">
                <a:solidFill>
                  <a:schemeClr val="bg1">
                    <a:lumMod val="50000"/>
                  </a:schemeClr>
                </a:solidFill>
              </a:rPr>
              <a:t>Batch</a:t>
            </a:r>
          </a:p>
          <a:p>
            <a:pPr marL="457200" lvl="1" indent="0">
              <a:buNone/>
            </a:pPr>
            <a:r>
              <a:rPr lang="en-US" sz="2000" dirty="0">
                <a:solidFill>
                  <a:schemeClr val="bg1">
                    <a:lumMod val="50000"/>
                  </a:schemeClr>
                </a:solidFill>
              </a:rPr>
              <a:t>Pipe-and-filter</a:t>
            </a:r>
          </a:p>
        </p:txBody>
      </p:sp>
      <p:sp>
        <p:nvSpPr>
          <p:cNvPr id="4" name="Content Placeholder 3"/>
          <p:cNvSpPr>
            <a:spLocks noGrp="1"/>
          </p:cNvSpPr>
          <p:nvPr>
            <p:ph sz="half" idx="2"/>
          </p:nvPr>
        </p:nvSpPr>
        <p:spPr/>
        <p:txBody>
          <a:bodyPr>
            <a:normAutofit fontScale="92500" lnSpcReduction="10000"/>
          </a:bodyPr>
          <a:lstStyle/>
          <a:p>
            <a:pPr marL="0" indent="0">
              <a:buNone/>
            </a:pPr>
            <a:r>
              <a:rPr lang="en-US" sz="2400" dirty="0"/>
              <a:t>Shared memory</a:t>
            </a:r>
          </a:p>
          <a:p>
            <a:pPr marL="457200" lvl="1" indent="0">
              <a:buNone/>
            </a:pPr>
            <a:r>
              <a:rPr lang="en-US" sz="2000" dirty="0">
                <a:solidFill>
                  <a:schemeClr val="bg1">
                    <a:lumMod val="50000"/>
                  </a:schemeClr>
                </a:solidFill>
              </a:rPr>
              <a:t>Blackboard</a:t>
            </a:r>
          </a:p>
          <a:p>
            <a:pPr marL="457200" lvl="1" indent="0">
              <a:buNone/>
            </a:pPr>
            <a:r>
              <a:rPr lang="en-US" sz="2000" dirty="0">
                <a:solidFill>
                  <a:schemeClr val="bg1">
                    <a:lumMod val="50000"/>
                  </a:schemeClr>
                </a:solidFill>
              </a:rPr>
              <a:t>Rule-based</a:t>
            </a:r>
          </a:p>
          <a:p>
            <a:pPr marL="457200" lvl="1" indent="0">
              <a:buNone/>
            </a:pPr>
            <a:endParaRPr lang="en-US" sz="2000" dirty="0">
              <a:solidFill>
                <a:schemeClr val="bg1">
                  <a:lumMod val="50000"/>
                </a:schemeClr>
              </a:solidFill>
            </a:endParaRPr>
          </a:p>
          <a:p>
            <a:pPr marL="0" indent="0">
              <a:buNone/>
            </a:pPr>
            <a:r>
              <a:rPr lang="en-US" sz="2400" dirty="0"/>
              <a:t>Interpreted</a:t>
            </a:r>
          </a:p>
          <a:p>
            <a:pPr marL="457200" lvl="1" indent="0">
              <a:buNone/>
            </a:pPr>
            <a:r>
              <a:rPr lang="en-US" sz="2000" dirty="0">
                <a:solidFill>
                  <a:schemeClr val="bg1">
                    <a:lumMod val="50000"/>
                  </a:schemeClr>
                </a:solidFill>
              </a:rPr>
              <a:t>Interpreter</a:t>
            </a:r>
          </a:p>
          <a:p>
            <a:pPr marL="457200" lvl="1" indent="0">
              <a:buNone/>
            </a:pPr>
            <a:r>
              <a:rPr lang="en-US" sz="2000" dirty="0">
                <a:solidFill>
                  <a:schemeClr val="bg1">
                    <a:lumMod val="50000"/>
                  </a:schemeClr>
                </a:solidFill>
              </a:rPr>
              <a:t>Mobile code</a:t>
            </a:r>
          </a:p>
          <a:p>
            <a:pPr marL="457200" lvl="1" indent="0">
              <a:buNone/>
            </a:pPr>
            <a:endParaRPr lang="en-US" sz="2000" dirty="0">
              <a:solidFill>
                <a:schemeClr val="bg1">
                  <a:lumMod val="50000"/>
                </a:schemeClr>
              </a:solidFill>
            </a:endParaRPr>
          </a:p>
          <a:p>
            <a:pPr marL="0" indent="0">
              <a:buNone/>
            </a:pPr>
            <a:r>
              <a:rPr lang="en-US" sz="2400" dirty="0"/>
              <a:t>Implicit invocation</a:t>
            </a:r>
          </a:p>
          <a:p>
            <a:pPr marL="457200" lvl="1" indent="0">
              <a:buNone/>
            </a:pPr>
            <a:r>
              <a:rPr lang="en-US" sz="2000" dirty="0">
                <a:solidFill>
                  <a:schemeClr val="bg1">
                    <a:lumMod val="50000"/>
                  </a:schemeClr>
                </a:solidFill>
              </a:rPr>
              <a:t>Pub / sub</a:t>
            </a:r>
          </a:p>
          <a:p>
            <a:pPr marL="457200" lvl="1" indent="0">
              <a:buNone/>
            </a:pPr>
            <a:r>
              <a:rPr lang="en-US" sz="2000" dirty="0">
                <a:solidFill>
                  <a:schemeClr val="bg1">
                    <a:lumMod val="50000"/>
                  </a:schemeClr>
                </a:solidFill>
              </a:rPr>
              <a:t>Event-driven</a:t>
            </a:r>
          </a:p>
          <a:p>
            <a:pPr marL="457200" lvl="1" indent="0">
              <a:buNone/>
            </a:pPr>
            <a:endParaRPr lang="en-US" sz="2000" dirty="0">
              <a:solidFill>
                <a:schemeClr val="bg1">
                  <a:lumMod val="50000"/>
                </a:schemeClr>
              </a:solidFill>
            </a:endParaRPr>
          </a:p>
          <a:p>
            <a:pPr marL="0" indent="0">
              <a:buNone/>
            </a:pPr>
            <a:r>
              <a:rPr lang="en-US" sz="2400" dirty="0"/>
              <a:t>Peer to peer</a:t>
            </a:r>
          </a:p>
          <a:p>
            <a:pPr marL="0" indent="0">
              <a:buNone/>
            </a:pPr>
            <a:endParaRPr lang="en-US" sz="2400" dirty="0"/>
          </a:p>
        </p:txBody>
      </p:sp>
    </p:spTree>
    <p:extLst>
      <p:ext uri="{BB962C8B-B14F-4D97-AF65-F5344CB8AC3E}">
        <p14:creationId xmlns:p14="http://schemas.microsoft.com/office/powerpoint/2010/main" val="571739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F4C59-1A85-2241-BA63-597393865818}"/>
              </a:ext>
            </a:extLst>
          </p:cNvPr>
          <p:cNvSpPr>
            <a:spLocks noGrp="1"/>
          </p:cNvSpPr>
          <p:nvPr>
            <p:ph type="title"/>
          </p:nvPr>
        </p:nvSpPr>
        <p:spPr/>
        <p:txBody>
          <a:bodyPr/>
          <a:lstStyle/>
          <a:p>
            <a:r>
              <a:rPr lang="en-US" b="1" dirty="0"/>
              <a:t>Style</a:t>
            </a:r>
            <a:r>
              <a:rPr lang="en-US" dirty="0"/>
              <a:t>: Main program and subroutines</a:t>
            </a:r>
          </a:p>
        </p:txBody>
      </p:sp>
      <p:graphicFrame>
        <p:nvGraphicFramePr>
          <p:cNvPr id="7" name="Content Placeholder 6">
            <a:extLst>
              <a:ext uri="{FF2B5EF4-FFF2-40B4-BE49-F238E27FC236}">
                <a16:creationId xmlns:a16="http://schemas.microsoft.com/office/drawing/2014/main" id="{40A46DD3-E595-E649-960B-8B9F1334CA29}"/>
              </a:ext>
            </a:extLst>
          </p:cNvPr>
          <p:cNvGraphicFramePr>
            <a:graphicFrameLocks noGrp="1"/>
          </p:cNvGraphicFramePr>
          <p:nvPr>
            <p:ph idx="1"/>
            <p:extLst>
              <p:ext uri="{D42A27DB-BD31-4B8C-83A1-F6EECF244321}">
                <p14:modId xmlns:p14="http://schemas.microsoft.com/office/powerpoint/2010/main" val="3916379791"/>
              </p:ext>
            </p:extLst>
          </p:nvPr>
        </p:nvGraphicFramePr>
        <p:xfrm>
          <a:off x="838200" y="1825625"/>
          <a:ext cx="10515600" cy="4079240"/>
        </p:xfrm>
        <a:graphic>
          <a:graphicData uri="http://schemas.openxmlformats.org/drawingml/2006/table">
            <a:tbl>
              <a:tblPr bandRow="1">
                <a:tableStyleId>{C083E6E3-FA7D-4D7B-A595-EF9225AFEA82}</a:tableStyleId>
              </a:tblPr>
              <a:tblGrid>
                <a:gridCol w="10515600">
                  <a:extLst>
                    <a:ext uri="{9D8B030D-6E8A-4147-A177-3AD203B41FA5}">
                      <a16:colId xmlns:a16="http://schemas.microsoft.com/office/drawing/2014/main" val="3565431365"/>
                    </a:ext>
                  </a:extLst>
                </a:gridCol>
              </a:tblGrid>
              <a:tr h="370840">
                <a:tc>
                  <a:txBody>
                    <a:bodyPr/>
                    <a:lstStyle/>
                    <a:p>
                      <a:r>
                        <a:rPr lang="en-US" b="1" dirty="0"/>
                        <a:t>Summary</a:t>
                      </a:r>
                      <a:r>
                        <a:rPr lang="en-US" dirty="0"/>
                        <a:t>: Decomposition based on separation of functional steps</a:t>
                      </a:r>
                    </a:p>
                  </a:txBody>
                  <a:tcPr/>
                </a:tc>
                <a:extLst>
                  <a:ext uri="{0D108BD9-81ED-4DB2-BD59-A6C34878D82A}">
                    <a16:rowId xmlns:a16="http://schemas.microsoft.com/office/drawing/2014/main" val="1920818122"/>
                  </a:ext>
                </a:extLst>
              </a:tr>
              <a:tr h="370840">
                <a:tc>
                  <a:txBody>
                    <a:bodyPr/>
                    <a:lstStyle/>
                    <a:p>
                      <a:r>
                        <a:rPr lang="en-US" b="1" dirty="0"/>
                        <a:t>Components</a:t>
                      </a:r>
                      <a:r>
                        <a:rPr lang="en-US" dirty="0"/>
                        <a:t>: Main program and subroutines</a:t>
                      </a:r>
                    </a:p>
                  </a:txBody>
                  <a:tcPr/>
                </a:tc>
                <a:extLst>
                  <a:ext uri="{0D108BD9-81ED-4DB2-BD59-A6C34878D82A}">
                    <a16:rowId xmlns:a16="http://schemas.microsoft.com/office/drawing/2014/main" val="1353163784"/>
                  </a:ext>
                </a:extLst>
              </a:tr>
              <a:tr h="370840">
                <a:tc>
                  <a:txBody>
                    <a:bodyPr/>
                    <a:lstStyle/>
                    <a:p>
                      <a:r>
                        <a:rPr lang="en-US" b="1" dirty="0"/>
                        <a:t>Connectors</a:t>
                      </a:r>
                      <a:r>
                        <a:rPr lang="en-US" dirty="0"/>
                        <a:t>: Function calls</a:t>
                      </a:r>
                    </a:p>
                  </a:txBody>
                  <a:tcPr/>
                </a:tc>
                <a:extLst>
                  <a:ext uri="{0D108BD9-81ED-4DB2-BD59-A6C34878D82A}">
                    <a16:rowId xmlns:a16="http://schemas.microsoft.com/office/drawing/2014/main" val="1839859950"/>
                  </a:ext>
                </a:extLst>
              </a:tr>
              <a:tr h="370840">
                <a:tc>
                  <a:txBody>
                    <a:bodyPr/>
                    <a:lstStyle/>
                    <a:p>
                      <a:r>
                        <a:rPr lang="en-US" b="1" dirty="0"/>
                        <a:t>Data elements</a:t>
                      </a:r>
                      <a:r>
                        <a:rPr lang="en-US" dirty="0"/>
                        <a:t>: Function call parameters / global variables</a:t>
                      </a:r>
                    </a:p>
                  </a:txBody>
                  <a:tcPr/>
                </a:tc>
                <a:extLst>
                  <a:ext uri="{0D108BD9-81ED-4DB2-BD59-A6C34878D82A}">
                    <a16:rowId xmlns:a16="http://schemas.microsoft.com/office/drawing/2014/main" val="2559742039"/>
                  </a:ext>
                </a:extLst>
              </a:tr>
              <a:tr h="370840">
                <a:tc>
                  <a:txBody>
                    <a:bodyPr/>
                    <a:lstStyle/>
                    <a:p>
                      <a:r>
                        <a:rPr lang="en-US" b="1" dirty="0"/>
                        <a:t>Topology</a:t>
                      </a:r>
                      <a:r>
                        <a:rPr lang="en-US" dirty="0"/>
                        <a:t>: Hierarchical directed graph</a:t>
                      </a:r>
                    </a:p>
                  </a:txBody>
                  <a:tcPr/>
                </a:tc>
                <a:extLst>
                  <a:ext uri="{0D108BD9-81ED-4DB2-BD59-A6C34878D82A}">
                    <a16:rowId xmlns:a16="http://schemas.microsoft.com/office/drawing/2014/main" val="2071415196"/>
                  </a:ext>
                </a:extLst>
              </a:tr>
              <a:tr h="370840">
                <a:tc>
                  <a:txBody>
                    <a:bodyPr/>
                    <a:lstStyle/>
                    <a:p>
                      <a:r>
                        <a:rPr lang="en-US" b="1" dirty="0"/>
                        <a:t>Additional constraints</a:t>
                      </a:r>
                      <a:r>
                        <a:rPr lang="en-US" dirty="0"/>
                        <a:t>: None</a:t>
                      </a:r>
                    </a:p>
                  </a:txBody>
                  <a:tcPr/>
                </a:tc>
                <a:extLst>
                  <a:ext uri="{0D108BD9-81ED-4DB2-BD59-A6C34878D82A}">
                    <a16:rowId xmlns:a16="http://schemas.microsoft.com/office/drawing/2014/main" val="1844578667"/>
                  </a:ext>
                </a:extLst>
              </a:tr>
              <a:tr h="370840">
                <a:tc>
                  <a:txBody>
                    <a:bodyPr/>
                    <a:lstStyle/>
                    <a:p>
                      <a:r>
                        <a:rPr lang="en-US" b="1" dirty="0"/>
                        <a:t>Qualities</a:t>
                      </a:r>
                      <a:r>
                        <a:rPr lang="en-US" dirty="0"/>
                        <a:t>: Modularity – stick to the API and you can replace functions</a:t>
                      </a:r>
                    </a:p>
                  </a:txBody>
                  <a:tcPr/>
                </a:tc>
                <a:extLst>
                  <a:ext uri="{0D108BD9-81ED-4DB2-BD59-A6C34878D82A}">
                    <a16:rowId xmlns:a16="http://schemas.microsoft.com/office/drawing/2014/main" val="3672103038"/>
                  </a:ext>
                </a:extLst>
              </a:tr>
              <a:tr h="370840">
                <a:tc>
                  <a:txBody>
                    <a:bodyPr/>
                    <a:lstStyle/>
                    <a:p>
                      <a:endParaRPr lang="en-US" dirty="0"/>
                    </a:p>
                  </a:txBody>
                  <a:tcPr/>
                </a:tc>
                <a:extLst>
                  <a:ext uri="{0D108BD9-81ED-4DB2-BD59-A6C34878D82A}">
                    <a16:rowId xmlns:a16="http://schemas.microsoft.com/office/drawing/2014/main" val="1459849202"/>
                  </a:ext>
                </a:extLst>
              </a:tr>
              <a:tr h="370840">
                <a:tc>
                  <a:txBody>
                    <a:bodyPr/>
                    <a:lstStyle/>
                    <a:p>
                      <a:r>
                        <a:rPr lang="en-US" b="1" dirty="0"/>
                        <a:t>Typical uses</a:t>
                      </a:r>
                      <a:r>
                        <a:rPr lang="en-US" dirty="0"/>
                        <a:t>: Small programs, pedagogical</a:t>
                      </a:r>
                    </a:p>
                  </a:txBody>
                  <a:tcPr/>
                </a:tc>
                <a:extLst>
                  <a:ext uri="{0D108BD9-81ED-4DB2-BD59-A6C34878D82A}">
                    <a16:rowId xmlns:a16="http://schemas.microsoft.com/office/drawing/2014/main" val="2052877018"/>
                  </a:ext>
                </a:extLst>
              </a:tr>
              <a:tr h="370840">
                <a:tc>
                  <a:txBody>
                    <a:bodyPr/>
                    <a:lstStyle/>
                    <a:p>
                      <a:r>
                        <a:rPr lang="en-US" b="1" dirty="0"/>
                        <a:t>Cautions</a:t>
                      </a:r>
                      <a:r>
                        <a:rPr lang="en-US" dirty="0"/>
                        <a:t>: Typically fails to scale, ignores data structures. Unpredictable enhancement effort</a:t>
                      </a:r>
                    </a:p>
                  </a:txBody>
                  <a:tcPr/>
                </a:tc>
                <a:extLst>
                  <a:ext uri="{0D108BD9-81ED-4DB2-BD59-A6C34878D82A}">
                    <a16:rowId xmlns:a16="http://schemas.microsoft.com/office/drawing/2014/main" val="231181336"/>
                  </a:ext>
                </a:extLst>
              </a:tr>
              <a:tr h="370840">
                <a:tc>
                  <a:txBody>
                    <a:bodyPr/>
                    <a:lstStyle/>
                    <a:p>
                      <a:r>
                        <a:rPr lang="en-US" b="1" dirty="0"/>
                        <a:t>Lang. / </a:t>
                      </a:r>
                      <a:r>
                        <a:rPr lang="en-US" b="1" dirty="0" err="1"/>
                        <a:t>env</a:t>
                      </a:r>
                      <a:r>
                        <a:rPr lang="en-US" b="1" dirty="0"/>
                        <a:t>. relationships</a:t>
                      </a:r>
                      <a:r>
                        <a:rPr lang="en-US" dirty="0"/>
                        <a:t>: Typically imperative languages</a:t>
                      </a:r>
                    </a:p>
                  </a:txBody>
                  <a:tcPr/>
                </a:tc>
                <a:extLst>
                  <a:ext uri="{0D108BD9-81ED-4DB2-BD59-A6C34878D82A}">
                    <a16:rowId xmlns:a16="http://schemas.microsoft.com/office/drawing/2014/main" val="857360620"/>
                  </a:ext>
                </a:extLst>
              </a:tr>
            </a:tbl>
          </a:graphicData>
        </a:graphic>
      </p:graphicFrame>
    </p:spTree>
    <p:extLst>
      <p:ext uri="{BB962C8B-B14F-4D97-AF65-F5344CB8AC3E}">
        <p14:creationId xmlns:p14="http://schemas.microsoft.com/office/powerpoint/2010/main" val="2232408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F4C59-1A85-2241-BA63-597393865818}"/>
              </a:ext>
            </a:extLst>
          </p:cNvPr>
          <p:cNvSpPr>
            <a:spLocks noGrp="1"/>
          </p:cNvSpPr>
          <p:nvPr>
            <p:ph type="title"/>
          </p:nvPr>
        </p:nvSpPr>
        <p:spPr/>
        <p:txBody>
          <a:bodyPr/>
          <a:lstStyle/>
          <a:p>
            <a:r>
              <a:rPr lang="en-US" b="1" dirty="0"/>
              <a:t>Style</a:t>
            </a:r>
            <a:r>
              <a:rPr lang="en-US" dirty="0"/>
              <a:t>: Object-oriented</a:t>
            </a:r>
          </a:p>
        </p:txBody>
      </p:sp>
      <p:graphicFrame>
        <p:nvGraphicFramePr>
          <p:cNvPr id="7" name="Content Placeholder 6">
            <a:extLst>
              <a:ext uri="{FF2B5EF4-FFF2-40B4-BE49-F238E27FC236}">
                <a16:creationId xmlns:a16="http://schemas.microsoft.com/office/drawing/2014/main" id="{40A46DD3-E595-E649-960B-8B9F1334CA29}"/>
              </a:ext>
            </a:extLst>
          </p:cNvPr>
          <p:cNvGraphicFramePr>
            <a:graphicFrameLocks noGrp="1"/>
          </p:cNvGraphicFramePr>
          <p:nvPr>
            <p:ph idx="1"/>
            <p:extLst>
              <p:ext uri="{D42A27DB-BD31-4B8C-83A1-F6EECF244321}">
                <p14:modId xmlns:p14="http://schemas.microsoft.com/office/powerpoint/2010/main" val="2654516382"/>
              </p:ext>
            </p:extLst>
          </p:nvPr>
        </p:nvGraphicFramePr>
        <p:xfrm>
          <a:off x="838200" y="1825625"/>
          <a:ext cx="10515600" cy="4079240"/>
        </p:xfrm>
        <a:graphic>
          <a:graphicData uri="http://schemas.openxmlformats.org/drawingml/2006/table">
            <a:tbl>
              <a:tblPr bandRow="1">
                <a:tableStyleId>{C083E6E3-FA7D-4D7B-A595-EF9225AFEA82}</a:tableStyleId>
              </a:tblPr>
              <a:tblGrid>
                <a:gridCol w="10515600">
                  <a:extLst>
                    <a:ext uri="{9D8B030D-6E8A-4147-A177-3AD203B41FA5}">
                      <a16:colId xmlns:a16="http://schemas.microsoft.com/office/drawing/2014/main" val="3565431365"/>
                    </a:ext>
                  </a:extLst>
                </a:gridCol>
              </a:tblGrid>
              <a:tr h="370840">
                <a:tc>
                  <a:txBody>
                    <a:bodyPr/>
                    <a:lstStyle/>
                    <a:p>
                      <a:r>
                        <a:rPr lang="en-US" b="1" dirty="0"/>
                        <a:t>Summary</a:t>
                      </a:r>
                      <a:r>
                        <a:rPr lang="en-US" dirty="0"/>
                        <a:t>: State strongly encapsulated with functions that operate on that state</a:t>
                      </a:r>
                    </a:p>
                  </a:txBody>
                  <a:tcPr/>
                </a:tc>
                <a:extLst>
                  <a:ext uri="{0D108BD9-81ED-4DB2-BD59-A6C34878D82A}">
                    <a16:rowId xmlns:a16="http://schemas.microsoft.com/office/drawing/2014/main" val="1920818122"/>
                  </a:ext>
                </a:extLst>
              </a:tr>
              <a:tr h="370840">
                <a:tc>
                  <a:txBody>
                    <a:bodyPr/>
                    <a:lstStyle/>
                    <a:p>
                      <a:r>
                        <a:rPr lang="en-US" b="1" dirty="0"/>
                        <a:t>Components</a:t>
                      </a:r>
                      <a:r>
                        <a:rPr lang="en-US" dirty="0"/>
                        <a:t>: Objects</a:t>
                      </a:r>
                    </a:p>
                  </a:txBody>
                  <a:tcPr/>
                </a:tc>
                <a:extLst>
                  <a:ext uri="{0D108BD9-81ED-4DB2-BD59-A6C34878D82A}">
                    <a16:rowId xmlns:a16="http://schemas.microsoft.com/office/drawing/2014/main" val="1353163784"/>
                  </a:ext>
                </a:extLst>
              </a:tr>
              <a:tr h="370840">
                <a:tc>
                  <a:txBody>
                    <a:bodyPr/>
                    <a:lstStyle/>
                    <a:p>
                      <a:r>
                        <a:rPr lang="en-US" b="1" dirty="0"/>
                        <a:t>Connectors</a:t>
                      </a:r>
                      <a:r>
                        <a:rPr lang="en-US" dirty="0"/>
                        <a:t>: Method invocation (function calls)</a:t>
                      </a:r>
                    </a:p>
                  </a:txBody>
                  <a:tcPr/>
                </a:tc>
                <a:extLst>
                  <a:ext uri="{0D108BD9-81ED-4DB2-BD59-A6C34878D82A}">
                    <a16:rowId xmlns:a16="http://schemas.microsoft.com/office/drawing/2014/main" val="1839859950"/>
                  </a:ext>
                </a:extLst>
              </a:tr>
              <a:tr h="370840">
                <a:tc>
                  <a:txBody>
                    <a:bodyPr/>
                    <a:lstStyle/>
                    <a:p>
                      <a:r>
                        <a:rPr lang="en-US" b="1" dirty="0"/>
                        <a:t>Data elements</a:t>
                      </a:r>
                      <a:r>
                        <a:rPr lang="en-US" dirty="0"/>
                        <a:t>: Function call parameters</a:t>
                      </a:r>
                    </a:p>
                  </a:txBody>
                  <a:tcPr/>
                </a:tc>
                <a:extLst>
                  <a:ext uri="{0D108BD9-81ED-4DB2-BD59-A6C34878D82A}">
                    <a16:rowId xmlns:a16="http://schemas.microsoft.com/office/drawing/2014/main" val="2559742039"/>
                  </a:ext>
                </a:extLst>
              </a:tr>
              <a:tr h="370840">
                <a:tc>
                  <a:txBody>
                    <a:bodyPr/>
                    <a:lstStyle/>
                    <a:p>
                      <a:r>
                        <a:rPr lang="en-US" b="1" dirty="0"/>
                        <a:t>Topology</a:t>
                      </a:r>
                      <a:r>
                        <a:rPr lang="en-US" dirty="0"/>
                        <a:t>: Can vary arbitrarily</a:t>
                      </a:r>
                    </a:p>
                  </a:txBody>
                  <a:tcPr/>
                </a:tc>
                <a:extLst>
                  <a:ext uri="{0D108BD9-81ED-4DB2-BD59-A6C34878D82A}">
                    <a16:rowId xmlns:a16="http://schemas.microsoft.com/office/drawing/2014/main" val="2071415196"/>
                  </a:ext>
                </a:extLst>
              </a:tr>
              <a:tr h="370840">
                <a:tc>
                  <a:txBody>
                    <a:bodyPr/>
                    <a:lstStyle/>
                    <a:p>
                      <a:r>
                        <a:rPr lang="en-US" b="1" dirty="0"/>
                        <a:t>Additional constraints</a:t>
                      </a:r>
                      <a:r>
                        <a:rPr lang="en-US" dirty="0"/>
                        <a:t>: Commonly shared-memory single-threaded</a:t>
                      </a:r>
                    </a:p>
                  </a:txBody>
                  <a:tcPr/>
                </a:tc>
                <a:extLst>
                  <a:ext uri="{0D108BD9-81ED-4DB2-BD59-A6C34878D82A}">
                    <a16:rowId xmlns:a16="http://schemas.microsoft.com/office/drawing/2014/main" val="1844578667"/>
                  </a:ext>
                </a:extLst>
              </a:tr>
              <a:tr h="370840">
                <a:tc>
                  <a:txBody>
                    <a:bodyPr/>
                    <a:lstStyle/>
                    <a:p>
                      <a:r>
                        <a:rPr lang="en-US" b="1" dirty="0"/>
                        <a:t>Qualities</a:t>
                      </a:r>
                      <a:r>
                        <a:rPr lang="en-US" dirty="0"/>
                        <a:t>: Encapsulation and abstraction</a:t>
                      </a:r>
                    </a:p>
                  </a:txBody>
                  <a:tcPr/>
                </a:tc>
                <a:extLst>
                  <a:ext uri="{0D108BD9-81ED-4DB2-BD59-A6C34878D82A}">
                    <a16:rowId xmlns:a16="http://schemas.microsoft.com/office/drawing/2014/main" val="3672103038"/>
                  </a:ext>
                </a:extLst>
              </a:tr>
              <a:tr h="370840">
                <a:tc>
                  <a:txBody>
                    <a:bodyPr/>
                    <a:lstStyle/>
                    <a:p>
                      <a:endParaRPr lang="en-US" dirty="0"/>
                    </a:p>
                  </a:txBody>
                  <a:tcPr/>
                </a:tc>
                <a:extLst>
                  <a:ext uri="{0D108BD9-81ED-4DB2-BD59-A6C34878D82A}">
                    <a16:rowId xmlns:a16="http://schemas.microsoft.com/office/drawing/2014/main" val="1459849202"/>
                  </a:ext>
                </a:extLst>
              </a:tr>
              <a:tr h="370840">
                <a:tc>
                  <a:txBody>
                    <a:bodyPr/>
                    <a:lstStyle/>
                    <a:p>
                      <a:r>
                        <a:rPr lang="en-US" b="1" dirty="0"/>
                        <a:t>Typical uses</a:t>
                      </a:r>
                      <a:r>
                        <a:rPr lang="en-US" dirty="0"/>
                        <a:t>: Programs with close relationship between data structures and real-world concepts</a:t>
                      </a:r>
                    </a:p>
                  </a:txBody>
                  <a:tcPr/>
                </a:tc>
                <a:extLst>
                  <a:ext uri="{0D108BD9-81ED-4DB2-BD59-A6C34878D82A}">
                    <a16:rowId xmlns:a16="http://schemas.microsoft.com/office/drawing/2014/main" val="2052877018"/>
                  </a:ext>
                </a:extLst>
              </a:tr>
              <a:tr h="370840">
                <a:tc>
                  <a:txBody>
                    <a:bodyPr/>
                    <a:lstStyle/>
                    <a:p>
                      <a:r>
                        <a:rPr lang="en-US" b="1" dirty="0"/>
                        <a:t>Cautions</a:t>
                      </a:r>
                      <a:r>
                        <a:rPr lang="en-US" dirty="0"/>
                        <a:t>: Use in distributed applications requires extensive middleware</a:t>
                      </a:r>
                    </a:p>
                  </a:txBody>
                  <a:tcPr/>
                </a:tc>
                <a:extLst>
                  <a:ext uri="{0D108BD9-81ED-4DB2-BD59-A6C34878D82A}">
                    <a16:rowId xmlns:a16="http://schemas.microsoft.com/office/drawing/2014/main" val="231181336"/>
                  </a:ext>
                </a:extLst>
              </a:tr>
              <a:tr h="370840">
                <a:tc>
                  <a:txBody>
                    <a:bodyPr/>
                    <a:lstStyle/>
                    <a:p>
                      <a:r>
                        <a:rPr lang="en-US" b="1" dirty="0"/>
                        <a:t>Lang. / </a:t>
                      </a:r>
                      <a:r>
                        <a:rPr lang="en-US" b="1" dirty="0" err="1"/>
                        <a:t>env</a:t>
                      </a:r>
                      <a:r>
                        <a:rPr lang="en-US" b="1" dirty="0"/>
                        <a:t>. relationships</a:t>
                      </a:r>
                      <a:r>
                        <a:rPr lang="en-US" dirty="0"/>
                        <a:t>: OO languages: Java, C#, C++</a:t>
                      </a:r>
                    </a:p>
                  </a:txBody>
                  <a:tcPr/>
                </a:tc>
                <a:extLst>
                  <a:ext uri="{0D108BD9-81ED-4DB2-BD59-A6C34878D82A}">
                    <a16:rowId xmlns:a16="http://schemas.microsoft.com/office/drawing/2014/main" val="857360620"/>
                  </a:ext>
                </a:extLst>
              </a:tr>
            </a:tbl>
          </a:graphicData>
        </a:graphic>
      </p:graphicFrame>
    </p:spTree>
    <p:extLst>
      <p:ext uri="{BB962C8B-B14F-4D97-AF65-F5344CB8AC3E}">
        <p14:creationId xmlns:p14="http://schemas.microsoft.com/office/powerpoint/2010/main" val="3345161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F4C59-1A85-2241-BA63-597393865818}"/>
              </a:ext>
            </a:extLst>
          </p:cNvPr>
          <p:cNvSpPr>
            <a:spLocks noGrp="1"/>
          </p:cNvSpPr>
          <p:nvPr>
            <p:ph type="title"/>
          </p:nvPr>
        </p:nvSpPr>
        <p:spPr/>
        <p:txBody>
          <a:bodyPr/>
          <a:lstStyle/>
          <a:p>
            <a:r>
              <a:rPr lang="en-US" b="1" dirty="0"/>
              <a:t>Style</a:t>
            </a:r>
            <a:r>
              <a:rPr lang="en-US" dirty="0"/>
              <a:t>: Virtual machines</a:t>
            </a:r>
          </a:p>
        </p:txBody>
      </p:sp>
      <p:graphicFrame>
        <p:nvGraphicFramePr>
          <p:cNvPr id="7" name="Content Placeholder 6">
            <a:extLst>
              <a:ext uri="{FF2B5EF4-FFF2-40B4-BE49-F238E27FC236}">
                <a16:creationId xmlns:a16="http://schemas.microsoft.com/office/drawing/2014/main" id="{40A46DD3-E595-E649-960B-8B9F1334CA29}"/>
              </a:ext>
            </a:extLst>
          </p:cNvPr>
          <p:cNvGraphicFramePr>
            <a:graphicFrameLocks noGrp="1"/>
          </p:cNvGraphicFramePr>
          <p:nvPr>
            <p:ph idx="1"/>
            <p:extLst>
              <p:ext uri="{D42A27DB-BD31-4B8C-83A1-F6EECF244321}">
                <p14:modId xmlns:p14="http://schemas.microsoft.com/office/powerpoint/2010/main" val="789231804"/>
              </p:ext>
            </p:extLst>
          </p:nvPr>
        </p:nvGraphicFramePr>
        <p:xfrm>
          <a:off x="838200" y="1825625"/>
          <a:ext cx="10515600" cy="4079240"/>
        </p:xfrm>
        <a:graphic>
          <a:graphicData uri="http://schemas.openxmlformats.org/drawingml/2006/table">
            <a:tbl>
              <a:tblPr bandRow="1">
                <a:tableStyleId>{C083E6E3-FA7D-4D7B-A595-EF9225AFEA82}</a:tableStyleId>
              </a:tblPr>
              <a:tblGrid>
                <a:gridCol w="10515600">
                  <a:extLst>
                    <a:ext uri="{9D8B030D-6E8A-4147-A177-3AD203B41FA5}">
                      <a16:colId xmlns:a16="http://schemas.microsoft.com/office/drawing/2014/main" val="3565431365"/>
                    </a:ext>
                  </a:extLst>
                </a:gridCol>
              </a:tblGrid>
              <a:tr h="370840">
                <a:tc>
                  <a:txBody>
                    <a:bodyPr/>
                    <a:lstStyle/>
                    <a:p>
                      <a:r>
                        <a:rPr lang="en-US" b="1" dirty="0"/>
                        <a:t>Summary</a:t>
                      </a:r>
                      <a:r>
                        <a:rPr lang="en-US" dirty="0"/>
                        <a:t>: Consists of an ordered sequence of layers offering a set of services</a:t>
                      </a:r>
                    </a:p>
                  </a:txBody>
                  <a:tcPr/>
                </a:tc>
                <a:extLst>
                  <a:ext uri="{0D108BD9-81ED-4DB2-BD59-A6C34878D82A}">
                    <a16:rowId xmlns:a16="http://schemas.microsoft.com/office/drawing/2014/main" val="1920818122"/>
                  </a:ext>
                </a:extLst>
              </a:tr>
              <a:tr h="370840">
                <a:tc>
                  <a:txBody>
                    <a:bodyPr/>
                    <a:lstStyle/>
                    <a:p>
                      <a:r>
                        <a:rPr lang="en-US" b="1" dirty="0"/>
                        <a:t>Components</a:t>
                      </a:r>
                      <a:r>
                        <a:rPr lang="en-US" dirty="0"/>
                        <a:t>: Layers offering services, typically comprising several programs</a:t>
                      </a:r>
                    </a:p>
                  </a:txBody>
                  <a:tcPr/>
                </a:tc>
                <a:extLst>
                  <a:ext uri="{0D108BD9-81ED-4DB2-BD59-A6C34878D82A}">
                    <a16:rowId xmlns:a16="http://schemas.microsoft.com/office/drawing/2014/main" val="1353163784"/>
                  </a:ext>
                </a:extLst>
              </a:tr>
              <a:tr h="370840">
                <a:tc>
                  <a:txBody>
                    <a:bodyPr/>
                    <a:lstStyle/>
                    <a:p>
                      <a:r>
                        <a:rPr lang="en-US" b="1" dirty="0"/>
                        <a:t>Connectors</a:t>
                      </a:r>
                      <a:r>
                        <a:rPr lang="en-US" dirty="0"/>
                        <a:t>: Typically procedure calls</a:t>
                      </a:r>
                    </a:p>
                  </a:txBody>
                  <a:tcPr/>
                </a:tc>
                <a:extLst>
                  <a:ext uri="{0D108BD9-81ED-4DB2-BD59-A6C34878D82A}">
                    <a16:rowId xmlns:a16="http://schemas.microsoft.com/office/drawing/2014/main" val="1839859950"/>
                  </a:ext>
                </a:extLst>
              </a:tr>
              <a:tr h="370840">
                <a:tc>
                  <a:txBody>
                    <a:bodyPr/>
                    <a:lstStyle/>
                    <a:p>
                      <a:r>
                        <a:rPr lang="en-US" b="1" dirty="0"/>
                        <a:t>Data elements</a:t>
                      </a:r>
                      <a:r>
                        <a:rPr lang="en-US" dirty="0"/>
                        <a:t>: Parameters passed between layers</a:t>
                      </a:r>
                    </a:p>
                  </a:txBody>
                  <a:tcPr/>
                </a:tc>
                <a:extLst>
                  <a:ext uri="{0D108BD9-81ED-4DB2-BD59-A6C34878D82A}">
                    <a16:rowId xmlns:a16="http://schemas.microsoft.com/office/drawing/2014/main" val="2559742039"/>
                  </a:ext>
                </a:extLst>
              </a:tr>
              <a:tr h="370840">
                <a:tc>
                  <a:txBody>
                    <a:bodyPr/>
                    <a:lstStyle/>
                    <a:p>
                      <a:r>
                        <a:rPr lang="en-US" b="1" dirty="0"/>
                        <a:t>Topology</a:t>
                      </a:r>
                      <a:r>
                        <a:rPr lang="en-US" dirty="0"/>
                        <a:t>: Typically linear, can be directed acyclic graph</a:t>
                      </a:r>
                    </a:p>
                  </a:txBody>
                  <a:tcPr/>
                </a:tc>
                <a:extLst>
                  <a:ext uri="{0D108BD9-81ED-4DB2-BD59-A6C34878D82A}">
                    <a16:rowId xmlns:a16="http://schemas.microsoft.com/office/drawing/2014/main" val="2071415196"/>
                  </a:ext>
                </a:extLst>
              </a:tr>
              <a:tr h="370840">
                <a:tc>
                  <a:txBody>
                    <a:bodyPr/>
                    <a:lstStyle/>
                    <a:p>
                      <a:r>
                        <a:rPr lang="en-US" b="1" dirty="0"/>
                        <a:t>Additional constraints</a:t>
                      </a:r>
                      <a:r>
                        <a:rPr lang="en-US" dirty="0"/>
                        <a:t>: None</a:t>
                      </a:r>
                    </a:p>
                  </a:txBody>
                  <a:tcPr/>
                </a:tc>
                <a:extLst>
                  <a:ext uri="{0D108BD9-81ED-4DB2-BD59-A6C34878D82A}">
                    <a16:rowId xmlns:a16="http://schemas.microsoft.com/office/drawing/2014/main" val="1844578667"/>
                  </a:ext>
                </a:extLst>
              </a:tr>
              <a:tr h="370840">
                <a:tc>
                  <a:txBody>
                    <a:bodyPr/>
                    <a:lstStyle/>
                    <a:p>
                      <a:r>
                        <a:rPr lang="en-US" b="1" dirty="0"/>
                        <a:t>Qualities</a:t>
                      </a:r>
                      <a:r>
                        <a:rPr lang="en-US" dirty="0"/>
                        <a:t>: Clear dependence structure; independence of layers assuming invariant specifications</a:t>
                      </a:r>
                    </a:p>
                  </a:txBody>
                  <a:tcPr/>
                </a:tc>
                <a:extLst>
                  <a:ext uri="{0D108BD9-81ED-4DB2-BD59-A6C34878D82A}">
                    <a16:rowId xmlns:a16="http://schemas.microsoft.com/office/drawing/2014/main" val="3672103038"/>
                  </a:ext>
                </a:extLst>
              </a:tr>
              <a:tr h="370840">
                <a:tc>
                  <a:txBody>
                    <a:bodyPr/>
                    <a:lstStyle/>
                    <a:p>
                      <a:endParaRPr lang="en-US" dirty="0"/>
                    </a:p>
                  </a:txBody>
                  <a:tcPr/>
                </a:tc>
                <a:extLst>
                  <a:ext uri="{0D108BD9-81ED-4DB2-BD59-A6C34878D82A}">
                    <a16:rowId xmlns:a16="http://schemas.microsoft.com/office/drawing/2014/main" val="1459849202"/>
                  </a:ext>
                </a:extLst>
              </a:tr>
              <a:tr h="370840">
                <a:tc>
                  <a:txBody>
                    <a:bodyPr/>
                    <a:lstStyle/>
                    <a:p>
                      <a:r>
                        <a:rPr lang="en-US" b="1" dirty="0"/>
                        <a:t>Typical uses</a:t>
                      </a:r>
                      <a:r>
                        <a:rPr lang="en-US" dirty="0"/>
                        <a:t>: Operating system design; network stacks</a:t>
                      </a:r>
                    </a:p>
                  </a:txBody>
                  <a:tcPr/>
                </a:tc>
                <a:extLst>
                  <a:ext uri="{0D108BD9-81ED-4DB2-BD59-A6C34878D82A}">
                    <a16:rowId xmlns:a16="http://schemas.microsoft.com/office/drawing/2014/main" val="2052877018"/>
                  </a:ext>
                </a:extLst>
              </a:tr>
              <a:tr h="370840">
                <a:tc>
                  <a:txBody>
                    <a:bodyPr/>
                    <a:lstStyle/>
                    <a:p>
                      <a:r>
                        <a:rPr lang="en-US" b="1" dirty="0"/>
                        <a:t>Cautions</a:t>
                      </a:r>
                      <a:r>
                        <a:rPr lang="en-US" dirty="0"/>
                        <a:t>: Strict machines with many layers can be inefficient</a:t>
                      </a:r>
                    </a:p>
                  </a:txBody>
                  <a:tcPr/>
                </a:tc>
                <a:extLst>
                  <a:ext uri="{0D108BD9-81ED-4DB2-BD59-A6C34878D82A}">
                    <a16:rowId xmlns:a16="http://schemas.microsoft.com/office/drawing/2014/main" val="231181336"/>
                  </a:ext>
                </a:extLst>
              </a:tr>
              <a:tr h="370840">
                <a:tc>
                  <a:txBody>
                    <a:bodyPr/>
                    <a:lstStyle/>
                    <a:p>
                      <a:r>
                        <a:rPr lang="en-US" b="1" dirty="0"/>
                        <a:t>Lang. / </a:t>
                      </a:r>
                      <a:r>
                        <a:rPr lang="en-US" b="1" dirty="0" err="1"/>
                        <a:t>env</a:t>
                      </a:r>
                      <a:r>
                        <a:rPr lang="en-US" b="1" dirty="0"/>
                        <a:t>. relationships</a:t>
                      </a:r>
                      <a:r>
                        <a:rPr lang="en-US" dirty="0"/>
                        <a:t>:</a:t>
                      </a:r>
                    </a:p>
                  </a:txBody>
                  <a:tcPr/>
                </a:tc>
                <a:extLst>
                  <a:ext uri="{0D108BD9-81ED-4DB2-BD59-A6C34878D82A}">
                    <a16:rowId xmlns:a16="http://schemas.microsoft.com/office/drawing/2014/main" val="857360620"/>
                  </a:ext>
                </a:extLst>
              </a:tr>
            </a:tbl>
          </a:graphicData>
        </a:graphic>
      </p:graphicFrame>
    </p:spTree>
    <p:extLst>
      <p:ext uri="{BB962C8B-B14F-4D97-AF65-F5344CB8AC3E}">
        <p14:creationId xmlns:p14="http://schemas.microsoft.com/office/powerpoint/2010/main" val="3849660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F4C59-1A85-2241-BA63-597393865818}"/>
              </a:ext>
            </a:extLst>
          </p:cNvPr>
          <p:cNvSpPr>
            <a:spLocks noGrp="1"/>
          </p:cNvSpPr>
          <p:nvPr>
            <p:ph type="title"/>
          </p:nvPr>
        </p:nvSpPr>
        <p:spPr/>
        <p:txBody>
          <a:bodyPr/>
          <a:lstStyle/>
          <a:p>
            <a:r>
              <a:rPr lang="en-US" b="1" dirty="0"/>
              <a:t>Style</a:t>
            </a:r>
            <a:r>
              <a:rPr lang="en-US" dirty="0"/>
              <a:t>: Client-server</a:t>
            </a:r>
          </a:p>
        </p:txBody>
      </p:sp>
      <p:graphicFrame>
        <p:nvGraphicFramePr>
          <p:cNvPr id="7" name="Content Placeholder 6">
            <a:extLst>
              <a:ext uri="{FF2B5EF4-FFF2-40B4-BE49-F238E27FC236}">
                <a16:creationId xmlns:a16="http://schemas.microsoft.com/office/drawing/2014/main" id="{40A46DD3-E595-E649-960B-8B9F1334CA29}"/>
              </a:ext>
            </a:extLst>
          </p:cNvPr>
          <p:cNvGraphicFramePr>
            <a:graphicFrameLocks noGrp="1"/>
          </p:cNvGraphicFramePr>
          <p:nvPr>
            <p:ph idx="1"/>
            <p:extLst>
              <p:ext uri="{D42A27DB-BD31-4B8C-83A1-F6EECF244321}">
                <p14:modId xmlns:p14="http://schemas.microsoft.com/office/powerpoint/2010/main" val="2669972005"/>
              </p:ext>
            </p:extLst>
          </p:nvPr>
        </p:nvGraphicFramePr>
        <p:xfrm>
          <a:off x="838200" y="1825625"/>
          <a:ext cx="10515600" cy="4079240"/>
        </p:xfrm>
        <a:graphic>
          <a:graphicData uri="http://schemas.openxmlformats.org/drawingml/2006/table">
            <a:tbl>
              <a:tblPr bandRow="1">
                <a:tableStyleId>{C083E6E3-FA7D-4D7B-A595-EF9225AFEA82}</a:tableStyleId>
              </a:tblPr>
              <a:tblGrid>
                <a:gridCol w="10515600">
                  <a:extLst>
                    <a:ext uri="{9D8B030D-6E8A-4147-A177-3AD203B41FA5}">
                      <a16:colId xmlns:a16="http://schemas.microsoft.com/office/drawing/2014/main" val="3565431365"/>
                    </a:ext>
                  </a:extLst>
                </a:gridCol>
              </a:tblGrid>
              <a:tr h="370840">
                <a:tc>
                  <a:txBody>
                    <a:bodyPr/>
                    <a:lstStyle/>
                    <a:p>
                      <a:r>
                        <a:rPr lang="en-US" b="1" dirty="0"/>
                        <a:t>Summary</a:t>
                      </a:r>
                      <a:r>
                        <a:rPr lang="en-US" dirty="0"/>
                        <a:t>: Clients send requests to servers, which perform the action. Client-initiated interaction</a:t>
                      </a:r>
                    </a:p>
                  </a:txBody>
                  <a:tcPr/>
                </a:tc>
                <a:extLst>
                  <a:ext uri="{0D108BD9-81ED-4DB2-BD59-A6C34878D82A}">
                    <a16:rowId xmlns:a16="http://schemas.microsoft.com/office/drawing/2014/main" val="1920818122"/>
                  </a:ext>
                </a:extLst>
              </a:tr>
              <a:tr h="370840">
                <a:tc>
                  <a:txBody>
                    <a:bodyPr/>
                    <a:lstStyle/>
                    <a:p>
                      <a:r>
                        <a:rPr lang="en-US" b="1" dirty="0"/>
                        <a:t>Components</a:t>
                      </a:r>
                      <a:r>
                        <a:rPr lang="en-US" dirty="0"/>
                        <a:t>: Clients and servers</a:t>
                      </a:r>
                    </a:p>
                  </a:txBody>
                  <a:tcPr/>
                </a:tc>
                <a:extLst>
                  <a:ext uri="{0D108BD9-81ED-4DB2-BD59-A6C34878D82A}">
                    <a16:rowId xmlns:a16="http://schemas.microsoft.com/office/drawing/2014/main" val="1353163784"/>
                  </a:ext>
                </a:extLst>
              </a:tr>
              <a:tr h="370840">
                <a:tc>
                  <a:txBody>
                    <a:bodyPr/>
                    <a:lstStyle/>
                    <a:p>
                      <a:r>
                        <a:rPr lang="en-US" b="1" dirty="0"/>
                        <a:t>Connectors</a:t>
                      </a:r>
                      <a:r>
                        <a:rPr lang="en-US" dirty="0"/>
                        <a:t>: Remote procedure calls, network protocols</a:t>
                      </a:r>
                    </a:p>
                  </a:txBody>
                  <a:tcPr/>
                </a:tc>
                <a:extLst>
                  <a:ext uri="{0D108BD9-81ED-4DB2-BD59-A6C34878D82A}">
                    <a16:rowId xmlns:a16="http://schemas.microsoft.com/office/drawing/2014/main" val="1839859950"/>
                  </a:ext>
                </a:extLst>
              </a:tr>
              <a:tr h="370840">
                <a:tc>
                  <a:txBody>
                    <a:bodyPr/>
                    <a:lstStyle/>
                    <a:p>
                      <a:r>
                        <a:rPr lang="en-US" b="1" dirty="0"/>
                        <a:t>Data elements</a:t>
                      </a:r>
                      <a:r>
                        <a:rPr lang="en-US" dirty="0"/>
                        <a:t>: Parameters and return values as sent by connectors</a:t>
                      </a:r>
                    </a:p>
                  </a:txBody>
                  <a:tcPr/>
                </a:tc>
                <a:extLst>
                  <a:ext uri="{0D108BD9-81ED-4DB2-BD59-A6C34878D82A}">
                    <a16:rowId xmlns:a16="http://schemas.microsoft.com/office/drawing/2014/main" val="2559742039"/>
                  </a:ext>
                </a:extLst>
              </a:tr>
              <a:tr h="370840">
                <a:tc>
                  <a:txBody>
                    <a:bodyPr/>
                    <a:lstStyle/>
                    <a:p>
                      <a:r>
                        <a:rPr lang="en-US" b="1" dirty="0"/>
                        <a:t>Topology</a:t>
                      </a:r>
                      <a:r>
                        <a:rPr lang="en-US" dirty="0"/>
                        <a:t>: Two-level with multiple clients making requests to server</a:t>
                      </a:r>
                    </a:p>
                  </a:txBody>
                  <a:tcPr/>
                </a:tc>
                <a:extLst>
                  <a:ext uri="{0D108BD9-81ED-4DB2-BD59-A6C34878D82A}">
                    <a16:rowId xmlns:a16="http://schemas.microsoft.com/office/drawing/2014/main" val="2071415196"/>
                  </a:ext>
                </a:extLst>
              </a:tr>
              <a:tr h="370840">
                <a:tc>
                  <a:txBody>
                    <a:bodyPr/>
                    <a:lstStyle/>
                    <a:p>
                      <a:r>
                        <a:rPr lang="en-US" b="1" dirty="0"/>
                        <a:t>Additional constraints</a:t>
                      </a:r>
                      <a:r>
                        <a:rPr lang="en-US" dirty="0"/>
                        <a:t>: Client-to-client communication prohibited</a:t>
                      </a:r>
                    </a:p>
                  </a:txBody>
                  <a:tcPr/>
                </a:tc>
                <a:extLst>
                  <a:ext uri="{0D108BD9-81ED-4DB2-BD59-A6C34878D82A}">
                    <a16:rowId xmlns:a16="http://schemas.microsoft.com/office/drawing/2014/main" val="1844578667"/>
                  </a:ext>
                </a:extLst>
              </a:tr>
              <a:tr h="370840">
                <a:tc>
                  <a:txBody>
                    <a:bodyPr/>
                    <a:lstStyle/>
                    <a:p>
                      <a:r>
                        <a:rPr lang="en-US" b="1" dirty="0"/>
                        <a:t>Qualities</a:t>
                      </a:r>
                      <a:r>
                        <a:rPr lang="en-US" dirty="0"/>
                        <a:t>: Centralized computation and data; single big server can serve many clients</a:t>
                      </a:r>
                    </a:p>
                  </a:txBody>
                  <a:tcPr/>
                </a:tc>
                <a:extLst>
                  <a:ext uri="{0D108BD9-81ED-4DB2-BD59-A6C34878D82A}">
                    <a16:rowId xmlns:a16="http://schemas.microsoft.com/office/drawing/2014/main" val="3672103038"/>
                  </a:ext>
                </a:extLst>
              </a:tr>
              <a:tr h="370840">
                <a:tc>
                  <a:txBody>
                    <a:bodyPr/>
                    <a:lstStyle/>
                    <a:p>
                      <a:endParaRPr lang="en-US" dirty="0"/>
                    </a:p>
                  </a:txBody>
                  <a:tcPr/>
                </a:tc>
                <a:extLst>
                  <a:ext uri="{0D108BD9-81ED-4DB2-BD59-A6C34878D82A}">
                    <a16:rowId xmlns:a16="http://schemas.microsoft.com/office/drawing/2014/main" val="1459849202"/>
                  </a:ext>
                </a:extLst>
              </a:tr>
              <a:tr h="370840">
                <a:tc>
                  <a:txBody>
                    <a:bodyPr/>
                    <a:lstStyle/>
                    <a:p>
                      <a:r>
                        <a:rPr lang="en-US" b="1" dirty="0"/>
                        <a:t>Typical uses</a:t>
                      </a:r>
                      <a:r>
                        <a:rPr lang="en-US" dirty="0"/>
                        <a:t>: Applications with centralized data requirement, or where client is simple interaction model</a:t>
                      </a:r>
                    </a:p>
                  </a:txBody>
                  <a:tcPr/>
                </a:tc>
                <a:extLst>
                  <a:ext uri="{0D108BD9-81ED-4DB2-BD59-A6C34878D82A}">
                    <a16:rowId xmlns:a16="http://schemas.microsoft.com/office/drawing/2014/main" val="2052877018"/>
                  </a:ext>
                </a:extLst>
              </a:tr>
              <a:tr h="370840">
                <a:tc>
                  <a:txBody>
                    <a:bodyPr/>
                    <a:lstStyle/>
                    <a:p>
                      <a:r>
                        <a:rPr lang="en-US" b="1" dirty="0"/>
                        <a:t>Cautions</a:t>
                      </a:r>
                      <a:r>
                        <a:rPr lang="en-US" dirty="0"/>
                        <a:t>: Network bandwidth constrains number of clients and response latency</a:t>
                      </a:r>
                    </a:p>
                  </a:txBody>
                  <a:tcPr/>
                </a:tc>
                <a:extLst>
                  <a:ext uri="{0D108BD9-81ED-4DB2-BD59-A6C34878D82A}">
                    <a16:rowId xmlns:a16="http://schemas.microsoft.com/office/drawing/2014/main" val="231181336"/>
                  </a:ext>
                </a:extLst>
              </a:tr>
              <a:tr h="370840">
                <a:tc>
                  <a:txBody>
                    <a:bodyPr/>
                    <a:lstStyle/>
                    <a:p>
                      <a:r>
                        <a:rPr lang="en-US" b="1" dirty="0"/>
                        <a:t>Lang. / </a:t>
                      </a:r>
                      <a:r>
                        <a:rPr lang="en-US" b="1" dirty="0" err="1"/>
                        <a:t>env</a:t>
                      </a:r>
                      <a:r>
                        <a:rPr lang="en-US" b="1" dirty="0"/>
                        <a:t>. relationships</a:t>
                      </a:r>
                      <a:r>
                        <a:rPr lang="en-US" dirty="0"/>
                        <a:t>:</a:t>
                      </a:r>
                    </a:p>
                  </a:txBody>
                  <a:tcPr/>
                </a:tc>
                <a:extLst>
                  <a:ext uri="{0D108BD9-81ED-4DB2-BD59-A6C34878D82A}">
                    <a16:rowId xmlns:a16="http://schemas.microsoft.com/office/drawing/2014/main" val="857360620"/>
                  </a:ext>
                </a:extLst>
              </a:tr>
            </a:tbl>
          </a:graphicData>
        </a:graphic>
      </p:graphicFrame>
    </p:spTree>
    <p:extLst>
      <p:ext uri="{BB962C8B-B14F-4D97-AF65-F5344CB8AC3E}">
        <p14:creationId xmlns:p14="http://schemas.microsoft.com/office/powerpoint/2010/main" val="2959760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F4C59-1A85-2241-BA63-597393865818}"/>
              </a:ext>
            </a:extLst>
          </p:cNvPr>
          <p:cNvSpPr>
            <a:spLocks noGrp="1"/>
          </p:cNvSpPr>
          <p:nvPr>
            <p:ph type="title"/>
          </p:nvPr>
        </p:nvSpPr>
        <p:spPr/>
        <p:txBody>
          <a:bodyPr/>
          <a:lstStyle/>
          <a:p>
            <a:r>
              <a:rPr lang="en-US" b="1" dirty="0"/>
              <a:t>Style</a:t>
            </a:r>
            <a:r>
              <a:rPr lang="en-US" dirty="0"/>
              <a:t>: Batch sequential</a:t>
            </a:r>
          </a:p>
        </p:txBody>
      </p:sp>
      <p:graphicFrame>
        <p:nvGraphicFramePr>
          <p:cNvPr id="7" name="Content Placeholder 6">
            <a:extLst>
              <a:ext uri="{FF2B5EF4-FFF2-40B4-BE49-F238E27FC236}">
                <a16:creationId xmlns:a16="http://schemas.microsoft.com/office/drawing/2014/main" id="{40A46DD3-E595-E649-960B-8B9F1334CA29}"/>
              </a:ext>
            </a:extLst>
          </p:cNvPr>
          <p:cNvGraphicFramePr>
            <a:graphicFrameLocks noGrp="1"/>
          </p:cNvGraphicFramePr>
          <p:nvPr>
            <p:ph idx="1"/>
            <p:extLst>
              <p:ext uri="{D42A27DB-BD31-4B8C-83A1-F6EECF244321}">
                <p14:modId xmlns:p14="http://schemas.microsoft.com/office/powerpoint/2010/main" val="224171471"/>
              </p:ext>
            </p:extLst>
          </p:nvPr>
        </p:nvGraphicFramePr>
        <p:xfrm>
          <a:off x="838200" y="1825625"/>
          <a:ext cx="10515600" cy="4079240"/>
        </p:xfrm>
        <a:graphic>
          <a:graphicData uri="http://schemas.openxmlformats.org/drawingml/2006/table">
            <a:tbl>
              <a:tblPr bandRow="1">
                <a:tableStyleId>{C083E6E3-FA7D-4D7B-A595-EF9225AFEA82}</a:tableStyleId>
              </a:tblPr>
              <a:tblGrid>
                <a:gridCol w="10515600">
                  <a:extLst>
                    <a:ext uri="{9D8B030D-6E8A-4147-A177-3AD203B41FA5}">
                      <a16:colId xmlns:a16="http://schemas.microsoft.com/office/drawing/2014/main" val="3565431365"/>
                    </a:ext>
                  </a:extLst>
                </a:gridCol>
              </a:tblGrid>
              <a:tr h="370840">
                <a:tc>
                  <a:txBody>
                    <a:bodyPr/>
                    <a:lstStyle/>
                    <a:p>
                      <a:r>
                        <a:rPr lang="en-US" b="1" dirty="0"/>
                        <a:t>Summary</a:t>
                      </a:r>
                      <a:r>
                        <a:rPr lang="en-US" dirty="0"/>
                        <a:t>: Separate programs are executed in order, data passed as aggregate between programs</a:t>
                      </a:r>
                    </a:p>
                  </a:txBody>
                  <a:tcPr/>
                </a:tc>
                <a:extLst>
                  <a:ext uri="{0D108BD9-81ED-4DB2-BD59-A6C34878D82A}">
                    <a16:rowId xmlns:a16="http://schemas.microsoft.com/office/drawing/2014/main" val="1920818122"/>
                  </a:ext>
                </a:extLst>
              </a:tr>
              <a:tr h="370840">
                <a:tc>
                  <a:txBody>
                    <a:bodyPr/>
                    <a:lstStyle/>
                    <a:p>
                      <a:r>
                        <a:rPr lang="en-US" b="1" dirty="0"/>
                        <a:t>Components</a:t>
                      </a:r>
                      <a:r>
                        <a:rPr lang="en-US" dirty="0"/>
                        <a:t>: Independent programs</a:t>
                      </a:r>
                    </a:p>
                  </a:txBody>
                  <a:tcPr/>
                </a:tc>
                <a:extLst>
                  <a:ext uri="{0D108BD9-81ED-4DB2-BD59-A6C34878D82A}">
                    <a16:rowId xmlns:a16="http://schemas.microsoft.com/office/drawing/2014/main" val="1353163784"/>
                  </a:ext>
                </a:extLst>
              </a:tr>
              <a:tr h="370840">
                <a:tc>
                  <a:txBody>
                    <a:bodyPr/>
                    <a:lstStyle/>
                    <a:p>
                      <a:r>
                        <a:rPr lang="en-US" b="1" dirty="0"/>
                        <a:t>Connectors</a:t>
                      </a:r>
                      <a:r>
                        <a:rPr lang="en-US" dirty="0"/>
                        <a:t>: The human hand carrying data between invocations – a.k.a. sneaker net</a:t>
                      </a:r>
                    </a:p>
                  </a:txBody>
                  <a:tcPr/>
                </a:tc>
                <a:extLst>
                  <a:ext uri="{0D108BD9-81ED-4DB2-BD59-A6C34878D82A}">
                    <a16:rowId xmlns:a16="http://schemas.microsoft.com/office/drawing/2014/main" val="1839859950"/>
                  </a:ext>
                </a:extLst>
              </a:tr>
              <a:tr h="370840">
                <a:tc>
                  <a:txBody>
                    <a:bodyPr/>
                    <a:lstStyle/>
                    <a:p>
                      <a:r>
                        <a:rPr lang="en-US" b="1" dirty="0"/>
                        <a:t>Data elements</a:t>
                      </a:r>
                      <a:r>
                        <a:rPr lang="en-US" dirty="0"/>
                        <a:t>: Explicit, aggregate elements passed from one program to the next</a:t>
                      </a:r>
                    </a:p>
                  </a:txBody>
                  <a:tcPr/>
                </a:tc>
                <a:extLst>
                  <a:ext uri="{0D108BD9-81ED-4DB2-BD59-A6C34878D82A}">
                    <a16:rowId xmlns:a16="http://schemas.microsoft.com/office/drawing/2014/main" val="2559742039"/>
                  </a:ext>
                </a:extLst>
              </a:tr>
              <a:tr h="370840">
                <a:tc>
                  <a:txBody>
                    <a:bodyPr/>
                    <a:lstStyle/>
                    <a:p>
                      <a:r>
                        <a:rPr lang="en-US" b="1" dirty="0"/>
                        <a:t>Topology</a:t>
                      </a:r>
                      <a:r>
                        <a:rPr lang="en-US" dirty="0"/>
                        <a:t>: Linear</a:t>
                      </a:r>
                    </a:p>
                  </a:txBody>
                  <a:tcPr/>
                </a:tc>
                <a:extLst>
                  <a:ext uri="{0D108BD9-81ED-4DB2-BD59-A6C34878D82A}">
                    <a16:rowId xmlns:a16="http://schemas.microsoft.com/office/drawing/2014/main" val="2071415196"/>
                  </a:ext>
                </a:extLst>
              </a:tr>
              <a:tr h="370840">
                <a:tc>
                  <a:txBody>
                    <a:bodyPr/>
                    <a:lstStyle/>
                    <a:p>
                      <a:r>
                        <a:rPr lang="en-US" b="1" dirty="0"/>
                        <a:t>Additional constraints</a:t>
                      </a:r>
                      <a:r>
                        <a:rPr lang="en-US" dirty="0"/>
                        <a:t>: One program at a time, to completion</a:t>
                      </a:r>
                    </a:p>
                  </a:txBody>
                  <a:tcPr/>
                </a:tc>
                <a:extLst>
                  <a:ext uri="{0D108BD9-81ED-4DB2-BD59-A6C34878D82A}">
                    <a16:rowId xmlns:a16="http://schemas.microsoft.com/office/drawing/2014/main" val="1844578667"/>
                  </a:ext>
                </a:extLst>
              </a:tr>
              <a:tr h="370840">
                <a:tc>
                  <a:txBody>
                    <a:bodyPr/>
                    <a:lstStyle/>
                    <a:p>
                      <a:r>
                        <a:rPr lang="en-US" b="1" dirty="0"/>
                        <a:t>Qualities</a:t>
                      </a:r>
                      <a:r>
                        <a:rPr lang="en-US" dirty="0"/>
                        <a:t>: Several execution, simplicity</a:t>
                      </a:r>
                    </a:p>
                  </a:txBody>
                  <a:tcPr/>
                </a:tc>
                <a:extLst>
                  <a:ext uri="{0D108BD9-81ED-4DB2-BD59-A6C34878D82A}">
                    <a16:rowId xmlns:a16="http://schemas.microsoft.com/office/drawing/2014/main" val="3672103038"/>
                  </a:ext>
                </a:extLst>
              </a:tr>
              <a:tr h="370840">
                <a:tc>
                  <a:txBody>
                    <a:bodyPr/>
                    <a:lstStyle/>
                    <a:p>
                      <a:endParaRPr lang="en-US" dirty="0"/>
                    </a:p>
                  </a:txBody>
                  <a:tcPr/>
                </a:tc>
                <a:extLst>
                  <a:ext uri="{0D108BD9-81ED-4DB2-BD59-A6C34878D82A}">
                    <a16:rowId xmlns:a16="http://schemas.microsoft.com/office/drawing/2014/main" val="1459849202"/>
                  </a:ext>
                </a:extLst>
              </a:tr>
              <a:tr h="370840">
                <a:tc>
                  <a:txBody>
                    <a:bodyPr/>
                    <a:lstStyle/>
                    <a:p>
                      <a:r>
                        <a:rPr lang="en-US" b="1" dirty="0"/>
                        <a:t>Typical uses</a:t>
                      </a:r>
                      <a:r>
                        <a:rPr lang="en-US" dirty="0"/>
                        <a:t>: Transaction processing in large financial systems</a:t>
                      </a:r>
                    </a:p>
                  </a:txBody>
                  <a:tcPr/>
                </a:tc>
                <a:extLst>
                  <a:ext uri="{0D108BD9-81ED-4DB2-BD59-A6C34878D82A}">
                    <a16:rowId xmlns:a16="http://schemas.microsoft.com/office/drawing/2014/main" val="2052877018"/>
                  </a:ext>
                </a:extLst>
              </a:tr>
              <a:tr h="370840">
                <a:tc>
                  <a:txBody>
                    <a:bodyPr/>
                    <a:lstStyle/>
                    <a:p>
                      <a:r>
                        <a:rPr lang="en-US" b="1" dirty="0"/>
                        <a:t>Cautions</a:t>
                      </a:r>
                      <a:r>
                        <a:rPr lang="en-US" dirty="0"/>
                        <a:t>: When components need to interact; when concurrency is possible or required</a:t>
                      </a:r>
                    </a:p>
                  </a:txBody>
                  <a:tcPr/>
                </a:tc>
                <a:extLst>
                  <a:ext uri="{0D108BD9-81ED-4DB2-BD59-A6C34878D82A}">
                    <a16:rowId xmlns:a16="http://schemas.microsoft.com/office/drawing/2014/main" val="231181336"/>
                  </a:ext>
                </a:extLst>
              </a:tr>
              <a:tr h="370840">
                <a:tc>
                  <a:txBody>
                    <a:bodyPr/>
                    <a:lstStyle/>
                    <a:p>
                      <a:r>
                        <a:rPr lang="en-US" b="1" dirty="0"/>
                        <a:t>Lang. / </a:t>
                      </a:r>
                      <a:r>
                        <a:rPr lang="en-US" b="1" dirty="0" err="1"/>
                        <a:t>env</a:t>
                      </a:r>
                      <a:r>
                        <a:rPr lang="en-US" b="1" dirty="0"/>
                        <a:t>. relationships</a:t>
                      </a:r>
                      <a:r>
                        <a:rPr lang="en-US" dirty="0"/>
                        <a:t>:</a:t>
                      </a:r>
                    </a:p>
                  </a:txBody>
                  <a:tcPr/>
                </a:tc>
                <a:extLst>
                  <a:ext uri="{0D108BD9-81ED-4DB2-BD59-A6C34878D82A}">
                    <a16:rowId xmlns:a16="http://schemas.microsoft.com/office/drawing/2014/main" val="857360620"/>
                  </a:ext>
                </a:extLst>
              </a:tr>
            </a:tbl>
          </a:graphicData>
        </a:graphic>
      </p:graphicFrame>
    </p:spTree>
    <p:extLst>
      <p:ext uri="{BB962C8B-B14F-4D97-AF65-F5344CB8AC3E}">
        <p14:creationId xmlns:p14="http://schemas.microsoft.com/office/powerpoint/2010/main" val="13252070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F4C59-1A85-2241-BA63-597393865818}"/>
              </a:ext>
            </a:extLst>
          </p:cNvPr>
          <p:cNvSpPr>
            <a:spLocks noGrp="1"/>
          </p:cNvSpPr>
          <p:nvPr>
            <p:ph type="title"/>
          </p:nvPr>
        </p:nvSpPr>
        <p:spPr/>
        <p:txBody>
          <a:bodyPr/>
          <a:lstStyle/>
          <a:p>
            <a:r>
              <a:rPr lang="en-US" b="1" dirty="0"/>
              <a:t>Style</a:t>
            </a:r>
            <a:r>
              <a:rPr lang="en-US" dirty="0"/>
              <a:t>: Pipe-and-filter</a:t>
            </a:r>
          </a:p>
        </p:txBody>
      </p:sp>
      <p:graphicFrame>
        <p:nvGraphicFramePr>
          <p:cNvPr id="7" name="Content Placeholder 6">
            <a:extLst>
              <a:ext uri="{FF2B5EF4-FFF2-40B4-BE49-F238E27FC236}">
                <a16:creationId xmlns:a16="http://schemas.microsoft.com/office/drawing/2014/main" id="{40A46DD3-E595-E649-960B-8B9F1334CA29}"/>
              </a:ext>
            </a:extLst>
          </p:cNvPr>
          <p:cNvGraphicFramePr>
            <a:graphicFrameLocks noGrp="1"/>
          </p:cNvGraphicFramePr>
          <p:nvPr>
            <p:ph idx="1"/>
            <p:extLst>
              <p:ext uri="{D42A27DB-BD31-4B8C-83A1-F6EECF244321}">
                <p14:modId xmlns:p14="http://schemas.microsoft.com/office/powerpoint/2010/main" val="1483335111"/>
              </p:ext>
            </p:extLst>
          </p:nvPr>
        </p:nvGraphicFramePr>
        <p:xfrm>
          <a:off x="838200" y="1825625"/>
          <a:ext cx="10515600" cy="4079240"/>
        </p:xfrm>
        <a:graphic>
          <a:graphicData uri="http://schemas.openxmlformats.org/drawingml/2006/table">
            <a:tbl>
              <a:tblPr bandRow="1">
                <a:tableStyleId>{C083E6E3-FA7D-4D7B-A595-EF9225AFEA82}</a:tableStyleId>
              </a:tblPr>
              <a:tblGrid>
                <a:gridCol w="10515600">
                  <a:extLst>
                    <a:ext uri="{9D8B030D-6E8A-4147-A177-3AD203B41FA5}">
                      <a16:colId xmlns:a16="http://schemas.microsoft.com/office/drawing/2014/main" val="3565431365"/>
                    </a:ext>
                  </a:extLst>
                </a:gridCol>
              </a:tblGrid>
              <a:tr h="370840">
                <a:tc>
                  <a:txBody>
                    <a:bodyPr/>
                    <a:lstStyle/>
                    <a:p>
                      <a:r>
                        <a:rPr lang="en-US" b="1" dirty="0"/>
                        <a:t>Summary</a:t>
                      </a:r>
                      <a:r>
                        <a:rPr lang="en-US" dirty="0"/>
                        <a:t>: Separate programs are executed, potentially concurrently, data passed as stream</a:t>
                      </a:r>
                    </a:p>
                  </a:txBody>
                  <a:tcPr/>
                </a:tc>
                <a:extLst>
                  <a:ext uri="{0D108BD9-81ED-4DB2-BD59-A6C34878D82A}">
                    <a16:rowId xmlns:a16="http://schemas.microsoft.com/office/drawing/2014/main" val="1920818122"/>
                  </a:ext>
                </a:extLst>
              </a:tr>
              <a:tr h="370840">
                <a:tc>
                  <a:txBody>
                    <a:bodyPr/>
                    <a:lstStyle/>
                    <a:p>
                      <a:r>
                        <a:rPr lang="en-US" b="1" dirty="0"/>
                        <a:t>Components</a:t>
                      </a:r>
                      <a:r>
                        <a:rPr lang="en-US" dirty="0"/>
                        <a:t>: Independent programs, known as filters</a:t>
                      </a:r>
                    </a:p>
                  </a:txBody>
                  <a:tcPr/>
                </a:tc>
                <a:extLst>
                  <a:ext uri="{0D108BD9-81ED-4DB2-BD59-A6C34878D82A}">
                    <a16:rowId xmlns:a16="http://schemas.microsoft.com/office/drawing/2014/main" val="1353163784"/>
                  </a:ext>
                </a:extLst>
              </a:tr>
              <a:tr h="370840">
                <a:tc>
                  <a:txBody>
                    <a:bodyPr/>
                    <a:lstStyle/>
                    <a:p>
                      <a:r>
                        <a:rPr lang="en-US" b="1" dirty="0"/>
                        <a:t>Connectors</a:t>
                      </a:r>
                      <a:r>
                        <a:rPr lang="en-US" dirty="0"/>
                        <a:t>: Explicit routers of data streams; many times with operating system support</a:t>
                      </a:r>
                    </a:p>
                  </a:txBody>
                  <a:tcPr/>
                </a:tc>
                <a:extLst>
                  <a:ext uri="{0D108BD9-81ED-4DB2-BD59-A6C34878D82A}">
                    <a16:rowId xmlns:a16="http://schemas.microsoft.com/office/drawing/2014/main" val="1839859950"/>
                  </a:ext>
                </a:extLst>
              </a:tr>
              <a:tr h="370840">
                <a:tc>
                  <a:txBody>
                    <a:bodyPr/>
                    <a:lstStyle/>
                    <a:p>
                      <a:r>
                        <a:rPr lang="en-US" b="1" dirty="0"/>
                        <a:t>Data elements</a:t>
                      </a:r>
                      <a:r>
                        <a:rPr lang="en-US" dirty="0"/>
                        <a:t>: Not explicit, must be (linear) data streams. Typically text via </a:t>
                      </a:r>
                      <a:r>
                        <a:rPr lang="en-US" dirty="0" err="1"/>
                        <a:t>stdio</a:t>
                      </a:r>
                      <a:endParaRPr lang="en-US" dirty="0"/>
                    </a:p>
                  </a:txBody>
                  <a:tcPr/>
                </a:tc>
                <a:extLst>
                  <a:ext uri="{0D108BD9-81ED-4DB2-BD59-A6C34878D82A}">
                    <a16:rowId xmlns:a16="http://schemas.microsoft.com/office/drawing/2014/main" val="2559742039"/>
                  </a:ext>
                </a:extLst>
              </a:tr>
              <a:tr h="370840">
                <a:tc>
                  <a:txBody>
                    <a:bodyPr/>
                    <a:lstStyle/>
                    <a:p>
                      <a:r>
                        <a:rPr lang="en-US" b="1" dirty="0"/>
                        <a:t>Topology</a:t>
                      </a:r>
                      <a:r>
                        <a:rPr lang="en-US" dirty="0"/>
                        <a:t>: Pipeline, thought it’s possible to have T fittings</a:t>
                      </a:r>
                    </a:p>
                  </a:txBody>
                  <a:tcPr/>
                </a:tc>
                <a:extLst>
                  <a:ext uri="{0D108BD9-81ED-4DB2-BD59-A6C34878D82A}">
                    <a16:rowId xmlns:a16="http://schemas.microsoft.com/office/drawing/2014/main" val="2071415196"/>
                  </a:ext>
                </a:extLst>
              </a:tr>
              <a:tr h="370840">
                <a:tc>
                  <a:txBody>
                    <a:bodyPr/>
                    <a:lstStyle/>
                    <a:p>
                      <a:r>
                        <a:rPr lang="en-US" b="1" dirty="0"/>
                        <a:t>Additional constraints</a:t>
                      </a:r>
                      <a:r>
                        <a:rPr lang="en-US" dirty="0"/>
                        <a:t>:</a:t>
                      </a:r>
                    </a:p>
                  </a:txBody>
                  <a:tcPr/>
                </a:tc>
                <a:extLst>
                  <a:ext uri="{0D108BD9-81ED-4DB2-BD59-A6C34878D82A}">
                    <a16:rowId xmlns:a16="http://schemas.microsoft.com/office/drawing/2014/main" val="1844578667"/>
                  </a:ext>
                </a:extLst>
              </a:tr>
              <a:tr h="370840">
                <a:tc>
                  <a:txBody>
                    <a:bodyPr/>
                    <a:lstStyle/>
                    <a:p>
                      <a:r>
                        <a:rPr lang="en-US" b="1" dirty="0"/>
                        <a:t>Qualities</a:t>
                      </a:r>
                      <a:r>
                        <a:rPr lang="en-US" dirty="0"/>
                        <a:t>: Filters are mutually independent. Simple structure facilitates novel combinations</a:t>
                      </a:r>
                    </a:p>
                  </a:txBody>
                  <a:tcPr/>
                </a:tc>
                <a:extLst>
                  <a:ext uri="{0D108BD9-81ED-4DB2-BD59-A6C34878D82A}">
                    <a16:rowId xmlns:a16="http://schemas.microsoft.com/office/drawing/2014/main" val="3672103038"/>
                  </a:ext>
                </a:extLst>
              </a:tr>
              <a:tr h="370840">
                <a:tc>
                  <a:txBody>
                    <a:bodyPr/>
                    <a:lstStyle/>
                    <a:p>
                      <a:endParaRPr lang="en-US" dirty="0"/>
                    </a:p>
                  </a:txBody>
                  <a:tcPr/>
                </a:tc>
                <a:extLst>
                  <a:ext uri="{0D108BD9-81ED-4DB2-BD59-A6C34878D82A}">
                    <a16:rowId xmlns:a16="http://schemas.microsoft.com/office/drawing/2014/main" val="1459849202"/>
                  </a:ext>
                </a:extLst>
              </a:tr>
              <a:tr h="370840">
                <a:tc>
                  <a:txBody>
                    <a:bodyPr/>
                    <a:lstStyle/>
                    <a:p>
                      <a:r>
                        <a:rPr lang="en-US" b="1" dirty="0"/>
                        <a:t>Typical uses</a:t>
                      </a:r>
                      <a:r>
                        <a:rPr lang="en-US" dirty="0"/>
                        <a:t>: Ubiquitous in operating system application programming</a:t>
                      </a:r>
                    </a:p>
                  </a:txBody>
                  <a:tcPr/>
                </a:tc>
                <a:extLst>
                  <a:ext uri="{0D108BD9-81ED-4DB2-BD59-A6C34878D82A}">
                    <a16:rowId xmlns:a16="http://schemas.microsoft.com/office/drawing/2014/main" val="2052877018"/>
                  </a:ext>
                </a:extLst>
              </a:tr>
              <a:tr h="370840">
                <a:tc>
                  <a:txBody>
                    <a:bodyPr/>
                    <a:lstStyle/>
                    <a:p>
                      <a:r>
                        <a:rPr lang="en-US" b="1" dirty="0"/>
                        <a:t>Cautions</a:t>
                      </a:r>
                      <a:r>
                        <a:rPr lang="en-US" dirty="0"/>
                        <a:t>: Watch for complex data structure exchange</a:t>
                      </a:r>
                    </a:p>
                  </a:txBody>
                  <a:tcPr/>
                </a:tc>
                <a:extLst>
                  <a:ext uri="{0D108BD9-81ED-4DB2-BD59-A6C34878D82A}">
                    <a16:rowId xmlns:a16="http://schemas.microsoft.com/office/drawing/2014/main" val="231181336"/>
                  </a:ext>
                </a:extLst>
              </a:tr>
              <a:tr h="370840">
                <a:tc>
                  <a:txBody>
                    <a:bodyPr/>
                    <a:lstStyle/>
                    <a:p>
                      <a:r>
                        <a:rPr lang="en-US" b="1" dirty="0"/>
                        <a:t>Lang. / </a:t>
                      </a:r>
                      <a:r>
                        <a:rPr lang="en-US" b="1" dirty="0" err="1"/>
                        <a:t>env</a:t>
                      </a:r>
                      <a:r>
                        <a:rPr lang="en-US" b="1" dirty="0"/>
                        <a:t>. relationships</a:t>
                      </a:r>
                      <a:r>
                        <a:rPr lang="en-US" dirty="0"/>
                        <a:t>: Prevalent (required?) in UNIX shells</a:t>
                      </a:r>
                    </a:p>
                  </a:txBody>
                  <a:tcPr/>
                </a:tc>
                <a:extLst>
                  <a:ext uri="{0D108BD9-81ED-4DB2-BD59-A6C34878D82A}">
                    <a16:rowId xmlns:a16="http://schemas.microsoft.com/office/drawing/2014/main" val="857360620"/>
                  </a:ext>
                </a:extLst>
              </a:tr>
            </a:tbl>
          </a:graphicData>
        </a:graphic>
      </p:graphicFrame>
    </p:spTree>
    <p:extLst>
      <p:ext uri="{BB962C8B-B14F-4D97-AF65-F5344CB8AC3E}">
        <p14:creationId xmlns:p14="http://schemas.microsoft.com/office/powerpoint/2010/main" val="2201321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architecture?</a:t>
            </a:r>
          </a:p>
        </p:txBody>
      </p:sp>
      <p:sp>
        <p:nvSpPr>
          <p:cNvPr id="3" name="Content Placeholder 2"/>
          <p:cNvSpPr>
            <a:spLocks noGrp="1"/>
          </p:cNvSpPr>
          <p:nvPr>
            <p:ph idx="1"/>
          </p:nvPr>
        </p:nvSpPr>
        <p:spPr/>
        <p:txBody>
          <a:bodyPr/>
          <a:lstStyle/>
          <a:p>
            <a:pPr marL="0" indent="0">
              <a:buNone/>
            </a:pPr>
            <a:r>
              <a:rPr lang="en-US" dirty="0"/>
              <a:t>RUP / IEEE – the highest-level concept</a:t>
            </a:r>
          </a:p>
          <a:p>
            <a:pPr marL="0" indent="0">
              <a:buNone/>
            </a:pPr>
            <a:r>
              <a:rPr lang="en-US" dirty="0"/>
              <a:t>Fowler – a shared understanding</a:t>
            </a:r>
          </a:p>
          <a:p>
            <a:pPr marL="0" indent="0">
              <a:buNone/>
            </a:pPr>
            <a:r>
              <a:rPr lang="en-US" dirty="0"/>
              <a:t>Design of the design</a:t>
            </a:r>
          </a:p>
          <a:p>
            <a:pPr marL="0" indent="0">
              <a:buNone/>
            </a:pPr>
            <a:r>
              <a:rPr lang="en-US" dirty="0"/>
              <a:t>Style and pattern</a:t>
            </a:r>
          </a:p>
          <a:p>
            <a:pPr marL="0" indent="0">
              <a:buNone/>
            </a:pPr>
            <a:r>
              <a:rPr lang="en-US" dirty="0"/>
              <a:t>The modern definition – a social contract</a:t>
            </a:r>
          </a:p>
          <a:p>
            <a:pPr marL="0" indent="0">
              <a:buNone/>
            </a:pPr>
            <a:endParaRPr lang="en-US" dirty="0"/>
          </a:p>
        </p:txBody>
      </p:sp>
    </p:spTree>
    <p:extLst>
      <p:ext uri="{BB962C8B-B14F-4D97-AF65-F5344CB8AC3E}">
        <p14:creationId xmlns:p14="http://schemas.microsoft.com/office/powerpoint/2010/main" val="16381607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F4C59-1A85-2241-BA63-597393865818}"/>
              </a:ext>
            </a:extLst>
          </p:cNvPr>
          <p:cNvSpPr>
            <a:spLocks noGrp="1"/>
          </p:cNvSpPr>
          <p:nvPr>
            <p:ph type="title"/>
          </p:nvPr>
        </p:nvSpPr>
        <p:spPr/>
        <p:txBody>
          <a:bodyPr/>
          <a:lstStyle/>
          <a:p>
            <a:r>
              <a:rPr lang="en-US" b="1" dirty="0"/>
              <a:t>Style</a:t>
            </a:r>
            <a:r>
              <a:rPr lang="en-US" dirty="0"/>
              <a:t>: Blackboard</a:t>
            </a:r>
          </a:p>
        </p:txBody>
      </p:sp>
      <p:graphicFrame>
        <p:nvGraphicFramePr>
          <p:cNvPr id="7" name="Content Placeholder 6">
            <a:extLst>
              <a:ext uri="{FF2B5EF4-FFF2-40B4-BE49-F238E27FC236}">
                <a16:creationId xmlns:a16="http://schemas.microsoft.com/office/drawing/2014/main" id="{40A46DD3-E595-E649-960B-8B9F1334CA29}"/>
              </a:ext>
            </a:extLst>
          </p:cNvPr>
          <p:cNvGraphicFramePr>
            <a:graphicFrameLocks noGrp="1"/>
          </p:cNvGraphicFramePr>
          <p:nvPr>
            <p:ph idx="1"/>
            <p:extLst>
              <p:ext uri="{D42A27DB-BD31-4B8C-83A1-F6EECF244321}">
                <p14:modId xmlns:p14="http://schemas.microsoft.com/office/powerpoint/2010/main" val="4159110318"/>
              </p:ext>
            </p:extLst>
          </p:nvPr>
        </p:nvGraphicFramePr>
        <p:xfrm>
          <a:off x="838200" y="1825625"/>
          <a:ext cx="10515600" cy="4079240"/>
        </p:xfrm>
        <a:graphic>
          <a:graphicData uri="http://schemas.openxmlformats.org/drawingml/2006/table">
            <a:tbl>
              <a:tblPr bandRow="1">
                <a:tableStyleId>{C083E6E3-FA7D-4D7B-A595-EF9225AFEA82}</a:tableStyleId>
              </a:tblPr>
              <a:tblGrid>
                <a:gridCol w="10515600">
                  <a:extLst>
                    <a:ext uri="{9D8B030D-6E8A-4147-A177-3AD203B41FA5}">
                      <a16:colId xmlns:a16="http://schemas.microsoft.com/office/drawing/2014/main" val="3565431365"/>
                    </a:ext>
                  </a:extLst>
                </a:gridCol>
              </a:tblGrid>
              <a:tr h="370840">
                <a:tc>
                  <a:txBody>
                    <a:bodyPr/>
                    <a:lstStyle/>
                    <a:p>
                      <a:r>
                        <a:rPr lang="en-US" b="1" dirty="0"/>
                        <a:t>Summary</a:t>
                      </a:r>
                      <a:r>
                        <a:rPr lang="en-US" dirty="0"/>
                        <a:t>: Independent programs access and communicate through global repository known as blackboard</a:t>
                      </a:r>
                    </a:p>
                  </a:txBody>
                  <a:tcPr/>
                </a:tc>
                <a:extLst>
                  <a:ext uri="{0D108BD9-81ED-4DB2-BD59-A6C34878D82A}">
                    <a16:rowId xmlns:a16="http://schemas.microsoft.com/office/drawing/2014/main" val="1920818122"/>
                  </a:ext>
                </a:extLst>
              </a:tr>
              <a:tr h="370840">
                <a:tc>
                  <a:txBody>
                    <a:bodyPr/>
                    <a:lstStyle/>
                    <a:p>
                      <a:r>
                        <a:rPr lang="en-US" b="1" dirty="0"/>
                        <a:t>Components</a:t>
                      </a:r>
                      <a:r>
                        <a:rPr lang="en-US" dirty="0"/>
                        <a:t>: Independent programs (knowledge sources); blackboard</a:t>
                      </a:r>
                    </a:p>
                  </a:txBody>
                  <a:tcPr/>
                </a:tc>
                <a:extLst>
                  <a:ext uri="{0D108BD9-81ED-4DB2-BD59-A6C34878D82A}">
                    <a16:rowId xmlns:a16="http://schemas.microsoft.com/office/drawing/2014/main" val="1353163784"/>
                  </a:ext>
                </a:extLst>
              </a:tr>
              <a:tr h="370840">
                <a:tc>
                  <a:txBody>
                    <a:bodyPr/>
                    <a:lstStyle/>
                    <a:p>
                      <a:r>
                        <a:rPr lang="en-US" b="1" dirty="0"/>
                        <a:t>Connectors</a:t>
                      </a:r>
                      <a:r>
                        <a:rPr lang="en-US" dirty="0"/>
                        <a:t>: Access may be direct memory, RPC, or database query</a:t>
                      </a:r>
                    </a:p>
                  </a:txBody>
                  <a:tcPr/>
                </a:tc>
                <a:extLst>
                  <a:ext uri="{0D108BD9-81ED-4DB2-BD59-A6C34878D82A}">
                    <a16:rowId xmlns:a16="http://schemas.microsoft.com/office/drawing/2014/main" val="1839859950"/>
                  </a:ext>
                </a:extLst>
              </a:tr>
              <a:tr h="370840">
                <a:tc>
                  <a:txBody>
                    <a:bodyPr/>
                    <a:lstStyle/>
                    <a:p>
                      <a:r>
                        <a:rPr lang="en-US" b="1" dirty="0"/>
                        <a:t>Data elements</a:t>
                      </a:r>
                      <a:r>
                        <a:rPr lang="en-US" dirty="0"/>
                        <a:t>: Data stored in the blackboard</a:t>
                      </a:r>
                    </a:p>
                  </a:txBody>
                  <a:tcPr/>
                </a:tc>
                <a:extLst>
                  <a:ext uri="{0D108BD9-81ED-4DB2-BD59-A6C34878D82A}">
                    <a16:rowId xmlns:a16="http://schemas.microsoft.com/office/drawing/2014/main" val="2559742039"/>
                  </a:ext>
                </a:extLst>
              </a:tr>
              <a:tr h="370840">
                <a:tc>
                  <a:txBody>
                    <a:bodyPr/>
                    <a:lstStyle/>
                    <a:p>
                      <a:r>
                        <a:rPr lang="en-US" b="1" dirty="0"/>
                        <a:t>Topology</a:t>
                      </a:r>
                      <a:r>
                        <a:rPr lang="en-US" dirty="0"/>
                        <a:t>: Star topology with blackboard at the center</a:t>
                      </a:r>
                    </a:p>
                  </a:txBody>
                  <a:tcPr/>
                </a:tc>
                <a:extLst>
                  <a:ext uri="{0D108BD9-81ED-4DB2-BD59-A6C34878D82A}">
                    <a16:rowId xmlns:a16="http://schemas.microsoft.com/office/drawing/2014/main" val="2071415196"/>
                  </a:ext>
                </a:extLst>
              </a:tr>
              <a:tr h="370840">
                <a:tc>
                  <a:txBody>
                    <a:bodyPr/>
                    <a:lstStyle/>
                    <a:p>
                      <a:r>
                        <a:rPr lang="en-US" b="1" dirty="0"/>
                        <a:t>Variants</a:t>
                      </a:r>
                      <a:r>
                        <a:rPr lang="en-US" dirty="0"/>
                        <a:t>: Clients poll blackboard for changes; blackboard notifies clients of changes</a:t>
                      </a:r>
                    </a:p>
                  </a:txBody>
                  <a:tcPr/>
                </a:tc>
                <a:extLst>
                  <a:ext uri="{0D108BD9-81ED-4DB2-BD59-A6C34878D82A}">
                    <a16:rowId xmlns:a16="http://schemas.microsoft.com/office/drawing/2014/main" val="1844578667"/>
                  </a:ext>
                </a:extLst>
              </a:tr>
              <a:tr h="370840">
                <a:tc>
                  <a:txBody>
                    <a:bodyPr/>
                    <a:lstStyle/>
                    <a:p>
                      <a:r>
                        <a:rPr lang="en-US" b="1" dirty="0"/>
                        <a:t>Qualities</a:t>
                      </a:r>
                      <a:r>
                        <a:rPr lang="en-US" dirty="0"/>
                        <a:t>: Complete solutions do not have to be preplanned.</a:t>
                      </a:r>
                    </a:p>
                  </a:txBody>
                  <a:tcPr/>
                </a:tc>
                <a:extLst>
                  <a:ext uri="{0D108BD9-81ED-4DB2-BD59-A6C34878D82A}">
                    <a16:rowId xmlns:a16="http://schemas.microsoft.com/office/drawing/2014/main" val="3672103038"/>
                  </a:ext>
                </a:extLst>
              </a:tr>
              <a:tr h="370840">
                <a:tc>
                  <a:txBody>
                    <a:bodyPr/>
                    <a:lstStyle/>
                    <a:p>
                      <a:endParaRPr lang="en-US" dirty="0"/>
                    </a:p>
                  </a:txBody>
                  <a:tcPr/>
                </a:tc>
                <a:extLst>
                  <a:ext uri="{0D108BD9-81ED-4DB2-BD59-A6C34878D82A}">
                    <a16:rowId xmlns:a16="http://schemas.microsoft.com/office/drawing/2014/main" val="1459849202"/>
                  </a:ext>
                </a:extLst>
              </a:tr>
              <a:tr h="370840">
                <a:tc>
                  <a:txBody>
                    <a:bodyPr/>
                    <a:lstStyle/>
                    <a:p>
                      <a:r>
                        <a:rPr lang="en-US" b="1" dirty="0"/>
                        <a:t>Typical uses</a:t>
                      </a:r>
                      <a:r>
                        <a:rPr lang="en-US" dirty="0"/>
                        <a:t>: Heuristic problem solving in AI applications</a:t>
                      </a:r>
                    </a:p>
                  </a:txBody>
                  <a:tcPr/>
                </a:tc>
                <a:extLst>
                  <a:ext uri="{0D108BD9-81ED-4DB2-BD59-A6C34878D82A}">
                    <a16:rowId xmlns:a16="http://schemas.microsoft.com/office/drawing/2014/main" val="2052877018"/>
                  </a:ext>
                </a:extLst>
              </a:tr>
              <a:tr h="370840">
                <a:tc>
                  <a:txBody>
                    <a:bodyPr/>
                    <a:lstStyle/>
                    <a:p>
                      <a:r>
                        <a:rPr lang="en-US" b="1" dirty="0"/>
                        <a:t>Cautions</a:t>
                      </a:r>
                      <a:r>
                        <a:rPr lang="en-US" dirty="0"/>
                        <a:t>: When a well-structured solution is available; when interactions require regulation</a:t>
                      </a:r>
                    </a:p>
                  </a:txBody>
                  <a:tcPr/>
                </a:tc>
                <a:extLst>
                  <a:ext uri="{0D108BD9-81ED-4DB2-BD59-A6C34878D82A}">
                    <a16:rowId xmlns:a16="http://schemas.microsoft.com/office/drawing/2014/main" val="231181336"/>
                  </a:ext>
                </a:extLst>
              </a:tr>
              <a:tr h="370840">
                <a:tc>
                  <a:txBody>
                    <a:bodyPr/>
                    <a:lstStyle/>
                    <a:p>
                      <a:r>
                        <a:rPr lang="en-US" b="1" dirty="0"/>
                        <a:t>Lang. / </a:t>
                      </a:r>
                      <a:r>
                        <a:rPr lang="en-US" b="1" dirty="0" err="1"/>
                        <a:t>env</a:t>
                      </a:r>
                      <a:r>
                        <a:rPr lang="en-US" b="1" dirty="0"/>
                        <a:t>. relationships</a:t>
                      </a:r>
                      <a:r>
                        <a:rPr lang="en-US" dirty="0"/>
                        <a:t>: Languages require concurrency primitives for access control</a:t>
                      </a:r>
                    </a:p>
                  </a:txBody>
                  <a:tcPr/>
                </a:tc>
                <a:extLst>
                  <a:ext uri="{0D108BD9-81ED-4DB2-BD59-A6C34878D82A}">
                    <a16:rowId xmlns:a16="http://schemas.microsoft.com/office/drawing/2014/main" val="857360620"/>
                  </a:ext>
                </a:extLst>
              </a:tr>
            </a:tbl>
          </a:graphicData>
        </a:graphic>
      </p:graphicFrame>
    </p:spTree>
    <p:extLst>
      <p:ext uri="{BB962C8B-B14F-4D97-AF65-F5344CB8AC3E}">
        <p14:creationId xmlns:p14="http://schemas.microsoft.com/office/powerpoint/2010/main" val="23746130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F4C59-1A85-2241-BA63-597393865818}"/>
              </a:ext>
            </a:extLst>
          </p:cNvPr>
          <p:cNvSpPr>
            <a:spLocks noGrp="1"/>
          </p:cNvSpPr>
          <p:nvPr>
            <p:ph type="title"/>
          </p:nvPr>
        </p:nvSpPr>
        <p:spPr/>
        <p:txBody>
          <a:bodyPr/>
          <a:lstStyle/>
          <a:p>
            <a:r>
              <a:rPr lang="en-US" b="1" dirty="0"/>
              <a:t>Style</a:t>
            </a:r>
            <a:r>
              <a:rPr lang="en-US" dirty="0"/>
              <a:t>: Rule-based / expert system</a:t>
            </a:r>
          </a:p>
        </p:txBody>
      </p:sp>
      <p:graphicFrame>
        <p:nvGraphicFramePr>
          <p:cNvPr id="7" name="Content Placeholder 6">
            <a:extLst>
              <a:ext uri="{FF2B5EF4-FFF2-40B4-BE49-F238E27FC236}">
                <a16:creationId xmlns:a16="http://schemas.microsoft.com/office/drawing/2014/main" id="{40A46DD3-E595-E649-960B-8B9F1334CA29}"/>
              </a:ext>
            </a:extLst>
          </p:cNvPr>
          <p:cNvGraphicFramePr>
            <a:graphicFrameLocks noGrp="1"/>
          </p:cNvGraphicFramePr>
          <p:nvPr>
            <p:ph idx="1"/>
            <p:extLst>
              <p:ext uri="{D42A27DB-BD31-4B8C-83A1-F6EECF244321}">
                <p14:modId xmlns:p14="http://schemas.microsoft.com/office/powerpoint/2010/main" val="1436506914"/>
              </p:ext>
            </p:extLst>
          </p:nvPr>
        </p:nvGraphicFramePr>
        <p:xfrm>
          <a:off x="838200" y="1825625"/>
          <a:ext cx="10515600" cy="4079240"/>
        </p:xfrm>
        <a:graphic>
          <a:graphicData uri="http://schemas.openxmlformats.org/drawingml/2006/table">
            <a:tbl>
              <a:tblPr bandRow="1">
                <a:tableStyleId>{C083E6E3-FA7D-4D7B-A595-EF9225AFEA82}</a:tableStyleId>
              </a:tblPr>
              <a:tblGrid>
                <a:gridCol w="10515600">
                  <a:extLst>
                    <a:ext uri="{9D8B030D-6E8A-4147-A177-3AD203B41FA5}">
                      <a16:colId xmlns:a16="http://schemas.microsoft.com/office/drawing/2014/main" val="3565431365"/>
                    </a:ext>
                  </a:extLst>
                </a:gridCol>
              </a:tblGrid>
              <a:tr h="370840">
                <a:tc>
                  <a:txBody>
                    <a:bodyPr/>
                    <a:lstStyle/>
                    <a:p>
                      <a:r>
                        <a:rPr lang="en-US" b="1" dirty="0"/>
                        <a:t>Summary</a:t>
                      </a:r>
                      <a:r>
                        <a:rPr lang="en-US" dirty="0"/>
                        <a:t>: Inference engine parses user input, determines type (fact/query) and acts on input</a:t>
                      </a:r>
                    </a:p>
                  </a:txBody>
                  <a:tcPr/>
                </a:tc>
                <a:extLst>
                  <a:ext uri="{0D108BD9-81ED-4DB2-BD59-A6C34878D82A}">
                    <a16:rowId xmlns:a16="http://schemas.microsoft.com/office/drawing/2014/main" val="1920818122"/>
                  </a:ext>
                </a:extLst>
              </a:tr>
              <a:tr h="370840">
                <a:tc>
                  <a:txBody>
                    <a:bodyPr/>
                    <a:lstStyle/>
                    <a:p>
                      <a:r>
                        <a:rPr lang="en-US" b="1" dirty="0"/>
                        <a:t>Components</a:t>
                      </a:r>
                      <a:r>
                        <a:rPr lang="en-US" dirty="0"/>
                        <a:t>: User interface, inference engine, knowledge base</a:t>
                      </a:r>
                    </a:p>
                  </a:txBody>
                  <a:tcPr/>
                </a:tc>
                <a:extLst>
                  <a:ext uri="{0D108BD9-81ED-4DB2-BD59-A6C34878D82A}">
                    <a16:rowId xmlns:a16="http://schemas.microsoft.com/office/drawing/2014/main" val="1353163784"/>
                  </a:ext>
                </a:extLst>
              </a:tr>
              <a:tr h="370840">
                <a:tc>
                  <a:txBody>
                    <a:bodyPr/>
                    <a:lstStyle/>
                    <a:p>
                      <a:r>
                        <a:rPr lang="en-US" b="1" dirty="0"/>
                        <a:t>Connectors</a:t>
                      </a:r>
                      <a:r>
                        <a:rPr lang="en-US" dirty="0"/>
                        <a:t>: Components are tightly interconnected with LPC or shared data access</a:t>
                      </a:r>
                    </a:p>
                  </a:txBody>
                  <a:tcPr/>
                </a:tc>
                <a:extLst>
                  <a:ext uri="{0D108BD9-81ED-4DB2-BD59-A6C34878D82A}">
                    <a16:rowId xmlns:a16="http://schemas.microsoft.com/office/drawing/2014/main" val="1839859950"/>
                  </a:ext>
                </a:extLst>
              </a:tr>
              <a:tr h="370840">
                <a:tc>
                  <a:txBody>
                    <a:bodyPr/>
                    <a:lstStyle/>
                    <a:p>
                      <a:r>
                        <a:rPr lang="en-US" b="1" dirty="0"/>
                        <a:t>Data elements</a:t>
                      </a:r>
                      <a:r>
                        <a:rPr lang="en-US" dirty="0"/>
                        <a:t>: Facts and queries</a:t>
                      </a:r>
                    </a:p>
                  </a:txBody>
                  <a:tcPr/>
                </a:tc>
                <a:extLst>
                  <a:ext uri="{0D108BD9-81ED-4DB2-BD59-A6C34878D82A}">
                    <a16:rowId xmlns:a16="http://schemas.microsoft.com/office/drawing/2014/main" val="2559742039"/>
                  </a:ext>
                </a:extLst>
              </a:tr>
              <a:tr h="370840">
                <a:tc>
                  <a:txBody>
                    <a:bodyPr/>
                    <a:lstStyle/>
                    <a:p>
                      <a:r>
                        <a:rPr lang="en-US" b="1" dirty="0"/>
                        <a:t>Topology</a:t>
                      </a:r>
                      <a:r>
                        <a:rPr lang="en-US" dirty="0"/>
                        <a:t>: Tightly-coupled three-tier</a:t>
                      </a:r>
                    </a:p>
                  </a:txBody>
                  <a:tcPr/>
                </a:tc>
                <a:extLst>
                  <a:ext uri="{0D108BD9-81ED-4DB2-BD59-A6C34878D82A}">
                    <a16:rowId xmlns:a16="http://schemas.microsoft.com/office/drawing/2014/main" val="2071415196"/>
                  </a:ext>
                </a:extLst>
              </a:tr>
              <a:tr h="370840">
                <a:tc>
                  <a:txBody>
                    <a:bodyPr/>
                    <a:lstStyle/>
                    <a:p>
                      <a:r>
                        <a:rPr lang="en-US" b="1" dirty="0"/>
                        <a:t>Additional constraints</a:t>
                      </a:r>
                      <a:r>
                        <a:rPr lang="en-US" dirty="0"/>
                        <a:t>: Behavior easily modified through modification of knowledge base</a:t>
                      </a:r>
                    </a:p>
                  </a:txBody>
                  <a:tcPr/>
                </a:tc>
                <a:extLst>
                  <a:ext uri="{0D108BD9-81ED-4DB2-BD59-A6C34878D82A}">
                    <a16:rowId xmlns:a16="http://schemas.microsoft.com/office/drawing/2014/main" val="1844578667"/>
                  </a:ext>
                </a:extLst>
              </a:tr>
              <a:tr h="370840">
                <a:tc>
                  <a:txBody>
                    <a:bodyPr/>
                    <a:lstStyle/>
                    <a:p>
                      <a:r>
                        <a:rPr lang="en-US" b="1" dirty="0"/>
                        <a:t>Qualities</a:t>
                      </a:r>
                      <a:r>
                        <a:rPr lang="en-US" dirty="0"/>
                        <a:t>:</a:t>
                      </a:r>
                    </a:p>
                  </a:txBody>
                  <a:tcPr/>
                </a:tc>
                <a:extLst>
                  <a:ext uri="{0D108BD9-81ED-4DB2-BD59-A6C34878D82A}">
                    <a16:rowId xmlns:a16="http://schemas.microsoft.com/office/drawing/2014/main" val="3672103038"/>
                  </a:ext>
                </a:extLst>
              </a:tr>
              <a:tr h="370840">
                <a:tc>
                  <a:txBody>
                    <a:bodyPr/>
                    <a:lstStyle/>
                    <a:p>
                      <a:endParaRPr lang="en-US" dirty="0"/>
                    </a:p>
                  </a:txBody>
                  <a:tcPr/>
                </a:tc>
                <a:extLst>
                  <a:ext uri="{0D108BD9-81ED-4DB2-BD59-A6C34878D82A}">
                    <a16:rowId xmlns:a16="http://schemas.microsoft.com/office/drawing/2014/main" val="1459849202"/>
                  </a:ext>
                </a:extLst>
              </a:tr>
              <a:tr h="370840">
                <a:tc>
                  <a:txBody>
                    <a:bodyPr/>
                    <a:lstStyle/>
                    <a:p>
                      <a:r>
                        <a:rPr lang="en-US" b="1" dirty="0"/>
                        <a:t>Typical uses</a:t>
                      </a:r>
                      <a:r>
                        <a:rPr lang="en-US" dirty="0"/>
                        <a:t>: When the problem can be understood as a set of repeating predicate resolutions</a:t>
                      </a:r>
                    </a:p>
                  </a:txBody>
                  <a:tcPr/>
                </a:tc>
                <a:extLst>
                  <a:ext uri="{0D108BD9-81ED-4DB2-BD59-A6C34878D82A}">
                    <a16:rowId xmlns:a16="http://schemas.microsoft.com/office/drawing/2014/main" val="2052877018"/>
                  </a:ext>
                </a:extLst>
              </a:tr>
              <a:tr h="370840">
                <a:tc>
                  <a:txBody>
                    <a:bodyPr/>
                    <a:lstStyle/>
                    <a:p>
                      <a:r>
                        <a:rPr lang="en-US" b="1" dirty="0"/>
                        <a:t>Cautions</a:t>
                      </a:r>
                      <a:r>
                        <a:rPr lang="en-US" dirty="0"/>
                        <a:t>: Large number </a:t>
                      </a:r>
                      <a:r>
                        <a:rPr lang="en-US"/>
                        <a:t>of rules; </a:t>
                      </a:r>
                      <a:endParaRPr lang="en-US" dirty="0"/>
                    </a:p>
                  </a:txBody>
                  <a:tcPr/>
                </a:tc>
                <a:extLst>
                  <a:ext uri="{0D108BD9-81ED-4DB2-BD59-A6C34878D82A}">
                    <a16:rowId xmlns:a16="http://schemas.microsoft.com/office/drawing/2014/main" val="231181336"/>
                  </a:ext>
                </a:extLst>
              </a:tr>
              <a:tr h="370840">
                <a:tc>
                  <a:txBody>
                    <a:bodyPr/>
                    <a:lstStyle/>
                    <a:p>
                      <a:r>
                        <a:rPr lang="en-US" b="1" dirty="0"/>
                        <a:t>Lang. / </a:t>
                      </a:r>
                      <a:r>
                        <a:rPr lang="en-US" b="1" dirty="0" err="1"/>
                        <a:t>env</a:t>
                      </a:r>
                      <a:r>
                        <a:rPr lang="en-US" b="1" dirty="0"/>
                        <a:t>. relationships</a:t>
                      </a:r>
                      <a:r>
                        <a:rPr lang="en-US" dirty="0"/>
                        <a:t>: Prolog is a common language used for expert systems</a:t>
                      </a:r>
                    </a:p>
                  </a:txBody>
                  <a:tcPr/>
                </a:tc>
                <a:extLst>
                  <a:ext uri="{0D108BD9-81ED-4DB2-BD59-A6C34878D82A}">
                    <a16:rowId xmlns:a16="http://schemas.microsoft.com/office/drawing/2014/main" val="857360620"/>
                  </a:ext>
                </a:extLst>
              </a:tr>
            </a:tbl>
          </a:graphicData>
        </a:graphic>
      </p:graphicFrame>
    </p:spTree>
    <p:extLst>
      <p:ext uri="{BB962C8B-B14F-4D97-AF65-F5344CB8AC3E}">
        <p14:creationId xmlns:p14="http://schemas.microsoft.com/office/powerpoint/2010/main" val="40933140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F4C59-1A85-2241-BA63-597393865818}"/>
              </a:ext>
            </a:extLst>
          </p:cNvPr>
          <p:cNvSpPr>
            <a:spLocks noGrp="1"/>
          </p:cNvSpPr>
          <p:nvPr>
            <p:ph type="title"/>
          </p:nvPr>
        </p:nvSpPr>
        <p:spPr/>
        <p:txBody>
          <a:bodyPr/>
          <a:lstStyle/>
          <a:p>
            <a:r>
              <a:rPr lang="en-US" b="1" dirty="0"/>
              <a:t>Style</a:t>
            </a:r>
            <a:r>
              <a:rPr lang="en-US" dirty="0"/>
              <a:t>: Interpreter</a:t>
            </a:r>
          </a:p>
        </p:txBody>
      </p:sp>
      <p:graphicFrame>
        <p:nvGraphicFramePr>
          <p:cNvPr id="7" name="Content Placeholder 6">
            <a:extLst>
              <a:ext uri="{FF2B5EF4-FFF2-40B4-BE49-F238E27FC236}">
                <a16:creationId xmlns:a16="http://schemas.microsoft.com/office/drawing/2014/main" id="{40A46DD3-E595-E649-960B-8B9F1334CA29}"/>
              </a:ext>
            </a:extLst>
          </p:cNvPr>
          <p:cNvGraphicFramePr>
            <a:graphicFrameLocks noGrp="1"/>
          </p:cNvGraphicFramePr>
          <p:nvPr>
            <p:ph idx="1"/>
            <p:extLst>
              <p:ext uri="{D42A27DB-BD31-4B8C-83A1-F6EECF244321}">
                <p14:modId xmlns:p14="http://schemas.microsoft.com/office/powerpoint/2010/main" val="2535758783"/>
              </p:ext>
            </p:extLst>
          </p:nvPr>
        </p:nvGraphicFramePr>
        <p:xfrm>
          <a:off x="838200" y="1825625"/>
          <a:ext cx="10515600" cy="4079240"/>
        </p:xfrm>
        <a:graphic>
          <a:graphicData uri="http://schemas.openxmlformats.org/drawingml/2006/table">
            <a:tbl>
              <a:tblPr bandRow="1">
                <a:tableStyleId>{C083E6E3-FA7D-4D7B-A595-EF9225AFEA82}</a:tableStyleId>
              </a:tblPr>
              <a:tblGrid>
                <a:gridCol w="10515600">
                  <a:extLst>
                    <a:ext uri="{9D8B030D-6E8A-4147-A177-3AD203B41FA5}">
                      <a16:colId xmlns:a16="http://schemas.microsoft.com/office/drawing/2014/main" val="3565431365"/>
                    </a:ext>
                  </a:extLst>
                </a:gridCol>
              </a:tblGrid>
              <a:tr h="370840">
                <a:tc>
                  <a:txBody>
                    <a:bodyPr/>
                    <a:lstStyle/>
                    <a:p>
                      <a:r>
                        <a:rPr lang="en-US" b="1" dirty="0"/>
                        <a:t>Summary</a:t>
                      </a:r>
                      <a:r>
                        <a:rPr lang="en-US" dirty="0"/>
                        <a:t>: Interpreter parses and executes input commands, updating state</a:t>
                      </a:r>
                    </a:p>
                  </a:txBody>
                  <a:tcPr/>
                </a:tc>
                <a:extLst>
                  <a:ext uri="{0D108BD9-81ED-4DB2-BD59-A6C34878D82A}">
                    <a16:rowId xmlns:a16="http://schemas.microsoft.com/office/drawing/2014/main" val="1920818122"/>
                  </a:ext>
                </a:extLst>
              </a:tr>
              <a:tr h="370840">
                <a:tc>
                  <a:txBody>
                    <a:bodyPr/>
                    <a:lstStyle/>
                    <a:p>
                      <a:r>
                        <a:rPr lang="en-US" b="1" dirty="0"/>
                        <a:t>Components</a:t>
                      </a:r>
                      <a:r>
                        <a:rPr lang="en-US" dirty="0"/>
                        <a:t>: Command interpreter, program / interpreter state, user interface</a:t>
                      </a:r>
                    </a:p>
                  </a:txBody>
                  <a:tcPr/>
                </a:tc>
                <a:extLst>
                  <a:ext uri="{0D108BD9-81ED-4DB2-BD59-A6C34878D82A}">
                    <a16:rowId xmlns:a16="http://schemas.microsoft.com/office/drawing/2014/main" val="1353163784"/>
                  </a:ext>
                </a:extLst>
              </a:tr>
              <a:tr h="370840">
                <a:tc>
                  <a:txBody>
                    <a:bodyPr/>
                    <a:lstStyle/>
                    <a:p>
                      <a:r>
                        <a:rPr lang="en-US" b="1" dirty="0"/>
                        <a:t>Connectors</a:t>
                      </a:r>
                      <a:r>
                        <a:rPr lang="en-US" dirty="0"/>
                        <a:t>: Typically closely bound with direct procedure calls</a:t>
                      </a:r>
                    </a:p>
                  </a:txBody>
                  <a:tcPr/>
                </a:tc>
                <a:extLst>
                  <a:ext uri="{0D108BD9-81ED-4DB2-BD59-A6C34878D82A}">
                    <a16:rowId xmlns:a16="http://schemas.microsoft.com/office/drawing/2014/main" val="1839859950"/>
                  </a:ext>
                </a:extLst>
              </a:tr>
              <a:tr h="370840">
                <a:tc>
                  <a:txBody>
                    <a:bodyPr/>
                    <a:lstStyle/>
                    <a:p>
                      <a:r>
                        <a:rPr lang="en-US" b="1" dirty="0"/>
                        <a:t>Data elements</a:t>
                      </a:r>
                      <a:r>
                        <a:rPr lang="en-US" dirty="0"/>
                        <a:t>: Commands</a:t>
                      </a:r>
                    </a:p>
                  </a:txBody>
                  <a:tcPr/>
                </a:tc>
                <a:extLst>
                  <a:ext uri="{0D108BD9-81ED-4DB2-BD59-A6C34878D82A}">
                    <a16:rowId xmlns:a16="http://schemas.microsoft.com/office/drawing/2014/main" val="2559742039"/>
                  </a:ext>
                </a:extLst>
              </a:tr>
              <a:tr h="370840">
                <a:tc>
                  <a:txBody>
                    <a:bodyPr/>
                    <a:lstStyle/>
                    <a:p>
                      <a:r>
                        <a:rPr lang="en-US" b="1" dirty="0"/>
                        <a:t>Topology</a:t>
                      </a:r>
                      <a:r>
                        <a:rPr lang="en-US" dirty="0"/>
                        <a:t>: Tightly-coupled three-tier</a:t>
                      </a:r>
                    </a:p>
                  </a:txBody>
                  <a:tcPr/>
                </a:tc>
                <a:extLst>
                  <a:ext uri="{0D108BD9-81ED-4DB2-BD59-A6C34878D82A}">
                    <a16:rowId xmlns:a16="http://schemas.microsoft.com/office/drawing/2014/main" val="2071415196"/>
                  </a:ext>
                </a:extLst>
              </a:tr>
              <a:tr h="370840">
                <a:tc>
                  <a:txBody>
                    <a:bodyPr/>
                    <a:lstStyle/>
                    <a:p>
                      <a:r>
                        <a:rPr lang="en-US" b="1" dirty="0"/>
                        <a:t>Additional constraints</a:t>
                      </a:r>
                      <a:r>
                        <a:rPr lang="en-US" dirty="0"/>
                        <a:t>: </a:t>
                      </a:r>
                    </a:p>
                  </a:txBody>
                  <a:tcPr/>
                </a:tc>
                <a:extLst>
                  <a:ext uri="{0D108BD9-81ED-4DB2-BD59-A6C34878D82A}">
                    <a16:rowId xmlns:a16="http://schemas.microsoft.com/office/drawing/2014/main" val="1844578667"/>
                  </a:ext>
                </a:extLst>
              </a:tr>
              <a:tr h="370840">
                <a:tc>
                  <a:txBody>
                    <a:bodyPr/>
                    <a:lstStyle/>
                    <a:p>
                      <a:r>
                        <a:rPr lang="en-US" b="1" dirty="0"/>
                        <a:t>Qualities</a:t>
                      </a:r>
                      <a:r>
                        <a:rPr lang="en-US" dirty="0"/>
                        <a:t>: Highly-dynamic behavior is possible, parsed input may exhibit extensions</a:t>
                      </a:r>
                    </a:p>
                  </a:txBody>
                  <a:tcPr/>
                </a:tc>
                <a:extLst>
                  <a:ext uri="{0D108BD9-81ED-4DB2-BD59-A6C34878D82A}">
                    <a16:rowId xmlns:a16="http://schemas.microsoft.com/office/drawing/2014/main" val="3672103038"/>
                  </a:ext>
                </a:extLst>
              </a:tr>
              <a:tr h="370840">
                <a:tc>
                  <a:txBody>
                    <a:bodyPr/>
                    <a:lstStyle/>
                    <a:p>
                      <a:endParaRPr lang="en-US" dirty="0"/>
                    </a:p>
                  </a:txBody>
                  <a:tcPr/>
                </a:tc>
                <a:extLst>
                  <a:ext uri="{0D108BD9-81ED-4DB2-BD59-A6C34878D82A}">
                    <a16:rowId xmlns:a16="http://schemas.microsoft.com/office/drawing/2014/main" val="1459849202"/>
                  </a:ext>
                </a:extLst>
              </a:tr>
              <a:tr h="370840">
                <a:tc>
                  <a:txBody>
                    <a:bodyPr/>
                    <a:lstStyle/>
                    <a:p>
                      <a:r>
                        <a:rPr lang="en-US" b="1" dirty="0"/>
                        <a:t>Typical uses</a:t>
                      </a:r>
                      <a:r>
                        <a:rPr lang="en-US" dirty="0"/>
                        <a:t>: Superb for end user programmability</a:t>
                      </a:r>
                    </a:p>
                  </a:txBody>
                  <a:tcPr/>
                </a:tc>
                <a:extLst>
                  <a:ext uri="{0D108BD9-81ED-4DB2-BD59-A6C34878D82A}">
                    <a16:rowId xmlns:a16="http://schemas.microsoft.com/office/drawing/2014/main" val="2052877018"/>
                  </a:ext>
                </a:extLst>
              </a:tr>
              <a:tr h="370840">
                <a:tc>
                  <a:txBody>
                    <a:bodyPr/>
                    <a:lstStyle/>
                    <a:p>
                      <a:r>
                        <a:rPr lang="en-US" b="1" dirty="0"/>
                        <a:t>Cautions</a:t>
                      </a:r>
                      <a:r>
                        <a:rPr lang="en-US" dirty="0"/>
                        <a:t>: May be slower to execute, memory management may be an issue</a:t>
                      </a:r>
                    </a:p>
                  </a:txBody>
                  <a:tcPr/>
                </a:tc>
                <a:extLst>
                  <a:ext uri="{0D108BD9-81ED-4DB2-BD59-A6C34878D82A}">
                    <a16:rowId xmlns:a16="http://schemas.microsoft.com/office/drawing/2014/main" val="231181336"/>
                  </a:ext>
                </a:extLst>
              </a:tr>
              <a:tr h="370840">
                <a:tc>
                  <a:txBody>
                    <a:bodyPr/>
                    <a:lstStyle/>
                    <a:p>
                      <a:r>
                        <a:rPr lang="en-US" b="1" dirty="0"/>
                        <a:t>Lang. / </a:t>
                      </a:r>
                      <a:r>
                        <a:rPr lang="en-US" b="1" dirty="0" err="1"/>
                        <a:t>env</a:t>
                      </a:r>
                      <a:r>
                        <a:rPr lang="en-US" b="1" dirty="0"/>
                        <a:t>. relationships</a:t>
                      </a:r>
                      <a:r>
                        <a:rPr lang="en-US" dirty="0"/>
                        <a:t>: LISP and scheme are interpreted languages, </a:t>
                      </a:r>
                      <a:r>
                        <a:rPr lang="en-US" dirty="0" err="1"/>
                        <a:t>javascript</a:t>
                      </a:r>
                      <a:r>
                        <a:rPr lang="en-US" dirty="0"/>
                        <a:t>, macros</a:t>
                      </a:r>
                    </a:p>
                  </a:txBody>
                  <a:tcPr/>
                </a:tc>
                <a:extLst>
                  <a:ext uri="{0D108BD9-81ED-4DB2-BD59-A6C34878D82A}">
                    <a16:rowId xmlns:a16="http://schemas.microsoft.com/office/drawing/2014/main" val="857360620"/>
                  </a:ext>
                </a:extLst>
              </a:tr>
            </a:tbl>
          </a:graphicData>
        </a:graphic>
      </p:graphicFrame>
    </p:spTree>
    <p:extLst>
      <p:ext uri="{BB962C8B-B14F-4D97-AF65-F5344CB8AC3E}">
        <p14:creationId xmlns:p14="http://schemas.microsoft.com/office/powerpoint/2010/main" val="27555299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F4C59-1A85-2241-BA63-597393865818}"/>
              </a:ext>
            </a:extLst>
          </p:cNvPr>
          <p:cNvSpPr>
            <a:spLocks noGrp="1"/>
          </p:cNvSpPr>
          <p:nvPr>
            <p:ph type="title"/>
          </p:nvPr>
        </p:nvSpPr>
        <p:spPr/>
        <p:txBody>
          <a:bodyPr/>
          <a:lstStyle/>
          <a:p>
            <a:r>
              <a:rPr lang="en-US" b="1" dirty="0"/>
              <a:t>Style</a:t>
            </a:r>
            <a:r>
              <a:rPr lang="en-US" dirty="0"/>
              <a:t>: Mobile code</a:t>
            </a:r>
          </a:p>
        </p:txBody>
      </p:sp>
      <p:graphicFrame>
        <p:nvGraphicFramePr>
          <p:cNvPr id="7" name="Content Placeholder 6">
            <a:extLst>
              <a:ext uri="{FF2B5EF4-FFF2-40B4-BE49-F238E27FC236}">
                <a16:creationId xmlns:a16="http://schemas.microsoft.com/office/drawing/2014/main" id="{40A46DD3-E595-E649-960B-8B9F1334CA29}"/>
              </a:ext>
            </a:extLst>
          </p:cNvPr>
          <p:cNvGraphicFramePr>
            <a:graphicFrameLocks noGrp="1"/>
          </p:cNvGraphicFramePr>
          <p:nvPr>
            <p:ph idx="1"/>
            <p:extLst>
              <p:ext uri="{D42A27DB-BD31-4B8C-83A1-F6EECF244321}">
                <p14:modId xmlns:p14="http://schemas.microsoft.com/office/powerpoint/2010/main" val="3065921353"/>
              </p:ext>
            </p:extLst>
          </p:nvPr>
        </p:nvGraphicFramePr>
        <p:xfrm>
          <a:off x="838200" y="1825625"/>
          <a:ext cx="10515600" cy="4079240"/>
        </p:xfrm>
        <a:graphic>
          <a:graphicData uri="http://schemas.openxmlformats.org/drawingml/2006/table">
            <a:tbl>
              <a:tblPr bandRow="1">
                <a:tableStyleId>{C083E6E3-FA7D-4D7B-A595-EF9225AFEA82}</a:tableStyleId>
              </a:tblPr>
              <a:tblGrid>
                <a:gridCol w="10515600">
                  <a:extLst>
                    <a:ext uri="{9D8B030D-6E8A-4147-A177-3AD203B41FA5}">
                      <a16:colId xmlns:a16="http://schemas.microsoft.com/office/drawing/2014/main" val="3565431365"/>
                    </a:ext>
                  </a:extLst>
                </a:gridCol>
              </a:tblGrid>
              <a:tr h="370840">
                <a:tc>
                  <a:txBody>
                    <a:bodyPr/>
                    <a:lstStyle/>
                    <a:p>
                      <a:r>
                        <a:rPr lang="en-US" b="1" dirty="0"/>
                        <a:t>Summary</a:t>
                      </a:r>
                      <a:r>
                        <a:rPr lang="en-US" dirty="0"/>
                        <a:t>: Code moves to be interpreted on another host, occasionally state does as well</a:t>
                      </a:r>
                    </a:p>
                  </a:txBody>
                  <a:tcPr/>
                </a:tc>
                <a:extLst>
                  <a:ext uri="{0D108BD9-81ED-4DB2-BD59-A6C34878D82A}">
                    <a16:rowId xmlns:a16="http://schemas.microsoft.com/office/drawing/2014/main" val="1920818122"/>
                  </a:ext>
                </a:extLst>
              </a:tr>
              <a:tr h="370840">
                <a:tc>
                  <a:txBody>
                    <a:bodyPr/>
                    <a:lstStyle/>
                    <a:p>
                      <a:r>
                        <a:rPr lang="en-US" b="1" dirty="0"/>
                        <a:t>Components</a:t>
                      </a:r>
                      <a:r>
                        <a:rPr lang="en-US" dirty="0"/>
                        <a:t>: Execution dock which handles receipt and deployment, compiler/interpreter</a:t>
                      </a:r>
                    </a:p>
                  </a:txBody>
                  <a:tcPr/>
                </a:tc>
                <a:extLst>
                  <a:ext uri="{0D108BD9-81ED-4DB2-BD59-A6C34878D82A}">
                    <a16:rowId xmlns:a16="http://schemas.microsoft.com/office/drawing/2014/main" val="1353163784"/>
                  </a:ext>
                </a:extLst>
              </a:tr>
              <a:tr h="370840">
                <a:tc>
                  <a:txBody>
                    <a:bodyPr/>
                    <a:lstStyle/>
                    <a:p>
                      <a:r>
                        <a:rPr lang="en-US" b="1" dirty="0"/>
                        <a:t>Connectors</a:t>
                      </a:r>
                      <a:r>
                        <a:rPr lang="en-US" dirty="0"/>
                        <a:t>: Network protocols and elements for packaging code</a:t>
                      </a:r>
                    </a:p>
                  </a:txBody>
                  <a:tcPr/>
                </a:tc>
                <a:extLst>
                  <a:ext uri="{0D108BD9-81ED-4DB2-BD59-A6C34878D82A}">
                    <a16:rowId xmlns:a16="http://schemas.microsoft.com/office/drawing/2014/main" val="1839859950"/>
                  </a:ext>
                </a:extLst>
              </a:tr>
              <a:tr h="370840">
                <a:tc>
                  <a:txBody>
                    <a:bodyPr/>
                    <a:lstStyle/>
                    <a:p>
                      <a:r>
                        <a:rPr lang="en-US" b="1" dirty="0"/>
                        <a:t>Data elements</a:t>
                      </a:r>
                      <a:r>
                        <a:rPr lang="en-US" dirty="0"/>
                        <a:t>: Representation of code as data; program data; state</a:t>
                      </a:r>
                    </a:p>
                  </a:txBody>
                  <a:tcPr/>
                </a:tc>
                <a:extLst>
                  <a:ext uri="{0D108BD9-81ED-4DB2-BD59-A6C34878D82A}">
                    <a16:rowId xmlns:a16="http://schemas.microsoft.com/office/drawing/2014/main" val="2559742039"/>
                  </a:ext>
                </a:extLst>
              </a:tr>
              <a:tr h="370840">
                <a:tc>
                  <a:txBody>
                    <a:bodyPr/>
                    <a:lstStyle/>
                    <a:p>
                      <a:r>
                        <a:rPr lang="en-US" b="1" dirty="0"/>
                        <a:t>Topology</a:t>
                      </a:r>
                      <a:r>
                        <a:rPr lang="en-US" dirty="0"/>
                        <a:t>: Network</a:t>
                      </a:r>
                    </a:p>
                  </a:txBody>
                  <a:tcPr/>
                </a:tc>
                <a:extLst>
                  <a:ext uri="{0D108BD9-81ED-4DB2-BD59-A6C34878D82A}">
                    <a16:rowId xmlns:a16="http://schemas.microsoft.com/office/drawing/2014/main" val="2071415196"/>
                  </a:ext>
                </a:extLst>
              </a:tr>
              <a:tr h="370840">
                <a:tc>
                  <a:txBody>
                    <a:bodyPr/>
                    <a:lstStyle/>
                    <a:p>
                      <a:r>
                        <a:rPr lang="en-US" b="1" dirty="0"/>
                        <a:t>Variants</a:t>
                      </a:r>
                      <a:r>
                        <a:rPr lang="en-US" dirty="0"/>
                        <a:t>: Code-on-demand; remove evaluation; mobile agent</a:t>
                      </a:r>
                    </a:p>
                  </a:txBody>
                  <a:tcPr/>
                </a:tc>
                <a:extLst>
                  <a:ext uri="{0D108BD9-81ED-4DB2-BD59-A6C34878D82A}">
                    <a16:rowId xmlns:a16="http://schemas.microsoft.com/office/drawing/2014/main" val="1844578667"/>
                  </a:ext>
                </a:extLst>
              </a:tr>
              <a:tr h="370840">
                <a:tc>
                  <a:txBody>
                    <a:bodyPr/>
                    <a:lstStyle/>
                    <a:p>
                      <a:r>
                        <a:rPr lang="en-US" b="1" dirty="0"/>
                        <a:t>Qualities</a:t>
                      </a:r>
                      <a:r>
                        <a:rPr lang="en-US" dirty="0"/>
                        <a:t>: Dynamic adaptability; move processing to available power</a:t>
                      </a:r>
                    </a:p>
                  </a:txBody>
                  <a:tcPr/>
                </a:tc>
                <a:extLst>
                  <a:ext uri="{0D108BD9-81ED-4DB2-BD59-A6C34878D82A}">
                    <a16:rowId xmlns:a16="http://schemas.microsoft.com/office/drawing/2014/main" val="3672103038"/>
                  </a:ext>
                </a:extLst>
              </a:tr>
              <a:tr h="370840">
                <a:tc>
                  <a:txBody>
                    <a:bodyPr/>
                    <a:lstStyle/>
                    <a:p>
                      <a:endParaRPr lang="en-US" dirty="0"/>
                    </a:p>
                  </a:txBody>
                  <a:tcPr/>
                </a:tc>
                <a:extLst>
                  <a:ext uri="{0D108BD9-81ED-4DB2-BD59-A6C34878D82A}">
                    <a16:rowId xmlns:a16="http://schemas.microsoft.com/office/drawing/2014/main" val="1459849202"/>
                  </a:ext>
                </a:extLst>
              </a:tr>
              <a:tr h="370840">
                <a:tc>
                  <a:txBody>
                    <a:bodyPr/>
                    <a:lstStyle/>
                    <a:p>
                      <a:r>
                        <a:rPr lang="en-US" b="1" dirty="0"/>
                        <a:t>Typical uses</a:t>
                      </a:r>
                      <a:r>
                        <a:rPr lang="en-US" dirty="0"/>
                        <a:t>: When processing large data sets it’s more efficient to move the code to the data</a:t>
                      </a:r>
                    </a:p>
                  </a:txBody>
                  <a:tcPr/>
                </a:tc>
                <a:extLst>
                  <a:ext uri="{0D108BD9-81ED-4DB2-BD59-A6C34878D82A}">
                    <a16:rowId xmlns:a16="http://schemas.microsoft.com/office/drawing/2014/main" val="2052877018"/>
                  </a:ext>
                </a:extLst>
              </a:tr>
              <a:tr h="370840">
                <a:tc>
                  <a:txBody>
                    <a:bodyPr/>
                    <a:lstStyle/>
                    <a:p>
                      <a:r>
                        <a:rPr lang="en-US" b="1" dirty="0"/>
                        <a:t>Cautions</a:t>
                      </a:r>
                      <a:r>
                        <a:rPr lang="en-US" dirty="0"/>
                        <a:t>: Security issues – execution of remote code may escape sandbox; network cost to distribute</a:t>
                      </a:r>
                    </a:p>
                  </a:txBody>
                  <a:tcPr/>
                </a:tc>
                <a:extLst>
                  <a:ext uri="{0D108BD9-81ED-4DB2-BD59-A6C34878D82A}">
                    <a16:rowId xmlns:a16="http://schemas.microsoft.com/office/drawing/2014/main" val="231181336"/>
                  </a:ext>
                </a:extLst>
              </a:tr>
              <a:tr h="370840">
                <a:tc>
                  <a:txBody>
                    <a:bodyPr/>
                    <a:lstStyle/>
                    <a:p>
                      <a:r>
                        <a:rPr lang="en-US" b="1" dirty="0"/>
                        <a:t>Lang. / </a:t>
                      </a:r>
                      <a:r>
                        <a:rPr lang="en-US" b="1" dirty="0" err="1"/>
                        <a:t>env</a:t>
                      </a:r>
                      <a:r>
                        <a:rPr lang="en-US" b="1" dirty="0"/>
                        <a:t>. relationships</a:t>
                      </a:r>
                      <a:r>
                        <a:rPr lang="en-US" dirty="0"/>
                        <a:t>: Scripting languages, grid computing</a:t>
                      </a:r>
                    </a:p>
                  </a:txBody>
                  <a:tcPr/>
                </a:tc>
                <a:extLst>
                  <a:ext uri="{0D108BD9-81ED-4DB2-BD59-A6C34878D82A}">
                    <a16:rowId xmlns:a16="http://schemas.microsoft.com/office/drawing/2014/main" val="857360620"/>
                  </a:ext>
                </a:extLst>
              </a:tr>
            </a:tbl>
          </a:graphicData>
        </a:graphic>
      </p:graphicFrame>
    </p:spTree>
    <p:extLst>
      <p:ext uri="{BB962C8B-B14F-4D97-AF65-F5344CB8AC3E}">
        <p14:creationId xmlns:p14="http://schemas.microsoft.com/office/powerpoint/2010/main" val="38588079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F4C59-1A85-2241-BA63-597393865818}"/>
              </a:ext>
            </a:extLst>
          </p:cNvPr>
          <p:cNvSpPr>
            <a:spLocks noGrp="1"/>
          </p:cNvSpPr>
          <p:nvPr>
            <p:ph type="title"/>
          </p:nvPr>
        </p:nvSpPr>
        <p:spPr/>
        <p:txBody>
          <a:bodyPr/>
          <a:lstStyle/>
          <a:p>
            <a:r>
              <a:rPr lang="en-US" b="1" dirty="0"/>
              <a:t>Style</a:t>
            </a:r>
            <a:r>
              <a:rPr lang="en-US" dirty="0"/>
              <a:t>: Publish-subscribe</a:t>
            </a:r>
          </a:p>
        </p:txBody>
      </p:sp>
      <p:graphicFrame>
        <p:nvGraphicFramePr>
          <p:cNvPr id="7" name="Content Placeholder 6">
            <a:extLst>
              <a:ext uri="{FF2B5EF4-FFF2-40B4-BE49-F238E27FC236}">
                <a16:creationId xmlns:a16="http://schemas.microsoft.com/office/drawing/2014/main" id="{40A46DD3-E595-E649-960B-8B9F1334CA29}"/>
              </a:ext>
            </a:extLst>
          </p:cNvPr>
          <p:cNvGraphicFramePr>
            <a:graphicFrameLocks noGrp="1"/>
          </p:cNvGraphicFramePr>
          <p:nvPr>
            <p:ph idx="1"/>
            <p:extLst>
              <p:ext uri="{D42A27DB-BD31-4B8C-83A1-F6EECF244321}">
                <p14:modId xmlns:p14="http://schemas.microsoft.com/office/powerpoint/2010/main" val="2347998220"/>
              </p:ext>
            </p:extLst>
          </p:nvPr>
        </p:nvGraphicFramePr>
        <p:xfrm>
          <a:off x="838200" y="1825625"/>
          <a:ext cx="10515600" cy="4079240"/>
        </p:xfrm>
        <a:graphic>
          <a:graphicData uri="http://schemas.openxmlformats.org/drawingml/2006/table">
            <a:tbl>
              <a:tblPr bandRow="1">
                <a:tableStyleId>{C083E6E3-FA7D-4D7B-A595-EF9225AFEA82}</a:tableStyleId>
              </a:tblPr>
              <a:tblGrid>
                <a:gridCol w="10515600">
                  <a:extLst>
                    <a:ext uri="{9D8B030D-6E8A-4147-A177-3AD203B41FA5}">
                      <a16:colId xmlns:a16="http://schemas.microsoft.com/office/drawing/2014/main" val="3565431365"/>
                    </a:ext>
                  </a:extLst>
                </a:gridCol>
              </a:tblGrid>
              <a:tr h="370840">
                <a:tc>
                  <a:txBody>
                    <a:bodyPr/>
                    <a:lstStyle/>
                    <a:p>
                      <a:r>
                        <a:rPr lang="en-US" b="1" dirty="0"/>
                        <a:t>Summary</a:t>
                      </a:r>
                      <a:r>
                        <a:rPr lang="en-US" dirty="0"/>
                        <a:t>: Subscribers register / unregister to receive specific messages; maintained subscriber list</a:t>
                      </a:r>
                    </a:p>
                  </a:txBody>
                  <a:tcPr/>
                </a:tc>
                <a:extLst>
                  <a:ext uri="{0D108BD9-81ED-4DB2-BD59-A6C34878D82A}">
                    <a16:rowId xmlns:a16="http://schemas.microsoft.com/office/drawing/2014/main" val="1920818122"/>
                  </a:ext>
                </a:extLst>
              </a:tr>
              <a:tr h="370840">
                <a:tc>
                  <a:txBody>
                    <a:bodyPr/>
                    <a:lstStyle/>
                    <a:p>
                      <a:r>
                        <a:rPr lang="en-US" b="1" dirty="0"/>
                        <a:t>Components</a:t>
                      </a:r>
                      <a:r>
                        <a:rPr lang="en-US" dirty="0"/>
                        <a:t>: Publisher, subscribers, proxies</a:t>
                      </a:r>
                    </a:p>
                  </a:txBody>
                  <a:tcPr/>
                </a:tc>
                <a:extLst>
                  <a:ext uri="{0D108BD9-81ED-4DB2-BD59-A6C34878D82A}">
                    <a16:rowId xmlns:a16="http://schemas.microsoft.com/office/drawing/2014/main" val="1353163784"/>
                  </a:ext>
                </a:extLst>
              </a:tr>
              <a:tr h="370840">
                <a:tc>
                  <a:txBody>
                    <a:bodyPr/>
                    <a:lstStyle/>
                    <a:p>
                      <a:r>
                        <a:rPr lang="en-US" b="1" dirty="0"/>
                        <a:t>Connectors</a:t>
                      </a:r>
                      <a:r>
                        <a:rPr lang="en-US" dirty="0"/>
                        <a:t>: May be LPC, more likely remote via network protocol; router</a:t>
                      </a:r>
                    </a:p>
                  </a:txBody>
                  <a:tcPr/>
                </a:tc>
                <a:extLst>
                  <a:ext uri="{0D108BD9-81ED-4DB2-BD59-A6C34878D82A}">
                    <a16:rowId xmlns:a16="http://schemas.microsoft.com/office/drawing/2014/main" val="1839859950"/>
                  </a:ext>
                </a:extLst>
              </a:tr>
              <a:tr h="370840">
                <a:tc>
                  <a:txBody>
                    <a:bodyPr/>
                    <a:lstStyle/>
                    <a:p>
                      <a:r>
                        <a:rPr lang="en-US" b="1" dirty="0"/>
                        <a:t>Data elements</a:t>
                      </a:r>
                      <a:r>
                        <a:rPr lang="en-US" dirty="0"/>
                        <a:t>: Subscriptions, notifications, published content</a:t>
                      </a:r>
                    </a:p>
                  </a:txBody>
                  <a:tcPr/>
                </a:tc>
                <a:extLst>
                  <a:ext uri="{0D108BD9-81ED-4DB2-BD59-A6C34878D82A}">
                    <a16:rowId xmlns:a16="http://schemas.microsoft.com/office/drawing/2014/main" val="2559742039"/>
                  </a:ext>
                </a:extLst>
              </a:tr>
              <a:tr h="370840">
                <a:tc>
                  <a:txBody>
                    <a:bodyPr/>
                    <a:lstStyle/>
                    <a:p>
                      <a:r>
                        <a:rPr lang="en-US" b="1" dirty="0"/>
                        <a:t>Topology</a:t>
                      </a:r>
                      <a:r>
                        <a:rPr lang="en-US" dirty="0"/>
                        <a:t>: Subscribers may connect directly or via network protocol and proxy / locator</a:t>
                      </a:r>
                    </a:p>
                  </a:txBody>
                  <a:tcPr/>
                </a:tc>
                <a:extLst>
                  <a:ext uri="{0D108BD9-81ED-4DB2-BD59-A6C34878D82A}">
                    <a16:rowId xmlns:a16="http://schemas.microsoft.com/office/drawing/2014/main" val="2071415196"/>
                  </a:ext>
                </a:extLst>
              </a:tr>
              <a:tr h="370840">
                <a:tc>
                  <a:txBody>
                    <a:bodyPr/>
                    <a:lstStyle/>
                    <a:p>
                      <a:r>
                        <a:rPr lang="en-US" b="1" dirty="0"/>
                        <a:t>Variants</a:t>
                      </a:r>
                      <a:r>
                        <a:rPr lang="en-US" dirty="0"/>
                        <a:t>: Differences in sub / unsub; complex message-based matching</a:t>
                      </a:r>
                    </a:p>
                  </a:txBody>
                  <a:tcPr/>
                </a:tc>
                <a:extLst>
                  <a:ext uri="{0D108BD9-81ED-4DB2-BD59-A6C34878D82A}">
                    <a16:rowId xmlns:a16="http://schemas.microsoft.com/office/drawing/2014/main" val="1844578667"/>
                  </a:ext>
                </a:extLst>
              </a:tr>
              <a:tr h="370840">
                <a:tc>
                  <a:txBody>
                    <a:bodyPr/>
                    <a:lstStyle/>
                    <a:p>
                      <a:r>
                        <a:rPr lang="en-US" b="1" dirty="0"/>
                        <a:t>Qualities</a:t>
                      </a:r>
                      <a:r>
                        <a:rPr lang="en-US" dirty="0"/>
                        <a:t>: Highly-efficient one-way delivery with very low coupling</a:t>
                      </a:r>
                    </a:p>
                  </a:txBody>
                  <a:tcPr/>
                </a:tc>
                <a:extLst>
                  <a:ext uri="{0D108BD9-81ED-4DB2-BD59-A6C34878D82A}">
                    <a16:rowId xmlns:a16="http://schemas.microsoft.com/office/drawing/2014/main" val="3672103038"/>
                  </a:ext>
                </a:extLst>
              </a:tr>
              <a:tr h="370840">
                <a:tc>
                  <a:txBody>
                    <a:bodyPr/>
                    <a:lstStyle/>
                    <a:p>
                      <a:endParaRPr lang="en-US" dirty="0"/>
                    </a:p>
                  </a:txBody>
                  <a:tcPr/>
                </a:tc>
                <a:extLst>
                  <a:ext uri="{0D108BD9-81ED-4DB2-BD59-A6C34878D82A}">
                    <a16:rowId xmlns:a16="http://schemas.microsoft.com/office/drawing/2014/main" val="1459849202"/>
                  </a:ext>
                </a:extLst>
              </a:tr>
              <a:tr h="370840">
                <a:tc>
                  <a:txBody>
                    <a:bodyPr/>
                    <a:lstStyle/>
                    <a:p>
                      <a:r>
                        <a:rPr lang="en-US" b="1" dirty="0"/>
                        <a:t>Typical uses</a:t>
                      </a:r>
                      <a:r>
                        <a:rPr lang="en-US" dirty="0"/>
                        <a:t>: Graphics interfaces, multi-user games</a:t>
                      </a:r>
                    </a:p>
                  </a:txBody>
                  <a:tcPr/>
                </a:tc>
                <a:extLst>
                  <a:ext uri="{0D108BD9-81ED-4DB2-BD59-A6C34878D82A}">
                    <a16:rowId xmlns:a16="http://schemas.microsoft.com/office/drawing/2014/main" val="2052877018"/>
                  </a:ext>
                </a:extLst>
              </a:tr>
              <a:tr h="370840">
                <a:tc>
                  <a:txBody>
                    <a:bodyPr/>
                    <a:lstStyle/>
                    <a:p>
                      <a:r>
                        <a:rPr lang="en-US" b="1" dirty="0"/>
                        <a:t>Cautions</a:t>
                      </a:r>
                      <a:r>
                        <a:rPr lang="en-US" dirty="0"/>
                        <a:t>: When number of subscribers for a given message is large a custom broadcast may be required</a:t>
                      </a:r>
                    </a:p>
                  </a:txBody>
                  <a:tcPr/>
                </a:tc>
                <a:extLst>
                  <a:ext uri="{0D108BD9-81ED-4DB2-BD59-A6C34878D82A}">
                    <a16:rowId xmlns:a16="http://schemas.microsoft.com/office/drawing/2014/main" val="231181336"/>
                  </a:ext>
                </a:extLst>
              </a:tr>
              <a:tr h="370840">
                <a:tc>
                  <a:txBody>
                    <a:bodyPr/>
                    <a:lstStyle/>
                    <a:p>
                      <a:r>
                        <a:rPr lang="en-US" b="1" dirty="0"/>
                        <a:t>Lang. / </a:t>
                      </a:r>
                      <a:r>
                        <a:rPr lang="en-US" b="1" dirty="0" err="1"/>
                        <a:t>env</a:t>
                      </a:r>
                      <a:r>
                        <a:rPr lang="en-US" b="1" dirty="0"/>
                        <a:t>. relationships</a:t>
                      </a:r>
                      <a:r>
                        <a:rPr lang="en-US" dirty="0"/>
                        <a:t>: In large-scale system this is usually provided by middleware</a:t>
                      </a:r>
                    </a:p>
                  </a:txBody>
                  <a:tcPr/>
                </a:tc>
                <a:extLst>
                  <a:ext uri="{0D108BD9-81ED-4DB2-BD59-A6C34878D82A}">
                    <a16:rowId xmlns:a16="http://schemas.microsoft.com/office/drawing/2014/main" val="857360620"/>
                  </a:ext>
                </a:extLst>
              </a:tr>
            </a:tbl>
          </a:graphicData>
        </a:graphic>
      </p:graphicFrame>
    </p:spTree>
    <p:extLst>
      <p:ext uri="{BB962C8B-B14F-4D97-AF65-F5344CB8AC3E}">
        <p14:creationId xmlns:p14="http://schemas.microsoft.com/office/powerpoint/2010/main" val="14123204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F4C59-1A85-2241-BA63-597393865818}"/>
              </a:ext>
            </a:extLst>
          </p:cNvPr>
          <p:cNvSpPr>
            <a:spLocks noGrp="1"/>
          </p:cNvSpPr>
          <p:nvPr>
            <p:ph type="title"/>
          </p:nvPr>
        </p:nvSpPr>
        <p:spPr/>
        <p:txBody>
          <a:bodyPr/>
          <a:lstStyle/>
          <a:p>
            <a:r>
              <a:rPr lang="en-US" b="1" dirty="0"/>
              <a:t>Style</a:t>
            </a:r>
            <a:r>
              <a:rPr lang="en-US" dirty="0"/>
              <a:t>: Event-based</a:t>
            </a:r>
          </a:p>
        </p:txBody>
      </p:sp>
      <p:graphicFrame>
        <p:nvGraphicFramePr>
          <p:cNvPr id="7" name="Content Placeholder 6">
            <a:extLst>
              <a:ext uri="{FF2B5EF4-FFF2-40B4-BE49-F238E27FC236}">
                <a16:creationId xmlns:a16="http://schemas.microsoft.com/office/drawing/2014/main" id="{40A46DD3-E595-E649-960B-8B9F1334CA29}"/>
              </a:ext>
            </a:extLst>
          </p:cNvPr>
          <p:cNvGraphicFramePr>
            <a:graphicFrameLocks noGrp="1"/>
          </p:cNvGraphicFramePr>
          <p:nvPr>
            <p:ph idx="1"/>
            <p:extLst>
              <p:ext uri="{D42A27DB-BD31-4B8C-83A1-F6EECF244321}">
                <p14:modId xmlns:p14="http://schemas.microsoft.com/office/powerpoint/2010/main" val="4049875021"/>
              </p:ext>
            </p:extLst>
          </p:nvPr>
        </p:nvGraphicFramePr>
        <p:xfrm>
          <a:off x="838200" y="1825625"/>
          <a:ext cx="10515600" cy="4079240"/>
        </p:xfrm>
        <a:graphic>
          <a:graphicData uri="http://schemas.openxmlformats.org/drawingml/2006/table">
            <a:tbl>
              <a:tblPr bandRow="1">
                <a:tableStyleId>{C083E6E3-FA7D-4D7B-A595-EF9225AFEA82}</a:tableStyleId>
              </a:tblPr>
              <a:tblGrid>
                <a:gridCol w="10515600">
                  <a:extLst>
                    <a:ext uri="{9D8B030D-6E8A-4147-A177-3AD203B41FA5}">
                      <a16:colId xmlns:a16="http://schemas.microsoft.com/office/drawing/2014/main" val="3565431365"/>
                    </a:ext>
                  </a:extLst>
                </a:gridCol>
              </a:tblGrid>
              <a:tr h="370840">
                <a:tc>
                  <a:txBody>
                    <a:bodyPr/>
                    <a:lstStyle/>
                    <a:p>
                      <a:r>
                        <a:rPr lang="en-US" b="1" dirty="0"/>
                        <a:t>Summary</a:t>
                      </a:r>
                      <a:r>
                        <a:rPr lang="en-US" dirty="0"/>
                        <a:t>: Independent components asynchronously emit and receive events over a message bus</a:t>
                      </a:r>
                    </a:p>
                  </a:txBody>
                  <a:tcPr/>
                </a:tc>
                <a:extLst>
                  <a:ext uri="{0D108BD9-81ED-4DB2-BD59-A6C34878D82A}">
                    <a16:rowId xmlns:a16="http://schemas.microsoft.com/office/drawing/2014/main" val="1920818122"/>
                  </a:ext>
                </a:extLst>
              </a:tr>
              <a:tr h="370840">
                <a:tc>
                  <a:txBody>
                    <a:bodyPr/>
                    <a:lstStyle/>
                    <a:p>
                      <a:r>
                        <a:rPr lang="en-US" b="1" dirty="0"/>
                        <a:t>Components</a:t>
                      </a:r>
                      <a:r>
                        <a:rPr lang="en-US" dirty="0"/>
                        <a:t>: Independent, concurrent event generators and consumers</a:t>
                      </a:r>
                    </a:p>
                  </a:txBody>
                  <a:tcPr/>
                </a:tc>
                <a:extLst>
                  <a:ext uri="{0D108BD9-81ED-4DB2-BD59-A6C34878D82A}">
                    <a16:rowId xmlns:a16="http://schemas.microsoft.com/office/drawing/2014/main" val="1353163784"/>
                  </a:ext>
                </a:extLst>
              </a:tr>
              <a:tr h="370840">
                <a:tc>
                  <a:txBody>
                    <a:bodyPr/>
                    <a:lstStyle/>
                    <a:p>
                      <a:r>
                        <a:rPr lang="en-US" b="1" dirty="0"/>
                        <a:t>Connectors</a:t>
                      </a:r>
                      <a:r>
                        <a:rPr lang="en-US" dirty="0"/>
                        <a:t>: Event bus. In variants, more than one bus may be used</a:t>
                      </a:r>
                    </a:p>
                  </a:txBody>
                  <a:tcPr/>
                </a:tc>
                <a:extLst>
                  <a:ext uri="{0D108BD9-81ED-4DB2-BD59-A6C34878D82A}">
                    <a16:rowId xmlns:a16="http://schemas.microsoft.com/office/drawing/2014/main" val="1839859950"/>
                  </a:ext>
                </a:extLst>
              </a:tr>
              <a:tr h="370840">
                <a:tc>
                  <a:txBody>
                    <a:bodyPr/>
                    <a:lstStyle/>
                    <a:p>
                      <a:r>
                        <a:rPr lang="en-US" b="1" dirty="0"/>
                        <a:t>Data elements</a:t>
                      </a:r>
                      <a:r>
                        <a:rPr lang="en-US" dirty="0"/>
                        <a:t>: Events – data is a first-class entity</a:t>
                      </a:r>
                    </a:p>
                  </a:txBody>
                  <a:tcPr/>
                </a:tc>
                <a:extLst>
                  <a:ext uri="{0D108BD9-81ED-4DB2-BD59-A6C34878D82A}">
                    <a16:rowId xmlns:a16="http://schemas.microsoft.com/office/drawing/2014/main" val="2559742039"/>
                  </a:ext>
                </a:extLst>
              </a:tr>
              <a:tr h="370840">
                <a:tc>
                  <a:txBody>
                    <a:bodyPr/>
                    <a:lstStyle/>
                    <a:p>
                      <a:r>
                        <a:rPr lang="en-US" b="1" dirty="0"/>
                        <a:t>Topology</a:t>
                      </a:r>
                      <a:r>
                        <a:rPr lang="en-US" dirty="0"/>
                        <a:t>: Components communicate with the event bus, not with each other</a:t>
                      </a:r>
                    </a:p>
                  </a:txBody>
                  <a:tcPr/>
                </a:tc>
                <a:extLst>
                  <a:ext uri="{0D108BD9-81ED-4DB2-BD59-A6C34878D82A}">
                    <a16:rowId xmlns:a16="http://schemas.microsoft.com/office/drawing/2014/main" val="2071415196"/>
                  </a:ext>
                </a:extLst>
              </a:tr>
              <a:tr h="370840">
                <a:tc>
                  <a:txBody>
                    <a:bodyPr/>
                    <a:lstStyle/>
                    <a:p>
                      <a:r>
                        <a:rPr lang="en-US" b="1" dirty="0"/>
                        <a:t>Variants</a:t>
                      </a:r>
                      <a:r>
                        <a:rPr lang="en-US" dirty="0"/>
                        <a:t>: Communication with the bus may be either push or pull</a:t>
                      </a:r>
                    </a:p>
                  </a:txBody>
                  <a:tcPr/>
                </a:tc>
                <a:extLst>
                  <a:ext uri="{0D108BD9-81ED-4DB2-BD59-A6C34878D82A}">
                    <a16:rowId xmlns:a16="http://schemas.microsoft.com/office/drawing/2014/main" val="1844578667"/>
                  </a:ext>
                </a:extLst>
              </a:tr>
              <a:tr h="370840">
                <a:tc>
                  <a:txBody>
                    <a:bodyPr/>
                    <a:lstStyle/>
                    <a:p>
                      <a:r>
                        <a:rPr lang="en-US" b="1" dirty="0"/>
                        <a:t>Qualities</a:t>
                      </a:r>
                      <a:r>
                        <a:rPr lang="en-US" dirty="0"/>
                        <a:t>: Highly scalable, easy to evolve, effective for distribution in space and time</a:t>
                      </a:r>
                    </a:p>
                  </a:txBody>
                  <a:tcPr/>
                </a:tc>
                <a:extLst>
                  <a:ext uri="{0D108BD9-81ED-4DB2-BD59-A6C34878D82A}">
                    <a16:rowId xmlns:a16="http://schemas.microsoft.com/office/drawing/2014/main" val="3672103038"/>
                  </a:ext>
                </a:extLst>
              </a:tr>
              <a:tr h="370840">
                <a:tc>
                  <a:txBody>
                    <a:bodyPr/>
                    <a:lstStyle/>
                    <a:p>
                      <a:endParaRPr lang="en-US" dirty="0"/>
                    </a:p>
                  </a:txBody>
                  <a:tcPr/>
                </a:tc>
                <a:extLst>
                  <a:ext uri="{0D108BD9-81ED-4DB2-BD59-A6C34878D82A}">
                    <a16:rowId xmlns:a16="http://schemas.microsoft.com/office/drawing/2014/main" val="1459849202"/>
                  </a:ext>
                </a:extLst>
              </a:tr>
              <a:tr h="370840">
                <a:tc>
                  <a:txBody>
                    <a:bodyPr/>
                    <a:lstStyle/>
                    <a:p>
                      <a:r>
                        <a:rPr lang="en-US" b="1" dirty="0"/>
                        <a:t>Typical uses</a:t>
                      </a:r>
                      <a:r>
                        <a:rPr lang="en-US" dirty="0"/>
                        <a:t>: UI software, wide-area applications involving independent parties (markets, sensors)</a:t>
                      </a:r>
                    </a:p>
                  </a:txBody>
                  <a:tcPr/>
                </a:tc>
                <a:extLst>
                  <a:ext uri="{0D108BD9-81ED-4DB2-BD59-A6C34878D82A}">
                    <a16:rowId xmlns:a16="http://schemas.microsoft.com/office/drawing/2014/main" val="2052877018"/>
                  </a:ext>
                </a:extLst>
              </a:tr>
              <a:tr h="370840">
                <a:tc>
                  <a:txBody>
                    <a:bodyPr/>
                    <a:lstStyle/>
                    <a:p>
                      <a:r>
                        <a:rPr lang="en-US" b="1" dirty="0"/>
                        <a:t>Cautions</a:t>
                      </a:r>
                      <a:r>
                        <a:rPr lang="en-US" dirty="0"/>
                        <a:t>: No guaranteed if or when a message will be processed</a:t>
                      </a:r>
                    </a:p>
                  </a:txBody>
                  <a:tcPr/>
                </a:tc>
                <a:extLst>
                  <a:ext uri="{0D108BD9-81ED-4DB2-BD59-A6C34878D82A}">
                    <a16:rowId xmlns:a16="http://schemas.microsoft.com/office/drawing/2014/main" val="231181336"/>
                  </a:ext>
                </a:extLst>
              </a:tr>
              <a:tr h="370840">
                <a:tc>
                  <a:txBody>
                    <a:bodyPr/>
                    <a:lstStyle/>
                    <a:p>
                      <a:r>
                        <a:rPr lang="en-US" b="1" dirty="0"/>
                        <a:t>Lang. / </a:t>
                      </a:r>
                      <a:r>
                        <a:rPr lang="en-US" b="1" dirty="0" err="1"/>
                        <a:t>env</a:t>
                      </a:r>
                      <a:r>
                        <a:rPr lang="en-US" b="1" dirty="0"/>
                        <a:t>. relationships</a:t>
                      </a:r>
                      <a:r>
                        <a:rPr lang="en-US" dirty="0"/>
                        <a:t>: Commercial message-oriented middleware</a:t>
                      </a:r>
                    </a:p>
                  </a:txBody>
                  <a:tcPr/>
                </a:tc>
                <a:extLst>
                  <a:ext uri="{0D108BD9-81ED-4DB2-BD59-A6C34878D82A}">
                    <a16:rowId xmlns:a16="http://schemas.microsoft.com/office/drawing/2014/main" val="857360620"/>
                  </a:ext>
                </a:extLst>
              </a:tr>
            </a:tbl>
          </a:graphicData>
        </a:graphic>
      </p:graphicFrame>
    </p:spTree>
    <p:extLst>
      <p:ext uri="{BB962C8B-B14F-4D97-AF65-F5344CB8AC3E}">
        <p14:creationId xmlns:p14="http://schemas.microsoft.com/office/powerpoint/2010/main" val="29716408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F4C59-1A85-2241-BA63-597393865818}"/>
              </a:ext>
            </a:extLst>
          </p:cNvPr>
          <p:cNvSpPr>
            <a:spLocks noGrp="1"/>
          </p:cNvSpPr>
          <p:nvPr>
            <p:ph type="title"/>
          </p:nvPr>
        </p:nvSpPr>
        <p:spPr/>
        <p:txBody>
          <a:bodyPr/>
          <a:lstStyle/>
          <a:p>
            <a:r>
              <a:rPr lang="en-US" b="1" dirty="0"/>
              <a:t>Style</a:t>
            </a:r>
            <a:r>
              <a:rPr lang="en-US" dirty="0"/>
              <a:t>: Peer-to-peer</a:t>
            </a:r>
          </a:p>
        </p:txBody>
      </p:sp>
      <p:graphicFrame>
        <p:nvGraphicFramePr>
          <p:cNvPr id="7" name="Content Placeholder 6">
            <a:extLst>
              <a:ext uri="{FF2B5EF4-FFF2-40B4-BE49-F238E27FC236}">
                <a16:creationId xmlns:a16="http://schemas.microsoft.com/office/drawing/2014/main" id="{40A46DD3-E595-E649-960B-8B9F1334CA29}"/>
              </a:ext>
            </a:extLst>
          </p:cNvPr>
          <p:cNvGraphicFramePr>
            <a:graphicFrameLocks noGrp="1"/>
          </p:cNvGraphicFramePr>
          <p:nvPr>
            <p:ph idx="1"/>
            <p:extLst>
              <p:ext uri="{D42A27DB-BD31-4B8C-83A1-F6EECF244321}">
                <p14:modId xmlns:p14="http://schemas.microsoft.com/office/powerpoint/2010/main" val="2248306322"/>
              </p:ext>
            </p:extLst>
          </p:nvPr>
        </p:nvGraphicFramePr>
        <p:xfrm>
          <a:off x="838200" y="1825625"/>
          <a:ext cx="10515600" cy="4079240"/>
        </p:xfrm>
        <a:graphic>
          <a:graphicData uri="http://schemas.openxmlformats.org/drawingml/2006/table">
            <a:tbl>
              <a:tblPr bandRow="1">
                <a:tableStyleId>{C083E6E3-FA7D-4D7B-A595-EF9225AFEA82}</a:tableStyleId>
              </a:tblPr>
              <a:tblGrid>
                <a:gridCol w="10515600">
                  <a:extLst>
                    <a:ext uri="{9D8B030D-6E8A-4147-A177-3AD203B41FA5}">
                      <a16:colId xmlns:a16="http://schemas.microsoft.com/office/drawing/2014/main" val="3565431365"/>
                    </a:ext>
                  </a:extLst>
                </a:gridCol>
              </a:tblGrid>
              <a:tr h="370840">
                <a:tc>
                  <a:txBody>
                    <a:bodyPr/>
                    <a:lstStyle/>
                    <a:p>
                      <a:r>
                        <a:rPr lang="en-US" b="1" dirty="0"/>
                        <a:t>Summary</a:t>
                      </a:r>
                      <a:r>
                        <a:rPr lang="en-US" dirty="0"/>
                        <a:t>: State and behavior are distributed among peers that act as clients and / or servers</a:t>
                      </a:r>
                    </a:p>
                  </a:txBody>
                  <a:tcPr/>
                </a:tc>
                <a:extLst>
                  <a:ext uri="{0D108BD9-81ED-4DB2-BD59-A6C34878D82A}">
                    <a16:rowId xmlns:a16="http://schemas.microsoft.com/office/drawing/2014/main" val="1920818122"/>
                  </a:ext>
                </a:extLst>
              </a:tr>
              <a:tr h="370840">
                <a:tc>
                  <a:txBody>
                    <a:bodyPr/>
                    <a:lstStyle/>
                    <a:p>
                      <a:r>
                        <a:rPr lang="en-US" b="1" dirty="0"/>
                        <a:t>Components</a:t>
                      </a:r>
                      <a:r>
                        <a:rPr lang="en-US" dirty="0"/>
                        <a:t>: Peers – independent components with own state and control thread</a:t>
                      </a:r>
                    </a:p>
                  </a:txBody>
                  <a:tcPr/>
                </a:tc>
                <a:extLst>
                  <a:ext uri="{0D108BD9-81ED-4DB2-BD59-A6C34878D82A}">
                    <a16:rowId xmlns:a16="http://schemas.microsoft.com/office/drawing/2014/main" val="1353163784"/>
                  </a:ext>
                </a:extLst>
              </a:tr>
              <a:tr h="370840">
                <a:tc>
                  <a:txBody>
                    <a:bodyPr/>
                    <a:lstStyle/>
                    <a:p>
                      <a:r>
                        <a:rPr lang="en-US" b="1" dirty="0"/>
                        <a:t>Connectors</a:t>
                      </a:r>
                      <a:r>
                        <a:rPr lang="en-US" dirty="0"/>
                        <a:t>: Network protocols, often highly custom</a:t>
                      </a:r>
                    </a:p>
                  </a:txBody>
                  <a:tcPr/>
                </a:tc>
                <a:extLst>
                  <a:ext uri="{0D108BD9-81ED-4DB2-BD59-A6C34878D82A}">
                    <a16:rowId xmlns:a16="http://schemas.microsoft.com/office/drawing/2014/main" val="1839859950"/>
                  </a:ext>
                </a:extLst>
              </a:tr>
              <a:tr h="370840">
                <a:tc>
                  <a:txBody>
                    <a:bodyPr/>
                    <a:lstStyle/>
                    <a:p>
                      <a:r>
                        <a:rPr lang="en-US" b="1" dirty="0"/>
                        <a:t>Data elements</a:t>
                      </a:r>
                      <a:r>
                        <a:rPr lang="en-US" dirty="0"/>
                        <a:t>: Network messages</a:t>
                      </a:r>
                    </a:p>
                  </a:txBody>
                  <a:tcPr/>
                </a:tc>
                <a:extLst>
                  <a:ext uri="{0D108BD9-81ED-4DB2-BD59-A6C34878D82A}">
                    <a16:rowId xmlns:a16="http://schemas.microsoft.com/office/drawing/2014/main" val="2559742039"/>
                  </a:ext>
                </a:extLst>
              </a:tr>
              <a:tr h="370840">
                <a:tc>
                  <a:txBody>
                    <a:bodyPr/>
                    <a:lstStyle/>
                    <a:p>
                      <a:r>
                        <a:rPr lang="en-US" b="1" dirty="0"/>
                        <a:t>Topology</a:t>
                      </a:r>
                      <a:r>
                        <a:rPr lang="en-US" dirty="0"/>
                        <a:t>: Network; can vary arbitrarily and dynamically</a:t>
                      </a:r>
                    </a:p>
                  </a:txBody>
                  <a:tcPr/>
                </a:tc>
                <a:extLst>
                  <a:ext uri="{0D108BD9-81ED-4DB2-BD59-A6C34878D82A}">
                    <a16:rowId xmlns:a16="http://schemas.microsoft.com/office/drawing/2014/main" val="2071415196"/>
                  </a:ext>
                </a:extLst>
              </a:tr>
              <a:tr h="370840">
                <a:tc>
                  <a:txBody>
                    <a:bodyPr/>
                    <a:lstStyle/>
                    <a:p>
                      <a:r>
                        <a:rPr lang="en-US" b="1" dirty="0"/>
                        <a:t>Additional constraints</a:t>
                      </a:r>
                      <a:r>
                        <a:rPr lang="en-US" dirty="0"/>
                        <a:t>:</a:t>
                      </a:r>
                    </a:p>
                  </a:txBody>
                  <a:tcPr/>
                </a:tc>
                <a:extLst>
                  <a:ext uri="{0D108BD9-81ED-4DB2-BD59-A6C34878D82A}">
                    <a16:rowId xmlns:a16="http://schemas.microsoft.com/office/drawing/2014/main" val="1844578667"/>
                  </a:ext>
                </a:extLst>
              </a:tr>
              <a:tr h="370840">
                <a:tc>
                  <a:txBody>
                    <a:bodyPr/>
                    <a:lstStyle/>
                    <a:p>
                      <a:r>
                        <a:rPr lang="en-US" b="1" dirty="0"/>
                        <a:t>Qualities</a:t>
                      </a:r>
                      <a:r>
                        <a:rPr lang="en-US" dirty="0"/>
                        <a:t>: Decentralized computation with flow of control and resources distributed among peers</a:t>
                      </a:r>
                    </a:p>
                  </a:txBody>
                  <a:tcPr/>
                </a:tc>
                <a:extLst>
                  <a:ext uri="{0D108BD9-81ED-4DB2-BD59-A6C34878D82A}">
                    <a16:rowId xmlns:a16="http://schemas.microsoft.com/office/drawing/2014/main" val="3672103038"/>
                  </a:ext>
                </a:extLst>
              </a:tr>
              <a:tr h="370840">
                <a:tc>
                  <a:txBody>
                    <a:bodyPr/>
                    <a:lstStyle/>
                    <a:p>
                      <a:endParaRPr lang="en-US" dirty="0"/>
                    </a:p>
                  </a:txBody>
                  <a:tcPr/>
                </a:tc>
                <a:extLst>
                  <a:ext uri="{0D108BD9-81ED-4DB2-BD59-A6C34878D82A}">
                    <a16:rowId xmlns:a16="http://schemas.microsoft.com/office/drawing/2014/main" val="1459849202"/>
                  </a:ext>
                </a:extLst>
              </a:tr>
              <a:tr h="370840">
                <a:tc>
                  <a:txBody>
                    <a:bodyPr/>
                    <a:lstStyle/>
                    <a:p>
                      <a:r>
                        <a:rPr lang="en-US" b="1" dirty="0"/>
                        <a:t>Typical uses</a:t>
                      </a:r>
                      <a:r>
                        <a:rPr lang="en-US" dirty="0"/>
                        <a:t>: Where sources of information and operations are distributed, and network is ad hoc.</a:t>
                      </a:r>
                    </a:p>
                  </a:txBody>
                  <a:tcPr/>
                </a:tc>
                <a:extLst>
                  <a:ext uri="{0D108BD9-81ED-4DB2-BD59-A6C34878D82A}">
                    <a16:rowId xmlns:a16="http://schemas.microsoft.com/office/drawing/2014/main" val="2052877018"/>
                  </a:ext>
                </a:extLst>
              </a:tr>
              <a:tr h="370840">
                <a:tc>
                  <a:txBody>
                    <a:bodyPr/>
                    <a:lstStyle/>
                    <a:p>
                      <a:r>
                        <a:rPr lang="en-US" b="1" dirty="0"/>
                        <a:t>Cautions</a:t>
                      </a:r>
                      <a:r>
                        <a:rPr lang="en-US" dirty="0"/>
                        <a:t>: When information retrieval is time-critical and cannot afford latency introduced by protocol</a:t>
                      </a:r>
                    </a:p>
                  </a:txBody>
                  <a:tcPr/>
                </a:tc>
                <a:extLst>
                  <a:ext uri="{0D108BD9-81ED-4DB2-BD59-A6C34878D82A}">
                    <a16:rowId xmlns:a16="http://schemas.microsoft.com/office/drawing/2014/main" val="231181336"/>
                  </a:ext>
                </a:extLst>
              </a:tr>
              <a:tr h="370840">
                <a:tc>
                  <a:txBody>
                    <a:bodyPr/>
                    <a:lstStyle/>
                    <a:p>
                      <a:r>
                        <a:rPr lang="en-US" b="1" dirty="0"/>
                        <a:t>Lang. / </a:t>
                      </a:r>
                      <a:r>
                        <a:rPr lang="en-US" b="1" dirty="0" err="1"/>
                        <a:t>env</a:t>
                      </a:r>
                      <a:r>
                        <a:rPr lang="en-US" b="1" dirty="0"/>
                        <a:t>. relationships</a:t>
                      </a:r>
                      <a:r>
                        <a:rPr lang="en-US" dirty="0"/>
                        <a:t>: </a:t>
                      </a:r>
                    </a:p>
                  </a:txBody>
                  <a:tcPr/>
                </a:tc>
                <a:extLst>
                  <a:ext uri="{0D108BD9-81ED-4DB2-BD59-A6C34878D82A}">
                    <a16:rowId xmlns:a16="http://schemas.microsoft.com/office/drawing/2014/main" val="857360620"/>
                  </a:ext>
                </a:extLst>
              </a:tr>
            </a:tbl>
          </a:graphicData>
        </a:graphic>
      </p:graphicFrame>
    </p:spTree>
    <p:extLst>
      <p:ext uri="{BB962C8B-B14F-4D97-AF65-F5344CB8AC3E}">
        <p14:creationId xmlns:p14="http://schemas.microsoft.com/office/powerpoint/2010/main" val="41125670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F4C59-1A85-2241-BA63-597393865818}"/>
              </a:ext>
            </a:extLst>
          </p:cNvPr>
          <p:cNvSpPr>
            <a:spLocks noGrp="1"/>
          </p:cNvSpPr>
          <p:nvPr>
            <p:ph type="title"/>
          </p:nvPr>
        </p:nvSpPr>
        <p:spPr/>
        <p:txBody>
          <a:bodyPr/>
          <a:lstStyle/>
          <a:p>
            <a:r>
              <a:rPr lang="en-US" b="1" dirty="0"/>
              <a:t>Style</a:t>
            </a:r>
            <a:r>
              <a:rPr lang="en-US" dirty="0"/>
              <a:t>: Big ball of mud</a:t>
            </a:r>
          </a:p>
        </p:txBody>
      </p:sp>
      <p:graphicFrame>
        <p:nvGraphicFramePr>
          <p:cNvPr id="7" name="Content Placeholder 6">
            <a:extLst>
              <a:ext uri="{FF2B5EF4-FFF2-40B4-BE49-F238E27FC236}">
                <a16:creationId xmlns:a16="http://schemas.microsoft.com/office/drawing/2014/main" id="{40A46DD3-E595-E649-960B-8B9F1334CA29}"/>
              </a:ext>
            </a:extLst>
          </p:cNvPr>
          <p:cNvGraphicFramePr>
            <a:graphicFrameLocks noGrp="1"/>
          </p:cNvGraphicFramePr>
          <p:nvPr>
            <p:ph idx="1"/>
          </p:nvPr>
        </p:nvGraphicFramePr>
        <p:xfrm>
          <a:off x="838200" y="1825625"/>
          <a:ext cx="10515600" cy="4079240"/>
        </p:xfrm>
        <a:graphic>
          <a:graphicData uri="http://schemas.openxmlformats.org/drawingml/2006/table">
            <a:tbl>
              <a:tblPr bandRow="1">
                <a:tableStyleId>{C083E6E3-FA7D-4D7B-A595-EF9225AFEA82}</a:tableStyleId>
              </a:tblPr>
              <a:tblGrid>
                <a:gridCol w="10515600">
                  <a:extLst>
                    <a:ext uri="{9D8B030D-6E8A-4147-A177-3AD203B41FA5}">
                      <a16:colId xmlns:a16="http://schemas.microsoft.com/office/drawing/2014/main" val="3565431365"/>
                    </a:ext>
                  </a:extLst>
                </a:gridCol>
              </a:tblGrid>
              <a:tr h="370840">
                <a:tc>
                  <a:txBody>
                    <a:bodyPr/>
                    <a:lstStyle/>
                    <a:p>
                      <a:r>
                        <a:rPr lang="en-US" b="1" dirty="0"/>
                        <a:t>Summary</a:t>
                      </a:r>
                      <a:r>
                        <a:rPr lang="en-US" dirty="0"/>
                        <a:t>:</a:t>
                      </a:r>
                    </a:p>
                  </a:txBody>
                  <a:tcPr/>
                </a:tc>
                <a:extLst>
                  <a:ext uri="{0D108BD9-81ED-4DB2-BD59-A6C34878D82A}">
                    <a16:rowId xmlns:a16="http://schemas.microsoft.com/office/drawing/2014/main" val="1920818122"/>
                  </a:ext>
                </a:extLst>
              </a:tr>
              <a:tr h="370840">
                <a:tc>
                  <a:txBody>
                    <a:bodyPr/>
                    <a:lstStyle/>
                    <a:p>
                      <a:r>
                        <a:rPr lang="en-US" b="1" dirty="0"/>
                        <a:t>Components</a:t>
                      </a:r>
                      <a:r>
                        <a:rPr lang="en-US" dirty="0"/>
                        <a:t>:</a:t>
                      </a:r>
                    </a:p>
                  </a:txBody>
                  <a:tcPr/>
                </a:tc>
                <a:extLst>
                  <a:ext uri="{0D108BD9-81ED-4DB2-BD59-A6C34878D82A}">
                    <a16:rowId xmlns:a16="http://schemas.microsoft.com/office/drawing/2014/main" val="1353163784"/>
                  </a:ext>
                </a:extLst>
              </a:tr>
              <a:tr h="370840">
                <a:tc>
                  <a:txBody>
                    <a:bodyPr/>
                    <a:lstStyle/>
                    <a:p>
                      <a:r>
                        <a:rPr lang="en-US" b="1" dirty="0"/>
                        <a:t>Connectors</a:t>
                      </a:r>
                      <a:r>
                        <a:rPr lang="en-US" dirty="0"/>
                        <a:t>:</a:t>
                      </a:r>
                    </a:p>
                  </a:txBody>
                  <a:tcPr/>
                </a:tc>
                <a:extLst>
                  <a:ext uri="{0D108BD9-81ED-4DB2-BD59-A6C34878D82A}">
                    <a16:rowId xmlns:a16="http://schemas.microsoft.com/office/drawing/2014/main" val="1839859950"/>
                  </a:ext>
                </a:extLst>
              </a:tr>
              <a:tr h="370840">
                <a:tc>
                  <a:txBody>
                    <a:bodyPr/>
                    <a:lstStyle/>
                    <a:p>
                      <a:r>
                        <a:rPr lang="en-US" b="1" dirty="0"/>
                        <a:t>Data elements</a:t>
                      </a:r>
                      <a:r>
                        <a:rPr lang="en-US" dirty="0"/>
                        <a:t>:</a:t>
                      </a:r>
                    </a:p>
                  </a:txBody>
                  <a:tcPr/>
                </a:tc>
                <a:extLst>
                  <a:ext uri="{0D108BD9-81ED-4DB2-BD59-A6C34878D82A}">
                    <a16:rowId xmlns:a16="http://schemas.microsoft.com/office/drawing/2014/main" val="2559742039"/>
                  </a:ext>
                </a:extLst>
              </a:tr>
              <a:tr h="370840">
                <a:tc>
                  <a:txBody>
                    <a:bodyPr/>
                    <a:lstStyle/>
                    <a:p>
                      <a:r>
                        <a:rPr lang="en-US" b="1" dirty="0"/>
                        <a:t>Topology</a:t>
                      </a:r>
                      <a:r>
                        <a:rPr lang="en-US" dirty="0"/>
                        <a:t>:</a:t>
                      </a:r>
                    </a:p>
                  </a:txBody>
                  <a:tcPr/>
                </a:tc>
                <a:extLst>
                  <a:ext uri="{0D108BD9-81ED-4DB2-BD59-A6C34878D82A}">
                    <a16:rowId xmlns:a16="http://schemas.microsoft.com/office/drawing/2014/main" val="2071415196"/>
                  </a:ext>
                </a:extLst>
              </a:tr>
              <a:tr h="370840">
                <a:tc>
                  <a:txBody>
                    <a:bodyPr/>
                    <a:lstStyle/>
                    <a:p>
                      <a:r>
                        <a:rPr lang="en-US" b="1" dirty="0"/>
                        <a:t>Additional constraints</a:t>
                      </a:r>
                      <a:r>
                        <a:rPr lang="en-US" dirty="0"/>
                        <a:t>:</a:t>
                      </a:r>
                    </a:p>
                  </a:txBody>
                  <a:tcPr/>
                </a:tc>
                <a:extLst>
                  <a:ext uri="{0D108BD9-81ED-4DB2-BD59-A6C34878D82A}">
                    <a16:rowId xmlns:a16="http://schemas.microsoft.com/office/drawing/2014/main" val="1844578667"/>
                  </a:ext>
                </a:extLst>
              </a:tr>
              <a:tr h="370840">
                <a:tc>
                  <a:txBody>
                    <a:bodyPr/>
                    <a:lstStyle/>
                    <a:p>
                      <a:r>
                        <a:rPr lang="en-US" b="1" dirty="0"/>
                        <a:t>Qualities</a:t>
                      </a:r>
                      <a:r>
                        <a:rPr lang="en-US" dirty="0"/>
                        <a:t>:</a:t>
                      </a:r>
                    </a:p>
                  </a:txBody>
                  <a:tcPr/>
                </a:tc>
                <a:extLst>
                  <a:ext uri="{0D108BD9-81ED-4DB2-BD59-A6C34878D82A}">
                    <a16:rowId xmlns:a16="http://schemas.microsoft.com/office/drawing/2014/main" val="3672103038"/>
                  </a:ext>
                </a:extLst>
              </a:tr>
              <a:tr h="370840">
                <a:tc>
                  <a:txBody>
                    <a:bodyPr/>
                    <a:lstStyle/>
                    <a:p>
                      <a:endParaRPr lang="en-US" dirty="0"/>
                    </a:p>
                  </a:txBody>
                  <a:tcPr/>
                </a:tc>
                <a:extLst>
                  <a:ext uri="{0D108BD9-81ED-4DB2-BD59-A6C34878D82A}">
                    <a16:rowId xmlns:a16="http://schemas.microsoft.com/office/drawing/2014/main" val="1459849202"/>
                  </a:ext>
                </a:extLst>
              </a:tr>
              <a:tr h="370840">
                <a:tc>
                  <a:txBody>
                    <a:bodyPr/>
                    <a:lstStyle/>
                    <a:p>
                      <a:r>
                        <a:rPr lang="en-US" b="1" dirty="0"/>
                        <a:t>Typical uses</a:t>
                      </a:r>
                      <a:r>
                        <a:rPr lang="en-US" dirty="0"/>
                        <a:t>:</a:t>
                      </a:r>
                    </a:p>
                  </a:txBody>
                  <a:tcPr/>
                </a:tc>
                <a:extLst>
                  <a:ext uri="{0D108BD9-81ED-4DB2-BD59-A6C34878D82A}">
                    <a16:rowId xmlns:a16="http://schemas.microsoft.com/office/drawing/2014/main" val="2052877018"/>
                  </a:ext>
                </a:extLst>
              </a:tr>
              <a:tr h="370840">
                <a:tc>
                  <a:txBody>
                    <a:bodyPr/>
                    <a:lstStyle/>
                    <a:p>
                      <a:r>
                        <a:rPr lang="en-US" b="1" dirty="0"/>
                        <a:t>Cautions</a:t>
                      </a:r>
                      <a:r>
                        <a:rPr lang="en-US" dirty="0"/>
                        <a:t>:</a:t>
                      </a:r>
                    </a:p>
                  </a:txBody>
                  <a:tcPr/>
                </a:tc>
                <a:extLst>
                  <a:ext uri="{0D108BD9-81ED-4DB2-BD59-A6C34878D82A}">
                    <a16:rowId xmlns:a16="http://schemas.microsoft.com/office/drawing/2014/main" val="231181336"/>
                  </a:ext>
                </a:extLst>
              </a:tr>
              <a:tr h="370840">
                <a:tc>
                  <a:txBody>
                    <a:bodyPr/>
                    <a:lstStyle/>
                    <a:p>
                      <a:r>
                        <a:rPr lang="en-US" b="1" dirty="0"/>
                        <a:t>Lang. / </a:t>
                      </a:r>
                      <a:r>
                        <a:rPr lang="en-US" b="1" dirty="0" err="1"/>
                        <a:t>env</a:t>
                      </a:r>
                      <a:r>
                        <a:rPr lang="en-US" b="1" dirty="0"/>
                        <a:t>. relationships</a:t>
                      </a:r>
                      <a:r>
                        <a:rPr lang="en-US" dirty="0"/>
                        <a:t>:</a:t>
                      </a:r>
                    </a:p>
                  </a:txBody>
                  <a:tcPr/>
                </a:tc>
                <a:extLst>
                  <a:ext uri="{0D108BD9-81ED-4DB2-BD59-A6C34878D82A}">
                    <a16:rowId xmlns:a16="http://schemas.microsoft.com/office/drawing/2014/main" val="857360620"/>
                  </a:ext>
                </a:extLst>
              </a:tr>
            </a:tbl>
          </a:graphicData>
        </a:graphic>
      </p:graphicFrame>
      <p:sp>
        <p:nvSpPr>
          <p:cNvPr id="2" name="TextBox 1">
            <a:extLst>
              <a:ext uri="{FF2B5EF4-FFF2-40B4-BE49-F238E27FC236}">
                <a16:creationId xmlns:a16="http://schemas.microsoft.com/office/drawing/2014/main" id="{20C2F7CE-73A9-1D4D-A9C6-8D5EC35F8F70}"/>
              </a:ext>
            </a:extLst>
          </p:cNvPr>
          <p:cNvSpPr txBox="1"/>
          <p:nvPr/>
        </p:nvSpPr>
        <p:spPr>
          <a:xfrm rot="21320337">
            <a:off x="838200" y="2057400"/>
            <a:ext cx="10515600" cy="3416320"/>
          </a:xfrm>
          <a:prstGeom prst="rect">
            <a:avLst/>
          </a:prstGeom>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2400" dirty="0">
                <a:solidFill>
                  <a:schemeClr val="accent1">
                    <a:lumMod val="75000"/>
                  </a:schemeClr>
                </a:solidFill>
              </a:rPr>
              <a:t>The Big Ball of Mud architectural style has been described by Brian Foote and Joseph Yoder as the most common architectural style of all. The style imposes no constraints, other than "get the job done." It offers the benefits of "We didn't have to think too much", and "It'll work for now. I hope." Software in the </a:t>
            </a:r>
            <a:r>
              <a:rPr lang="en-US" sz="2400" dirty="0" err="1">
                <a:solidFill>
                  <a:schemeClr val="accent1">
                    <a:lumMod val="75000"/>
                  </a:schemeClr>
                </a:solidFill>
              </a:rPr>
              <a:t>BBoM</a:t>
            </a:r>
            <a:r>
              <a:rPr lang="en-US" sz="2400" dirty="0">
                <a:solidFill>
                  <a:schemeClr val="accent1">
                    <a:lumMod val="75000"/>
                  </a:schemeClr>
                </a:solidFill>
              </a:rPr>
              <a:t> style is haphazard and thrown together. Such systems often grow by accretion: New bits of code are stuck onto preexisting code to meet new demands, without discipline, plan, or care. The </a:t>
            </a:r>
            <a:r>
              <a:rPr lang="en-US" sz="2400" dirty="0" err="1">
                <a:solidFill>
                  <a:schemeClr val="accent1">
                    <a:lumMod val="75000"/>
                  </a:schemeClr>
                </a:solidFill>
              </a:rPr>
              <a:t>BBoM</a:t>
            </a:r>
            <a:r>
              <a:rPr lang="en-US" sz="2400" dirty="0">
                <a:solidFill>
                  <a:schemeClr val="accent1">
                    <a:lumMod val="75000"/>
                  </a:schemeClr>
                </a:solidFill>
              </a:rPr>
              <a:t> style is an important style for designers to keep in mind for one simple but critical reason: "If you can't articulate why your application is </a:t>
            </a:r>
            <a:r>
              <a:rPr lang="en-US" sz="2400" i="1" dirty="0">
                <a:solidFill>
                  <a:schemeClr val="accent1">
                    <a:lumMod val="75000"/>
                  </a:schemeClr>
                </a:solidFill>
              </a:rPr>
              <a:t>not</a:t>
            </a:r>
            <a:r>
              <a:rPr lang="en-US" sz="2400" dirty="0">
                <a:solidFill>
                  <a:schemeClr val="accent1">
                    <a:lumMod val="75000"/>
                  </a:schemeClr>
                </a:solidFill>
              </a:rPr>
              <a:t> a big ball of mud, then it is."</a:t>
            </a:r>
          </a:p>
        </p:txBody>
      </p:sp>
    </p:spTree>
    <p:extLst>
      <p:ext uri="{BB962C8B-B14F-4D97-AF65-F5344CB8AC3E}">
        <p14:creationId xmlns:p14="http://schemas.microsoft.com/office/powerpoint/2010/main" val="346449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Unprecedented design</a:t>
            </a:r>
          </a:p>
        </p:txBody>
      </p:sp>
      <p:sp>
        <p:nvSpPr>
          <p:cNvPr id="6" name="Content Placeholder 5"/>
          <p:cNvSpPr>
            <a:spLocks noGrp="1"/>
          </p:cNvSpPr>
          <p:nvPr>
            <p:ph idx="1"/>
          </p:nvPr>
        </p:nvSpPr>
        <p:spPr/>
        <p:txBody>
          <a:bodyPr>
            <a:normAutofit/>
          </a:bodyPr>
          <a:lstStyle/>
          <a:p>
            <a:pPr marL="0" indent="0">
              <a:buNone/>
            </a:pPr>
            <a:r>
              <a:rPr lang="en-US" dirty="0"/>
              <a:t>Basic strategy</a:t>
            </a:r>
          </a:p>
          <a:p>
            <a:pPr marL="457200" lvl="1" indent="0">
              <a:buNone/>
            </a:pPr>
            <a:r>
              <a:rPr lang="en-US" dirty="0">
                <a:solidFill>
                  <a:schemeClr val="bg1">
                    <a:lumMod val="50000"/>
                  </a:schemeClr>
                </a:solidFill>
              </a:rPr>
              <a:t>Diverge</a:t>
            </a:r>
          </a:p>
          <a:p>
            <a:pPr marL="457200" lvl="1" indent="0">
              <a:buNone/>
            </a:pPr>
            <a:r>
              <a:rPr lang="en-US" dirty="0">
                <a:solidFill>
                  <a:schemeClr val="bg1">
                    <a:lumMod val="50000"/>
                  </a:schemeClr>
                </a:solidFill>
              </a:rPr>
              <a:t>Transform</a:t>
            </a:r>
          </a:p>
          <a:p>
            <a:pPr marL="457200" lvl="1" indent="0">
              <a:buNone/>
            </a:pPr>
            <a:r>
              <a:rPr lang="en-US" dirty="0">
                <a:solidFill>
                  <a:schemeClr val="bg1">
                    <a:lumMod val="50000"/>
                  </a:schemeClr>
                </a:solidFill>
              </a:rPr>
              <a:t>Converge</a:t>
            </a:r>
          </a:p>
          <a:p>
            <a:pPr marL="0" indent="0">
              <a:buNone/>
            </a:pPr>
            <a:r>
              <a:rPr lang="en-US" dirty="0"/>
              <a:t>Detailed strategies</a:t>
            </a:r>
          </a:p>
          <a:p>
            <a:pPr marL="457200" lvl="1" indent="0">
              <a:buNone/>
            </a:pPr>
            <a:r>
              <a:rPr lang="en-US" dirty="0">
                <a:solidFill>
                  <a:schemeClr val="bg1">
                    <a:lumMod val="50000"/>
                  </a:schemeClr>
                </a:solidFill>
              </a:rPr>
              <a:t>Analogy searching</a:t>
            </a:r>
          </a:p>
          <a:p>
            <a:pPr marL="457200" lvl="1" indent="0">
              <a:buNone/>
            </a:pPr>
            <a:r>
              <a:rPr lang="en-US" dirty="0">
                <a:solidFill>
                  <a:schemeClr val="bg1">
                    <a:lumMod val="50000"/>
                  </a:schemeClr>
                </a:solidFill>
              </a:rPr>
              <a:t>Brainstorming</a:t>
            </a:r>
          </a:p>
          <a:p>
            <a:pPr marL="457200" lvl="1" indent="0">
              <a:buNone/>
            </a:pPr>
            <a:r>
              <a:rPr lang="en-US" dirty="0">
                <a:solidFill>
                  <a:schemeClr val="bg1">
                    <a:lumMod val="50000"/>
                  </a:schemeClr>
                </a:solidFill>
              </a:rPr>
              <a:t>Literature searching</a:t>
            </a:r>
          </a:p>
          <a:p>
            <a:pPr marL="457200" lvl="1" indent="0">
              <a:buNone/>
            </a:pPr>
            <a:r>
              <a:rPr lang="en-US" dirty="0">
                <a:solidFill>
                  <a:schemeClr val="bg1">
                    <a:lumMod val="50000"/>
                  </a:schemeClr>
                </a:solidFill>
              </a:rPr>
              <a:t>Morphological charts</a:t>
            </a:r>
          </a:p>
          <a:p>
            <a:pPr marL="457200" lvl="1" indent="0">
              <a:buNone/>
            </a:pPr>
            <a:r>
              <a:rPr lang="en-US" dirty="0">
                <a:solidFill>
                  <a:schemeClr val="bg1">
                    <a:lumMod val="50000"/>
                  </a:schemeClr>
                </a:solidFill>
              </a:rPr>
              <a:t>Removing mental blocks</a:t>
            </a:r>
          </a:p>
        </p:txBody>
      </p:sp>
    </p:spTree>
    <p:extLst>
      <p:ext uri="{BB962C8B-B14F-4D97-AF65-F5344CB8AC3E}">
        <p14:creationId xmlns:p14="http://schemas.microsoft.com/office/powerpoint/2010/main" val="1376343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Controversies</a:t>
            </a:r>
          </a:p>
        </p:txBody>
      </p:sp>
      <p:sp>
        <p:nvSpPr>
          <p:cNvPr id="3" name="Content Placeholder 2"/>
          <p:cNvSpPr>
            <a:spLocks noGrp="1"/>
          </p:cNvSpPr>
          <p:nvPr>
            <p:ph idx="1"/>
          </p:nvPr>
        </p:nvSpPr>
        <p:spPr/>
        <p:txBody>
          <a:bodyPr/>
          <a:lstStyle/>
          <a:p>
            <a:pPr marL="0" indent="0">
              <a:buNone/>
            </a:pPr>
            <a:r>
              <a:rPr lang="en-US" dirty="0"/>
              <a:t>The architecture / design line</a:t>
            </a:r>
          </a:p>
          <a:p>
            <a:pPr marL="0" indent="0">
              <a:buNone/>
            </a:pPr>
            <a:r>
              <a:rPr lang="en-US" dirty="0"/>
              <a:t>Model completeness</a:t>
            </a:r>
          </a:p>
          <a:p>
            <a:pPr marL="0" indent="0">
              <a:buNone/>
            </a:pPr>
            <a:r>
              <a:rPr lang="en-US" i="1" dirty="0"/>
              <a:t>A priori</a:t>
            </a:r>
            <a:r>
              <a:rPr lang="en-US" dirty="0"/>
              <a:t> viewpoints</a:t>
            </a:r>
          </a:p>
          <a:p>
            <a:pPr marL="0" indent="0">
              <a:buNone/>
            </a:pPr>
            <a:r>
              <a:rPr lang="en-US" dirty="0"/>
              <a:t>Logical vs. physical</a:t>
            </a:r>
          </a:p>
          <a:p>
            <a:pPr marL="0" indent="0">
              <a:buNone/>
            </a:pPr>
            <a:r>
              <a:rPr lang="en-US" dirty="0"/>
              <a:t>Timeline</a:t>
            </a:r>
          </a:p>
          <a:p>
            <a:pPr marL="0" indent="0">
              <a:buNone/>
            </a:pPr>
            <a:r>
              <a:rPr lang="en-US" i="1" dirty="0"/>
              <a:t>The</a:t>
            </a:r>
            <a:r>
              <a:rPr lang="en-US" dirty="0"/>
              <a:t> architecture vs. </a:t>
            </a:r>
            <a:r>
              <a:rPr lang="en-US" i="1" dirty="0"/>
              <a:t>An</a:t>
            </a:r>
            <a:r>
              <a:rPr lang="en-US" dirty="0"/>
              <a:t> architecture</a:t>
            </a:r>
          </a:p>
          <a:p>
            <a:pPr marL="0" indent="0">
              <a:buNone/>
            </a:pPr>
            <a:r>
              <a:rPr lang="en-US" dirty="0"/>
              <a:t>Architecture after the fact</a:t>
            </a:r>
          </a:p>
        </p:txBody>
      </p:sp>
    </p:spTree>
    <p:extLst>
      <p:ext uri="{BB962C8B-B14F-4D97-AF65-F5344CB8AC3E}">
        <p14:creationId xmlns:p14="http://schemas.microsoft.com/office/powerpoint/2010/main" val="908390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Analogy - Buildings</a:t>
            </a:r>
          </a:p>
        </p:txBody>
      </p:sp>
      <p:sp>
        <p:nvSpPr>
          <p:cNvPr id="3" name="Content Placeholder 2"/>
          <p:cNvSpPr>
            <a:spLocks noGrp="1"/>
          </p:cNvSpPr>
          <p:nvPr>
            <p:ph idx="1"/>
          </p:nvPr>
        </p:nvSpPr>
        <p:spPr/>
        <p:txBody>
          <a:bodyPr/>
          <a:lstStyle/>
          <a:p>
            <a:pPr marL="0" indent="0">
              <a:buNone/>
            </a:pPr>
            <a:r>
              <a:rPr lang="en-US" dirty="0"/>
              <a:t>Shared experience</a:t>
            </a:r>
          </a:p>
          <a:p>
            <a:pPr marL="0" indent="0">
              <a:buNone/>
            </a:pPr>
            <a:r>
              <a:rPr lang="en-US" dirty="0"/>
              <a:t>Concrete vs. abstract</a:t>
            </a:r>
          </a:p>
          <a:p>
            <a:pPr marL="0" indent="0">
              <a:buNone/>
            </a:pPr>
            <a:r>
              <a:rPr lang="en-US" dirty="0"/>
              <a:t>Architecture visibly manifests itself</a:t>
            </a:r>
          </a:p>
          <a:p>
            <a:pPr marL="0" indent="0">
              <a:buNone/>
            </a:pPr>
            <a:r>
              <a:rPr lang="en-US" dirty="0"/>
              <a:t>Space constraints</a:t>
            </a:r>
          </a:p>
          <a:p>
            <a:pPr marL="0" indent="0">
              <a:buNone/>
            </a:pPr>
            <a:r>
              <a:rPr lang="en-US" dirty="0"/>
              <a:t>Patterns, styles, design</a:t>
            </a:r>
          </a:p>
        </p:txBody>
      </p:sp>
    </p:spTree>
    <p:extLst>
      <p:ext uri="{BB962C8B-B14F-4D97-AF65-F5344CB8AC3E}">
        <p14:creationId xmlns:p14="http://schemas.microsoft.com/office/powerpoint/2010/main" val="3464929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motivations</a:t>
            </a:r>
          </a:p>
        </p:txBody>
      </p:sp>
      <p:sp>
        <p:nvSpPr>
          <p:cNvPr id="3" name="Content Placeholder 2"/>
          <p:cNvSpPr>
            <a:spLocks noGrp="1"/>
          </p:cNvSpPr>
          <p:nvPr>
            <p:ph idx="1"/>
          </p:nvPr>
        </p:nvSpPr>
        <p:spPr/>
        <p:txBody>
          <a:bodyPr/>
          <a:lstStyle/>
          <a:p>
            <a:pPr marL="0" indent="0">
              <a:buNone/>
            </a:pPr>
            <a:r>
              <a:rPr lang="en-US" dirty="0"/>
              <a:t>Deployment models</a:t>
            </a:r>
          </a:p>
          <a:p>
            <a:pPr marL="0" indent="0">
              <a:buNone/>
            </a:pPr>
            <a:r>
              <a:rPr lang="en-US" dirty="0"/>
              <a:t>Transaction management</a:t>
            </a:r>
          </a:p>
          <a:p>
            <a:pPr marL="0" indent="0">
              <a:buNone/>
            </a:pPr>
            <a:r>
              <a:rPr lang="en-US" dirty="0"/>
              <a:t>Workflow</a:t>
            </a:r>
          </a:p>
          <a:p>
            <a:pPr marL="0" indent="0">
              <a:buNone/>
            </a:pPr>
            <a:r>
              <a:rPr lang="en-US" dirty="0"/>
              <a:t>Resource identification and security</a:t>
            </a:r>
          </a:p>
        </p:txBody>
      </p:sp>
    </p:spTree>
    <p:extLst>
      <p:ext uri="{BB962C8B-B14F-4D97-AF65-F5344CB8AC3E}">
        <p14:creationId xmlns:p14="http://schemas.microsoft.com/office/powerpoint/2010/main" val="2247075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a:t>
            </a:r>
          </a:p>
        </p:txBody>
      </p:sp>
      <p:sp>
        <p:nvSpPr>
          <p:cNvPr id="4" name="Text Placeholder 3">
            <a:extLst>
              <a:ext uri="{FF2B5EF4-FFF2-40B4-BE49-F238E27FC236}">
                <a16:creationId xmlns:a16="http://schemas.microsoft.com/office/drawing/2014/main" id="{8CA0F138-6FB5-4A4F-98DF-EFE9BC4140E7}"/>
              </a:ext>
            </a:extLst>
          </p:cNvPr>
          <p:cNvSpPr>
            <a:spLocks noGrp="1"/>
          </p:cNvSpPr>
          <p:nvPr>
            <p:ph type="body" idx="1"/>
          </p:nvPr>
        </p:nvSpPr>
        <p:spPr/>
        <p:txBody>
          <a:bodyPr>
            <a:normAutofit/>
          </a:bodyPr>
          <a:lstStyle/>
          <a:p>
            <a:r>
              <a:rPr lang="en-US" sz="2800" dirty="0"/>
              <a:t>Meta concepts</a:t>
            </a:r>
          </a:p>
        </p:txBody>
      </p:sp>
      <p:sp>
        <p:nvSpPr>
          <p:cNvPr id="3" name="Content Placeholder 2"/>
          <p:cNvSpPr>
            <a:spLocks noGrp="1"/>
          </p:cNvSpPr>
          <p:nvPr>
            <p:ph sz="half" idx="2"/>
          </p:nvPr>
        </p:nvSpPr>
        <p:spPr/>
        <p:txBody>
          <a:bodyPr>
            <a:normAutofit/>
          </a:bodyPr>
          <a:lstStyle/>
          <a:p>
            <a:pPr marL="0" indent="0">
              <a:buNone/>
            </a:pPr>
            <a:r>
              <a:rPr lang="en-US" sz="2400" dirty="0"/>
              <a:t>Architecture</a:t>
            </a:r>
          </a:p>
          <a:p>
            <a:pPr marL="0" indent="0">
              <a:buNone/>
            </a:pPr>
            <a:r>
              <a:rPr lang="en-US" sz="2400" dirty="0"/>
              <a:t>Architect</a:t>
            </a:r>
          </a:p>
          <a:p>
            <a:pPr marL="0" indent="0">
              <a:buNone/>
            </a:pPr>
            <a:r>
              <a:rPr lang="en-US" sz="2400" dirty="0"/>
              <a:t>Style &amp; pattern</a:t>
            </a:r>
          </a:p>
          <a:p>
            <a:pPr marL="0" indent="0">
              <a:buNone/>
            </a:pPr>
            <a:r>
              <a:rPr lang="en-US" sz="2400" dirty="0"/>
              <a:t>Stakeholders</a:t>
            </a:r>
          </a:p>
          <a:p>
            <a:pPr marL="0" indent="0">
              <a:buNone/>
            </a:pPr>
            <a:r>
              <a:rPr lang="en-US" sz="2400" dirty="0"/>
              <a:t>Models</a:t>
            </a:r>
          </a:p>
        </p:txBody>
      </p:sp>
      <p:sp>
        <p:nvSpPr>
          <p:cNvPr id="5" name="Text Placeholder 4">
            <a:extLst>
              <a:ext uri="{FF2B5EF4-FFF2-40B4-BE49-F238E27FC236}">
                <a16:creationId xmlns:a16="http://schemas.microsoft.com/office/drawing/2014/main" id="{ECE4955A-A7D4-3E4D-A3C5-280A9462F1C2}"/>
              </a:ext>
            </a:extLst>
          </p:cNvPr>
          <p:cNvSpPr>
            <a:spLocks noGrp="1"/>
          </p:cNvSpPr>
          <p:nvPr>
            <p:ph type="body" sz="quarter" idx="3"/>
          </p:nvPr>
        </p:nvSpPr>
        <p:spPr/>
        <p:txBody>
          <a:bodyPr>
            <a:normAutofit/>
          </a:bodyPr>
          <a:lstStyle/>
          <a:p>
            <a:r>
              <a:rPr lang="en-US" sz="2800" dirty="0"/>
              <a:t>Core concepts</a:t>
            </a:r>
          </a:p>
        </p:txBody>
      </p:sp>
      <p:sp>
        <p:nvSpPr>
          <p:cNvPr id="6" name="Content Placeholder 5">
            <a:extLst>
              <a:ext uri="{FF2B5EF4-FFF2-40B4-BE49-F238E27FC236}">
                <a16:creationId xmlns:a16="http://schemas.microsoft.com/office/drawing/2014/main" id="{77E102BB-3A7E-0246-A328-B6BD056BB8F7}"/>
              </a:ext>
            </a:extLst>
          </p:cNvPr>
          <p:cNvSpPr>
            <a:spLocks noGrp="1"/>
          </p:cNvSpPr>
          <p:nvPr>
            <p:ph sz="quarter" idx="4"/>
          </p:nvPr>
        </p:nvSpPr>
        <p:spPr/>
        <p:txBody>
          <a:bodyPr>
            <a:normAutofit/>
          </a:bodyPr>
          <a:lstStyle/>
          <a:p>
            <a:pPr marL="0" indent="0">
              <a:buNone/>
            </a:pPr>
            <a:r>
              <a:rPr lang="en-US" sz="2400" dirty="0"/>
              <a:t>Connectors</a:t>
            </a:r>
          </a:p>
          <a:p>
            <a:pPr marL="0" indent="0">
              <a:buNone/>
            </a:pPr>
            <a:r>
              <a:rPr lang="en-US" sz="2400" dirty="0"/>
              <a:t>Components</a:t>
            </a:r>
          </a:p>
          <a:p>
            <a:pPr marL="0" indent="0">
              <a:buNone/>
            </a:pPr>
            <a:r>
              <a:rPr lang="en-US" sz="2400" dirty="0"/>
              <a:t>Configurations</a:t>
            </a:r>
          </a:p>
          <a:p>
            <a:pPr marL="0" indent="0">
              <a:buNone/>
            </a:pPr>
            <a:r>
              <a:rPr lang="en-US" sz="2400" dirty="0"/>
              <a:t>Processes</a:t>
            </a:r>
          </a:p>
          <a:p>
            <a:pPr marL="0" indent="0">
              <a:buNone/>
            </a:pPr>
            <a:endParaRPr lang="en-US" dirty="0"/>
          </a:p>
        </p:txBody>
      </p:sp>
    </p:spTree>
    <p:extLst>
      <p:ext uri="{BB962C8B-B14F-4D97-AF65-F5344CB8AC3E}">
        <p14:creationId xmlns:p14="http://schemas.microsoft.com/office/powerpoint/2010/main" val="2812029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characteristics</a:t>
            </a:r>
          </a:p>
        </p:txBody>
      </p:sp>
      <p:sp>
        <p:nvSpPr>
          <p:cNvPr id="3" name="Content Placeholder 2"/>
          <p:cNvSpPr>
            <a:spLocks noGrp="1"/>
          </p:cNvSpPr>
          <p:nvPr>
            <p:ph sz="half" idx="1"/>
          </p:nvPr>
        </p:nvSpPr>
        <p:spPr/>
        <p:txBody>
          <a:bodyPr>
            <a:normAutofit/>
          </a:bodyPr>
          <a:lstStyle/>
          <a:p>
            <a:pPr marL="0" indent="0">
              <a:buNone/>
            </a:pPr>
            <a:r>
              <a:rPr lang="en-US" dirty="0"/>
              <a:t>Exposable</a:t>
            </a:r>
          </a:p>
          <a:p>
            <a:pPr marL="0" indent="0">
              <a:buNone/>
            </a:pPr>
            <a:r>
              <a:rPr lang="en-US" dirty="0" err="1"/>
              <a:t>Versionable</a:t>
            </a:r>
            <a:endParaRPr lang="en-US" dirty="0"/>
          </a:p>
          <a:p>
            <a:pPr marL="0" indent="0">
              <a:buNone/>
            </a:pPr>
            <a:r>
              <a:rPr lang="en-US" dirty="0"/>
              <a:t>Pluggable</a:t>
            </a:r>
          </a:p>
          <a:p>
            <a:pPr marL="0" indent="0">
              <a:buNone/>
            </a:pPr>
            <a:r>
              <a:rPr lang="en-US" dirty="0"/>
              <a:t>Scalable</a:t>
            </a:r>
          </a:p>
          <a:p>
            <a:pPr marL="0" indent="0">
              <a:buNone/>
            </a:pPr>
            <a:r>
              <a:rPr lang="en-US" dirty="0"/>
              <a:t>Replaceable</a:t>
            </a:r>
          </a:p>
          <a:p>
            <a:pPr marL="0" indent="0">
              <a:buNone/>
            </a:pPr>
            <a:r>
              <a:rPr lang="en-US" dirty="0"/>
              <a:t>Extensible</a:t>
            </a:r>
          </a:p>
        </p:txBody>
      </p:sp>
      <p:sp>
        <p:nvSpPr>
          <p:cNvPr id="4" name="Content Placeholder 3">
            <a:extLst>
              <a:ext uri="{FF2B5EF4-FFF2-40B4-BE49-F238E27FC236}">
                <a16:creationId xmlns:a16="http://schemas.microsoft.com/office/drawing/2014/main" id="{14D06B03-A1F0-A74F-A5F8-D06ADD9DE6DE}"/>
              </a:ext>
            </a:extLst>
          </p:cNvPr>
          <p:cNvSpPr>
            <a:spLocks noGrp="1"/>
          </p:cNvSpPr>
          <p:nvPr>
            <p:ph sz="half" idx="2"/>
          </p:nvPr>
        </p:nvSpPr>
        <p:spPr>
          <a:xfrm>
            <a:off x="5334000" y="1825625"/>
            <a:ext cx="6019800" cy="4351338"/>
          </a:xfrm>
        </p:spPr>
        <p:txBody>
          <a:bodyPr/>
          <a:lstStyle/>
          <a:p>
            <a:pPr marL="0" indent="0">
              <a:buNone/>
            </a:pPr>
            <a:r>
              <a:rPr lang="en-US" dirty="0"/>
              <a:t>Decouplable</a:t>
            </a:r>
          </a:p>
          <a:p>
            <a:pPr marL="0" indent="0">
              <a:buNone/>
            </a:pPr>
            <a:r>
              <a:rPr lang="en-US" dirty="0"/>
              <a:t>Hostable</a:t>
            </a:r>
          </a:p>
          <a:p>
            <a:pPr marL="0" indent="0">
              <a:buNone/>
            </a:pPr>
            <a:r>
              <a:rPr lang="en-US" dirty="0" err="1"/>
              <a:t>Packagable</a:t>
            </a:r>
            <a:endParaRPr lang="en-US" dirty="0"/>
          </a:p>
          <a:p>
            <a:pPr marL="0" indent="0">
              <a:buNone/>
            </a:pPr>
            <a:r>
              <a:rPr lang="en-US" dirty="0"/>
              <a:t>Agile and nimble</a:t>
            </a:r>
          </a:p>
          <a:p>
            <a:pPr marL="0" indent="0">
              <a:buNone/>
            </a:pPr>
            <a:r>
              <a:rPr lang="en-US" dirty="0"/>
              <a:t>Supports multi-group development</a:t>
            </a:r>
          </a:p>
          <a:p>
            <a:endParaRPr lang="en-US" dirty="0"/>
          </a:p>
        </p:txBody>
      </p:sp>
    </p:spTree>
    <p:extLst>
      <p:ext uri="{BB962C8B-B14F-4D97-AF65-F5344CB8AC3E}">
        <p14:creationId xmlns:p14="http://schemas.microsoft.com/office/powerpoint/2010/main" val="2315338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people part of architecture</a:t>
            </a:r>
          </a:p>
        </p:txBody>
      </p:sp>
      <p:sp>
        <p:nvSpPr>
          <p:cNvPr id="3" name="Subtitle 2"/>
          <p:cNvSpPr>
            <a:spLocks noGrp="1"/>
          </p:cNvSpPr>
          <p:nvPr>
            <p:ph type="body" idx="1"/>
          </p:nvPr>
        </p:nvSpPr>
        <p:spPr/>
        <p:txBody>
          <a:bodyPr/>
          <a:lstStyle/>
          <a:p>
            <a:r>
              <a:rPr lang="en-US" dirty="0"/>
              <a:t>The architect, teams, and roles</a:t>
            </a:r>
          </a:p>
        </p:txBody>
      </p:sp>
    </p:spTree>
    <p:extLst>
      <p:ext uri="{BB962C8B-B14F-4D97-AF65-F5344CB8AC3E}">
        <p14:creationId xmlns:p14="http://schemas.microsoft.com/office/powerpoint/2010/main" val="1869396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268</TotalTime>
  <Words>2183</Words>
  <Application>Microsoft Macintosh PowerPoint</Application>
  <PresentationFormat>Widescreen</PresentationFormat>
  <Paragraphs>348</Paragraphs>
  <Slides>38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CPSC 5200</vt:lpstr>
      <vt:lpstr>What is software architecture</vt:lpstr>
      <vt:lpstr>What is architecture?</vt:lpstr>
      <vt:lpstr>Controversies</vt:lpstr>
      <vt:lpstr>Analogy - Buildings</vt:lpstr>
      <vt:lpstr>Architecture motivations</vt:lpstr>
      <vt:lpstr>Terminology</vt:lpstr>
      <vt:lpstr>Architectural characteristics</vt:lpstr>
      <vt:lpstr>The people part of architecture</vt:lpstr>
      <vt:lpstr>Design</vt:lpstr>
      <vt:lpstr>Who are software architects?</vt:lpstr>
      <vt:lpstr>Things to avoid</vt:lpstr>
      <vt:lpstr>What do architects do?</vt:lpstr>
      <vt:lpstr>Lead</vt:lpstr>
      <vt:lpstr>How do they do that?</vt:lpstr>
      <vt:lpstr>Relationship to the rest of the org</vt:lpstr>
      <vt:lpstr>The design part</vt:lpstr>
      <vt:lpstr>The design process</vt:lpstr>
      <vt:lpstr>Design strategies</vt:lpstr>
      <vt:lpstr>Some tools in your arsenal</vt:lpstr>
      <vt:lpstr>Experience in action</vt:lpstr>
      <vt:lpstr>Architectural styles</vt:lpstr>
      <vt:lpstr>Architectural styles</vt:lpstr>
      <vt:lpstr>Style: Main program and subroutines</vt:lpstr>
      <vt:lpstr>Style: Object-oriented</vt:lpstr>
      <vt:lpstr>Style: Virtual machines</vt:lpstr>
      <vt:lpstr>Style: Client-server</vt:lpstr>
      <vt:lpstr>Style: Batch sequential</vt:lpstr>
      <vt:lpstr>Style: Pipe-and-filter</vt:lpstr>
      <vt:lpstr>Style: Blackboard</vt:lpstr>
      <vt:lpstr>Style: Rule-based / expert system</vt:lpstr>
      <vt:lpstr>Style: Interpreter</vt:lpstr>
      <vt:lpstr>Style: Mobile code</vt:lpstr>
      <vt:lpstr>Style: Publish-subscribe</vt:lpstr>
      <vt:lpstr>Style: Event-based</vt:lpstr>
      <vt:lpstr>Style: Peer-to-peer</vt:lpstr>
      <vt:lpstr>Style: Big ball of mud</vt:lpstr>
      <vt:lpstr>Unprecedented design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CSSE 532 Software Architecture</dc:title>
  <dc:creator>MJ Miller</dc:creator>
  <cp:lastModifiedBy>Michaeljon Miller</cp:lastModifiedBy>
  <cp:revision>13</cp:revision>
  <dcterms:created xsi:type="dcterms:W3CDTF">2011-09-22T16:09:27Z</dcterms:created>
  <dcterms:modified xsi:type="dcterms:W3CDTF">2019-01-16T01:29:37Z</dcterms:modified>
</cp:coreProperties>
</file>