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0" r:id="rId2"/>
    <p:sldId id="261" r:id="rId3"/>
    <p:sldId id="262" r:id="rId4"/>
    <p:sldId id="264" r:id="rId5"/>
    <p:sldId id="263" r:id="rId6"/>
    <p:sldId id="321" r:id="rId7"/>
    <p:sldId id="322" r:id="rId8"/>
    <p:sldId id="323" r:id="rId9"/>
    <p:sldId id="324" r:id="rId10"/>
    <p:sldId id="318" r:id="rId11"/>
    <p:sldId id="31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1ECF-F737-C045-BAF0-0026F9158DD8}" v="25" dt="2019-01-11T01:33:23.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16" autoAdjust="0"/>
    <p:restoredTop sz="71973" autoAdjust="0"/>
  </p:normalViewPr>
  <p:slideViewPr>
    <p:cSldViewPr snapToGrid="0">
      <p:cViewPr varScale="1">
        <p:scale>
          <a:sx n="111" d="100"/>
          <a:sy n="111" d="100"/>
        </p:scale>
        <p:origin x="360"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undo custSel addSld delSld modSld">
      <pc:chgData name="Michaeljon Miller" userId="c575fe5cddd8b8cf" providerId="LiveId" clId="{E6A31ECF-F737-C045-BAF0-0026F9158DD8}" dt="2019-01-11T01:33:27.419" v="707" actId="404"/>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sldChg chg="addSp delSp modSp add">
        <pc:chgData name="Michaeljon Miller" userId="c575fe5cddd8b8cf" providerId="LiveId" clId="{E6A31ECF-F737-C045-BAF0-0026F9158DD8}" dt="2019-01-11T01:09:45.241" v="23" actId="20577"/>
        <pc:sldMkLst>
          <pc:docMk/>
          <pc:sldMk cId="1547595780" sldId="321"/>
        </pc:sldMkLst>
        <pc:spChg chg="del">
          <ac:chgData name="Michaeljon Miller" userId="c575fe5cddd8b8cf" providerId="LiveId" clId="{E6A31ECF-F737-C045-BAF0-0026F9158DD8}" dt="2019-01-11T01:09:39.834" v="10"/>
          <ac:spMkLst>
            <pc:docMk/>
            <pc:sldMk cId="1547595780" sldId="321"/>
            <ac:spMk id="2" creationId="{1D8519B6-9308-8B45-B28C-EEBFD4A2B7B3}"/>
          </ac:spMkLst>
        </pc:spChg>
        <pc:spChg chg="del">
          <ac:chgData name="Michaeljon Miller" userId="c575fe5cddd8b8cf" providerId="LiveId" clId="{E6A31ECF-F737-C045-BAF0-0026F9158DD8}" dt="2019-01-11T01:09:39.834" v="10"/>
          <ac:spMkLst>
            <pc:docMk/>
            <pc:sldMk cId="1547595780" sldId="321"/>
            <ac:spMk id="3" creationId="{E1840B15-A75B-9542-89C9-8CB5311053B1}"/>
          </ac:spMkLst>
        </pc:spChg>
        <pc:spChg chg="add mod">
          <ac:chgData name="Michaeljon Miller" userId="c575fe5cddd8b8cf" providerId="LiveId" clId="{E6A31ECF-F737-C045-BAF0-0026F9158DD8}" dt="2019-01-11T01:09:45.241" v="23" actId="20577"/>
          <ac:spMkLst>
            <pc:docMk/>
            <pc:sldMk cId="1547595780" sldId="321"/>
            <ac:spMk id="4" creationId="{04E2532E-A472-CD45-B8C4-4E1A6FF27442}"/>
          </ac:spMkLst>
        </pc:spChg>
        <pc:spChg chg="add mod">
          <ac:chgData name="Michaeljon Miller" userId="c575fe5cddd8b8cf" providerId="LiveId" clId="{E6A31ECF-F737-C045-BAF0-0026F9158DD8}" dt="2019-01-11T01:09:39.834" v="10"/>
          <ac:spMkLst>
            <pc:docMk/>
            <pc:sldMk cId="1547595780" sldId="321"/>
            <ac:spMk id="5" creationId="{5BA9AE22-280D-4042-8344-40118A609D68}"/>
          </ac:spMkLst>
        </pc:spChg>
      </pc:sldChg>
      <pc:sldChg chg="modSp add">
        <pc:chgData name="Michaeljon Miller" userId="c575fe5cddd8b8cf" providerId="LiveId" clId="{E6A31ECF-F737-C045-BAF0-0026F9158DD8}" dt="2019-01-11T01:17:27.190" v="468" actId="12"/>
        <pc:sldMkLst>
          <pc:docMk/>
          <pc:sldMk cId="1922912892" sldId="322"/>
        </pc:sldMkLst>
        <pc:spChg chg="mod">
          <ac:chgData name="Michaeljon Miller" userId="c575fe5cddd8b8cf" providerId="LiveId" clId="{E6A31ECF-F737-C045-BAF0-0026F9158DD8}" dt="2019-01-11T01:10:33.960" v="77" actId="20577"/>
          <ac:spMkLst>
            <pc:docMk/>
            <pc:sldMk cId="1922912892" sldId="322"/>
            <ac:spMk id="2" creationId="{105FBB87-B051-5A4B-84E6-74A482ACE71C}"/>
          </ac:spMkLst>
        </pc:spChg>
        <pc:spChg chg="mod">
          <ac:chgData name="Michaeljon Miller" userId="c575fe5cddd8b8cf" providerId="LiveId" clId="{E6A31ECF-F737-C045-BAF0-0026F9158DD8}" dt="2019-01-11T01:17:27.190" v="468" actId="12"/>
          <ac:spMkLst>
            <pc:docMk/>
            <pc:sldMk cId="1922912892" sldId="322"/>
            <ac:spMk id="3" creationId="{7E7B3115-14D7-2446-BAE4-4CE4218FAF91}"/>
          </ac:spMkLst>
        </pc:spChg>
      </pc:sldChg>
      <pc:sldChg chg="addSp delSp modSp add">
        <pc:chgData name="Michaeljon Miller" userId="c575fe5cddd8b8cf" providerId="LiveId" clId="{E6A31ECF-F737-C045-BAF0-0026F9158DD8}" dt="2019-01-11T01:20:24.898" v="675"/>
        <pc:sldMkLst>
          <pc:docMk/>
          <pc:sldMk cId="1445127536" sldId="323"/>
        </pc:sldMkLst>
        <pc:spChg chg="mod">
          <ac:chgData name="Michaeljon Miller" userId="c575fe5cddd8b8cf" providerId="LiveId" clId="{E6A31ECF-F737-C045-BAF0-0026F9158DD8}" dt="2019-01-11T01:18:28.810" v="487" actId="20577"/>
          <ac:spMkLst>
            <pc:docMk/>
            <pc:sldMk cId="1445127536" sldId="323"/>
            <ac:spMk id="2" creationId="{DE0C9ED5-C848-A24F-AF38-2AD5A0FD0BE1}"/>
          </ac:spMkLst>
        </pc:spChg>
        <pc:spChg chg="del">
          <ac:chgData name="Michaeljon Miller" userId="c575fe5cddd8b8cf" providerId="LiveId" clId="{E6A31ECF-F737-C045-BAF0-0026F9158DD8}" dt="2019-01-11T01:18:37.638" v="488" actId="3680"/>
          <ac:spMkLst>
            <pc:docMk/>
            <pc:sldMk cId="1445127536" sldId="323"/>
            <ac:spMk id="3" creationId="{4717D23B-412B-8044-BA20-78FD078B7C81}"/>
          </ac:spMkLst>
        </pc:spChg>
        <pc:graphicFrameChg chg="add mod modGraphic">
          <ac:chgData name="Michaeljon Miller" userId="c575fe5cddd8b8cf" providerId="LiveId" clId="{E6A31ECF-F737-C045-BAF0-0026F9158DD8}" dt="2019-01-11T01:20:24.898" v="675"/>
          <ac:graphicFrameMkLst>
            <pc:docMk/>
            <pc:sldMk cId="1445127536" sldId="323"/>
            <ac:graphicFrameMk id="4" creationId="{F821DCBC-45DA-C54C-A9DD-9DA1943E0F87}"/>
          </ac:graphicFrameMkLst>
        </pc:graphicFrameChg>
      </pc:sldChg>
      <pc:sldChg chg="modSp add">
        <pc:chgData name="Michaeljon Miller" userId="c575fe5cddd8b8cf" providerId="LiveId" clId="{E6A31ECF-F737-C045-BAF0-0026F9158DD8}" dt="2019-01-11T01:33:27.419" v="707" actId="404"/>
        <pc:sldMkLst>
          <pc:docMk/>
          <pc:sldMk cId="2085893955" sldId="324"/>
        </pc:sldMkLst>
        <pc:spChg chg="mod">
          <ac:chgData name="Michaeljon Miller" userId="c575fe5cddd8b8cf" providerId="LiveId" clId="{E6A31ECF-F737-C045-BAF0-0026F9158DD8}" dt="2019-01-11T01:32:08.113" v="697" actId="20577"/>
          <ac:spMkLst>
            <pc:docMk/>
            <pc:sldMk cId="2085893955" sldId="324"/>
            <ac:spMk id="2" creationId="{C9B727B7-DA99-6644-BCE7-24C3DF4287CC}"/>
          </ac:spMkLst>
        </pc:spChg>
        <pc:spChg chg="mod">
          <ac:chgData name="Michaeljon Miller" userId="c575fe5cddd8b8cf" providerId="LiveId" clId="{E6A31ECF-F737-C045-BAF0-0026F9158DD8}" dt="2019-01-11T01:33:27.419" v="707" actId="404"/>
          <ac:spMkLst>
            <pc:docMk/>
            <pc:sldMk cId="2085893955" sldId="324"/>
            <ac:spMk id="3" creationId="{17492A10-FAC8-E943-864A-9FCB3FB86288}"/>
          </ac:spMkLst>
        </pc:spChg>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oy.gbiv.com/untangled/2008/rest-apis-must-be-hypertext-driven" TargetMode="External"/><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5" Type="http://schemas.openxmlformats.org/officeDocument/2006/relationships/hyperlink" Target="http://restcookbook.com/Basics/hateoas/" TargetMode="External"/><Relationship Id="rId4" Type="http://schemas.openxmlformats.org/officeDocument/2006/relationships/hyperlink" Target="https://en.wikipedia.org/wiki/Hypertext_Application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build a little REST API</a:t>
            </a:r>
          </a:p>
        </p:txBody>
      </p:sp>
    </p:spTree>
    <p:extLst>
      <p:ext uri="{BB962C8B-B14F-4D97-AF65-F5344CB8AC3E}">
        <p14:creationId xmlns:p14="http://schemas.microsoft.com/office/powerpoint/2010/main" val="38908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51936-1CF0-B64A-90D1-9224184B6A55}"/>
              </a:ext>
            </a:extLst>
          </p:cNvPr>
          <p:cNvSpPr>
            <a:spLocks noGrp="1"/>
          </p:cNvSpPr>
          <p:nvPr>
            <p:ph type="title"/>
          </p:nvPr>
        </p:nvSpPr>
        <p:spPr/>
        <p:txBody>
          <a:bodyPr/>
          <a:lstStyle/>
          <a:p>
            <a:r>
              <a:rPr lang="en-US" dirty="0"/>
              <a:t>The application model</a:t>
            </a:r>
          </a:p>
        </p:txBody>
      </p:sp>
      <p:pic>
        <p:nvPicPr>
          <p:cNvPr id="7" name="Content Placeholder 6">
            <a:extLst>
              <a:ext uri="{FF2B5EF4-FFF2-40B4-BE49-F238E27FC236}">
                <a16:creationId xmlns:a16="http://schemas.microsoft.com/office/drawing/2014/main" id="{27DB0027-B535-1A43-B984-69DD7A33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593" y="1873770"/>
            <a:ext cx="10382813" cy="4503960"/>
          </a:xfrm>
        </p:spPr>
      </p:pic>
    </p:spTree>
    <p:extLst>
      <p:ext uri="{BB962C8B-B14F-4D97-AF65-F5344CB8AC3E}">
        <p14:creationId xmlns:p14="http://schemas.microsoft.com/office/powerpoint/2010/main" val="373636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a:t>
            </a:r>
            <a:r>
              <a:rPr lang="en-US" dirty="0" err="1"/>
              <a:t>Odata</a:t>
            </a:r>
            <a:r>
              <a:rPr lang="en-US" dirty="0"/>
              <a:t> (skim, but make sure to look at sections 2 – 7)</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a:t>
            </a:r>
            <a:r>
              <a:rPr lang="en-US"/>
              <a:t>next Monday </a:t>
            </a:r>
            <a:r>
              <a:rPr lang="en-US" dirty="0"/>
              <a:t>-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a:t>
            </a:r>
            <a:r>
              <a:rPr lang="en-US"/>
              <a:t>2.x)</a:t>
            </a:r>
            <a:endParaRPr lang="en-US" dirty="0"/>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a:p>
            <a:pPr marL="457200" lvl="1" indent="0">
              <a:buNone/>
            </a:pPr>
            <a:r>
              <a:rPr lang="en-US" dirty="0"/>
              <a:t>Add support to root document for creating a timesheet</a:t>
            </a:r>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E2532E-A472-CD45-B8C4-4E1A6FF27442}"/>
              </a:ext>
            </a:extLst>
          </p:cNvPr>
          <p:cNvSpPr>
            <a:spLocks noGrp="1"/>
          </p:cNvSpPr>
          <p:nvPr>
            <p:ph type="title"/>
          </p:nvPr>
        </p:nvSpPr>
        <p:spPr/>
        <p:txBody>
          <a:bodyPr/>
          <a:lstStyle/>
          <a:p>
            <a:r>
              <a:rPr lang="en-US" dirty="0"/>
              <a:t>Deriving REST</a:t>
            </a:r>
          </a:p>
        </p:txBody>
      </p:sp>
      <p:sp>
        <p:nvSpPr>
          <p:cNvPr id="5" name="Text Placeholder 4">
            <a:extLst>
              <a:ext uri="{FF2B5EF4-FFF2-40B4-BE49-F238E27FC236}">
                <a16:creationId xmlns:a16="http://schemas.microsoft.com/office/drawing/2014/main" id="{5BA9AE22-280D-4042-8344-40118A609D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759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BB87-B051-5A4B-84E6-74A482ACE71C}"/>
              </a:ext>
            </a:extLst>
          </p:cNvPr>
          <p:cNvSpPr>
            <a:spLocks noGrp="1"/>
          </p:cNvSpPr>
          <p:nvPr>
            <p:ph type="title"/>
          </p:nvPr>
        </p:nvSpPr>
        <p:spPr/>
        <p:txBody>
          <a:bodyPr/>
          <a:lstStyle/>
          <a:p>
            <a:r>
              <a:rPr lang="en-US" dirty="0"/>
              <a:t>REST, as explained by Fielding</a:t>
            </a:r>
          </a:p>
        </p:txBody>
      </p:sp>
      <p:sp>
        <p:nvSpPr>
          <p:cNvPr id="3" name="Content Placeholder 2">
            <a:extLst>
              <a:ext uri="{FF2B5EF4-FFF2-40B4-BE49-F238E27FC236}">
                <a16:creationId xmlns:a16="http://schemas.microsoft.com/office/drawing/2014/main" id="{7E7B3115-14D7-2446-BAE4-4CE4218FAF91}"/>
              </a:ext>
            </a:extLst>
          </p:cNvPr>
          <p:cNvSpPr>
            <a:spLocks noGrp="1"/>
          </p:cNvSpPr>
          <p:nvPr>
            <p:ph idx="1"/>
          </p:nvPr>
        </p:nvSpPr>
        <p:spPr/>
        <p:txBody>
          <a:bodyPr/>
          <a:lstStyle/>
          <a:p>
            <a:pPr marL="0" indent="0">
              <a:buNone/>
            </a:pPr>
            <a:r>
              <a:rPr lang="en-US" dirty="0"/>
              <a:t>Fielding applies what to the styles when deriving REST?</a:t>
            </a:r>
          </a:p>
          <a:p>
            <a:pPr marL="0" indent="0">
              <a:buNone/>
            </a:pPr>
            <a:r>
              <a:rPr lang="en-US" dirty="0"/>
              <a:t>What are the various styles through which REST is derived?</a:t>
            </a:r>
          </a:p>
          <a:p>
            <a:pPr marL="0" indent="0">
              <a:buNone/>
            </a:pPr>
            <a:r>
              <a:rPr lang="en-US" dirty="0"/>
              <a:t>What properties are induced by the various styles?</a:t>
            </a:r>
          </a:p>
          <a:p>
            <a:pPr marL="0" indent="0">
              <a:buNone/>
            </a:pPr>
            <a:r>
              <a:rPr lang="en-US" dirty="0"/>
              <a:t>Which style induces the property of substrate independence?</a:t>
            </a:r>
          </a:p>
          <a:p>
            <a:pPr marL="0" indent="0">
              <a:buNone/>
            </a:pPr>
            <a:r>
              <a:rPr lang="en-US" dirty="0"/>
              <a:t>Which constraint is optional in REST (and what does that mean)?</a:t>
            </a:r>
          </a:p>
        </p:txBody>
      </p:sp>
    </p:spTree>
    <p:extLst>
      <p:ext uri="{BB962C8B-B14F-4D97-AF65-F5344CB8AC3E}">
        <p14:creationId xmlns:p14="http://schemas.microsoft.com/office/powerpoint/2010/main" val="192291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9ED5-C848-A24F-AF38-2AD5A0FD0BE1}"/>
              </a:ext>
            </a:extLst>
          </p:cNvPr>
          <p:cNvSpPr>
            <a:spLocks noGrp="1"/>
          </p:cNvSpPr>
          <p:nvPr>
            <p:ph type="title"/>
          </p:nvPr>
        </p:nvSpPr>
        <p:spPr/>
        <p:txBody>
          <a:bodyPr/>
          <a:lstStyle/>
          <a:p>
            <a:r>
              <a:rPr lang="en-US" dirty="0"/>
              <a:t>REST data elements</a:t>
            </a:r>
          </a:p>
        </p:txBody>
      </p:sp>
      <p:graphicFrame>
        <p:nvGraphicFramePr>
          <p:cNvPr id="4" name="Content Placeholder 3">
            <a:extLst>
              <a:ext uri="{FF2B5EF4-FFF2-40B4-BE49-F238E27FC236}">
                <a16:creationId xmlns:a16="http://schemas.microsoft.com/office/drawing/2014/main" id="{F821DCBC-45DA-C54C-A9DD-9DA1943E0F87}"/>
              </a:ext>
            </a:extLst>
          </p:cNvPr>
          <p:cNvGraphicFramePr>
            <a:graphicFrameLocks noGrp="1"/>
          </p:cNvGraphicFramePr>
          <p:nvPr>
            <p:ph idx="1"/>
            <p:extLst>
              <p:ext uri="{D42A27DB-BD31-4B8C-83A1-F6EECF244321}">
                <p14:modId xmlns:p14="http://schemas.microsoft.com/office/powerpoint/2010/main" val="145624595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112911">
                  <a:extLst>
                    <a:ext uri="{9D8B030D-6E8A-4147-A177-3AD203B41FA5}">
                      <a16:colId xmlns:a16="http://schemas.microsoft.com/office/drawing/2014/main" val="3163066082"/>
                    </a:ext>
                  </a:extLst>
                </a:gridCol>
                <a:gridCol w="7402689">
                  <a:extLst>
                    <a:ext uri="{9D8B030D-6E8A-4147-A177-3AD203B41FA5}">
                      <a16:colId xmlns:a16="http://schemas.microsoft.com/office/drawing/2014/main" val="646081267"/>
                    </a:ext>
                  </a:extLst>
                </a:gridCol>
              </a:tblGrid>
              <a:tr h="370840">
                <a:tc>
                  <a:txBody>
                    <a:bodyPr/>
                    <a:lstStyle/>
                    <a:p>
                      <a:r>
                        <a:rPr lang="en-US" dirty="0"/>
                        <a:t>Data element</a:t>
                      </a:r>
                    </a:p>
                  </a:txBody>
                  <a:tcPr/>
                </a:tc>
                <a:tc>
                  <a:txBody>
                    <a:bodyPr/>
                    <a:lstStyle/>
                    <a:p>
                      <a:r>
                        <a:rPr lang="en-US" dirty="0"/>
                        <a:t>”Modern” web examples</a:t>
                      </a:r>
                    </a:p>
                  </a:txBody>
                  <a:tcPr/>
                </a:tc>
                <a:extLst>
                  <a:ext uri="{0D108BD9-81ED-4DB2-BD59-A6C34878D82A}">
                    <a16:rowId xmlns:a16="http://schemas.microsoft.com/office/drawing/2014/main" val="278570217"/>
                  </a:ext>
                </a:extLst>
              </a:tr>
              <a:tr h="370840">
                <a:tc>
                  <a:txBody>
                    <a:bodyPr/>
                    <a:lstStyle/>
                    <a:p>
                      <a:r>
                        <a:rPr lang="en-US" dirty="0"/>
                        <a:t>Resource</a:t>
                      </a:r>
                    </a:p>
                  </a:txBody>
                  <a:tcPr/>
                </a:tc>
                <a:tc>
                  <a:txBody>
                    <a:bodyPr/>
                    <a:lstStyle/>
                    <a:p>
                      <a:r>
                        <a:rPr lang="en-US" dirty="0"/>
                        <a:t>the intended conceptual target of a hypertext reference</a:t>
                      </a:r>
                    </a:p>
                  </a:txBody>
                  <a:tcPr/>
                </a:tc>
                <a:extLst>
                  <a:ext uri="{0D108BD9-81ED-4DB2-BD59-A6C34878D82A}">
                    <a16:rowId xmlns:a16="http://schemas.microsoft.com/office/drawing/2014/main" val="1076651886"/>
                  </a:ext>
                </a:extLst>
              </a:tr>
              <a:tr h="370840">
                <a:tc>
                  <a:txBody>
                    <a:bodyPr/>
                    <a:lstStyle/>
                    <a:p>
                      <a:r>
                        <a:rPr lang="en-US" dirty="0"/>
                        <a:t>resource identifier</a:t>
                      </a:r>
                    </a:p>
                  </a:txBody>
                  <a:tcPr/>
                </a:tc>
                <a:tc>
                  <a:txBody>
                    <a:bodyPr/>
                    <a:lstStyle/>
                    <a:p>
                      <a:r>
                        <a:rPr lang="en-US" sz="1800" b="0" i="0" kern="1200" dirty="0">
                          <a:solidFill>
                            <a:schemeClr val="dk1"/>
                          </a:solidFill>
                          <a:effectLst/>
                          <a:latin typeface="+mn-lt"/>
                          <a:ea typeface="+mn-ea"/>
                          <a:cs typeface="+mn-cs"/>
                        </a:rPr>
                        <a:t>URL, URN</a:t>
                      </a:r>
                      <a:endParaRPr lang="en-US" dirty="0"/>
                    </a:p>
                  </a:txBody>
                  <a:tcPr/>
                </a:tc>
                <a:extLst>
                  <a:ext uri="{0D108BD9-81ED-4DB2-BD59-A6C34878D82A}">
                    <a16:rowId xmlns:a16="http://schemas.microsoft.com/office/drawing/2014/main" val="1635784057"/>
                  </a:ext>
                </a:extLst>
              </a:tr>
              <a:tr h="370840">
                <a:tc>
                  <a:txBody>
                    <a:bodyPr/>
                    <a:lstStyle/>
                    <a:p>
                      <a:r>
                        <a:rPr lang="en-US" dirty="0"/>
                        <a:t>representation</a:t>
                      </a:r>
                    </a:p>
                  </a:txBody>
                  <a:tcPr/>
                </a:tc>
                <a:tc>
                  <a:txBody>
                    <a:bodyPr/>
                    <a:lstStyle/>
                    <a:p>
                      <a:r>
                        <a:rPr lang="en-US" sz="1800" b="0" i="0" kern="1200" dirty="0">
                          <a:solidFill>
                            <a:schemeClr val="dk1"/>
                          </a:solidFill>
                          <a:effectLst/>
                          <a:latin typeface="+mn-lt"/>
                          <a:ea typeface="+mn-ea"/>
                          <a:cs typeface="+mn-cs"/>
                        </a:rPr>
                        <a:t>HTML document, JPEG image</a:t>
                      </a:r>
                      <a:endParaRPr lang="en-US" dirty="0"/>
                    </a:p>
                  </a:txBody>
                  <a:tcPr/>
                </a:tc>
                <a:extLst>
                  <a:ext uri="{0D108BD9-81ED-4DB2-BD59-A6C34878D82A}">
                    <a16:rowId xmlns:a16="http://schemas.microsoft.com/office/drawing/2014/main" val="1498094545"/>
                  </a:ext>
                </a:extLst>
              </a:tr>
              <a:tr h="370840">
                <a:tc>
                  <a:txBody>
                    <a:bodyPr/>
                    <a:lstStyle/>
                    <a:p>
                      <a:r>
                        <a:rPr lang="en-US" dirty="0"/>
                        <a:t>representation metadata</a:t>
                      </a:r>
                    </a:p>
                  </a:txBody>
                  <a:tcPr/>
                </a:tc>
                <a:tc>
                  <a:txBody>
                    <a:bodyPr/>
                    <a:lstStyle/>
                    <a:p>
                      <a:r>
                        <a:rPr lang="en-US" sz="1800" b="0" i="0" kern="1200" dirty="0">
                          <a:solidFill>
                            <a:schemeClr val="dk1"/>
                          </a:solidFill>
                          <a:effectLst/>
                          <a:latin typeface="+mn-lt"/>
                          <a:ea typeface="+mn-ea"/>
                          <a:cs typeface="+mn-cs"/>
                        </a:rPr>
                        <a:t>media type, last-modified time</a:t>
                      </a:r>
                      <a:endParaRPr lang="en-US" dirty="0"/>
                    </a:p>
                  </a:txBody>
                  <a:tcPr/>
                </a:tc>
                <a:extLst>
                  <a:ext uri="{0D108BD9-81ED-4DB2-BD59-A6C34878D82A}">
                    <a16:rowId xmlns:a16="http://schemas.microsoft.com/office/drawing/2014/main" val="276731799"/>
                  </a:ext>
                </a:extLst>
              </a:tr>
              <a:tr h="370840">
                <a:tc>
                  <a:txBody>
                    <a:bodyPr/>
                    <a:lstStyle/>
                    <a:p>
                      <a:r>
                        <a:rPr lang="en-US" dirty="0"/>
                        <a:t>resource metadata</a:t>
                      </a:r>
                    </a:p>
                  </a:txBody>
                  <a:tcPr/>
                </a:tc>
                <a:tc>
                  <a:txBody>
                    <a:bodyPr/>
                    <a:lstStyle/>
                    <a:p>
                      <a:r>
                        <a:rPr lang="en-US" sz="1800" b="0" i="0" kern="1200" dirty="0">
                          <a:solidFill>
                            <a:schemeClr val="dk1"/>
                          </a:solidFill>
                          <a:effectLst/>
                          <a:latin typeface="+mn-lt"/>
                          <a:ea typeface="+mn-ea"/>
                          <a:cs typeface="+mn-cs"/>
                        </a:rPr>
                        <a:t>source link, alternates, vary</a:t>
                      </a:r>
                      <a:endParaRPr lang="en-US" dirty="0"/>
                    </a:p>
                  </a:txBody>
                  <a:tcPr/>
                </a:tc>
                <a:extLst>
                  <a:ext uri="{0D108BD9-81ED-4DB2-BD59-A6C34878D82A}">
                    <a16:rowId xmlns:a16="http://schemas.microsoft.com/office/drawing/2014/main" val="2931663799"/>
                  </a:ext>
                </a:extLst>
              </a:tr>
              <a:tr h="370840">
                <a:tc>
                  <a:txBody>
                    <a:bodyPr/>
                    <a:lstStyle/>
                    <a:p>
                      <a:r>
                        <a:rPr lang="en-US" dirty="0"/>
                        <a:t>control data</a:t>
                      </a:r>
                    </a:p>
                  </a:txBody>
                  <a:tcPr/>
                </a:tc>
                <a:tc>
                  <a:txBody>
                    <a:bodyPr/>
                    <a:lstStyle/>
                    <a:p>
                      <a:r>
                        <a:rPr lang="en-US" sz="1800" b="0" i="0" kern="1200" dirty="0">
                          <a:solidFill>
                            <a:schemeClr val="dk1"/>
                          </a:solidFill>
                          <a:effectLst/>
                          <a:latin typeface="+mn-lt"/>
                          <a:ea typeface="+mn-ea"/>
                          <a:cs typeface="+mn-cs"/>
                        </a:rPr>
                        <a:t>if-modified-since, cache-control</a:t>
                      </a:r>
                      <a:endParaRPr lang="en-US" dirty="0"/>
                    </a:p>
                  </a:txBody>
                  <a:tcPr/>
                </a:tc>
                <a:extLst>
                  <a:ext uri="{0D108BD9-81ED-4DB2-BD59-A6C34878D82A}">
                    <a16:rowId xmlns:a16="http://schemas.microsoft.com/office/drawing/2014/main" val="1031523980"/>
                  </a:ext>
                </a:extLst>
              </a:tr>
            </a:tbl>
          </a:graphicData>
        </a:graphic>
      </p:graphicFrame>
    </p:spTree>
    <p:extLst>
      <p:ext uri="{BB962C8B-B14F-4D97-AF65-F5344CB8AC3E}">
        <p14:creationId xmlns:p14="http://schemas.microsoft.com/office/powerpoint/2010/main" val="14451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27B7-DA99-6644-BCE7-24C3DF4287CC}"/>
              </a:ext>
            </a:extLst>
          </p:cNvPr>
          <p:cNvSpPr>
            <a:spLocks noGrp="1"/>
          </p:cNvSpPr>
          <p:nvPr>
            <p:ph type="title"/>
          </p:nvPr>
        </p:nvSpPr>
        <p:spPr/>
        <p:txBody>
          <a:bodyPr/>
          <a:lstStyle/>
          <a:p>
            <a:r>
              <a:rPr lang="en-US" dirty="0"/>
              <a:t>Some things to read</a:t>
            </a:r>
          </a:p>
        </p:txBody>
      </p:sp>
      <p:sp>
        <p:nvSpPr>
          <p:cNvPr id="3" name="Content Placeholder 2">
            <a:extLst>
              <a:ext uri="{FF2B5EF4-FFF2-40B4-BE49-F238E27FC236}">
                <a16:creationId xmlns:a16="http://schemas.microsoft.com/office/drawing/2014/main" id="{17492A10-FAC8-E943-864A-9FCB3FB86288}"/>
              </a:ext>
            </a:extLst>
          </p:cNvPr>
          <p:cNvSpPr>
            <a:spLocks noGrp="1"/>
          </p:cNvSpPr>
          <p:nvPr>
            <p:ph idx="1"/>
          </p:nvPr>
        </p:nvSpPr>
        <p:spPr/>
        <p:txBody>
          <a:bodyPr>
            <a:normAutofit/>
          </a:bodyPr>
          <a:lstStyle/>
          <a:p>
            <a:pPr marL="0" indent="0">
              <a:buNone/>
            </a:pPr>
            <a:r>
              <a:rPr lang="en-US" sz="2400" dirty="0">
                <a:hlinkClick r:id="rId2"/>
              </a:rPr>
              <a:t>https://en.wikipedia.org/wiki/HATEOAS</a:t>
            </a:r>
            <a:endParaRPr lang="en-US" sz="2400" dirty="0"/>
          </a:p>
          <a:p>
            <a:pPr marL="0" indent="0">
              <a:buNone/>
            </a:pPr>
            <a:r>
              <a:rPr lang="en-US" sz="2400" dirty="0">
                <a:hlinkClick r:id="rId3"/>
              </a:rPr>
              <a:t>http://roy.gbiv.com/untangled/2008/rest-apis-must-be-hypertext-driven</a:t>
            </a:r>
            <a:endParaRPr lang="en-US" sz="2400" dirty="0"/>
          </a:p>
          <a:p>
            <a:pPr marL="0" indent="0">
              <a:buNone/>
            </a:pPr>
            <a:r>
              <a:rPr lang="en-US" sz="2400" dirty="0">
                <a:hlinkClick r:id="rId4"/>
              </a:rPr>
              <a:t>https://en.wikipedia.org/wiki/Hypertext_Application_Language</a:t>
            </a:r>
            <a:endParaRPr lang="en-US" sz="2400" dirty="0"/>
          </a:p>
          <a:p>
            <a:pPr marL="0" indent="0">
              <a:buNone/>
            </a:pPr>
            <a:r>
              <a:rPr lang="en-US" sz="2400" dirty="0">
                <a:hlinkClick r:id="rId5"/>
              </a:rPr>
              <a:t>http://restcookbook.com/Basics/hateoas/</a:t>
            </a:r>
            <a:endParaRPr lang="en-US" sz="2400" dirty="0"/>
          </a:p>
          <a:p>
            <a:pPr marL="0" indent="0">
              <a:buNone/>
            </a:pPr>
            <a:endParaRPr lang="en-US" sz="2400" dirty="0"/>
          </a:p>
        </p:txBody>
      </p:sp>
    </p:spTree>
    <p:extLst>
      <p:ext uri="{BB962C8B-B14F-4D97-AF65-F5344CB8AC3E}">
        <p14:creationId xmlns:p14="http://schemas.microsoft.com/office/powerpoint/2010/main" val="208589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1779</Words>
  <Application>Microsoft Macintosh PowerPoint</Application>
  <PresentationFormat>Widescreen</PresentationFormat>
  <Paragraphs>323</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CPSC 5200</vt:lpstr>
      <vt:lpstr>REpresentational State Transfer</vt:lpstr>
      <vt:lpstr>What is or isn’t REST</vt:lpstr>
      <vt:lpstr>Architectural properties of interest</vt:lpstr>
      <vt:lpstr>Deriving REST as an architectural style</vt:lpstr>
      <vt:lpstr>Deriving REST</vt:lpstr>
      <vt:lpstr>REST, as explained by Fielding</vt:lpstr>
      <vt:lpstr>REST data elements</vt:lpstr>
      <vt:lpstr>Some things to read</vt:lpstr>
      <vt:lpstr>API Design, part 1</vt:lpstr>
      <vt:lpstr>The application model</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Reading</vt:lpstr>
      <vt:lpstr>For next Monday -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2019-01-16T01:35:02Z</dcterms:modified>
</cp:coreProperties>
</file>