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7" r:id="rId4"/>
    <p:sldId id="269" r:id="rId5"/>
    <p:sldId id="268" r:id="rId6"/>
    <p:sldId id="270" r:id="rId7"/>
    <p:sldId id="271" r:id="rId8"/>
    <p:sldId id="273"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4" d="100"/>
          <a:sy n="64" d="100"/>
        </p:scale>
        <p:origin x="748" y="4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8/30/2020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8/30/2020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8/30/2020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8/30/2020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8/30/2020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8/30/2020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8/30/2020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8/30/2020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file:///D:\Personal\Personal\Capstone\Predictor%20Variables.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profile/sowmya.s6273#!/vizhome/FinalDash1/Dashboard2?publish=yes"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Captone</a:t>
            </a:r>
            <a:endParaRPr lang="en-US" dirty="0"/>
          </a:p>
        </p:txBody>
      </p:sp>
      <p:sp>
        <p:nvSpPr>
          <p:cNvPr id="3" name="Subtitle 2"/>
          <p:cNvSpPr>
            <a:spLocks noGrp="1"/>
          </p:cNvSpPr>
          <p:nvPr>
            <p:ph type="subTitle" idx="1"/>
          </p:nvPr>
        </p:nvSpPr>
        <p:spPr/>
        <p:txBody>
          <a:bodyPr/>
          <a:lstStyle/>
          <a:p>
            <a:r>
              <a:rPr lang="en-US" dirty="0"/>
              <a:t>Health Care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524000" y="1828799"/>
            <a:ext cx="8686800" cy="3581401"/>
          </a:xfrm>
        </p:spPr>
        <p:txBody>
          <a:bodyPr>
            <a:normAutofit/>
          </a:bodyPr>
          <a:lstStyle/>
          <a:p>
            <a:r>
              <a:rPr lang="en-IN" dirty="0"/>
              <a:t>Build a model to accurately predict whether the patients in the dataset have diabetes or not?</a:t>
            </a:r>
          </a:p>
          <a:p>
            <a:r>
              <a:rPr lang="en-IN" dirty="0"/>
              <a:t>The datasets consists of several medical predictor variables and one target variable, Outcome. Predictor variables includes the number of pregnancies the patient has had, their BMI, insulin level, age, and so on.</a:t>
            </a:r>
            <a:endParaRPr lang="en-US" dirty="0"/>
          </a:p>
          <a:p>
            <a:r>
              <a:rPr lang="en-US" dirty="0"/>
              <a:t>The description to each of the variable could be find </a:t>
            </a:r>
            <a:r>
              <a:rPr lang="en-US" dirty="0">
                <a:hlinkClick r:id="rId2" action="ppaction://hlinkfile"/>
              </a:rPr>
              <a:t>here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EDA-Exploratory Data Analysis</a:t>
            </a:r>
          </a:p>
        </p:txBody>
      </p:sp>
      <p:sp>
        <p:nvSpPr>
          <p:cNvPr id="3" name="Content Placeholder 2"/>
          <p:cNvSpPr>
            <a:spLocks noGrp="1"/>
          </p:cNvSpPr>
          <p:nvPr>
            <p:ph idx="1"/>
          </p:nvPr>
        </p:nvSpPr>
        <p:spPr>
          <a:xfrm>
            <a:off x="1524000" y="1828799"/>
            <a:ext cx="9372600" cy="4267198"/>
          </a:xfrm>
        </p:spPr>
        <p:txBody>
          <a:bodyPr>
            <a:normAutofit fontScale="47500" lnSpcReduction="20000"/>
          </a:bodyPr>
          <a:lstStyle/>
          <a:p>
            <a:pPr lvl="4">
              <a:buFont typeface="Wingdings" panose="05000000000000000000" pitchFamily="2" charset="2"/>
              <a:buChar char="Ø"/>
            </a:pPr>
            <a:r>
              <a:rPr lang="en-US" sz="3800" dirty="0"/>
              <a:t>I carried out data exploration on the data set to understand what kind of data I  had in hand using many methods that are available such as “describe”, “info”, ”values” and have provide the output in Screenshots.</a:t>
            </a:r>
          </a:p>
          <a:p>
            <a:pPr lvl="4">
              <a:buFont typeface="Wingdings" panose="05000000000000000000" pitchFamily="2" charset="2"/>
              <a:buChar char="Ø"/>
            </a:pPr>
            <a:endParaRPr lang="en-US" sz="3800" dirty="0"/>
          </a:p>
          <a:p>
            <a:pPr lvl="4">
              <a:buFont typeface="Wingdings" panose="05000000000000000000" pitchFamily="2" charset="2"/>
              <a:buChar char="Ø"/>
            </a:pPr>
            <a:r>
              <a:rPr lang="en-US" sz="3800" dirty="0"/>
              <a:t>By did a histogram plotting </a:t>
            </a:r>
            <a:r>
              <a:rPr lang="en-US" sz="4000" dirty="0"/>
              <a:t>and carried out Skewness and </a:t>
            </a:r>
            <a:r>
              <a:rPr lang="en-US" sz="4000" dirty="0" err="1"/>
              <a:t>Kurtossis</a:t>
            </a:r>
            <a:r>
              <a:rPr lang="en-US" sz="4000" dirty="0"/>
              <a:t> test to see if the variables are left or right </a:t>
            </a:r>
            <a:r>
              <a:rPr lang="en-US" sz="4000" dirty="0" err="1"/>
              <a:t>Skwed</a:t>
            </a:r>
            <a:r>
              <a:rPr lang="en-US" sz="4000" dirty="0"/>
              <a:t> or have a normal distribution  and how spread the data is using Kurtosis. From there I concluded the variables “</a:t>
            </a:r>
            <a:r>
              <a:rPr lang="en-US" sz="4000" b="1" dirty="0"/>
              <a:t>Pregnancies</a:t>
            </a:r>
            <a:r>
              <a:rPr lang="en-US" sz="4000" dirty="0"/>
              <a:t>”, “</a:t>
            </a:r>
            <a:r>
              <a:rPr lang="en-US" sz="4000" b="1" dirty="0"/>
              <a:t>Insulin</a:t>
            </a:r>
            <a:r>
              <a:rPr lang="en-US" sz="4000" dirty="0"/>
              <a:t>”, “</a:t>
            </a:r>
            <a:r>
              <a:rPr lang="en-US" sz="4000" b="1" dirty="0"/>
              <a:t>BMI</a:t>
            </a:r>
            <a:r>
              <a:rPr lang="en-US" sz="4000" dirty="0"/>
              <a:t>”, “</a:t>
            </a:r>
            <a:r>
              <a:rPr lang="en-US" sz="4000" b="1" dirty="0"/>
              <a:t>Diabetes Pedigree Function</a:t>
            </a:r>
            <a:r>
              <a:rPr lang="en-US" sz="4000" dirty="0"/>
              <a:t>” and “</a:t>
            </a:r>
            <a:r>
              <a:rPr lang="en-US" sz="4000" b="1" dirty="0"/>
              <a:t>Age</a:t>
            </a:r>
            <a:r>
              <a:rPr lang="en-US" sz="4000" dirty="0"/>
              <a:t>” are </a:t>
            </a:r>
            <a:r>
              <a:rPr lang="en-US" sz="4000" b="1" dirty="0"/>
              <a:t>right</a:t>
            </a:r>
            <a:r>
              <a:rPr lang="en-US" sz="4000" dirty="0"/>
              <a:t> skewed and “</a:t>
            </a:r>
            <a:r>
              <a:rPr lang="en-US" sz="4000" b="1" dirty="0"/>
              <a:t>Blood Pressure</a:t>
            </a:r>
            <a:r>
              <a:rPr lang="en-US" sz="4000" dirty="0"/>
              <a:t>” is </a:t>
            </a:r>
            <a:r>
              <a:rPr lang="en-US" sz="4000" b="1" dirty="0"/>
              <a:t>left</a:t>
            </a:r>
            <a:r>
              <a:rPr lang="en-US" sz="4000" dirty="0"/>
              <a:t> Skewed.</a:t>
            </a:r>
          </a:p>
          <a:p>
            <a:pPr lvl="4">
              <a:buFont typeface="Wingdings" panose="05000000000000000000" pitchFamily="2" charset="2"/>
              <a:buChar char="Ø"/>
            </a:pPr>
            <a:endParaRPr lang="en-US" sz="4000" dirty="0"/>
          </a:p>
          <a:p>
            <a:pPr lvl="4">
              <a:buFont typeface="Wingdings" panose="05000000000000000000" pitchFamily="2" charset="2"/>
              <a:buChar char="Ø"/>
            </a:pPr>
            <a:r>
              <a:rPr lang="en-US" sz="4000" dirty="0"/>
              <a:t>I checked for null using </a:t>
            </a:r>
            <a:r>
              <a:rPr lang="en-US" sz="4000" dirty="0" err="1"/>
              <a:t>Isnull</a:t>
            </a:r>
            <a:r>
              <a:rPr lang="en-US" sz="4000" dirty="0"/>
              <a:t>() function but </a:t>
            </a:r>
            <a:r>
              <a:rPr lang="en-US" sz="3800" dirty="0"/>
              <a:t>I got zero percent meaning, there are no missing values. But there are zeroes in the data set which I got to know when I did </a:t>
            </a:r>
            <a:r>
              <a:rPr lang="en-US" sz="3800" b="1" dirty="0"/>
              <a:t>dataframe.column.values. </a:t>
            </a:r>
            <a:r>
              <a:rPr lang="en-US" sz="3800" dirty="0"/>
              <a:t>Because in these dataset zero mean no sense I need to remove them, but before that I am tried to explore the </a:t>
            </a:r>
            <a:r>
              <a:rPr lang="en-US" sz="3800" b="1" dirty="0"/>
              <a:t>co-relation </a:t>
            </a:r>
            <a:r>
              <a:rPr lang="en-US" sz="3800" dirty="0"/>
              <a:t>between the variables using </a:t>
            </a:r>
            <a:r>
              <a:rPr lang="en-US" sz="3800" b="1" dirty="0"/>
              <a:t>cor method and pair plot.</a:t>
            </a:r>
          </a:p>
          <a:p>
            <a:pPr lvl="4">
              <a:buFont typeface="Wingdings" panose="05000000000000000000" pitchFamily="2" charset="2"/>
              <a:buChar char="Ø"/>
            </a:pPr>
            <a:endParaRPr lang="en-US" b="1" dirty="0"/>
          </a:p>
          <a:p>
            <a:pPr lvl="4">
              <a:buFont typeface="Wingdings" panose="05000000000000000000" pitchFamily="2" charset="2"/>
              <a:buChar char="Ø"/>
            </a:pPr>
            <a:endParaRPr lang="en-US" b="1" dirty="0"/>
          </a:p>
        </p:txBody>
      </p:sp>
      <p:sp>
        <p:nvSpPr>
          <p:cNvPr id="5" name="Rectangle 1">
            <a:extLst>
              <a:ext uri="{FF2B5EF4-FFF2-40B4-BE49-F238E27FC236}">
                <a16:creationId xmlns:a16="http://schemas.microsoft.com/office/drawing/2014/main" id="{9FED9E89-0CC4-4940-87FC-06F3EDD58812}"/>
              </a:ext>
            </a:extLst>
          </p:cNvPr>
          <p:cNvSpPr>
            <a:spLocks noChangeArrowheads="1"/>
          </p:cNvSpPr>
          <p:nvPr/>
        </p:nvSpPr>
        <p:spPr bwMode="auto">
          <a:xfrm>
            <a:off x="1524000"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17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EDA-Exploratory Data Analysis(</a:t>
            </a:r>
            <a:r>
              <a:rPr lang="en-US" dirty="0" err="1"/>
              <a:t>contd</a:t>
            </a:r>
            <a:r>
              <a:rPr lang="en-US" dirty="0"/>
              <a:t>)</a:t>
            </a:r>
          </a:p>
        </p:txBody>
      </p:sp>
      <p:sp>
        <p:nvSpPr>
          <p:cNvPr id="3" name="Content Placeholder 2"/>
          <p:cNvSpPr>
            <a:spLocks noGrp="1"/>
          </p:cNvSpPr>
          <p:nvPr>
            <p:ph idx="1"/>
          </p:nvPr>
        </p:nvSpPr>
        <p:spPr>
          <a:xfrm>
            <a:off x="1524000" y="1828799"/>
            <a:ext cx="9372600" cy="4267198"/>
          </a:xfrm>
        </p:spPr>
        <p:txBody>
          <a:bodyPr>
            <a:normAutofit fontScale="92500" lnSpcReduction="10000"/>
          </a:bodyPr>
          <a:lstStyle/>
          <a:p>
            <a:pPr lvl="4">
              <a:buFont typeface="Wingdings" panose="05000000000000000000" pitchFamily="2" charset="2"/>
              <a:buChar char="Ø"/>
            </a:pPr>
            <a:r>
              <a:rPr lang="en-US" sz="2600" dirty="0"/>
              <a:t>Creating a count (frequency) plot describing the data types and the count of variables. </a:t>
            </a:r>
          </a:p>
          <a:p>
            <a:pPr marL="868680" lvl="4" indent="0">
              <a:buNone/>
            </a:pPr>
            <a:endParaRPr lang="en-US" sz="2600" dirty="0"/>
          </a:p>
          <a:p>
            <a:pPr lvl="4">
              <a:buFont typeface="Wingdings" panose="05000000000000000000" pitchFamily="2" charset="2"/>
              <a:buChar char="Ø"/>
            </a:pPr>
            <a:r>
              <a:rPr lang="en-US" sz="2600" dirty="0"/>
              <a:t>Also checking for outliers if any using boxplot.</a:t>
            </a:r>
          </a:p>
          <a:p>
            <a:pPr lvl="4">
              <a:buFont typeface="Wingdings" panose="05000000000000000000" pitchFamily="2" charset="2"/>
              <a:buChar char="Ø"/>
            </a:pPr>
            <a:endParaRPr lang="en-US" sz="2600" dirty="0"/>
          </a:p>
          <a:p>
            <a:pPr lvl="7">
              <a:buFont typeface="Arial" panose="020B0604020202020204" pitchFamily="34" charset="0"/>
              <a:buChar char="•"/>
            </a:pPr>
            <a:r>
              <a:rPr lang="en-US" sz="1800" dirty="0"/>
              <a:t>There are outliers but based on the which algorithm is going to fit will decide if outliers need to be removed or not.</a:t>
            </a:r>
          </a:p>
          <a:p>
            <a:pPr lvl="4">
              <a:buFont typeface="Wingdings" panose="05000000000000000000" pitchFamily="2" charset="2"/>
              <a:buChar char="Ø"/>
            </a:pPr>
            <a:endParaRPr lang="en-US" sz="2600" dirty="0"/>
          </a:p>
          <a:p>
            <a:pPr lvl="4">
              <a:buFont typeface="Wingdings" panose="05000000000000000000" pitchFamily="2" charset="2"/>
              <a:buChar char="Ø"/>
            </a:pPr>
            <a:r>
              <a:rPr lang="en-US" sz="2600" dirty="0"/>
              <a:t> I plotted a co-relation matrix using </a:t>
            </a:r>
            <a:r>
              <a:rPr lang="en-US" sz="2600" dirty="0" err="1"/>
              <a:t>dataframe.corr</a:t>
            </a:r>
            <a:r>
              <a:rPr lang="en-US" sz="2600" dirty="0"/>
              <a:t> method to see co-relation between variables and observed that no variable had a co-relation number nearly equal to 1 and hence retained all the variables as is.</a:t>
            </a:r>
          </a:p>
          <a:p>
            <a:pPr lvl="7">
              <a:buFont typeface="Courier New" panose="02070309020205020404" pitchFamily="49" charset="0"/>
              <a:buChar char="o"/>
            </a:pPr>
            <a:endParaRPr lang="en-US" sz="2600" dirty="0"/>
          </a:p>
          <a:p>
            <a:pPr marL="868680" lvl="4" indent="0">
              <a:buNone/>
            </a:pPr>
            <a:endParaRPr lang="en-US" sz="2000" dirty="0"/>
          </a:p>
          <a:p>
            <a:pPr lvl="4">
              <a:buFont typeface="Wingdings" panose="05000000000000000000" pitchFamily="2" charset="2"/>
              <a:buChar char="Ø"/>
            </a:pPr>
            <a:endParaRPr lang="en-US" b="1" dirty="0"/>
          </a:p>
          <a:p>
            <a:pPr lvl="4">
              <a:buFont typeface="Wingdings" panose="05000000000000000000" pitchFamily="2" charset="2"/>
              <a:buChar char="Ø"/>
            </a:pPr>
            <a:endParaRPr lang="en-US" b="1" dirty="0"/>
          </a:p>
        </p:txBody>
      </p:sp>
      <p:sp>
        <p:nvSpPr>
          <p:cNvPr id="5" name="Rectangle 1">
            <a:extLst>
              <a:ext uri="{FF2B5EF4-FFF2-40B4-BE49-F238E27FC236}">
                <a16:creationId xmlns:a16="http://schemas.microsoft.com/office/drawing/2014/main" id="{9FED9E89-0CC4-4940-87FC-06F3EDD58812}"/>
              </a:ext>
            </a:extLst>
          </p:cNvPr>
          <p:cNvSpPr>
            <a:spLocks noChangeArrowheads="1"/>
          </p:cNvSpPr>
          <p:nvPr/>
        </p:nvSpPr>
        <p:spPr bwMode="auto">
          <a:xfrm>
            <a:off x="1524000"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305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 Treating zeroes in the dataset</a:t>
            </a:r>
          </a:p>
        </p:txBody>
      </p:sp>
      <p:sp>
        <p:nvSpPr>
          <p:cNvPr id="3" name="Content Placeholder 2"/>
          <p:cNvSpPr>
            <a:spLocks noGrp="1"/>
          </p:cNvSpPr>
          <p:nvPr>
            <p:ph idx="1"/>
          </p:nvPr>
        </p:nvSpPr>
        <p:spPr>
          <a:xfrm>
            <a:off x="1524000" y="1828799"/>
            <a:ext cx="8686800" cy="3581401"/>
          </a:xfrm>
        </p:spPr>
        <p:txBody>
          <a:bodyPr>
            <a:normAutofit/>
          </a:bodyPr>
          <a:lstStyle/>
          <a:p>
            <a:r>
              <a:rPr lang="en-US" dirty="0"/>
              <a:t>I carried out a count plot against the variables to see the count of the values they own. The Outcome variable showed there are more of non diabetic patient in the dataset provided, which clearly showed the class imbalance.</a:t>
            </a:r>
          </a:p>
          <a:p>
            <a:r>
              <a:rPr lang="en-US" dirty="0"/>
              <a:t>I Split the data into train and test with 80:20 ratio using </a:t>
            </a:r>
            <a:r>
              <a:rPr lang="en-US" dirty="0" err="1"/>
              <a:t>train_test_split</a:t>
            </a:r>
            <a:r>
              <a:rPr lang="en-US" dirty="0"/>
              <a:t> method creating X and y variables with y consisting of the </a:t>
            </a:r>
            <a:r>
              <a:rPr lang="en-US" dirty="0" err="1"/>
              <a:t>Dependednt</a:t>
            </a:r>
            <a:r>
              <a:rPr lang="en-US" dirty="0"/>
              <a:t> variable in our case “</a:t>
            </a:r>
            <a:r>
              <a:rPr lang="en-US" dirty="0" err="1"/>
              <a:t>OutCome</a:t>
            </a:r>
            <a:r>
              <a:rPr lang="en-US" dirty="0"/>
              <a:t>”</a:t>
            </a:r>
          </a:p>
          <a:p>
            <a:r>
              <a:rPr lang="en-US" dirty="0"/>
              <a:t>I scaled the dataset using </a:t>
            </a:r>
            <a:r>
              <a:rPr lang="en-US" dirty="0" err="1"/>
              <a:t>StandardScaler</a:t>
            </a:r>
            <a:r>
              <a:rPr lang="en-US" dirty="0"/>
              <a:t> from </a:t>
            </a:r>
            <a:r>
              <a:rPr lang="en-US" dirty="0" err="1"/>
              <a:t>sklearn</a:t>
            </a:r>
            <a:r>
              <a:rPr lang="en-US" dirty="0"/>
              <a:t> to treat the zeroes present.</a:t>
            </a:r>
          </a:p>
        </p:txBody>
      </p:sp>
    </p:spTree>
    <p:extLst>
      <p:ext uri="{BB962C8B-B14F-4D97-AF65-F5344CB8AC3E}">
        <p14:creationId xmlns:p14="http://schemas.microsoft.com/office/powerpoint/2010/main" val="320838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the Model to training Data</a:t>
            </a:r>
          </a:p>
        </p:txBody>
      </p:sp>
      <p:sp>
        <p:nvSpPr>
          <p:cNvPr id="3" name="Content Placeholder 2"/>
          <p:cNvSpPr>
            <a:spLocks noGrp="1"/>
          </p:cNvSpPr>
          <p:nvPr>
            <p:ph idx="1"/>
          </p:nvPr>
        </p:nvSpPr>
        <p:spPr>
          <a:xfrm>
            <a:off x="1524000" y="1828799"/>
            <a:ext cx="8686800" cy="3581401"/>
          </a:xfrm>
        </p:spPr>
        <p:txBody>
          <a:bodyPr>
            <a:normAutofit/>
          </a:bodyPr>
          <a:lstStyle/>
          <a:p>
            <a:r>
              <a:rPr lang="en-US" dirty="0"/>
              <a:t>I created a pipeline of all the classification algorithms that I was going to use as this business case fit the classification set where we were dealing with two categories of people “Diabetic” and “Non-Diabetic”</a:t>
            </a:r>
          </a:p>
          <a:p>
            <a:r>
              <a:rPr lang="en-US" dirty="0"/>
              <a:t>Then I used </a:t>
            </a:r>
            <a:r>
              <a:rPr lang="en-US" dirty="0" err="1"/>
              <a:t>KFold</a:t>
            </a:r>
            <a:r>
              <a:rPr lang="en-US" dirty="0"/>
              <a:t> and </a:t>
            </a:r>
            <a:r>
              <a:rPr lang="en-US" dirty="0" err="1"/>
              <a:t>cross_val_score</a:t>
            </a:r>
            <a:r>
              <a:rPr lang="en-US" dirty="0"/>
              <a:t> from model selection to select the model that had best score and it happened to Random Forest Classifier with 83.5 % score.</a:t>
            </a:r>
          </a:p>
          <a:p>
            <a:r>
              <a:rPr lang="en-US" dirty="0"/>
              <a:t>Then I evaluated the model with test data getting an accuracy score of 74.03% and precision score of 63.16 % which is good.</a:t>
            </a:r>
          </a:p>
        </p:txBody>
      </p:sp>
    </p:spTree>
    <p:extLst>
      <p:ext uri="{BB962C8B-B14F-4D97-AF65-F5344CB8AC3E}">
        <p14:creationId xmlns:p14="http://schemas.microsoft.com/office/powerpoint/2010/main" val="356927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a:t>
            </a:r>
            <a:r>
              <a:rPr lang="en-US" dirty="0"/>
              <a:t> Tuning</a:t>
            </a:r>
          </a:p>
        </p:txBody>
      </p:sp>
      <p:sp>
        <p:nvSpPr>
          <p:cNvPr id="3" name="Content Placeholder 2"/>
          <p:cNvSpPr>
            <a:spLocks noGrp="1"/>
          </p:cNvSpPr>
          <p:nvPr>
            <p:ph idx="1"/>
          </p:nvPr>
        </p:nvSpPr>
        <p:spPr>
          <a:xfrm>
            <a:off x="1524000" y="1828799"/>
            <a:ext cx="8686800" cy="3581401"/>
          </a:xfrm>
        </p:spPr>
        <p:txBody>
          <a:bodyPr>
            <a:normAutofit fontScale="92500" lnSpcReduction="20000"/>
          </a:bodyPr>
          <a:lstStyle/>
          <a:p>
            <a:r>
              <a:rPr lang="en-US" dirty="0"/>
              <a:t>I carried out </a:t>
            </a:r>
            <a:r>
              <a:rPr lang="en-US" dirty="0" err="1"/>
              <a:t>HyperParam</a:t>
            </a:r>
            <a:r>
              <a:rPr lang="en-US" dirty="0"/>
              <a:t> Tuning using </a:t>
            </a:r>
            <a:r>
              <a:rPr lang="en-US" dirty="0" err="1"/>
              <a:t>GridSearchCV</a:t>
            </a:r>
            <a:r>
              <a:rPr lang="en-US" dirty="0"/>
              <a:t> and estimated what should the value of each parameter be to achieve the best score.</a:t>
            </a:r>
          </a:p>
          <a:p>
            <a:endParaRPr lang="en-US" dirty="0"/>
          </a:p>
          <a:p>
            <a:endParaRPr lang="en-US" dirty="0"/>
          </a:p>
          <a:p>
            <a:r>
              <a:rPr lang="en-US" dirty="0"/>
              <a:t>With these params as best was able to achieve a score of about 77.8%.</a:t>
            </a:r>
          </a:p>
          <a:p>
            <a:r>
              <a:rPr lang="en-US" dirty="0"/>
              <a:t>Finally created a classification report with </a:t>
            </a:r>
            <a:r>
              <a:rPr lang="en-US" dirty="0" err="1"/>
              <a:t>y_test</a:t>
            </a:r>
            <a:r>
              <a:rPr lang="en-US" dirty="0"/>
              <a:t> and </a:t>
            </a:r>
            <a:r>
              <a:rPr lang="en-US" dirty="0" err="1"/>
              <a:t>y_pred</a:t>
            </a:r>
            <a:r>
              <a:rPr lang="en-US" dirty="0"/>
              <a:t> which provide in screenshots and printed the </a:t>
            </a:r>
            <a:r>
              <a:rPr lang="en-US" dirty="0" err="1"/>
              <a:t>ROC_AUC_Score</a:t>
            </a:r>
            <a:r>
              <a:rPr lang="en-US" dirty="0"/>
              <a:t> which is 71%.</a:t>
            </a:r>
          </a:p>
        </p:txBody>
      </p:sp>
      <p:pic>
        <p:nvPicPr>
          <p:cNvPr id="4" name="Picture 3">
            <a:extLst>
              <a:ext uri="{FF2B5EF4-FFF2-40B4-BE49-F238E27FC236}">
                <a16:creationId xmlns:a16="http://schemas.microsoft.com/office/drawing/2014/main" id="{86960EB0-1506-43CD-9CAB-8FC1D8D0BAA7}"/>
              </a:ext>
            </a:extLst>
          </p:cNvPr>
          <p:cNvPicPr>
            <a:picLocks noChangeAspect="1"/>
          </p:cNvPicPr>
          <p:nvPr/>
        </p:nvPicPr>
        <p:blipFill>
          <a:blip r:embed="rId2"/>
          <a:stretch>
            <a:fillRect/>
          </a:stretch>
        </p:blipFill>
        <p:spPr>
          <a:xfrm>
            <a:off x="1752600" y="3133725"/>
            <a:ext cx="6762750" cy="590550"/>
          </a:xfrm>
          <a:prstGeom prst="rect">
            <a:avLst/>
          </a:prstGeom>
        </p:spPr>
      </p:pic>
    </p:spTree>
    <p:extLst>
      <p:ext uri="{BB962C8B-B14F-4D97-AF65-F5344CB8AC3E}">
        <p14:creationId xmlns:p14="http://schemas.microsoft.com/office/powerpoint/2010/main" val="228697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1BA5-8468-403F-9201-BA8980AAB7FE}"/>
              </a:ext>
            </a:extLst>
          </p:cNvPr>
          <p:cNvSpPr>
            <a:spLocks noGrp="1"/>
          </p:cNvSpPr>
          <p:nvPr>
            <p:ph type="title"/>
          </p:nvPr>
        </p:nvSpPr>
        <p:spPr/>
        <p:txBody>
          <a:bodyPr>
            <a:normAutofit/>
          </a:bodyPr>
          <a:lstStyle/>
          <a:p>
            <a:r>
              <a:rPr lang="en-IN" dirty="0" err="1"/>
              <a:t>DashBoard</a:t>
            </a:r>
            <a:endParaRPr lang="en-IN" dirty="0"/>
          </a:p>
        </p:txBody>
      </p:sp>
      <p:pic>
        <p:nvPicPr>
          <p:cNvPr id="3" name="Picture 2">
            <a:extLst>
              <a:ext uri="{FF2B5EF4-FFF2-40B4-BE49-F238E27FC236}">
                <a16:creationId xmlns:a16="http://schemas.microsoft.com/office/drawing/2014/main" id="{7C8B2840-1716-49BE-B5F8-1BCFBA0D9E17}"/>
              </a:ext>
            </a:extLst>
          </p:cNvPr>
          <p:cNvPicPr/>
          <p:nvPr/>
        </p:nvPicPr>
        <p:blipFill>
          <a:blip r:embed="rId2"/>
          <a:stretch>
            <a:fillRect/>
          </a:stretch>
        </p:blipFill>
        <p:spPr>
          <a:xfrm>
            <a:off x="457200" y="1924243"/>
            <a:ext cx="9296400" cy="3409758"/>
          </a:xfrm>
          <a:prstGeom prst="rect">
            <a:avLst/>
          </a:prstGeom>
        </p:spPr>
      </p:pic>
      <p:sp>
        <p:nvSpPr>
          <p:cNvPr id="4" name="TextBox 3">
            <a:extLst>
              <a:ext uri="{FF2B5EF4-FFF2-40B4-BE49-F238E27FC236}">
                <a16:creationId xmlns:a16="http://schemas.microsoft.com/office/drawing/2014/main" id="{FA454CCF-76F5-499A-B192-964D908183CF}"/>
              </a:ext>
            </a:extLst>
          </p:cNvPr>
          <p:cNvSpPr txBox="1"/>
          <p:nvPr/>
        </p:nvSpPr>
        <p:spPr>
          <a:xfrm>
            <a:off x="467138" y="5638800"/>
            <a:ext cx="10200861" cy="369332"/>
          </a:xfrm>
          <a:prstGeom prst="rect">
            <a:avLst/>
          </a:prstGeom>
          <a:noFill/>
        </p:spPr>
        <p:txBody>
          <a:bodyPr wrap="square" rtlCol="0">
            <a:spAutoFit/>
          </a:bodyPr>
          <a:lstStyle/>
          <a:p>
            <a:r>
              <a:rPr lang="en-US" u="sng" dirty="0">
                <a:hlinkClick r:id="rId3"/>
              </a:rPr>
              <a:t>https://public.tableau.com/profile/sowmya.s6273#!/vizhome/FinalDash1/Dashboard2?publish=yes</a:t>
            </a:r>
            <a:endParaRPr lang="en-IN" dirty="0"/>
          </a:p>
        </p:txBody>
      </p:sp>
    </p:spTree>
    <p:extLst>
      <p:ext uri="{BB962C8B-B14F-4D97-AF65-F5344CB8AC3E}">
        <p14:creationId xmlns:p14="http://schemas.microsoft.com/office/powerpoint/2010/main" val="405450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BB27-4452-4BA8-B83D-D6B627872B4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0934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200</TotalTime>
  <Words>622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Courier New</vt:lpstr>
      <vt:lpstr>Franklin Gothic Medium</vt:lpstr>
      <vt:lpstr>Wingdings</vt:lpstr>
      <vt:lpstr>Medical Design 16x9</vt:lpstr>
      <vt:lpstr>Captone</vt:lpstr>
      <vt:lpstr>Problem Statement</vt:lpstr>
      <vt:lpstr>EDA-Exploratory Data Analysis</vt:lpstr>
      <vt:lpstr>EDA-Exploratory Data Analysis(contd)</vt:lpstr>
      <vt:lpstr>EDA , Treating zeroes in the dataset</vt:lpstr>
      <vt:lpstr>Fitting the Model to training Data</vt:lpstr>
      <vt:lpstr>HyperParam Tuning</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Captone</dc:title>
  <dc:creator>S, SowmyaS</dc:creator>
  <cp:lastModifiedBy>ABHI</cp:lastModifiedBy>
  <cp:revision>14</cp:revision>
  <dcterms:created xsi:type="dcterms:W3CDTF">2020-08-16T20:50:57Z</dcterms:created>
  <dcterms:modified xsi:type="dcterms:W3CDTF">2020-08-29T21:10:31Z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SowmyaS.S@emc.com</vt:lpwstr>
  </property>
  <property fmtid="{D5CDD505-2E9C-101B-9397-08002B2CF9AE}" pid="5" name="MSIP_Label_17cb76b2-10b8-4fe1-93d4-2202842406cd_SetDate">
    <vt:lpwstr>2020-08-16T22:05:50.9098852Z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57170f44-fba6-4699-9bf5-fe81b4f6702a</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