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7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BB488-AC79-4528-B3A6-F563B571117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3D6DEFA-0D3E-4BAE-8F3C-A5B036C86A82}">
      <dgm:prSet/>
      <dgm:spPr/>
      <dgm:t>
        <a:bodyPr/>
        <a:lstStyle/>
        <a:p>
          <a:r>
            <a:rPr lang="en-US" dirty="0"/>
            <a:t>The rate of passenger fatalities trending down in the last decade.</a:t>
          </a:r>
        </a:p>
      </dgm:t>
    </dgm:pt>
    <dgm:pt modelId="{1D497740-4310-487E-8B91-5FA3F807E1BC}" type="parTrans" cxnId="{5CC979C3-DCB7-4391-8992-CF55C93ACFD2}">
      <dgm:prSet/>
      <dgm:spPr/>
      <dgm:t>
        <a:bodyPr/>
        <a:lstStyle/>
        <a:p>
          <a:endParaRPr lang="en-US"/>
        </a:p>
      </dgm:t>
    </dgm:pt>
    <dgm:pt modelId="{50BCA872-8A1B-4C32-B233-3E1458439597}" type="sibTrans" cxnId="{5CC979C3-DCB7-4391-8992-CF55C93ACFD2}">
      <dgm:prSet/>
      <dgm:spPr/>
      <dgm:t>
        <a:bodyPr/>
        <a:lstStyle/>
        <a:p>
          <a:endParaRPr lang="en-US"/>
        </a:p>
      </dgm:t>
    </dgm:pt>
    <dgm:pt modelId="{D367DDF0-D62A-46A2-884C-FD6C7B541FE3}">
      <dgm:prSet/>
      <dgm:spPr/>
      <dgm:t>
        <a:bodyPr/>
        <a:lstStyle/>
        <a:p>
          <a:r>
            <a:rPr lang="en-US"/>
            <a:t>As more flights take to the sky, airline crashes have been falling since Year 2006.</a:t>
          </a:r>
        </a:p>
      </dgm:t>
    </dgm:pt>
    <dgm:pt modelId="{F4B258F4-D4BC-411A-B0F2-8AA9F5382CFF}" type="parTrans" cxnId="{A9D2CB46-CE5D-40FD-8010-26889E56D32C}">
      <dgm:prSet/>
      <dgm:spPr/>
      <dgm:t>
        <a:bodyPr/>
        <a:lstStyle/>
        <a:p>
          <a:endParaRPr lang="en-US"/>
        </a:p>
      </dgm:t>
    </dgm:pt>
    <dgm:pt modelId="{B1149D50-381A-4F84-90C9-DEB1215A8697}" type="sibTrans" cxnId="{A9D2CB46-CE5D-40FD-8010-26889E56D32C}">
      <dgm:prSet/>
      <dgm:spPr/>
      <dgm:t>
        <a:bodyPr/>
        <a:lstStyle/>
        <a:p>
          <a:endParaRPr lang="en-US"/>
        </a:p>
      </dgm:t>
    </dgm:pt>
    <dgm:pt modelId="{733F621D-8EC9-4343-9BF9-60BD7ED4D509}">
      <dgm:prSet/>
      <dgm:spPr/>
      <dgm:t>
        <a:bodyPr/>
        <a:lstStyle/>
        <a:p>
          <a:r>
            <a:rPr lang="en-US" dirty="0"/>
            <a:t>Popular Aircraft manufacturer Boeing is safer than Airbus. </a:t>
          </a:r>
        </a:p>
      </dgm:t>
    </dgm:pt>
    <dgm:pt modelId="{22B6920E-8928-40F4-9E9F-17087AAC8DA6}" type="parTrans" cxnId="{0DDE5A0B-A648-429C-827D-A7A7B01563F7}">
      <dgm:prSet/>
      <dgm:spPr/>
      <dgm:t>
        <a:bodyPr/>
        <a:lstStyle/>
        <a:p>
          <a:endParaRPr lang="en-US"/>
        </a:p>
      </dgm:t>
    </dgm:pt>
    <dgm:pt modelId="{4F01DD15-3D34-4DF2-A8CC-20A41E01FDCC}" type="sibTrans" cxnId="{0DDE5A0B-A648-429C-827D-A7A7B01563F7}">
      <dgm:prSet/>
      <dgm:spPr/>
      <dgm:t>
        <a:bodyPr/>
        <a:lstStyle/>
        <a:p>
          <a:endParaRPr lang="en-US"/>
        </a:p>
      </dgm:t>
    </dgm:pt>
    <dgm:pt modelId="{9916DC32-552A-489B-ABEB-3B64B7990743}">
      <dgm:prSet/>
      <dgm:spPr/>
      <dgm:t>
        <a:bodyPr/>
        <a:lstStyle/>
        <a:p>
          <a:r>
            <a:rPr lang="en-US" dirty="0"/>
            <a:t>Majority of airlines had zero fatalities.</a:t>
          </a:r>
        </a:p>
      </dgm:t>
    </dgm:pt>
    <dgm:pt modelId="{0B9A1B37-6097-452F-8512-61F21B0FC6A4}" type="parTrans" cxnId="{8A506416-2DB9-4794-BE5B-870D3DE9A725}">
      <dgm:prSet/>
      <dgm:spPr/>
      <dgm:t>
        <a:bodyPr/>
        <a:lstStyle/>
        <a:p>
          <a:endParaRPr lang="en-US"/>
        </a:p>
      </dgm:t>
    </dgm:pt>
    <dgm:pt modelId="{65225E76-F847-4E55-ACDB-A7CF7C9B1FA7}" type="sibTrans" cxnId="{8A506416-2DB9-4794-BE5B-870D3DE9A725}">
      <dgm:prSet/>
      <dgm:spPr/>
      <dgm:t>
        <a:bodyPr/>
        <a:lstStyle/>
        <a:p>
          <a:endParaRPr lang="en-US"/>
        </a:p>
      </dgm:t>
    </dgm:pt>
    <dgm:pt modelId="{D80698CB-12F8-CB43-A8EF-FA327A2233A6}" type="pres">
      <dgm:prSet presAssocID="{1C3BB488-AC79-4528-B3A6-F563B5711175}" presName="linear" presStyleCnt="0">
        <dgm:presLayoutVars>
          <dgm:animLvl val="lvl"/>
          <dgm:resizeHandles val="exact"/>
        </dgm:presLayoutVars>
      </dgm:prSet>
      <dgm:spPr/>
    </dgm:pt>
    <dgm:pt modelId="{5A3DAC51-CB33-1442-AB43-56FB016F46EF}" type="pres">
      <dgm:prSet presAssocID="{83D6DEFA-0D3E-4BAE-8F3C-A5B036C86A82}" presName="parentText" presStyleLbl="node1" presStyleIdx="0" presStyleCnt="4" custLinFactNeighborY="-25563">
        <dgm:presLayoutVars>
          <dgm:chMax val="0"/>
          <dgm:bulletEnabled val="1"/>
        </dgm:presLayoutVars>
      </dgm:prSet>
      <dgm:spPr/>
    </dgm:pt>
    <dgm:pt modelId="{715852CE-2EFB-EA42-BC4E-4A877CC1A2A5}" type="pres">
      <dgm:prSet presAssocID="{50BCA872-8A1B-4C32-B233-3E1458439597}" presName="spacer" presStyleCnt="0"/>
      <dgm:spPr/>
    </dgm:pt>
    <dgm:pt modelId="{69DEEB8C-5EFA-0841-9406-CCAF780EF1EA}" type="pres">
      <dgm:prSet presAssocID="{D367DDF0-D62A-46A2-884C-FD6C7B541FE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88D6F7-ACBE-064E-A868-17147DB75620}" type="pres">
      <dgm:prSet presAssocID="{B1149D50-381A-4F84-90C9-DEB1215A8697}" presName="spacer" presStyleCnt="0"/>
      <dgm:spPr/>
    </dgm:pt>
    <dgm:pt modelId="{D7BEBC2D-94B1-604A-B8A0-EFBF31573B3B}" type="pres">
      <dgm:prSet presAssocID="{733F621D-8EC9-4343-9BF9-60BD7ED4D5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8154AC6-25D5-394E-AB3F-79C560532463}" type="pres">
      <dgm:prSet presAssocID="{4F01DD15-3D34-4DF2-A8CC-20A41E01FDCC}" presName="spacer" presStyleCnt="0"/>
      <dgm:spPr/>
    </dgm:pt>
    <dgm:pt modelId="{2347A298-5507-594A-85DC-91D77A5B33B0}" type="pres">
      <dgm:prSet presAssocID="{9916DC32-552A-489B-ABEB-3B64B79907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DDE5A0B-A648-429C-827D-A7A7B01563F7}" srcId="{1C3BB488-AC79-4528-B3A6-F563B5711175}" destId="{733F621D-8EC9-4343-9BF9-60BD7ED4D509}" srcOrd="2" destOrd="0" parTransId="{22B6920E-8928-40F4-9E9F-17087AAC8DA6}" sibTransId="{4F01DD15-3D34-4DF2-A8CC-20A41E01FDCC}"/>
    <dgm:cxn modelId="{8A506416-2DB9-4794-BE5B-870D3DE9A725}" srcId="{1C3BB488-AC79-4528-B3A6-F563B5711175}" destId="{9916DC32-552A-489B-ABEB-3B64B7990743}" srcOrd="3" destOrd="0" parTransId="{0B9A1B37-6097-452F-8512-61F21B0FC6A4}" sibTransId="{65225E76-F847-4E55-ACDB-A7CF7C9B1FA7}"/>
    <dgm:cxn modelId="{A9D2CB46-CE5D-40FD-8010-26889E56D32C}" srcId="{1C3BB488-AC79-4528-B3A6-F563B5711175}" destId="{D367DDF0-D62A-46A2-884C-FD6C7B541FE3}" srcOrd="1" destOrd="0" parTransId="{F4B258F4-D4BC-411A-B0F2-8AA9F5382CFF}" sibTransId="{B1149D50-381A-4F84-90C9-DEB1215A8697}"/>
    <dgm:cxn modelId="{3674C74C-F3BE-9041-8899-20EE31AA25A6}" type="presOf" srcId="{733F621D-8EC9-4343-9BF9-60BD7ED4D509}" destId="{D7BEBC2D-94B1-604A-B8A0-EFBF31573B3B}" srcOrd="0" destOrd="0" presId="urn:microsoft.com/office/officeart/2005/8/layout/vList2"/>
    <dgm:cxn modelId="{656E9763-B3DA-8D44-9248-FB76B7F125FC}" type="presOf" srcId="{D367DDF0-D62A-46A2-884C-FD6C7B541FE3}" destId="{69DEEB8C-5EFA-0841-9406-CCAF780EF1EA}" srcOrd="0" destOrd="0" presId="urn:microsoft.com/office/officeart/2005/8/layout/vList2"/>
    <dgm:cxn modelId="{5CC979C3-DCB7-4391-8992-CF55C93ACFD2}" srcId="{1C3BB488-AC79-4528-B3A6-F563B5711175}" destId="{83D6DEFA-0D3E-4BAE-8F3C-A5B036C86A82}" srcOrd="0" destOrd="0" parTransId="{1D497740-4310-487E-8B91-5FA3F807E1BC}" sibTransId="{50BCA872-8A1B-4C32-B233-3E1458439597}"/>
    <dgm:cxn modelId="{6E983FD2-8245-A144-B56F-61F9C3AB54C0}" type="presOf" srcId="{83D6DEFA-0D3E-4BAE-8F3C-A5B036C86A82}" destId="{5A3DAC51-CB33-1442-AB43-56FB016F46EF}" srcOrd="0" destOrd="0" presId="urn:microsoft.com/office/officeart/2005/8/layout/vList2"/>
    <dgm:cxn modelId="{3BC687E5-CA08-8645-A79B-AF5F0730CE63}" type="presOf" srcId="{1C3BB488-AC79-4528-B3A6-F563B5711175}" destId="{D80698CB-12F8-CB43-A8EF-FA327A2233A6}" srcOrd="0" destOrd="0" presId="urn:microsoft.com/office/officeart/2005/8/layout/vList2"/>
    <dgm:cxn modelId="{CA49B6F0-AC91-8544-8F4A-B467A9DC3FC6}" type="presOf" srcId="{9916DC32-552A-489B-ABEB-3B64B7990743}" destId="{2347A298-5507-594A-85DC-91D77A5B33B0}" srcOrd="0" destOrd="0" presId="urn:microsoft.com/office/officeart/2005/8/layout/vList2"/>
    <dgm:cxn modelId="{303BAC39-DFAD-C14B-B7EE-DC73698ADC08}" type="presParOf" srcId="{D80698CB-12F8-CB43-A8EF-FA327A2233A6}" destId="{5A3DAC51-CB33-1442-AB43-56FB016F46EF}" srcOrd="0" destOrd="0" presId="urn:microsoft.com/office/officeart/2005/8/layout/vList2"/>
    <dgm:cxn modelId="{A3DE1D2C-9378-CA44-9C41-0026899D5D10}" type="presParOf" srcId="{D80698CB-12F8-CB43-A8EF-FA327A2233A6}" destId="{715852CE-2EFB-EA42-BC4E-4A877CC1A2A5}" srcOrd="1" destOrd="0" presId="urn:microsoft.com/office/officeart/2005/8/layout/vList2"/>
    <dgm:cxn modelId="{28754056-D408-8549-9B31-B1AAD639FA16}" type="presParOf" srcId="{D80698CB-12F8-CB43-A8EF-FA327A2233A6}" destId="{69DEEB8C-5EFA-0841-9406-CCAF780EF1EA}" srcOrd="2" destOrd="0" presId="urn:microsoft.com/office/officeart/2005/8/layout/vList2"/>
    <dgm:cxn modelId="{25C5D689-591D-7E42-B8C8-D903691A81D5}" type="presParOf" srcId="{D80698CB-12F8-CB43-A8EF-FA327A2233A6}" destId="{D288D6F7-ACBE-064E-A868-17147DB75620}" srcOrd="3" destOrd="0" presId="urn:microsoft.com/office/officeart/2005/8/layout/vList2"/>
    <dgm:cxn modelId="{424831A5-F717-7D43-A18A-3C7BCD8D58C4}" type="presParOf" srcId="{D80698CB-12F8-CB43-A8EF-FA327A2233A6}" destId="{D7BEBC2D-94B1-604A-B8A0-EFBF31573B3B}" srcOrd="4" destOrd="0" presId="urn:microsoft.com/office/officeart/2005/8/layout/vList2"/>
    <dgm:cxn modelId="{E49C0DDD-C4CB-E94C-B0AC-20E0BD9CF6DB}" type="presParOf" srcId="{D80698CB-12F8-CB43-A8EF-FA327A2233A6}" destId="{58154AC6-25D5-394E-AB3F-79C560532463}" srcOrd="5" destOrd="0" presId="urn:microsoft.com/office/officeart/2005/8/layout/vList2"/>
    <dgm:cxn modelId="{8041F6E2-533D-9941-A580-19A9F1F8F249}" type="presParOf" srcId="{D80698CB-12F8-CB43-A8EF-FA327A2233A6}" destId="{2347A298-5507-594A-85DC-91D77A5B33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DAC51-CB33-1442-AB43-56FB016F46EF}">
      <dsp:nvSpPr>
        <dsp:cNvPr id="0" name=""/>
        <dsp:cNvSpPr/>
      </dsp:nvSpPr>
      <dsp:spPr>
        <a:xfrm>
          <a:off x="0" y="834246"/>
          <a:ext cx="6303729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rate of passenger fatalities trending down in the last decade.</a:t>
          </a:r>
        </a:p>
      </dsp:txBody>
      <dsp:txXfrm>
        <a:off x="44664" y="878910"/>
        <a:ext cx="6214401" cy="825612"/>
      </dsp:txXfrm>
    </dsp:sp>
    <dsp:sp modelId="{69DEEB8C-5EFA-0841-9406-CCAF780EF1EA}">
      <dsp:nvSpPr>
        <dsp:cNvPr id="0" name=""/>
        <dsp:cNvSpPr/>
      </dsp:nvSpPr>
      <dsp:spPr>
        <a:xfrm>
          <a:off x="0" y="1832359"/>
          <a:ext cx="6303729" cy="914940"/>
        </a:xfrm>
        <a:prstGeom prst="roundRect">
          <a:avLst/>
        </a:prstGeom>
        <a:solidFill>
          <a:schemeClr val="accent5">
            <a:hueOff val="507226"/>
            <a:satOff val="-57"/>
            <a:lumOff val="-20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 more flights take to the sky, airline crashes have been falling since Year 2006.</a:t>
          </a:r>
        </a:p>
      </dsp:txBody>
      <dsp:txXfrm>
        <a:off x="44664" y="1877023"/>
        <a:ext cx="6214401" cy="825612"/>
      </dsp:txXfrm>
    </dsp:sp>
    <dsp:sp modelId="{D7BEBC2D-94B1-604A-B8A0-EFBF31573B3B}">
      <dsp:nvSpPr>
        <dsp:cNvPr id="0" name=""/>
        <dsp:cNvSpPr/>
      </dsp:nvSpPr>
      <dsp:spPr>
        <a:xfrm>
          <a:off x="0" y="2813539"/>
          <a:ext cx="6303729" cy="914940"/>
        </a:xfrm>
        <a:prstGeom prst="roundRect">
          <a:avLst/>
        </a:prstGeom>
        <a:solidFill>
          <a:schemeClr val="accent5">
            <a:hueOff val="1014452"/>
            <a:satOff val="-114"/>
            <a:lumOff val="-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Popular Aircraft manufacturer Boeing is safer than Airbus. </a:t>
          </a:r>
        </a:p>
      </dsp:txBody>
      <dsp:txXfrm>
        <a:off x="44664" y="2858203"/>
        <a:ext cx="6214401" cy="825612"/>
      </dsp:txXfrm>
    </dsp:sp>
    <dsp:sp modelId="{2347A298-5507-594A-85DC-91D77A5B33B0}">
      <dsp:nvSpPr>
        <dsp:cNvPr id="0" name=""/>
        <dsp:cNvSpPr/>
      </dsp:nvSpPr>
      <dsp:spPr>
        <a:xfrm>
          <a:off x="0" y="3794719"/>
          <a:ext cx="6303729" cy="914940"/>
        </a:xfrm>
        <a:prstGeom prst="roundRect">
          <a:avLst/>
        </a:prstGeom>
        <a:solidFill>
          <a:schemeClr val="accent5">
            <a:hueOff val="1521678"/>
            <a:satOff val="-171"/>
            <a:lumOff val="-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Majority of airlines had zero fatalities.</a:t>
          </a:r>
        </a:p>
      </dsp:txBody>
      <dsp:txXfrm>
        <a:off x="44664" y="3839383"/>
        <a:ext cx="6214401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3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6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70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25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96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68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37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53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45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23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ane on tarmac">
            <a:extLst>
              <a:ext uri="{FF2B5EF4-FFF2-40B4-BE49-F238E27FC236}">
                <a16:creationId xmlns:a16="http://schemas.microsoft.com/office/drawing/2014/main" id="{0320C704-9E26-4CCA-B177-4D1A5B9B0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7" r="4344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0EA0C-944C-EA49-B2C1-54601C9FB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Aviation Crash Report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Safety concerns and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4C06C-3507-4F49-9883-135E6CA1D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14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9BCD9-7E89-384C-B2AF-641EE645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32D80E-0FAB-4EE8-94D1-E2BCC2EB5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965233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05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18AA-2265-924F-8E19-9FB9856E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588" y="-1"/>
            <a:ext cx="4180797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Aviation fatality rates are at historic low and continue to drop over time</a:t>
            </a:r>
          </a:p>
        </p:txBody>
      </p:sp>
      <p:pic>
        <p:nvPicPr>
          <p:cNvPr id="77" name="Content Placeholder 6">
            <a:extLst>
              <a:ext uri="{FF2B5EF4-FFF2-40B4-BE49-F238E27FC236}">
                <a16:creationId xmlns:a16="http://schemas.microsoft.com/office/drawing/2014/main" id="{DCE55C43-71F9-124F-80FE-3497B3660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72607"/>
            <a:ext cx="7308625" cy="4440483"/>
          </a:xfrm>
          <a:custGeom>
            <a:avLst/>
            <a:gdLst/>
            <a:ahLst/>
            <a:cxnLst/>
            <a:rect l="l" t="t" r="r" b="b"/>
            <a:pathLst>
              <a:path w="5227983" h="3454842">
                <a:moveTo>
                  <a:pt x="102712" y="0"/>
                </a:moveTo>
                <a:lnTo>
                  <a:pt x="5125271" y="0"/>
                </a:lnTo>
                <a:cubicBezTo>
                  <a:pt x="5181997" y="0"/>
                  <a:pt x="5227983" y="45986"/>
                  <a:pt x="5227983" y="102712"/>
                </a:cubicBezTo>
                <a:lnTo>
                  <a:pt x="5227983" y="3352130"/>
                </a:lnTo>
                <a:cubicBezTo>
                  <a:pt x="5227983" y="3408856"/>
                  <a:pt x="5181997" y="3454842"/>
                  <a:pt x="5125271" y="3454842"/>
                </a:cubicBezTo>
                <a:lnTo>
                  <a:pt x="102712" y="3454842"/>
                </a:lnTo>
                <a:cubicBezTo>
                  <a:pt x="45986" y="3454842"/>
                  <a:pt x="0" y="3408856"/>
                  <a:pt x="0" y="3352130"/>
                </a:cubicBezTo>
                <a:lnTo>
                  <a:pt x="0" y="102712"/>
                </a:lnTo>
                <a:cubicBezTo>
                  <a:pt x="0" y="45986"/>
                  <a:pt x="45986" y="0"/>
                  <a:pt x="102712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3FEB7-C807-224C-888C-238332D67BBA}"/>
              </a:ext>
            </a:extLst>
          </p:cNvPr>
          <p:cNvSpPr txBox="1"/>
          <p:nvPr/>
        </p:nvSpPr>
        <p:spPr>
          <a:xfrm>
            <a:off x="8242663" y="3106545"/>
            <a:ext cx="3513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863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1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48BA36B-B08E-7248-9587-79436316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Aboard and Fatalities</a:t>
            </a:r>
          </a:p>
        </p:txBody>
      </p:sp>
      <p:sp>
        <p:nvSpPr>
          <p:cNvPr id="141" name="Arc 11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Content Placeholder 101">
            <a:extLst>
              <a:ext uri="{FF2B5EF4-FFF2-40B4-BE49-F238E27FC236}">
                <a16:creationId xmlns:a16="http://schemas.microsoft.com/office/drawing/2014/main" id="{9154755C-C7DD-440E-8E92-F24337E4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CD174-416B-B64F-A5EA-EC7C42B4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52" y="1657349"/>
            <a:ext cx="7972048" cy="499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90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EA675-221C-3C4B-AABD-6C1586C5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55600"/>
            <a:ext cx="8968570" cy="16271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5 airlines with highest fatalities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22166F-1432-7D46-963F-7BD109449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99" y="2203641"/>
            <a:ext cx="7170506" cy="4529150"/>
          </a:xfrm>
          <a:custGeom>
            <a:avLst/>
            <a:gdLst/>
            <a:ahLst/>
            <a:cxnLst/>
            <a:rect l="l" t="t" r="r" b="b"/>
            <a:pathLst>
              <a:path w="5227983" h="3454842">
                <a:moveTo>
                  <a:pt x="102712" y="0"/>
                </a:moveTo>
                <a:lnTo>
                  <a:pt x="5125271" y="0"/>
                </a:lnTo>
                <a:cubicBezTo>
                  <a:pt x="5181997" y="0"/>
                  <a:pt x="5227983" y="45986"/>
                  <a:pt x="5227983" y="102712"/>
                </a:cubicBezTo>
                <a:lnTo>
                  <a:pt x="5227983" y="3352130"/>
                </a:lnTo>
                <a:cubicBezTo>
                  <a:pt x="5227983" y="3408856"/>
                  <a:pt x="5181997" y="3454842"/>
                  <a:pt x="5125271" y="3454842"/>
                </a:cubicBezTo>
                <a:lnTo>
                  <a:pt x="102712" y="3454842"/>
                </a:lnTo>
                <a:cubicBezTo>
                  <a:pt x="45986" y="3454842"/>
                  <a:pt x="0" y="3408856"/>
                  <a:pt x="0" y="3352130"/>
                </a:cubicBezTo>
                <a:lnTo>
                  <a:pt x="0" y="102712"/>
                </a:lnTo>
                <a:cubicBezTo>
                  <a:pt x="0" y="45986"/>
                  <a:pt x="45986" y="0"/>
                  <a:pt x="102712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A5C98-16D7-B448-B2FD-0C34A5DF664B}"/>
              </a:ext>
            </a:extLst>
          </p:cNvPr>
          <p:cNvSpPr txBox="1"/>
          <p:nvPr/>
        </p:nvSpPr>
        <p:spPr>
          <a:xfrm>
            <a:off x="7726215" y="1587417"/>
            <a:ext cx="3787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Aeroflot</a:t>
            </a:r>
            <a:r>
              <a:rPr lang="en-US" sz="2000" dirty="0"/>
              <a:t>, the flag carrier and largest airline of Russia has had the highest number of fatalities followed by US Air Force and Air France.</a:t>
            </a:r>
          </a:p>
        </p:txBody>
      </p:sp>
      <p:pic>
        <p:nvPicPr>
          <p:cNvPr id="7" name="Picture 6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90FA5852-90C3-314F-98B6-D91E20F66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836" y="4370331"/>
            <a:ext cx="3366068" cy="212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7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617FD-B0C9-BD48-A244-6BF49F3A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US" dirty="0"/>
              <a:t>Aeroflot Accidents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978BAA2-7DAF-924B-A530-04891535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2221266"/>
            <a:ext cx="8636000" cy="3993266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Arc 74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1D178-B037-3E4C-AB08-7C90B773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B2443-B6A3-BC44-9664-258CF84ED4BE}"/>
              </a:ext>
            </a:extLst>
          </p:cNvPr>
          <p:cNvSpPr txBox="1"/>
          <p:nvPr/>
        </p:nvSpPr>
        <p:spPr>
          <a:xfrm>
            <a:off x="7721600" y="1320781"/>
            <a:ext cx="447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rate of Aeroflot Accidents has zeroed down in the last decade.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3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41ADA63-FDCC-414A-929A-91B0E2E3B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39AE9-CB0D-1649-8BC5-BFF66D34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Crashes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144559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6891D08-8D8D-DC43-A21A-2C8AC747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4" y="-23018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Popular aircraft manufacturers – Airbus vs Boeing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D9B759E6-4BCE-114C-8322-4965E5865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88BFF2-FEA2-B640-9873-CE838AAA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795867"/>
            <a:ext cx="8458200" cy="511598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DFF4681-1CEA-EF44-A3DE-11F8F81A9AD1}"/>
              </a:ext>
            </a:extLst>
          </p:cNvPr>
          <p:cNvSpPr txBox="1"/>
          <p:nvPr/>
        </p:nvSpPr>
        <p:spPr>
          <a:xfrm>
            <a:off x="1456267" y="5911850"/>
            <a:ext cx="790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Airbus has recorded more fatalities compared to Boeing.</a:t>
            </a:r>
          </a:p>
        </p:txBody>
      </p:sp>
    </p:spTree>
    <p:extLst>
      <p:ext uri="{BB962C8B-B14F-4D97-AF65-F5344CB8AC3E}">
        <p14:creationId xmlns:p14="http://schemas.microsoft.com/office/powerpoint/2010/main" val="146296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12C58-24AC-8645-B0B0-0E70905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0" y="314714"/>
            <a:ext cx="5832383" cy="109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 airlines Crash report  2000 - 2014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0805F4-DA5D-6346-9F84-4945D2C40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87"/>
          <a:stretch/>
        </p:blipFill>
        <p:spPr>
          <a:xfrm>
            <a:off x="581479" y="2079647"/>
            <a:ext cx="7847571" cy="3777827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2F9F4-0B41-0C46-984E-42882974C6F0}"/>
              </a:ext>
            </a:extLst>
          </p:cNvPr>
          <p:cNvSpPr txBox="1"/>
          <p:nvPr/>
        </p:nvSpPr>
        <p:spPr>
          <a:xfrm>
            <a:off x="10358846" y="71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CE109-3E52-5E48-950E-9EC0B5841D8B}"/>
              </a:ext>
            </a:extLst>
          </p:cNvPr>
          <p:cNvSpPr txBox="1"/>
          <p:nvPr/>
        </p:nvSpPr>
        <p:spPr>
          <a:xfrm>
            <a:off x="8921931" y="3030583"/>
            <a:ext cx="26885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of Airlines has zero fatalities between 2000 and 2014. </a:t>
            </a:r>
          </a:p>
          <a:p>
            <a:r>
              <a:rPr lang="en-US" dirty="0"/>
              <a:t>With the advancement in technology, Air travel now-a-days is safer than ever!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9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8E5BB-8982-C046-AF68-ECB7C7F7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7" y="204647"/>
            <a:ext cx="5335891" cy="10917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Monthly weekly and Hourly Accident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1F73D5-1468-0E4A-815C-00B5D969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084" y="1501025"/>
            <a:ext cx="10168468" cy="3617729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c 59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4F16-B38F-1845-BE6E-C85D65D8C1E6}"/>
              </a:ext>
            </a:extLst>
          </p:cNvPr>
          <p:cNvSpPr txBox="1"/>
          <p:nvPr/>
        </p:nvSpPr>
        <p:spPr>
          <a:xfrm>
            <a:off x="1433678" y="5586666"/>
            <a:ext cx="8252189" cy="103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Majority of the accidents happened between 9AM &amp; 7PM</a:t>
            </a:r>
          </a:p>
        </p:txBody>
      </p:sp>
    </p:spTree>
    <p:extLst>
      <p:ext uri="{BB962C8B-B14F-4D97-AF65-F5344CB8AC3E}">
        <p14:creationId xmlns:p14="http://schemas.microsoft.com/office/powerpoint/2010/main" val="198178541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94A4C5"/>
      </a:accent1>
      <a:accent2>
        <a:srgbClr val="857FBA"/>
      </a:accent2>
      <a:accent3>
        <a:srgbClr val="AF96C6"/>
      </a:accent3>
      <a:accent4>
        <a:srgbClr val="B67FBA"/>
      </a:accent4>
      <a:accent5>
        <a:srgbClr val="C593B4"/>
      </a:accent5>
      <a:accent6>
        <a:srgbClr val="BA7F8D"/>
      </a:accent6>
      <a:hlink>
        <a:srgbClr val="938059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189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ShapesVTI</vt:lpstr>
      <vt:lpstr>Aviation Crash Report  Safety concerns and trends</vt:lpstr>
      <vt:lpstr>Aviation fatality rates are at historic low and continue to drop over time</vt:lpstr>
      <vt:lpstr>Aboard and Fatalities</vt:lpstr>
      <vt:lpstr>Top 5 airlines with highest fatalities</vt:lpstr>
      <vt:lpstr>Aeroflot Accidents</vt:lpstr>
      <vt:lpstr>Crashes over the years</vt:lpstr>
      <vt:lpstr>Popular aircraft manufacturers – Airbus vs Boeing</vt:lpstr>
      <vt:lpstr>Popular airlines Crash report  2000 - 2014</vt:lpstr>
      <vt:lpstr>Monthly weekly and Hourly Accident data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Crash Report  Fatalities over the years</dc:title>
  <dc:creator>sowmya chavali</dc:creator>
  <cp:lastModifiedBy>sowmya chavali</cp:lastModifiedBy>
  <cp:revision>3</cp:revision>
  <dcterms:created xsi:type="dcterms:W3CDTF">2021-07-05T10:15:56Z</dcterms:created>
  <dcterms:modified xsi:type="dcterms:W3CDTF">2021-07-05T20:48:16Z</dcterms:modified>
</cp:coreProperties>
</file>