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58" r:id="rId4"/>
    <p:sldId id="259" r:id="rId5"/>
    <p:sldId id="270" r:id="rId6"/>
    <p:sldId id="272" r:id="rId7"/>
    <p:sldId id="271"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331"/>
    <p:restoredTop sz="86684"/>
  </p:normalViewPr>
  <p:slideViewPr>
    <p:cSldViewPr snapToGrid="0" snapToObjects="1">
      <p:cViewPr varScale="1">
        <p:scale>
          <a:sx n="74" d="100"/>
          <a:sy n="74" d="100"/>
        </p:scale>
        <p:origin x="200" y="36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03353-3B0A-1C4A-8A49-E5A93559CE65}" type="datetimeFigureOut">
              <a:rPr lang="en-US" smtClean="0"/>
              <a:t>3/4/21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C1AE1D-1FDB-C84C-88F8-F9BCFDAD59B0}" type="slidenum">
              <a:rPr lang="en-US" smtClean="0"/>
              <a:t>‹#›</a:t>
            </a:fld>
            <a:endParaRPr lang="en-US"/>
          </a:p>
        </p:txBody>
      </p:sp>
    </p:spTree>
    <p:extLst>
      <p:ext uri="{BB962C8B-B14F-4D97-AF65-F5344CB8AC3E}">
        <p14:creationId xmlns:p14="http://schemas.microsoft.com/office/powerpoint/2010/main" val="257257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C1AE1D-1FDB-C84C-88F8-F9BCFDAD59B0}" type="slidenum">
              <a:rPr lang="en-US" smtClean="0"/>
              <a:t>1</a:t>
            </a:fld>
            <a:endParaRPr lang="en-US"/>
          </a:p>
        </p:txBody>
      </p:sp>
    </p:spTree>
    <p:extLst>
      <p:ext uri="{BB962C8B-B14F-4D97-AF65-F5344CB8AC3E}">
        <p14:creationId xmlns:p14="http://schemas.microsoft.com/office/powerpoint/2010/main" val="4254031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C1AE1D-1FDB-C84C-88F8-F9BCFDAD59B0}" type="slidenum">
              <a:rPr lang="en-US" smtClean="0"/>
              <a:t>17</a:t>
            </a:fld>
            <a:endParaRPr lang="en-US"/>
          </a:p>
        </p:txBody>
      </p:sp>
    </p:spTree>
    <p:extLst>
      <p:ext uri="{BB962C8B-B14F-4D97-AF65-F5344CB8AC3E}">
        <p14:creationId xmlns:p14="http://schemas.microsoft.com/office/powerpoint/2010/main" val="1670983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C1AE1D-1FDB-C84C-88F8-F9BCFDAD59B0}" type="slidenum">
              <a:rPr lang="en-US" smtClean="0"/>
              <a:t>2</a:t>
            </a:fld>
            <a:endParaRPr lang="en-US"/>
          </a:p>
        </p:txBody>
      </p:sp>
    </p:spTree>
    <p:extLst>
      <p:ext uri="{BB962C8B-B14F-4D97-AF65-F5344CB8AC3E}">
        <p14:creationId xmlns:p14="http://schemas.microsoft.com/office/powerpoint/2010/main" val="1354085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C1AE1D-1FDB-C84C-88F8-F9BCFDAD59B0}" type="slidenum">
              <a:rPr lang="en-US" smtClean="0"/>
              <a:t>3</a:t>
            </a:fld>
            <a:endParaRPr lang="en-US"/>
          </a:p>
        </p:txBody>
      </p:sp>
    </p:spTree>
    <p:extLst>
      <p:ext uri="{BB962C8B-B14F-4D97-AF65-F5344CB8AC3E}">
        <p14:creationId xmlns:p14="http://schemas.microsoft.com/office/powerpoint/2010/main" val="814963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C1AE1D-1FDB-C84C-88F8-F9BCFDAD59B0}" type="slidenum">
              <a:rPr lang="en-US" smtClean="0"/>
              <a:t>4</a:t>
            </a:fld>
            <a:endParaRPr lang="en-US"/>
          </a:p>
        </p:txBody>
      </p:sp>
    </p:spTree>
    <p:extLst>
      <p:ext uri="{BB962C8B-B14F-4D97-AF65-F5344CB8AC3E}">
        <p14:creationId xmlns:p14="http://schemas.microsoft.com/office/powerpoint/2010/main" val="2761133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C1AE1D-1FDB-C84C-88F8-F9BCFDAD59B0}" type="slidenum">
              <a:rPr lang="en-US" smtClean="0"/>
              <a:t>8</a:t>
            </a:fld>
            <a:endParaRPr lang="en-US"/>
          </a:p>
        </p:txBody>
      </p:sp>
    </p:spTree>
    <p:extLst>
      <p:ext uri="{BB962C8B-B14F-4D97-AF65-F5344CB8AC3E}">
        <p14:creationId xmlns:p14="http://schemas.microsoft.com/office/powerpoint/2010/main" val="4088593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C1AE1D-1FDB-C84C-88F8-F9BCFDAD59B0}" type="slidenum">
              <a:rPr lang="en-US" smtClean="0"/>
              <a:t>9</a:t>
            </a:fld>
            <a:endParaRPr lang="en-US"/>
          </a:p>
        </p:txBody>
      </p:sp>
    </p:spTree>
    <p:extLst>
      <p:ext uri="{BB962C8B-B14F-4D97-AF65-F5344CB8AC3E}">
        <p14:creationId xmlns:p14="http://schemas.microsoft.com/office/powerpoint/2010/main" val="28938262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C1AE1D-1FDB-C84C-88F8-F9BCFDAD59B0}" type="slidenum">
              <a:rPr lang="en-US" smtClean="0"/>
              <a:t>10</a:t>
            </a:fld>
            <a:endParaRPr lang="en-US"/>
          </a:p>
        </p:txBody>
      </p:sp>
    </p:spTree>
    <p:extLst>
      <p:ext uri="{BB962C8B-B14F-4D97-AF65-F5344CB8AC3E}">
        <p14:creationId xmlns:p14="http://schemas.microsoft.com/office/powerpoint/2010/main" val="1929648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C1AE1D-1FDB-C84C-88F8-F9BCFDAD59B0}" type="slidenum">
              <a:rPr lang="en-US" smtClean="0"/>
              <a:t>11</a:t>
            </a:fld>
            <a:endParaRPr lang="en-US"/>
          </a:p>
        </p:txBody>
      </p:sp>
    </p:spTree>
    <p:extLst>
      <p:ext uri="{BB962C8B-B14F-4D97-AF65-F5344CB8AC3E}">
        <p14:creationId xmlns:p14="http://schemas.microsoft.com/office/powerpoint/2010/main" val="915333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C1AE1D-1FDB-C84C-88F8-F9BCFDAD59B0}" type="slidenum">
              <a:rPr lang="en-US" smtClean="0"/>
              <a:t>16</a:t>
            </a:fld>
            <a:endParaRPr lang="en-US"/>
          </a:p>
        </p:txBody>
      </p:sp>
    </p:spTree>
    <p:extLst>
      <p:ext uri="{BB962C8B-B14F-4D97-AF65-F5344CB8AC3E}">
        <p14:creationId xmlns:p14="http://schemas.microsoft.com/office/powerpoint/2010/main" val="1367857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C9547-7C83-0543-A3A1-B524C6AA95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4C46DCD-2CBB-4142-8EF6-44BC897468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867D20-DE26-D441-B149-15B985492D10}"/>
              </a:ext>
            </a:extLst>
          </p:cNvPr>
          <p:cNvSpPr>
            <a:spLocks noGrp="1"/>
          </p:cNvSpPr>
          <p:nvPr>
            <p:ph type="dt" sz="half" idx="10"/>
          </p:nvPr>
        </p:nvSpPr>
        <p:spPr/>
        <p:txBody>
          <a:bodyPr/>
          <a:lstStyle/>
          <a:p>
            <a:fld id="{46A0B9A4-4B9A-B846-925C-B5BE95C86B43}" type="datetimeFigureOut">
              <a:rPr lang="en-US" smtClean="0"/>
              <a:t>3/4/21</a:t>
            </a:fld>
            <a:endParaRPr lang="en-US"/>
          </a:p>
        </p:txBody>
      </p:sp>
      <p:sp>
        <p:nvSpPr>
          <p:cNvPr id="5" name="Footer Placeholder 4">
            <a:extLst>
              <a:ext uri="{FF2B5EF4-FFF2-40B4-BE49-F238E27FC236}">
                <a16:creationId xmlns:a16="http://schemas.microsoft.com/office/drawing/2014/main" id="{2D139CF0-028F-6143-B064-E67DB7E27E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5FAACB-0C99-DA4C-A521-D38701237EAD}"/>
              </a:ext>
            </a:extLst>
          </p:cNvPr>
          <p:cNvSpPr>
            <a:spLocks noGrp="1"/>
          </p:cNvSpPr>
          <p:nvPr>
            <p:ph type="sldNum" sz="quarter" idx="12"/>
          </p:nvPr>
        </p:nvSpPr>
        <p:spPr/>
        <p:txBody>
          <a:bodyPr/>
          <a:lstStyle/>
          <a:p>
            <a:fld id="{36CE6CD2-2254-2B4E-A09A-3BE5A5A3D76A}" type="slidenum">
              <a:rPr lang="en-US" smtClean="0"/>
              <a:t>‹#›</a:t>
            </a:fld>
            <a:endParaRPr lang="en-US"/>
          </a:p>
        </p:txBody>
      </p:sp>
    </p:spTree>
    <p:extLst>
      <p:ext uri="{BB962C8B-B14F-4D97-AF65-F5344CB8AC3E}">
        <p14:creationId xmlns:p14="http://schemas.microsoft.com/office/powerpoint/2010/main" val="2428646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CF551-DF4A-6346-9C18-F9E56FF8409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3603F8-1E00-094C-BEBB-F4CF344E3B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3DBC3F-A05F-E44F-AF39-D8F3C07F65F6}"/>
              </a:ext>
            </a:extLst>
          </p:cNvPr>
          <p:cNvSpPr>
            <a:spLocks noGrp="1"/>
          </p:cNvSpPr>
          <p:nvPr>
            <p:ph type="dt" sz="half" idx="10"/>
          </p:nvPr>
        </p:nvSpPr>
        <p:spPr/>
        <p:txBody>
          <a:bodyPr/>
          <a:lstStyle/>
          <a:p>
            <a:fld id="{46A0B9A4-4B9A-B846-925C-B5BE95C86B43}" type="datetimeFigureOut">
              <a:rPr lang="en-US" smtClean="0"/>
              <a:t>3/4/21</a:t>
            </a:fld>
            <a:endParaRPr lang="en-US"/>
          </a:p>
        </p:txBody>
      </p:sp>
      <p:sp>
        <p:nvSpPr>
          <p:cNvPr id="5" name="Footer Placeholder 4">
            <a:extLst>
              <a:ext uri="{FF2B5EF4-FFF2-40B4-BE49-F238E27FC236}">
                <a16:creationId xmlns:a16="http://schemas.microsoft.com/office/drawing/2014/main" id="{75FEAD79-657E-4F4E-AF82-3E8E94520C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4B264-F09F-BD47-A55B-8F6D3634B132}"/>
              </a:ext>
            </a:extLst>
          </p:cNvPr>
          <p:cNvSpPr>
            <a:spLocks noGrp="1"/>
          </p:cNvSpPr>
          <p:nvPr>
            <p:ph type="sldNum" sz="quarter" idx="12"/>
          </p:nvPr>
        </p:nvSpPr>
        <p:spPr/>
        <p:txBody>
          <a:bodyPr/>
          <a:lstStyle/>
          <a:p>
            <a:fld id="{36CE6CD2-2254-2B4E-A09A-3BE5A5A3D76A}" type="slidenum">
              <a:rPr lang="en-US" smtClean="0"/>
              <a:t>‹#›</a:t>
            </a:fld>
            <a:endParaRPr lang="en-US"/>
          </a:p>
        </p:txBody>
      </p:sp>
    </p:spTree>
    <p:extLst>
      <p:ext uri="{BB962C8B-B14F-4D97-AF65-F5344CB8AC3E}">
        <p14:creationId xmlns:p14="http://schemas.microsoft.com/office/powerpoint/2010/main" val="2702079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87C481-B810-7D47-A771-DC2427A550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FB274C-05A7-6C4D-9135-7CFA6ADEDB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BA93DC-1E39-BF40-AF71-3AC84619ED27}"/>
              </a:ext>
            </a:extLst>
          </p:cNvPr>
          <p:cNvSpPr>
            <a:spLocks noGrp="1"/>
          </p:cNvSpPr>
          <p:nvPr>
            <p:ph type="dt" sz="half" idx="10"/>
          </p:nvPr>
        </p:nvSpPr>
        <p:spPr/>
        <p:txBody>
          <a:bodyPr/>
          <a:lstStyle/>
          <a:p>
            <a:fld id="{46A0B9A4-4B9A-B846-925C-B5BE95C86B43}" type="datetimeFigureOut">
              <a:rPr lang="en-US" smtClean="0"/>
              <a:t>3/4/21</a:t>
            </a:fld>
            <a:endParaRPr lang="en-US"/>
          </a:p>
        </p:txBody>
      </p:sp>
      <p:sp>
        <p:nvSpPr>
          <p:cNvPr id="5" name="Footer Placeholder 4">
            <a:extLst>
              <a:ext uri="{FF2B5EF4-FFF2-40B4-BE49-F238E27FC236}">
                <a16:creationId xmlns:a16="http://schemas.microsoft.com/office/drawing/2014/main" id="{B70995AC-C743-E44D-A999-5E8D234F29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13B878-871F-CB45-93DA-4B891F8F65FF}"/>
              </a:ext>
            </a:extLst>
          </p:cNvPr>
          <p:cNvSpPr>
            <a:spLocks noGrp="1"/>
          </p:cNvSpPr>
          <p:nvPr>
            <p:ph type="sldNum" sz="quarter" idx="12"/>
          </p:nvPr>
        </p:nvSpPr>
        <p:spPr/>
        <p:txBody>
          <a:bodyPr/>
          <a:lstStyle/>
          <a:p>
            <a:fld id="{36CE6CD2-2254-2B4E-A09A-3BE5A5A3D76A}" type="slidenum">
              <a:rPr lang="en-US" smtClean="0"/>
              <a:t>‹#›</a:t>
            </a:fld>
            <a:endParaRPr lang="en-US"/>
          </a:p>
        </p:txBody>
      </p:sp>
    </p:spTree>
    <p:extLst>
      <p:ext uri="{BB962C8B-B14F-4D97-AF65-F5344CB8AC3E}">
        <p14:creationId xmlns:p14="http://schemas.microsoft.com/office/powerpoint/2010/main" val="353264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30381-F204-3442-BEBC-F5E52253A3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79BED6-A8A5-DC45-9C77-3481B46501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4CC8B1-8804-864D-81CA-A2471485F27E}"/>
              </a:ext>
            </a:extLst>
          </p:cNvPr>
          <p:cNvSpPr>
            <a:spLocks noGrp="1"/>
          </p:cNvSpPr>
          <p:nvPr>
            <p:ph type="dt" sz="half" idx="10"/>
          </p:nvPr>
        </p:nvSpPr>
        <p:spPr/>
        <p:txBody>
          <a:bodyPr/>
          <a:lstStyle/>
          <a:p>
            <a:fld id="{46A0B9A4-4B9A-B846-925C-B5BE95C86B43}" type="datetimeFigureOut">
              <a:rPr lang="en-US" smtClean="0"/>
              <a:t>3/4/21</a:t>
            </a:fld>
            <a:endParaRPr lang="en-US"/>
          </a:p>
        </p:txBody>
      </p:sp>
      <p:sp>
        <p:nvSpPr>
          <p:cNvPr id="5" name="Footer Placeholder 4">
            <a:extLst>
              <a:ext uri="{FF2B5EF4-FFF2-40B4-BE49-F238E27FC236}">
                <a16:creationId xmlns:a16="http://schemas.microsoft.com/office/drawing/2014/main" id="{ECFCFE29-BB88-0749-BBD0-0A8E8F777D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B6A8EA-B850-A04A-A424-0B9B5DB9BA4E}"/>
              </a:ext>
            </a:extLst>
          </p:cNvPr>
          <p:cNvSpPr>
            <a:spLocks noGrp="1"/>
          </p:cNvSpPr>
          <p:nvPr>
            <p:ph type="sldNum" sz="quarter" idx="12"/>
          </p:nvPr>
        </p:nvSpPr>
        <p:spPr/>
        <p:txBody>
          <a:bodyPr/>
          <a:lstStyle/>
          <a:p>
            <a:fld id="{36CE6CD2-2254-2B4E-A09A-3BE5A5A3D76A}" type="slidenum">
              <a:rPr lang="en-US" smtClean="0"/>
              <a:t>‹#›</a:t>
            </a:fld>
            <a:endParaRPr lang="en-US"/>
          </a:p>
        </p:txBody>
      </p:sp>
    </p:spTree>
    <p:extLst>
      <p:ext uri="{BB962C8B-B14F-4D97-AF65-F5344CB8AC3E}">
        <p14:creationId xmlns:p14="http://schemas.microsoft.com/office/powerpoint/2010/main" val="2559521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DCEC4-C28E-F140-87B8-49A4DC66C4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9C04FB-175B-1D4B-9216-F1A949AA9E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10E284-D622-3C4E-A279-C545F0171158}"/>
              </a:ext>
            </a:extLst>
          </p:cNvPr>
          <p:cNvSpPr>
            <a:spLocks noGrp="1"/>
          </p:cNvSpPr>
          <p:nvPr>
            <p:ph type="dt" sz="half" idx="10"/>
          </p:nvPr>
        </p:nvSpPr>
        <p:spPr/>
        <p:txBody>
          <a:bodyPr/>
          <a:lstStyle/>
          <a:p>
            <a:fld id="{46A0B9A4-4B9A-B846-925C-B5BE95C86B43}" type="datetimeFigureOut">
              <a:rPr lang="en-US" smtClean="0"/>
              <a:t>3/4/21</a:t>
            </a:fld>
            <a:endParaRPr lang="en-US"/>
          </a:p>
        </p:txBody>
      </p:sp>
      <p:sp>
        <p:nvSpPr>
          <p:cNvPr id="5" name="Footer Placeholder 4">
            <a:extLst>
              <a:ext uri="{FF2B5EF4-FFF2-40B4-BE49-F238E27FC236}">
                <a16:creationId xmlns:a16="http://schemas.microsoft.com/office/drawing/2014/main" id="{44706C43-EB79-F14E-9E43-F5949E5889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73943D-010E-754F-93B4-9BE1F4724EA4}"/>
              </a:ext>
            </a:extLst>
          </p:cNvPr>
          <p:cNvSpPr>
            <a:spLocks noGrp="1"/>
          </p:cNvSpPr>
          <p:nvPr>
            <p:ph type="sldNum" sz="quarter" idx="12"/>
          </p:nvPr>
        </p:nvSpPr>
        <p:spPr/>
        <p:txBody>
          <a:bodyPr/>
          <a:lstStyle/>
          <a:p>
            <a:fld id="{36CE6CD2-2254-2B4E-A09A-3BE5A5A3D76A}" type="slidenum">
              <a:rPr lang="en-US" smtClean="0"/>
              <a:t>‹#›</a:t>
            </a:fld>
            <a:endParaRPr lang="en-US"/>
          </a:p>
        </p:txBody>
      </p:sp>
    </p:spTree>
    <p:extLst>
      <p:ext uri="{BB962C8B-B14F-4D97-AF65-F5344CB8AC3E}">
        <p14:creationId xmlns:p14="http://schemas.microsoft.com/office/powerpoint/2010/main" val="1696322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C31E2-4771-BA4E-8B3F-12B6244EAB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CC3D23-7303-6A4E-9CCE-A4C26C5B23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8CFBAE-361C-084D-84ED-80CBAF34D0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94F268-B3A9-7243-9F87-0CB708044A8C}"/>
              </a:ext>
            </a:extLst>
          </p:cNvPr>
          <p:cNvSpPr>
            <a:spLocks noGrp="1"/>
          </p:cNvSpPr>
          <p:nvPr>
            <p:ph type="dt" sz="half" idx="10"/>
          </p:nvPr>
        </p:nvSpPr>
        <p:spPr/>
        <p:txBody>
          <a:bodyPr/>
          <a:lstStyle/>
          <a:p>
            <a:fld id="{46A0B9A4-4B9A-B846-925C-B5BE95C86B43}" type="datetimeFigureOut">
              <a:rPr lang="en-US" smtClean="0"/>
              <a:t>3/4/21</a:t>
            </a:fld>
            <a:endParaRPr lang="en-US"/>
          </a:p>
        </p:txBody>
      </p:sp>
      <p:sp>
        <p:nvSpPr>
          <p:cNvPr id="6" name="Footer Placeholder 5">
            <a:extLst>
              <a:ext uri="{FF2B5EF4-FFF2-40B4-BE49-F238E27FC236}">
                <a16:creationId xmlns:a16="http://schemas.microsoft.com/office/drawing/2014/main" id="{156D25D2-2B46-3745-A729-57BC794729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EA60DA-E1D4-694C-ACB8-A69D44BC1568}"/>
              </a:ext>
            </a:extLst>
          </p:cNvPr>
          <p:cNvSpPr>
            <a:spLocks noGrp="1"/>
          </p:cNvSpPr>
          <p:nvPr>
            <p:ph type="sldNum" sz="quarter" idx="12"/>
          </p:nvPr>
        </p:nvSpPr>
        <p:spPr/>
        <p:txBody>
          <a:bodyPr/>
          <a:lstStyle/>
          <a:p>
            <a:fld id="{36CE6CD2-2254-2B4E-A09A-3BE5A5A3D76A}" type="slidenum">
              <a:rPr lang="en-US" smtClean="0"/>
              <a:t>‹#›</a:t>
            </a:fld>
            <a:endParaRPr lang="en-US"/>
          </a:p>
        </p:txBody>
      </p:sp>
    </p:spTree>
    <p:extLst>
      <p:ext uri="{BB962C8B-B14F-4D97-AF65-F5344CB8AC3E}">
        <p14:creationId xmlns:p14="http://schemas.microsoft.com/office/powerpoint/2010/main" val="3254827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DB43F-438C-3D45-82B2-3C92BFFD4D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AB1840-DB97-584A-B53F-8667D25B02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F85B09-00A9-0E46-B357-A07206A028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67832F2-8EBC-5541-A9B1-76AEE3684A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10888C-1943-AF4D-A79A-22496BA36C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36A017-35FD-CD4C-AA9A-51ECF2C90AC1}"/>
              </a:ext>
            </a:extLst>
          </p:cNvPr>
          <p:cNvSpPr>
            <a:spLocks noGrp="1"/>
          </p:cNvSpPr>
          <p:nvPr>
            <p:ph type="dt" sz="half" idx="10"/>
          </p:nvPr>
        </p:nvSpPr>
        <p:spPr/>
        <p:txBody>
          <a:bodyPr/>
          <a:lstStyle/>
          <a:p>
            <a:fld id="{46A0B9A4-4B9A-B846-925C-B5BE95C86B43}" type="datetimeFigureOut">
              <a:rPr lang="en-US" smtClean="0"/>
              <a:t>3/4/21</a:t>
            </a:fld>
            <a:endParaRPr lang="en-US"/>
          </a:p>
        </p:txBody>
      </p:sp>
      <p:sp>
        <p:nvSpPr>
          <p:cNvPr id="8" name="Footer Placeholder 7">
            <a:extLst>
              <a:ext uri="{FF2B5EF4-FFF2-40B4-BE49-F238E27FC236}">
                <a16:creationId xmlns:a16="http://schemas.microsoft.com/office/drawing/2014/main" id="{036D1AE1-07DF-E24E-BDC2-F54FDBCFF66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F431EF-462A-5A4F-993C-68E8349A516C}"/>
              </a:ext>
            </a:extLst>
          </p:cNvPr>
          <p:cNvSpPr>
            <a:spLocks noGrp="1"/>
          </p:cNvSpPr>
          <p:nvPr>
            <p:ph type="sldNum" sz="quarter" idx="12"/>
          </p:nvPr>
        </p:nvSpPr>
        <p:spPr/>
        <p:txBody>
          <a:bodyPr/>
          <a:lstStyle/>
          <a:p>
            <a:fld id="{36CE6CD2-2254-2B4E-A09A-3BE5A5A3D76A}" type="slidenum">
              <a:rPr lang="en-US" smtClean="0"/>
              <a:t>‹#›</a:t>
            </a:fld>
            <a:endParaRPr lang="en-US"/>
          </a:p>
        </p:txBody>
      </p:sp>
    </p:spTree>
    <p:extLst>
      <p:ext uri="{BB962C8B-B14F-4D97-AF65-F5344CB8AC3E}">
        <p14:creationId xmlns:p14="http://schemas.microsoft.com/office/powerpoint/2010/main" val="1198457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C828A-E884-3641-BA42-9B9488886D3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8B3C18C-C2B8-9040-A404-7F48FFF6CE10}"/>
              </a:ext>
            </a:extLst>
          </p:cNvPr>
          <p:cNvSpPr>
            <a:spLocks noGrp="1"/>
          </p:cNvSpPr>
          <p:nvPr>
            <p:ph type="dt" sz="half" idx="10"/>
          </p:nvPr>
        </p:nvSpPr>
        <p:spPr/>
        <p:txBody>
          <a:bodyPr/>
          <a:lstStyle/>
          <a:p>
            <a:fld id="{46A0B9A4-4B9A-B846-925C-B5BE95C86B43}" type="datetimeFigureOut">
              <a:rPr lang="en-US" smtClean="0"/>
              <a:t>3/4/21</a:t>
            </a:fld>
            <a:endParaRPr lang="en-US"/>
          </a:p>
        </p:txBody>
      </p:sp>
      <p:sp>
        <p:nvSpPr>
          <p:cNvPr id="4" name="Footer Placeholder 3">
            <a:extLst>
              <a:ext uri="{FF2B5EF4-FFF2-40B4-BE49-F238E27FC236}">
                <a16:creationId xmlns:a16="http://schemas.microsoft.com/office/drawing/2014/main" id="{BBB02CA0-F7A1-9648-AAFC-4767FBCBDF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5664F6E-B297-0D4A-812A-733C70E157A6}"/>
              </a:ext>
            </a:extLst>
          </p:cNvPr>
          <p:cNvSpPr>
            <a:spLocks noGrp="1"/>
          </p:cNvSpPr>
          <p:nvPr>
            <p:ph type="sldNum" sz="quarter" idx="12"/>
          </p:nvPr>
        </p:nvSpPr>
        <p:spPr/>
        <p:txBody>
          <a:bodyPr/>
          <a:lstStyle/>
          <a:p>
            <a:fld id="{36CE6CD2-2254-2B4E-A09A-3BE5A5A3D76A}" type="slidenum">
              <a:rPr lang="en-US" smtClean="0"/>
              <a:t>‹#›</a:t>
            </a:fld>
            <a:endParaRPr lang="en-US"/>
          </a:p>
        </p:txBody>
      </p:sp>
    </p:spTree>
    <p:extLst>
      <p:ext uri="{BB962C8B-B14F-4D97-AF65-F5344CB8AC3E}">
        <p14:creationId xmlns:p14="http://schemas.microsoft.com/office/powerpoint/2010/main" val="3599215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66CC07-5794-834D-A45E-07BECE21938F}"/>
              </a:ext>
            </a:extLst>
          </p:cNvPr>
          <p:cNvSpPr>
            <a:spLocks noGrp="1"/>
          </p:cNvSpPr>
          <p:nvPr>
            <p:ph type="dt" sz="half" idx="10"/>
          </p:nvPr>
        </p:nvSpPr>
        <p:spPr/>
        <p:txBody>
          <a:bodyPr/>
          <a:lstStyle/>
          <a:p>
            <a:fld id="{46A0B9A4-4B9A-B846-925C-B5BE95C86B43}" type="datetimeFigureOut">
              <a:rPr lang="en-US" smtClean="0"/>
              <a:t>3/4/21</a:t>
            </a:fld>
            <a:endParaRPr lang="en-US"/>
          </a:p>
        </p:txBody>
      </p:sp>
      <p:sp>
        <p:nvSpPr>
          <p:cNvPr id="3" name="Footer Placeholder 2">
            <a:extLst>
              <a:ext uri="{FF2B5EF4-FFF2-40B4-BE49-F238E27FC236}">
                <a16:creationId xmlns:a16="http://schemas.microsoft.com/office/drawing/2014/main" id="{F944159C-F957-DE49-90DC-222705AF0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43645C-A357-3940-8A2B-7E30A3488A0F}"/>
              </a:ext>
            </a:extLst>
          </p:cNvPr>
          <p:cNvSpPr>
            <a:spLocks noGrp="1"/>
          </p:cNvSpPr>
          <p:nvPr>
            <p:ph type="sldNum" sz="quarter" idx="12"/>
          </p:nvPr>
        </p:nvSpPr>
        <p:spPr/>
        <p:txBody>
          <a:bodyPr/>
          <a:lstStyle/>
          <a:p>
            <a:fld id="{36CE6CD2-2254-2B4E-A09A-3BE5A5A3D76A}" type="slidenum">
              <a:rPr lang="en-US" smtClean="0"/>
              <a:t>‹#›</a:t>
            </a:fld>
            <a:endParaRPr lang="en-US"/>
          </a:p>
        </p:txBody>
      </p:sp>
    </p:spTree>
    <p:extLst>
      <p:ext uri="{BB962C8B-B14F-4D97-AF65-F5344CB8AC3E}">
        <p14:creationId xmlns:p14="http://schemas.microsoft.com/office/powerpoint/2010/main" val="178146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D66FA-F66E-914C-A971-3586BB4CDE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704EA2-2E9F-584A-B172-99E6C303C4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00623D-204C-7048-A91D-B8F60D657E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AE1FA3-CAC0-7448-8DA5-D45C996E2C83}"/>
              </a:ext>
            </a:extLst>
          </p:cNvPr>
          <p:cNvSpPr>
            <a:spLocks noGrp="1"/>
          </p:cNvSpPr>
          <p:nvPr>
            <p:ph type="dt" sz="half" idx="10"/>
          </p:nvPr>
        </p:nvSpPr>
        <p:spPr/>
        <p:txBody>
          <a:bodyPr/>
          <a:lstStyle/>
          <a:p>
            <a:fld id="{46A0B9A4-4B9A-B846-925C-B5BE95C86B43}" type="datetimeFigureOut">
              <a:rPr lang="en-US" smtClean="0"/>
              <a:t>3/4/21</a:t>
            </a:fld>
            <a:endParaRPr lang="en-US"/>
          </a:p>
        </p:txBody>
      </p:sp>
      <p:sp>
        <p:nvSpPr>
          <p:cNvPr id="6" name="Footer Placeholder 5">
            <a:extLst>
              <a:ext uri="{FF2B5EF4-FFF2-40B4-BE49-F238E27FC236}">
                <a16:creationId xmlns:a16="http://schemas.microsoft.com/office/drawing/2014/main" id="{9AB47693-6BC4-FC46-9844-7E699ED4CA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11FE2C-9834-084D-9477-60895C4B0BDC}"/>
              </a:ext>
            </a:extLst>
          </p:cNvPr>
          <p:cNvSpPr>
            <a:spLocks noGrp="1"/>
          </p:cNvSpPr>
          <p:nvPr>
            <p:ph type="sldNum" sz="quarter" idx="12"/>
          </p:nvPr>
        </p:nvSpPr>
        <p:spPr/>
        <p:txBody>
          <a:bodyPr/>
          <a:lstStyle/>
          <a:p>
            <a:fld id="{36CE6CD2-2254-2B4E-A09A-3BE5A5A3D76A}" type="slidenum">
              <a:rPr lang="en-US" smtClean="0"/>
              <a:t>‹#›</a:t>
            </a:fld>
            <a:endParaRPr lang="en-US"/>
          </a:p>
        </p:txBody>
      </p:sp>
    </p:spTree>
    <p:extLst>
      <p:ext uri="{BB962C8B-B14F-4D97-AF65-F5344CB8AC3E}">
        <p14:creationId xmlns:p14="http://schemas.microsoft.com/office/powerpoint/2010/main" val="3319530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61C46-2F18-EB43-B629-12B9C1F0F3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ADF573-C108-AA42-B21C-8064CADE6B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3C03B1-4568-4343-BFEA-F13D075B00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BE6369-EF3D-6B4B-801B-9BBA50F0DD56}"/>
              </a:ext>
            </a:extLst>
          </p:cNvPr>
          <p:cNvSpPr>
            <a:spLocks noGrp="1"/>
          </p:cNvSpPr>
          <p:nvPr>
            <p:ph type="dt" sz="half" idx="10"/>
          </p:nvPr>
        </p:nvSpPr>
        <p:spPr/>
        <p:txBody>
          <a:bodyPr/>
          <a:lstStyle/>
          <a:p>
            <a:fld id="{46A0B9A4-4B9A-B846-925C-B5BE95C86B43}" type="datetimeFigureOut">
              <a:rPr lang="en-US" smtClean="0"/>
              <a:t>3/4/21</a:t>
            </a:fld>
            <a:endParaRPr lang="en-US"/>
          </a:p>
        </p:txBody>
      </p:sp>
      <p:sp>
        <p:nvSpPr>
          <p:cNvPr id="6" name="Footer Placeholder 5">
            <a:extLst>
              <a:ext uri="{FF2B5EF4-FFF2-40B4-BE49-F238E27FC236}">
                <a16:creationId xmlns:a16="http://schemas.microsoft.com/office/drawing/2014/main" id="{AD0E6ED1-55B4-3647-8F61-D370238CF1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C92538-5334-484C-A9BE-66557097B39A}"/>
              </a:ext>
            </a:extLst>
          </p:cNvPr>
          <p:cNvSpPr>
            <a:spLocks noGrp="1"/>
          </p:cNvSpPr>
          <p:nvPr>
            <p:ph type="sldNum" sz="quarter" idx="12"/>
          </p:nvPr>
        </p:nvSpPr>
        <p:spPr/>
        <p:txBody>
          <a:bodyPr/>
          <a:lstStyle/>
          <a:p>
            <a:fld id="{36CE6CD2-2254-2B4E-A09A-3BE5A5A3D76A}" type="slidenum">
              <a:rPr lang="en-US" smtClean="0"/>
              <a:t>‹#›</a:t>
            </a:fld>
            <a:endParaRPr lang="en-US"/>
          </a:p>
        </p:txBody>
      </p:sp>
    </p:spTree>
    <p:extLst>
      <p:ext uri="{BB962C8B-B14F-4D97-AF65-F5344CB8AC3E}">
        <p14:creationId xmlns:p14="http://schemas.microsoft.com/office/powerpoint/2010/main" val="715710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8DC246-0558-CE43-9F12-66F0321C90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0922A0C-110E-0F4F-AADA-80CD71C701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F48E90-93A1-AE41-9688-FCBFDBEEEE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A0B9A4-4B9A-B846-925C-B5BE95C86B43}" type="datetimeFigureOut">
              <a:rPr lang="en-US" smtClean="0"/>
              <a:t>3/4/21</a:t>
            </a:fld>
            <a:endParaRPr lang="en-US"/>
          </a:p>
        </p:txBody>
      </p:sp>
      <p:sp>
        <p:nvSpPr>
          <p:cNvPr id="5" name="Footer Placeholder 4">
            <a:extLst>
              <a:ext uri="{FF2B5EF4-FFF2-40B4-BE49-F238E27FC236}">
                <a16:creationId xmlns:a16="http://schemas.microsoft.com/office/drawing/2014/main" id="{CC46131C-5374-1646-93AA-C9785D819C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0B42AA-6403-ED4E-B335-89770EBD50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CE6CD2-2254-2B4E-A09A-3BE5A5A3D76A}" type="slidenum">
              <a:rPr lang="en-US" smtClean="0"/>
              <a:t>‹#›</a:t>
            </a:fld>
            <a:endParaRPr lang="en-US"/>
          </a:p>
        </p:txBody>
      </p:sp>
    </p:spTree>
    <p:extLst>
      <p:ext uri="{BB962C8B-B14F-4D97-AF65-F5344CB8AC3E}">
        <p14:creationId xmlns:p14="http://schemas.microsoft.com/office/powerpoint/2010/main" val="4049180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pngall.com/video-game-consoles-png"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2009_in_video_games#:~:text=The%20year%202009%20saw%20many,Dance%2C%20Minecraft%2C%20and%20Prototype"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gamerant.com/video-games-best-year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11">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Graphical user interface, application&#10;&#10;Description automatically generated">
            <a:extLst>
              <a:ext uri="{FF2B5EF4-FFF2-40B4-BE49-F238E27FC236}">
                <a16:creationId xmlns:a16="http://schemas.microsoft.com/office/drawing/2014/main" id="{E3F3DBB5-5F22-894D-B7D5-F53EE43B2C87}"/>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14081" b="5263"/>
          <a:stretch/>
        </p:blipFill>
        <p:spPr>
          <a:xfrm>
            <a:off x="-2" y="10"/>
            <a:ext cx="8668512" cy="6857990"/>
          </a:xfrm>
          <a:prstGeom prst="rect">
            <a:avLst/>
          </a:prstGeom>
        </p:spPr>
      </p:pic>
      <p:sp>
        <p:nvSpPr>
          <p:cNvPr id="14" name="Rectangle 13">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DEBA303-DC71-9E4B-8760-E2690C25F3C2}"/>
              </a:ext>
            </a:extLst>
          </p:cNvPr>
          <p:cNvSpPr>
            <a:spLocks noGrp="1"/>
          </p:cNvSpPr>
          <p:nvPr>
            <p:ph type="ctrTitle"/>
          </p:nvPr>
        </p:nvSpPr>
        <p:spPr>
          <a:xfrm>
            <a:off x="7848600" y="1122363"/>
            <a:ext cx="4023360" cy="3204134"/>
          </a:xfrm>
        </p:spPr>
        <p:txBody>
          <a:bodyPr anchor="b">
            <a:normAutofit/>
          </a:bodyPr>
          <a:lstStyle/>
          <a:p>
            <a:pPr algn="l"/>
            <a:r>
              <a:rPr lang="en-US" sz="4800" dirty="0"/>
              <a:t>Video games sales EDA</a:t>
            </a:r>
          </a:p>
        </p:txBody>
      </p:sp>
      <p:sp>
        <p:nvSpPr>
          <p:cNvPr id="3" name="Subtitle 2">
            <a:extLst>
              <a:ext uri="{FF2B5EF4-FFF2-40B4-BE49-F238E27FC236}">
                <a16:creationId xmlns:a16="http://schemas.microsoft.com/office/drawing/2014/main" id="{B54BEEC6-00CB-1B42-976B-10D6847CE8C5}"/>
              </a:ext>
            </a:extLst>
          </p:cNvPr>
          <p:cNvSpPr>
            <a:spLocks noGrp="1"/>
          </p:cNvSpPr>
          <p:nvPr>
            <p:ph type="subTitle" idx="1"/>
          </p:nvPr>
        </p:nvSpPr>
        <p:spPr>
          <a:xfrm>
            <a:off x="7848600" y="4872922"/>
            <a:ext cx="4023360" cy="1208141"/>
          </a:xfrm>
        </p:spPr>
        <p:txBody>
          <a:bodyPr>
            <a:normAutofit/>
          </a:bodyPr>
          <a:lstStyle/>
          <a:p>
            <a:pPr algn="l"/>
            <a:r>
              <a:rPr lang="en-US" sz="2000" dirty="0"/>
              <a:t>By Sowmya Chavali</a:t>
            </a:r>
          </a:p>
          <a:p>
            <a:pPr algn="l"/>
            <a:r>
              <a:rPr lang="en-US" sz="2000" dirty="0"/>
              <a:t>Bellevue university</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D3FF3D22-D267-3048-8BF1-82C514A13F3A}"/>
              </a:ext>
            </a:extLst>
          </p:cNvPr>
          <p:cNvSpPr txBox="1"/>
          <p:nvPr/>
        </p:nvSpPr>
        <p:spPr>
          <a:xfrm>
            <a:off x="8483780" y="6657945"/>
            <a:ext cx="184731" cy="200055"/>
          </a:xfrm>
          <a:prstGeom prst="rect">
            <a:avLst/>
          </a:prstGeom>
          <a:solidFill>
            <a:srgbClr val="000000"/>
          </a:solidFill>
        </p:spPr>
        <p:txBody>
          <a:bodyPr wrap="none" rtlCol="0">
            <a:spAutoFit/>
          </a:bodyPr>
          <a:lstStyle/>
          <a:p>
            <a:pPr algn="r">
              <a:spcAft>
                <a:spcPts val="600"/>
              </a:spcAft>
            </a:pPr>
            <a:endParaRPr lang="en-US" sz="700" dirty="0">
              <a:solidFill>
                <a:srgbClr val="FFFFFF"/>
              </a:solidFill>
            </a:endParaRPr>
          </a:p>
        </p:txBody>
      </p:sp>
    </p:spTree>
    <p:extLst>
      <p:ext uri="{BB962C8B-B14F-4D97-AF65-F5344CB8AC3E}">
        <p14:creationId xmlns:p14="http://schemas.microsoft.com/office/powerpoint/2010/main" val="215902013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B56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ADFF535-AF60-3B49-A589-957F3ACE1BE3}"/>
              </a:ext>
            </a:extLst>
          </p:cNvPr>
          <p:cNvSpPr>
            <a:spLocks noGrp="1"/>
          </p:cNvSpPr>
          <p:nvPr>
            <p:ph type="title"/>
          </p:nvPr>
        </p:nvSpPr>
        <p:spPr>
          <a:xfrm>
            <a:off x="524256" y="491260"/>
            <a:ext cx="6594189" cy="1625210"/>
          </a:xfrm>
        </p:spPr>
        <p:txBody>
          <a:bodyPr>
            <a:normAutofit/>
          </a:bodyPr>
          <a:lstStyle/>
          <a:p>
            <a:r>
              <a:rPr lang="en-US" b="1" dirty="0">
                <a:solidFill>
                  <a:srgbClr val="FFFFFF"/>
                </a:solidFill>
              </a:rPr>
              <a:t>Sales of video games for each platform </a:t>
            </a:r>
            <a:endParaRPr lang="en-US" dirty="0">
              <a:solidFill>
                <a:srgbClr val="FFFFFF"/>
              </a:solidFill>
            </a:endParaRPr>
          </a:p>
        </p:txBody>
      </p:sp>
      <p:pic>
        <p:nvPicPr>
          <p:cNvPr id="6" name="Picture 5">
            <a:extLst>
              <a:ext uri="{FF2B5EF4-FFF2-40B4-BE49-F238E27FC236}">
                <a16:creationId xmlns:a16="http://schemas.microsoft.com/office/drawing/2014/main" id="{727A6B4F-5059-9645-9FAA-A47FFCB463FC}"/>
              </a:ext>
            </a:extLst>
          </p:cNvPr>
          <p:cNvPicPr/>
          <p:nvPr/>
        </p:nvPicPr>
        <p:blipFill rotWithShape="1">
          <a:blip r:embed="rId3" cstate="print">
            <a:extLst>
              <a:ext uri="{28A0092B-C50C-407E-A947-70E740481C1C}">
                <a14:useLocalDpi xmlns:a14="http://schemas.microsoft.com/office/drawing/2010/main" val="0"/>
              </a:ext>
            </a:extLst>
          </a:blip>
          <a:srcRect r="12030" b="-1"/>
          <a:stretch/>
        </p:blipFill>
        <p:spPr>
          <a:xfrm>
            <a:off x="327549" y="2454903"/>
            <a:ext cx="3442801" cy="1956816"/>
          </a:xfrm>
          <a:prstGeom prst="rect">
            <a:avLst/>
          </a:prstGeom>
        </p:spPr>
      </p:pic>
      <p:pic>
        <p:nvPicPr>
          <p:cNvPr id="7" name="Picture 6">
            <a:extLst>
              <a:ext uri="{FF2B5EF4-FFF2-40B4-BE49-F238E27FC236}">
                <a16:creationId xmlns:a16="http://schemas.microsoft.com/office/drawing/2014/main" id="{F24F702D-5CE2-4B4B-A4C5-62CC4C00C99B}"/>
              </a:ext>
            </a:extLst>
          </p:cNvPr>
          <p:cNvPicPr/>
          <p:nvPr/>
        </p:nvPicPr>
        <p:blipFill rotWithShape="1">
          <a:blip r:embed="rId4" cstate="print">
            <a:extLst>
              <a:ext uri="{28A0092B-C50C-407E-A947-70E740481C1C}">
                <a14:useLocalDpi xmlns:a14="http://schemas.microsoft.com/office/drawing/2010/main" val="0"/>
              </a:ext>
            </a:extLst>
          </a:blip>
          <a:srcRect r="12093" b="1"/>
          <a:stretch/>
        </p:blipFill>
        <p:spPr>
          <a:xfrm>
            <a:off x="3942260" y="2454902"/>
            <a:ext cx="3442803" cy="1958184"/>
          </a:xfrm>
          <a:prstGeom prst="rect">
            <a:avLst/>
          </a:prstGeom>
        </p:spPr>
      </p:pic>
      <p:pic>
        <p:nvPicPr>
          <p:cNvPr id="5" name="Picture 4">
            <a:extLst>
              <a:ext uri="{FF2B5EF4-FFF2-40B4-BE49-F238E27FC236}">
                <a16:creationId xmlns:a16="http://schemas.microsoft.com/office/drawing/2014/main" id="{D16E7696-38EC-5249-90CD-2AB7F3E0A9B3}"/>
              </a:ext>
            </a:extLst>
          </p:cNvPr>
          <p:cNvPicPr/>
          <p:nvPr/>
        </p:nvPicPr>
        <p:blipFill rotWithShape="1">
          <a:blip r:embed="rId5" cstate="print">
            <a:extLst>
              <a:ext uri="{28A0092B-C50C-407E-A947-70E740481C1C}">
                <a14:useLocalDpi xmlns:a14="http://schemas.microsoft.com/office/drawing/2010/main" val="0"/>
              </a:ext>
            </a:extLst>
          </a:blip>
          <a:srcRect l="7250" r="4665" b="-1"/>
          <a:stretch/>
        </p:blipFill>
        <p:spPr>
          <a:xfrm>
            <a:off x="329183" y="4572000"/>
            <a:ext cx="3447288" cy="1956816"/>
          </a:xfrm>
          <a:prstGeom prst="rect">
            <a:avLst/>
          </a:prstGeom>
        </p:spPr>
      </p:pic>
      <p:pic>
        <p:nvPicPr>
          <p:cNvPr id="4" name="Content Placeholder 3">
            <a:extLst>
              <a:ext uri="{FF2B5EF4-FFF2-40B4-BE49-F238E27FC236}">
                <a16:creationId xmlns:a16="http://schemas.microsoft.com/office/drawing/2014/main" id="{12C849C5-16E1-DC41-8493-CA68A3D02B59}"/>
              </a:ext>
            </a:extLst>
          </p:cNvPr>
          <p:cNvPicPr>
            <a:picLocks/>
          </p:cNvPicPr>
          <p:nvPr/>
        </p:nvPicPr>
        <p:blipFill rotWithShape="1">
          <a:blip r:embed="rId6" cstate="print">
            <a:extLst>
              <a:ext uri="{28A0092B-C50C-407E-A947-70E740481C1C}">
                <a14:useLocalDpi xmlns:a14="http://schemas.microsoft.com/office/drawing/2010/main" val="0"/>
              </a:ext>
            </a:extLst>
          </a:blip>
          <a:srcRect l="340" r="11576" b="-1"/>
          <a:stretch/>
        </p:blipFill>
        <p:spPr>
          <a:xfrm>
            <a:off x="3941061" y="4572285"/>
            <a:ext cx="3447288" cy="1956816"/>
          </a:xfrm>
          <a:prstGeom prst="rect">
            <a:avLst/>
          </a:prstGeom>
        </p:spPr>
      </p:pic>
      <p:sp>
        <p:nvSpPr>
          <p:cNvPr id="61" name="Rectangle 6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Content Placeholder 10">
            <a:extLst>
              <a:ext uri="{FF2B5EF4-FFF2-40B4-BE49-F238E27FC236}">
                <a16:creationId xmlns:a16="http://schemas.microsoft.com/office/drawing/2014/main" id="{D83C7C4E-D307-487C-91F1-57C74177BA9D}"/>
              </a:ext>
            </a:extLst>
          </p:cNvPr>
          <p:cNvSpPr>
            <a:spLocks noGrp="1"/>
          </p:cNvSpPr>
          <p:nvPr>
            <p:ph idx="1"/>
          </p:nvPr>
        </p:nvSpPr>
        <p:spPr>
          <a:xfrm>
            <a:off x="7957973" y="763523"/>
            <a:ext cx="3511296" cy="5330952"/>
          </a:xfrm>
        </p:spPr>
        <p:txBody>
          <a:bodyPr anchor="ctr">
            <a:normAutofit/>
          </a:bodyPr>
          <a:lstStyle/>
          <a:p>
            <a:pPr marL="0" indent="0">
              <a:buNone/>
            </a:pPr>
            <a:endParaRPr lang="en-US" sz="2000" dirty="0">
              <a:solidFill>
                <a:srgbClr val="FFFFFF"/>
              </a:solidFill>
            </a:endParaRPr>
          </a:p>
          <a:p>
            <a:pPr marL="0" indent="0">
              <a:buNone/>
            </a:pPr>
            <a:r>
              <a:rPr lang="en-US" sz="2000" dirty="0">
                <a:solidFill>
                  <a:srgbClr val="FFFFFF"/>
                </a:solidFill>
              </a:rPr>
              <a:t>Observations –</a:t>
            </a:r>
          </a:p>
          <a:p>
            <a:pPr marL="0" indent="0">
              <a:buNone/>
            </a:pPr>
            <a:endParaRPr lang="en-US" sz="2000" dirty="0">
              <a:solidFill>
                <a:srgbClr val="FFFFFF"/>
              </a:solidFill>
            </a:endParaRPr>
          </a:p>
          <a:p>
            <a:r>
              <a:rPr lang="en-US" sz="2000" dirty="0">
                <a:solidFill>
                  <a:srgbClr val="FFFFFF"/>
                </a:solidFill>
              </a:rPr>
              <a:t>Globally the most popular platform till date is PS2(17%) followed by Xbox360 and PS3.</a:t>
            </a:r>
          </a:p>
          <a:p>
            <a:r>
              <a:rPr lang="en-US" sz="2000" dirty="0">
                <a:solidFill>
                  <a:srgbClr val="FFFFFF"/>
                </a:solidFill>
              </a:rPr>
              <a:t>The most popular platform in till date North America is Xbox 360(16.3%) followed by PS2 and Wii</a:t>
            </a:r>
          </a:p>
          <a:p>
            <a:r>
              <a:rPr lang="en-US" sz="2000" dirty="0">
                <a:solidFill>
                  <a:srgbClr val="FFFFFF"/>
                </a:solidFill>
              </a:rPr>
              <a:t>The most popular platform in Europe is PS3(15.9%) followed by PS2 and Xbox360</a:t>
            </a:r>
          </a:p>
          <a:p>
            <a:r>
              <a:rPr lang="en-US" sz="2000" dirty="0">
                <a:solidFill>
                  <a:srgbClr val="FFFFFF"/>
                </a:solidFill>
              </a:rPr>
              <a:t>The most popular platform in Japan is DS(15.2%) followed by PS and PS2</a:t>
            </a:r>
          </a:p>
          <a:p>
            <a:endParaRPr lang="en-US" sz="2000" dirty="0">
              <a:solidFill>
                <a:srgbClr val="FFFFFF"/>
              </a:solidFill>
            </a:endParaRPr>
          </a:p>
        </p:txBody>
      </p:sp>
    </p:spTree>
    <p:extLst>
      <p:ext uri="{BB962C8B-B14F-4D97-AF65-F5344CB8AC3E}">
        <p14:creationId xmlns:p14="http://schemas.microsoft.com/office/powerpoint/2010/main" val="508103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F95AFA-F153-044E-A205-3F8F41D85354}"/>
              </a:ext>
            </a:extLst>
          </p:cNvPr>
          <p:cNvSpPr>
            <a:spLocks noGrp="1"/>
          </p:cNvSpPr>
          <p:nvPr>
            <p:ph type="title"/>
          </p:nvPr>
        </p:nvSpPr>
        <p:spPr>
          <a:xfrm>
            <a:off x="835155" y="552906"/>
            <a:ext cx="5165936" cy="1674904"/>
          </a:xfrm>
        </p:spPr>
        <p:txBody>
          <a:bodyPr anchor="ctr">
            <a:normAutofit/>
          </a:bodyPr>
          <a:lstStyle/>
          <a:p>
            <a:r>
              <a:rPr lang="en-US" sz="4000" b="1" dirty="0"/>
              <a:t>Sales of game titles across all regions </a:t>
            </a:r>
            <a:endParaRPr lang="en-US" sz="4000" dirty="0"/>
          </a:p>
        </p:txBody>
      </p:sp>
      <p:sp>
        <p:nvSpPr>
          <p:cNvPr id="8" name="Content Placeholder 7">
            <a:extLst>
              <a:ext uri="{FF2B5EF4-FFF2-40B4-BE49-F238E27FC236}">
                <a16:creationId xmlns:a16="http://schemas.microsoft.com/office/drawing/2014/main" id="{FD03ADFA-F8A5-4537-AA25-7D99674D08D1}"/>
              </a:ext>
            </a:extLst>
          </p:cNvPr>
          <p:cNvSpPr>
            <a:spLocks noGrp="1"/>
          </p:cNvSpPr>
          <p:nvPr>
            <p:ph idx="1"/>
          </p:nvPr>
        </p:nvSpPr>
        <p:spPr>
          <a:xfrm>
            <a:off x="6190909" y="552906"/>
            <a:ext cx="5159825" cy="1674905"/>
          </a:xfrm>
        </p:spPr>
        <p:txBody>
          <a:bodyPr anchor="ctr">
            <a:normAutofit/>
          </a:bodyPr>
          <a:lstStyle/>
          <a:p>
            <a:endParaRPr lang="en-US" sz="1600" dirty="0"/>
          </a:p>
          <a:p>
            <a:endParaRPr lang="en-US" sz="1600" dirty="0"/>
          </a:p>
          <a:p>
            <a:r>
              <a:rPr lang="en-US" sz="1600" dirty="0"/>
              <a:t>Wii Sports is the most popular in Europe, North America and globally, where as </a:t>
            </a:r>
            <a:r>
              <a:rPr lang="en-US" sz="1600" dirty="0" err="1"/>
              <a:t>Pokemon</a:t>
            </a:r>
            <a:r>
              <a:rPr lang="en-US" sz="1600" dirty="0"/>
              <a:t> Red/</a:t>
            </a:r>
            <a:r>
              <a:rPr lang="en-US" sz="1600" dirty="0" err="1"/>
              <a:t>Pokemon</a:t>
            </a:r>
            <a:r>
              <a:rPr lang="en-US" sz="1600" dirty="0"/>
              <a:t> Blue (Role-Playing genre) is the most popular game in japan. </a:t>
            </a:r>
          </a:p>
          <a:p>
            <a:endParaRPr lang="en-US" sz="1600" dirty="0"/>
          </a:p>
        </p:txBody>
      </p:sp>
      <p:pic>
        <p:nvPicPr>
          <p:cNvPr id="59" name="Picture 58" descr="Chart&#10;&#10;Description automatically generated">
            <a:extLst>
              <a:ext uri="{FF2B5EF4-FFF2-40B4-BE49-F238E27FC236}">
                <a16:creationId xmlns:a16="http://schemas.microsoft.com/office/drawing/2014/main" id="{E7F13E29-6FAF-2745-9525-11E8E4F7D84D}"/>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193555" y="2405149"/>
            <a:ext cx="7798790" cy="3899395"/>
          </a:xfrm>
          <a:prstGeom prst="rect">
            <a:avLst/>
          </a:prstGeom>
        </p:spPr>
      </p:pic>
    </p:spTree>
    <p:extLst>
      <p:ext uri="{BB962C8B-B14F-4D97-AF65-F5344CB8AC3E}">
        <p14:creationId xmlns:p14="http://schemas.microsoft.com/office/powerpoint/2010/main" val="3359935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3EAAA5-4B0E-3149-8B18-4E43072A19D7}"/>
              </a:ext>
            </a:extLst>
          </p:cNvPr>
          <p:cNvSpPr>
            <a:spLocks noGrp="1"/>
          </p:cNvSpPr>
          <p:nvPr>
            <p:ph type="title"/>
          </p:nvPr>
        </p:nvSpPr>
        <p:spPr>
          <a:xfrm>
            <a:off x="1008184" y="174032"/>
            <a:ext cx="10175631" cy="1111843"/>
          </a:xfrm>
        </p:spPr>
        <p:txBody>
          <a:bodyPr vert="horz" lIns="91440" tIns="45720" rIns="91440" bIns="45720" rtlCol="0" anchor="ctr">
            <a:normAutofit/>
          </a:bodyPr>
          <a:lstStyle/>
          <a:p>
            <a:pPr algn="ctr"/>
            <a:r>
              <a:rPr lang="en-US" sz="4000" kern="1200">
                <a:solidFill>
                  <a:schemeClr val="tx1"/>
                </a:solidFill>
                <a:latin typeface="+mj-lt"/>
                <a:ea typeface="+mj-ea"/>
                <a:cs typeface="+mj-cs"/>
              </a:rPr>
              <a:t>Platform and region</a:t>
            </a:r>
            <a:r>
              <a:rPr lang="en-US" sz="4000" kern="1200">
                <a:solidFill>
                  <a:schemeClr val="tx1"/>
                </a:solidFill>
                <a:effectLst/>
                <a:latin typeface="+mj-lt"/>
                <a:ea typeface="+mj-ea"/>
                <a:cs typeface="+mj-cs"/>
              </a:rPr>
              <a:t> </a:t>
            </a:r>
            <a:endParaRPr lang="en-US" sz="4000" kern="1200">
              <a:solidFill>
                <a:schemeClr val="tx1"/>
              </a:solidFill>
              <a:latin typeface="+mj-lt"/>
              <a:ea typeface="+mj-ea"/>
              <a:cs typeface="+mj-cs"/>
            </a:endParaRPr>
          </a:p>
        </p:txBody>
      </p:sp>
      <p:sp>
        <p:nvSpPr>
          <p:cNvPr id="6" name="Rectangle 5">
            <a:extLst>
              <a:ext uri="{FF2B5EF4-FFF2-40B4-BE49-F238E27FC236}">
                <a16:creationId xmlns:a16="http://schemas.microsoft.com/office/drawing/2014/main" id="{FB43B589-847D-A04C-BA62-F84FFC0E2494}"/>
              </a:ext>
            </a:extLst>
          </p:cNvPr>
          <p:cNvSpPr/>
          <p:nvPr/>
        </p:nvSpPr>
        <p:spPr>
          <a:xfrm>
            <a:off x="1008184" y="1459907"/>
            <a:ext cx="10175630" cy="767904"/>
          </a:xfrm>
          <a:prstGeom prst="rect">
            <a:avLst/>
          </a:prstGeom>
        </p:spPr>
        <p:txBody>
          <a:bodyPr vert="horz" lIns="91440" tIns="45720" rIns="91440" bIns="45720" rtlCol="0" anchor="ctr">
            <a:normAutofit/>
          </a:bodyPr>
          <a:lstStyle/>
          <a:p>
            <a:pPr indent="-228600" algn="ctr">
              <a:lnSpc>
                <a:spcPct val="90000"/>
              </a:lnSpc>
              <a:spcAft>
                <a:spcPts val="600"/>
              </a:spcAft>
              <a:buFont typeface="Arial" panose="020B0604020202020204" pitchFamily="34" charset="0"/>
              <a:buChar char="•"/>
            </a:pPr>
            <a:r>
              <a:rPr lang="en-US" sz="2000" dirty="0"/>
              <a:t>Platform’s total sales and understanding each platform's composition</a:t>
            </a:r>
            <a:endParaRPr lang="en-US" sz="2000"/>
          </a:p>
        </p:txBody>
      </p:sp>
      <p:pic>
        <p:nvPicPr>
          <p:cNvPr id="5" name="Content Placeholder 4">
            <a:extLst>
              <a:ext uri="{FF2B5EF4-FFF2-40B4-BE49-F238E27FC236}">
                <a16:creationId xmlns:a16="http://schemas.microsoft.com/office/drawing/2014/main" id="{030329F5-80F6-9448-A321-DA9EAE66F960}"/>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93555" y="2405149"/>
            <a:ext cx="7798790" cy="3899395"/>
          </a:xfrm>
          <a:prstGeom prst="rect">
            <a:avLst/>
          </a:prstGeom>
        </p:spPr>
      </p:pic>
    </p:spTree>
    <p:extLst>
      <p:ext uri="{BB962C8B-B14F-4D97-AF65-F5344CB8AC3E}">
        <p14:creationId xmlns:p14="http://schemas.microsoft.com/office/powerpoint/2010/main" val="1320183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Rectangle 95">
            <a:extLst>
              <a:ext uri="{FF2B5EF4-FFF2-40B4-BE49-F238E27FC236}">
                <a16:creationId xmlns:a16="http://schemas.microsoft.com/office/drawing/2014/main" id="{FC7A3AA1-44C4-4CBE-8808-D86A411AD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032449"/>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Picture 97">
            <a:extLst>
              <a:ext uri="{FF2B5EF4-FFF2-40B4-BE49-F238E27FC236}">
                <a16:creationId xmlns:a16="http://schemas.microsoft.com/office/drawing/2014/main" id="{4FDAB746-A9A3-4EC2-8997-5EB71BC9642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45716" b="33968"/>
          <a:stretch/>
        </p:blipFill>
        <p:spPr>
          <a:xfrm>
            <a:off x="0" y="1584458"/>
            <a:ext cx="12192000" cy="1393277"/>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le 1">
            <a:extLst>
              <a:ext uri="{FF2B5EF4-FFF2-40B4-BE49-F238E27FC236}">
                <a16:creationId xmlns:a16="http://schemas.microsoft.com/office/drawing/2014/main" id="{8C33D468-F719-5A41-AE4B-1C4E6FDC2D64}"/>
              </a:ext>
            </a:extLst>
          </p:cNvPr>
          <p:cNvSpPr>
            <a:spLocks noGrp="1"/>
          </p:cNvSpPr>
          <p:nvPr>
            <p:ph type="title"/>
          </p:nvPr>
        </p:nvSpPr>
        <p:spPr>
          <a:xfrm>
            <a:off x="804672" y="338328"/>
            <a:ext cx="5011473" cy="1773936"/>
          </a:xfrm>
        </p:spPr>
        <p:txBody>
          <a:bodyPr>
            <a:normAutofit/>
          </a:bodyPr>
          <a:lstStyle/>
          <a:p>
            <a:r>
              <a:rPr lang="en-US" sz="3100">
                <a:solidFill>
                  <a:srgbClr val="FFFFFF"/>
                </a:solidFill>
              </a:rPr>
              <a:t>Top 5 publishers with highest global sales</a:t>
            </a:r>
            <a:r>
              <a:rPr lang="en-US" sz="3100">
                <a:solidFill>
                  <a:srgbClr val="FFFFFF"/>
                </a:solidFill>
                <a:effectLst/>
              </a:rPr>
              <a:t> </a:t>
            </a:r>
            <a:r>
              <a:rPr lang="en-US" sz="3100">
                <a:solidFill>
                  <a:srgbClr val="FFFFFF"/>
                </a:solidFill>
              </a:rPr>
              <a:t>and growth over years of top publisher</a:t>
            </a:r>
          </a:p>
        </p:txBody>
      </p:sp>
      <p:sp>
        <p:nvSpPr>
          <p:cNvPr id="3" name="Content Placeholder 2">
            <a:extLst>
              <a:ext uri="{FF2B5EF4-FFF2-40B4-BE49-F238E27FC236}">
                <a16:creationId xmlns:a16="http://schemas.microsoft.com/office/drawing/2014/main" id="{DAE6123E-D971-7C4E-8956-50059DCBEA9F}"/>
              </a:ext>
            </a:extLst>
          </p:cNvPr>
          <p:cNvSpPr>
            <a:spLocks noGrp="1"/>
          </p:cNvSpPr>
          <p:nvPr>
            <p:ph idx="1"/>
          </p:nvPr>
        </p:nvSpPr>
        <p:spPr>
          <a:xfrm>
            <a:off x="6355641" y="355261"/>
            <a:ext cx="5029200" cy="1773936"/>
          </a:xfrm>
        </p:spPr>
        <p:txBody>
          <a:bodyPr anchor="ctr">
            <a:normAutofit/>
          </a:bodyPr>
          <a:lstStyle/>
          <a:p>
            <a:endParaRPr lang="en-US" sz="1800">
              <a:solidFill>
                <a:srgbClr val="FFFFFF"/>
              </a:solidFill>
              <a:latin typeface="Times New Roman" panose="02020603050405020304" pitchFamily="18" charset="0"/>
              <a:ea typeface="Times New Roman" panose="02020603050405020304" pitchFamily="18" charset="0"/>
            </a:endParaRPr>
          </a:p>
          <a:p>
            <a:endParaRPr lang="en-US" sz="1800">
              <a:solidFill>
                <a:srgbClr val="FFFFFF"/>
              </a:solidFill>
              <a:latin typeface="Times New Roman" panose="02020603050405020304" pitchFamily="18" charset="0"/>
              <a:ea typeface="Times New Roman" panose="02020603050405020304" pitchFamily="18" charset="0"/>
            </a:endParaRPr>
          </a:p>
          <a:p>
            <a:pPr marL="0" indent="0">
              <a:buNone/>
            </a:pPr>
            <a:r>
              <a:rPr lang="en-US" sz="1800">
                <a:solidFill>
                  <a:srgbClr val="FFFFFF"/>
                </a:solidFill>
                <a:latin typeface="Times New Roman" panose="02020603050405020304" pitchFamily="18" charset="0"/>
                <a:ea typeface="Times New Roman" panose="02020603050405020304" pitchFamily="18" charset="0"/>
              </a:rPr>
              <a:t>Nintendo takes the top spot with approx. half the share i.e., 47.48% of global sales among the top5 publishers. </a:t>
            </a:r>
            <a:endParaRPr lang="en-US" sz="1800">
              <a:solidFill>
                <a:srgbClr val="FFFFFF"/>
              </a:solidFill>
            </a:endParaRPr>
          </a:p>
        </p:txBody>
      </p:sp>
      <p:sp>
        <p:nvSpPr>
          <p:cNvPr id="100" name="Rectangle 99">
            <a:extLst>
              <a:ext uri="{FF2B5EF4-FFF2-40B4-BE49-F238E27FC236}">
                <a16:creationId xmlns:a16="http://schemas.microsoft.com/office/drawing/2014/main" id="{091C9E05-1ED5-4438-8E0F-382199749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805364"/>
            <a:ext cx="12188952" cy="405263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2" name="Picture 81">
            <a:extLst>
              <a:ext uri="{FF2B5EF4-FFF2-40B4-BE49-F238E27FC236}">
                <a16:creationId xmlns:a16="http://schemas.microsoft.com/office/drawing/2014/main" id="{410C1FA3-2A6B-B44E-85B7-12C7042D1293}"/>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373367" y="2484457"/>
            <a:ext cx="4413166" cy="3323377"/>
          </a:xfrm>
          <a:prstGeom prst="rect">
            <a:avLst/>
          </a:prstGeom>
        </p:spPr>
      </p:pic>
      <p:pic>
        <p:nvPicPr>
          <p:cNvPr id="5" name="Picture 4" descr="Chart, pie chart&#10;&#10;Description automatically generated">
            <a:extLst>
              <a:ext uri="{FF2B5EF4-FFF2-40B4-BE49-F238E27FC236}">
                <a16:creationId xmlns:a16="http://schemas.microsoft.com/office/drawing/2014/main" id="{CB8FC3DE-5393-2247-99F1-44FC07971EA4}"/>
              </a:ext>
            </a:extLst>
          </p:cNvPr>
          <p:cNvPicPr>
            <a:picLocks/>
          </p:cNvPicPr>
          <p:nvPr/>
        </p:nvPicPr>
        <p:blipFill rotWithShape="1">
          <a:blip r:embed="rId4" cstate="print">
            <a:extLst>
              <a:ext uri="{28A0092B-C50C-407E-A947-70E740481C1C}">
                <a14:useLocalDpi xmlns:a14="http://schemas.microsoft.com/office/drawing/2010/main" val="0"/>
              </a:ext>
            </a:extLst>
          </a:blip>
          <a:srcRect l="7408" r="8357" b="-3"/>
          <a:stretch/>
        </p:blipFill>
        <p:spPr>
          <a:xfrm>
            <a:off x="804671" y="2698874"/>
            <a:ext cx="4413165" cy="3323377"/>
          </a:xfrm>
          <a:prstGeom prst="rect">
            <a:avLst/>
          </a:prstGeom>
        </p:spPr>
      </p:pic>
      <p:sp>
        <p:nvSpPr>
          <p:cNvPr id="8" name="Rectangle 7">
            <a:extLst>
              <a:ext uri="{FF2B5EF4-FFF2-40B4-BE49-F238E27FC236}">
                <a16:creationId xmlns:a16="http://schemas.microsoft.com/office/drawing/2014/main" id="{5278B664-EBC3-4141-9AB6-88A434093FC4}"/>
              </a:ext>
            </a:extLst>
          </p:cNvPr>
          <p:cNvSpPr/>
          <p:nvPr/>
        </p:nvSpPr>
        <p:spPr>
          <a:xfrm>
            <a:off x="6550059" y="5946419"/>
            <a:ext cx="4834782" cy="646331"/>
          </a:xfrm>
          <a:prstGeom prst="rect">
            <a:avLst/>
          </a:prstGeom>
        </p:spPr>
        <p:txBody>
          <a:bodyPr wrap="square">
            <a:spAutoFit/>
          </a:bodyPr>
          <a:lstStyle/>
          <a:p>
            <a:r>
              <a:rPr lang="en-US" dirty="0">
                <a:latin typeface="Times New Roman" panose="02020603050405020304" pitchFamily="18" charset="0"/>
                <a:ea typeface="Times New Roman" panose="02020603050405020304" pitchFamily="18" charset="0"/>
              </a:rPr>
              <a:t>Nintendo sales were at peak in the year 2006 and dropped to its lowest in 2016</a:t>
            </a:r>
            <a:r>
              <a:rPr lang="en-US" dirty="0">
                <a:effectLst/>
              </a:rPr>
              <a:t> </a:t>
            </a:r>
            <a:endParaRPr lang="en-US" dirty="0"/>
          </a:p>
        </p:txBody>
      </p:sp>
    </p:spTree>
    <p:extLst>
      <p:ext uri="{BB962C8B-B14F-4D97-AF65-F5344CB8AC3E}">
        <p14:creationId xmlns:p14="http://schemas.microsoft.com/office/powerpoint/2010/main" val="39570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4BD52EC-029C-3A4E-B1BB-50AB8426A060}"/>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en-US" sz="3200" b="1" kern="1200">
                <a:solidFill>
                  <a:schemeClr val="tx1"/>
                </a:solidFill>
                <a:latin typeface="+mj-lt"/>
                <a:ea typeface="+mj-ea"/>
                <a:cs typeface="+mj-cs"/>
              </a:rPr>
              <a:t>Year Wise Video Game Release Count </a:t>
            </a:r>
            <a:endParaRPr lang="en-US" sz="3200" kern="1200">
              <a:solidFill>
                <a:schemeClr val="tx1"/>
              </a:solidFill>
              <a:latin typeface="+mj-lt"/>
              <a:ea typeface="+mj-ea"/>
              <a:cs typeface="+mj-cs"/>
            </a:endParaRPr>
          </a:p>
        </p:txBody>
      </p:sp>
      <p:sp>
        <p:nvSpPr>
          <p:cNvPr id="32"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3"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Rectangle 4">
            <a:extLst>
              <a:ext uri="{FF2B5EF4-FFF2-40B4-BE49-F238E27FC236}">
                <a16:creationId xmlns:a16="http://schemas.microsoft.com/office/drawing/2014/main" id="{4F7120BF-0E1E-AF43-BE0C-F01946C165E4}"/>
              </a:ext>
            </a:extLst>
          </p:cNvPr>
          <p:cNvSpPr/>
          <p:nvPr/>
        </p:nvSpPr>
        <p:spPr>
          <a:xfrm>
            <a:off x="5351164" y="586822"/>
            <a:ext cx="6002636" cy="1645920"/>
          </a:xfrm>
          <a:prstGeom prst="rect">
            <a:avLst/>
          </a:prstGeom>
        </p:spPr>
        <p:txBody>
          <a:bodyPr vert="horz" lIns="91440" tIns="45720" rIns="91440" bIns="45720" rtlCol="0" anchor="ctr">
            <a:normAutofit/>
          </a:bodyPr>
          <a:lstStyle/>
          <a:p>
            <a:pPr>
              <a:lnSpc>
                <a:spcPct val="90000"/>
              </a:lnSpc>
              <a:spcAft>
                <a:spcPts val="600"/>
              </a:spcAft>
            </a:pPr>
            <a:r>
              <a:rPr lang="en-US" dirty="0"/>
              <a:t>The plot says that the year 2009 has the highest number of games released. 2009/2010 years were the golden era for video games. </a:t>
            </a:r>
            <a:endParaRPr lang="en-US" dirty="0">
              <a:effectLst/>
            </a:endParaRPr>
          </a:p>
        </p:txBody>
      </p:sp>
      <p:pic>
        <p:nvPicPr>
          <p:cNvPr id="4" name="Content Placeholder 3" descr="Chart, bar chart, histogram&#10;&#10;Description automatically generated">
            <a:extLst>
              <a:ext uri="{FF2B5EF4-FFF2-40B4-BE49-F238E27FC236}">
                <a16:creationId xmlns:a16="http://schemas.microsoft.com/office/drawing/2014/main" id="{093F16B7-4D0E-514B-8DFB-54C28A8D71E8}"/>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57802" y="2734056"/>
            <a:ext cx="6764787" cy="3483864"/>
          </a:xfrm>
          <a:prstGeom prst="rect">
            <a:avLst/>
          </a:prstGeom>
        </p:spPr>
      </p:pic>
    </p:spTree>
    <p:extLst>
      <p:ext uri="{BB962C8B-B14F-4D97-AF65-F5344CB8AC3E}">
        <p14:creationId xmlns:p14="http://schemas.microsoft.com/office/powerpoint/2010/main" val="3365814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7"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20">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8F00D5EA-A8E9-7547-AAA4-EC0048DC1137}"/>
              </a:ext>
            </a:extLst>
          </p:cNvPr>
          <p:cNvSpPr>
            <a:spLocks noGrp="1"/>
          </p:cNvSpPr>
          <p:nvPr>
            <p:ph type="title"/>
          </p:nvPr>
        </p:nvSpPr>
        <p:spPr>
          <a:xfrm>
            <a:off x="1047280" y="759805"/>
            <a:ext cx="10306520" cy="1325563"/>
          </a:xfrm>
        </p:spPr>
        <p:txBody>
          <a:bodyPr vert="horz" lIns="91440" tIns="45720" rIns="91440" bIns="45720" rtlCol="0" anchor="ctr">
            <a:normAutofit/>
          </a:bodyPr>
          <a:lstStyle/>
          <a:p>
            <a:r>
              <a:rPr lang="en-US" sz="4000" b="1">
                <a:solidFill>
                  <a:srgbClr val="FFFFFF"/>
                </a:solidFill>
              </a:rPr>
              <a:t>Changes in sales over time</a:t>
            </a:r>
            <a:r>
              <a:rPr lang="en-US" sz="4000">
                <a:solidFill>
                  <a:srgbClr val="FFFFFF"/>
                </a:solidFill>
                <a:effectLst/>
              </a:rPr>
              <a:t> </a:t>
            </a:r>
            <a:endParaRPr lang="en-US" sz="4000">
              <a:solidFill>
                <a:srgbClr val="FFFFFF"/>
              </a:solidFill>
            </a:endParaRPr>
          </a:p>
        </p:txBody>
      </p:sp>
      <p:sp>
        <p:nvSpPr>
          <p:cNvPr id="7" name="Rectangle 6">
            <a:extLst>
              <a:ext uri="{FF2B5EF4-FFF2-40B4-BE49-F238E27FC236}">
                <a16:creationId xmlns:a16="http://schemas.microsoft.com/office/drawing/2014/main" id="{13828749-3010-914A-BD0F-7AFFFCE392CC}"/>
              </a:ext>
            </a:extLst>
          </p:cNvPr>
          <p:cNvSpPr/>
          <p:nvPr/>
        </p:nvSpPr>
        <p:spPr>
          <a:xfrm>
            <a:off x="1424904" y="2494450"/>
            <a:ext cx="4053545" cy="356315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900" dirty="0"/>
              <a:t>After a small dip in sales 2003/2004, sales exploded and peaked in 2008-2010.</a:t>
            </a:r>
            <a:r>
              <a:rPr lang="en-US" sz="1900" dirty="0">
                <a:effectLst/>
              </a:rPr>
              <a:t>  </a:t>
            </a:r>
            <a:r>
              <a:rPr lang="en-US" sz="1900" dirty="0"/>
              <a:t>Also known as the golden age of gaming where many games were released and sales were at its peak in the same time. </a:t>
            </a:r>
          </a:p>
          <a:p>
            <a:pPr indent="-228600">
              <a:lnSpc>
                <a:spcPct val="90000"/>
              </a:lnSpc>
              <a:spcAft>
                <a:spcPts val="600"/>
              </a:spcAft>
              <a:buFont typeface="Arial" panose="020B0604020202020204" pitchFamily="34" charset="0"/>
              <a:buChar char="•"/>
            </a:pPr>
            <a:r>
              <a:rPr lang="en-US" sz="1900" dirty="0"/>
              <a:t>The sales volume in a year is often proportional of the games released in the given year. However, one outlier being 2004, where in my opinion, the resale/collectivity of games began to gain traction.</a:t>
            </a:r>
          </a:p>
          <a:p>
            <a:pPr indent="-228600">
              <a:lnSpc>
                <a:spcPct val="90000"/>
              </a:lnSpc>
              <a:spcAft>
                <a:spcPts val="600"/>
              </a:spcAft>
              <a:buFont typeface="Arial" panose="020B0604020202020204" pitchFamily="34" charset="0"/>
              <a:buChar char="•"/>
            </a:pPr>
            <a:endParaRPr lang="en-US" sz="1900" dirty="0"/>
          </a:p>
        </p:txBody>
      </p:sp>
      <p:pic>
        <p:nvPicPr>
          <p:cNvPr id="6" name="Content Placeholder 5" descr="Chart, histogram&#10;&#10;Description automatically generated">
            <a:extLst>
              <a:ext uri="{FF2B5EF4-FFF2-40B4-BE49-F238E27FC236}">
                <a16:creationId xmlns:a16="http://schemas.microsoft.com/office/drawing/2014/main" id="{74D85761-1790-EC41-B249-C10BFDA6CF40}"/>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rcRect l="25937" r="2296" b="-3"/>
          <a:stretch/>
        </p:blipFill>
        <p:spPr>
          <a:xfrm>
            <a:off x="6098892" y="2492376"/>
            <a:ext cx="4802404" cy="3563372"/>
          </a:xfrm>
          <a:prstGeom prst="rect">
            <a:avLst/>
          </a:prstGeom>
        </p:spPr>
      </p:pic>
    </p:spTree>
    <p:extLst>
      <p:ext uri="{BB962C8B-B14F-4D97-AF65-F5344CB8AC3E}">
        <p14:creationId xmlns:p14="http://schemas.microsoft.com/office/powerpoint/2010/main" val="1994687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5BBF-91E6-F340-81BA-D239770F2DB0}"/>
              </a:ext>
            </a:extLst>
          </p:cNvPr>
          <p:cNvSpPr>
            <a:spLocks noGrp="1"/>
          </p:cNvSpPr>
          <p:nvPr>
            <p:ph type="title"/>
          </p:nvPr>
        </p:nvSpPr>
        <p:spPr>
          <a:xfrm>
            <a:off x="1653363" y="365760"/>
            <a:ext cx="9367203" cy="1188720"/>
          </a:xfrm>
        </p:spPr>
        <p:txBody>
          <a:bodyPr>
            <a:normAutofit/>
          </a:bodyPr>
          <a:lstStyle/>
          <a:p>
            <a:r>
              <a:rPr lang="en-US"/>
              <a:t>Summary</a:t>
            </a:r>
            <a:endParaRPr lang="en-US" dirty="0"/>
          </a:p>
        </p:txBody>
      </p:sp>
      <p:sp>
        <p:nvSpPr>
          <p:cNvPr id="105" name="Freeform: Shape 69">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6" name="Freeform: Shape 71">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7" name="Freeform: Shape 73">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E556EA0-7D6E-5C47-82D1-F887AEB7852C}"/>
              </a:ext>
            </a:extLst>
          </p:cNvPr>
          <p:cNvSpPr>
            <a:spLocks noGrp="1"/>
          </p:cNvSpPr>
          <p:nvPr>
            <p:ph idx="1"/>
          </p:nvPr>
        </p:nvSpPr>
        <p:spPr>
          <a:xfrm>
            <a:off x="1653363" y="2176272"/>
            <a:ext cx="9367204" cy="4041648"/>
          </a:xfrm>
        </p:spPr>
        <p:txBody>
          <a:bodyPr anchor="t">
            <a:normAutofit/>
          </a:bodyPr>
          <a:lstStyle/>
          <a:p>
            <a:r>
              <a:rPr lang="en-US" sz="1900" dirty="0"/>
              <a:t>When it comes to the platform market, Nintendo is a powerhouse. What surprises me the most, it's not only the quantity of games they are releasing year to year that are driving the results. The only competitor being Microsoft, due to how big of a hit the </a:t>
            </a:r>
            <a:r>
              <a:rPr lang="en-US" sz="1900" dirty="0" err="1"/>
              <a:t>xbox</a:t>
            </a:r>
            <a:r>
              <a:rPr lang="en-US" sz="1900" dirty="0"/>
              <a:t> 360 was.</a:t>
            </a:r>
          </a:p>
          <a:p>
            <a:r>
              <a:rPr lang="en-US" sz="1900" dirty="0"/>
              <a:t>Nintendo has proven year after year, the quality of their games are top notch. However, you have to give credit where credit is due. Activision shows the ability to make quality games. With Call of Duty releasing every year, and a younger generation that doesn’t care as much about story lines, and single player game modes, the online realm seems to be dominated by </a:t>
            </a:r>
            <a:r>
              <a:rPr lang="en-US" sz="1900" dirty="0" err="1"/>
              <a:t>activision</a:t>
            </a:r>
            <a:r>
              <a:rPr lang="en-US" sz="1900" dirty="0"/>
              <a:t> and EA.</a:t>
            </a:r>
          </a:p>
          <a:p>
            <a:r>
              <a:rPr lang="en-US" sz="1900" dirty="0"/>
              <a:t>The global sales started to rise in the early 90's and for the most part, didn’t slow down(except for 2001/2002) until 2011. 2009/2010 were by far the golden era for video game. Not just for the companies behind the platform, or the studio's responsible for the product, but also for the consumer. During 2009, blockbuster games like Call of Duty Modern Warfare 2, </a:t>
            </a:r>
            <a:r>
              <a:rPr lang="en-US" sz="1900" dirty="0" err="1"/>
              <a:t>littlebigplanet</a:t>
            </a:r>
            <a:r>
              <a:rPr lang="en-US" sz="1900" dirty="0"/>
              <a:t>(</a:t>
            </a:r>
            <a:r>
              <a:rPr lang="en-US" sz="1900" dirty="0" err="1"/>
              <a:t>psp</a:t>
            </a:r>
            <a:r>
              <a:rPr lang="en-US" sz="1900" dirty="0"/>
              <a:t>),and assassins creed 2 were all very good games, and were marketed extremely well leading up to the 2009 release season. </a:t>
            </a:r>
          </a:p>
          <a:p>
            <a:pPr marL="0" indent="0">
              <a:buNone/>
            </a:pPr>
            <a:endParaRPr lang="en-US" sz="1900" dirty="0"/>
          </a:p>
          <a:p>
            <a:pPr marL="0" indent="0">
              <a:buNone/>
            </a:pPr>
            <a:endParaRPr lang="en-US" sz="1900" dirty="0"/>
          </a:p>
          <a:p>
            <a:endParaRPr lang="en-US" sz="1900" dirty="0"/>
          </a:p>
          <a:p>
            <a:pPr marL="0" indent="0">
              <a:buNone/>
            </a:pPr>
            <a:endParaRPr lang="en-US" sz="1900" dirty="0"/>
          </a:p>
        </p:txBody>
      </p:sp>
    </p:spTree>
    <p:extLst>
      <p:ext uri="{BB962C8B-B14F-4D97-AF65-F5344CB8AC3E}">
        <p14:creationId xmlns:p14="http://schemas.microsoft.com/office/powerpoint/2010/main" val="685292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202380A-CABA-D244-A26F-B1D89F19FC80}"/>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References</a:t>
            </a:r>
          </a:p>
        </p:txBody>
      </p:sp>
      <p:sp>
        <p:nvSpPr>
          <p:cNvPr id="3" name="Content Placeholder 2">
            <a:extLst>
              <a:ext uri="{FF2B5EF4-FFF2-40B4-BE49-F238E27FC236}">
                <a16:creationId xmlns:a16="http://schemas.microsoft.com/office/drawing/2014/main" id="{47FDA23E-5E49-1A41-B0F7-85977AB8DF2E}"/>
              </a:ext>
            </a:extLst>
          </p:cNvPr>
          <p:cNvSpPr>
            <a:spLocks noGrp="1"/>
          </p:cNvSpPr>
          <p:nvPr>
            <p:ph idx="1"/>
          </p:nvPr>
        </p:nvSpPr>
        <p:spPr>
          <a:xfrm>
            <a:off x="1367624" y="2490436"/>
            <a:ext cx="9708995" cy="3567173"/>
          </a:xfrm>
        </p:spPr>
        <p:txBody>
          <a:bodyPr anchor="ctr">
            <a:normAutofit/>
          </a:bodyPr>
          <a:lstStyle/>
          <a:p>
            <a:pPr marL="0" indent="0">
              <a:buNone/>
            </a:pPr>
            <a:endParaRPr lang="en-US" sz="2400">
              <a:hlinkClick r:id="rId3"/>
            </a:endParaRPr>
          </a:p>
          <a:p>
            <a:pPr marL="0" indent="0">
              <a:buNone/>
            </a:pPr>
            <a:endParaRPr lang="en-US" sz="2400">
              <a:hlinkClick r:id="rId3"/>
            </a:endParaRPr>
          </a:p>
          <a:p>
            <a:pPr marL="0" indent="0">
              <a:buNone/>
            </a:pPr>
            <a:endParaRPr lang="en-US" sz="2400">
              <a:hlinkClick r:id="rId3"/>
            </a:endParaRPr>
          </a:p>
          <a:p>
            <a:pPr marL="0" indent="0">
              <a:buNone/>
            </a:pPr>
            <a:r>
              <a:rPr lang="en-US" sz="2400">
                <a:hlinkClick r:id="rId3"/>
              </a:rPr>
              <a:t>1.https://en.wikipedia.org/wiki/2009_in_video_games#:~:text=The%20year%202009%20saw%20many,Dance%2C%20Minecraft%2C%20and%20Prototype</a:t>
            </a:r>
            <a:r>
              <a:rPr lang="en-US" sz="2400"/>
              <a:t>.</a:t>
            </a:r>
          </a:p>
          <a:p>
            <a:pPr marL="0" indent="0">
              <a:buNone/>
            </a:pPr>
            <a:r>
              <a:rPr lang="en-US" sz="2400">
                <a:hlinkClick r:id="rId4"/>
              </a:rPr>
              <a:t>2.https://gamerant.com/video-games-best-years/</a:t>
            </a:r>
            <a:endParaRPr lang="en-US" sz="2400"/>
          </a:p>
          <a:p>
            <a:pPr marL="0" indent="0">
              <a:buNone/>
            </a:pPr>
            <a:endParaRPr lang="en-US" sz="2400"/>
          </a:p>
        </p:txBody>
      </p:sp>
    </p:spTree>
    <p:extLst>
      <p:ext uri="{BB962C8B-B14F-4D97-AF65-F5344CB8AC3E}">
        <p14:creationId xmlns:p14="http://schemas.microsoft.com/office/powerpoint/2010/main" val="1078953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3" name="Rectangle 126">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38A4BD-782F-3C4D-A79E-A990408D6A39}"/>
              </a:ext>
            </a:extLst>
          </p:cNvPr>
          <p:cNvSpPr>
            <a:spLocks noGrp="1"/>
          </p:cNvSpPr>
          <p:nvPr>
            <p:ph type="title"/>
          </p:nvPr>
        </p:nvSpPr>
        <p:spPr>
          <a:xfrm>
            <a:off x="965199" y="851517"/>
            <a:ext cx="5130795" cy="1461778"/>
          </a:xfrm>
        </p:spPr>
        <p:txBody>
          <a:bodyPr>
            <a:normAutofit/>
          </a:bodyPr>
          <a:lstStyle/>
          <a:p>
            <a:r>
              <a:rPr lang="en-US" sz="4000" b="1" dirty="0">
                <a:latin typeface="APPLE CHANCERY" panose="03020702040506060504" pitchFamily="66" charset="-79"/>
                <a:cs typeface="APPLE CHANCERY" panose="03020702040506060504" pitchFamily="66" charset="-79"/>
              </a:rPr>
              <a:t>overview</a:t>
            </a:r>
          </a:p>
        </p:txBody>
      </p:sp>
      <p:sp>
        <p:nvSpPr>
          <p:cNvPr id="121" name="Content Placeholder 2">
            <a:extLst>
              <a:ext uri="{FF2B5EF4-FFF2-40B4-BE49-F238E27FC236}">
                <a16:creationId xmlns:a16="http://schemas.microsoft.com/office/drawing/2014/main" id="{2ECF9723-4271-1A48-81A3-26E84077FD2E}"/>
              </a:ext>
            </a:extLst>
          </p:cNvPr>
          <p:cNvSpPr>
            <a:spLocks noGrp="1"/>
          </p:cNvSpPr>
          <p:nvPr>
            <p:ph idx="1"/>
          </p:nvPr>
        </p:nvSpPr>
        <p:spPr>
          <a:xfrm>
            <a:off x="965200" y="2470248"/>
            <a:ext cx="4048344" cy="3536236"/>
          </a:xfrm>
        </p:spPr>
        <p:txBody>
          <a:bodyPr>
            <a:normAutofit/>
          </a:bodyPr>
          <a:lstStyle/>
          <a:p>
            <a:r>
              <a:rPr lang="en-US" sz="1900" dirty="0"/>
              <a:t>Video games are no longer a hobby exclusively enjoyed by the young. </a:t>
            </a:r>
          </a:p>
          <a:p>
            <a:r>
              <a:rPr lang="en-US" sz="1900" dirty="0"/>
              <a:t>As generations have grown up with video games a normal part of life, the video gaming market size has increased across the globe. </a:t>
            </a:r>
          </a:p>
          <a:p>
            <a:r>
              <a:rPr lang="en-US" sz="1900" dirty="0"/>
              <a:t>In this analysis I would like to take a deep dive into platforms, publishers, and genres along with the regional sales. I'll focus on these questions to better direct the focus, and shape of the analysis.</a:t>
            </a:r>
          </a:p>
          <a:p>
            <a:endParaRPr lang="en-US" sz="1900" dirty="0"/>
          </a:p>
        </p:txBody>
      </p:sp>
      <p:sp>
        <p:nvSpPr>
          <p:cNvPr id="134" name="Freeform: Shape 128">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2" name="Graphic 6" descr="Game controller">
            <a:extLst>
              <a:ext uri="{FF2B5EF4-FFF2-40B4-BE49-F238E27FC236}">
                <a16:creationId xmlns:a16="http://schemas.microsoft.com/office/drawing/2014/main" id="{87454FE7-FDA7-441E-A240-C5AF7DBF491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35330" y="2105470"/>
            <a:ext cx="3217333" cy="3217333"/>
          </a:xfrm>
          <a:prstGeom prst="rect">
            <a:avLst/>
          </a:prstGeom>
        </p:spPr>
      </p:pic>
    </p:spTree>
    <p:extLst>
      <p:ext uri="{BB962C8B-B14F-4D97-AF65-F5344CB8AC3E}">
        <p14:creationId xmlns:p14="http://schemas.microsoft.com/office/powerpoint/2010/main" val="2668160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4"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3EFAF51-771E-EB4B-9737-3BD988210712}"/>
              </a:ext>
            </a:extLst>
          </p:cNvPr>
          <p:cNvSpPr>
            <a:spLocks noGrp="1"/>
          </p:cNvSpPr>
          <p:nvPr>
            <p:ph type="title"/>
          </p:nvPr>
        </p:nvSpPr>
        <p:spPr>
          <a:xfrm>
            <a:off x="958506" y="800392"/>
            <a:ext cx="10264697" cy="1212102"/>
          </a:xfrm>
        </p:spPr>
        <p:txBody>
          <a:bodyPr>
            <a:normAutofit/>
          </a:bodyPr>
          <a:lstStyle/>
          <a:p>
            <a:r>
              <a:rPr lang="en-US" sz="2800" dirty="0">
                <a:solidFill>
                  <a:srgbClr val="FFFFFF"/>
                </a:solidFill>
              </a:rPr>
              <a:t>Research Questions</a:t>
            </a:r>
          </a:p>
        </p:txBody>
      </p:sp>
      <p:sp>
        <p:nvSpPr>
          <p:cNvPr id="56" name="Content Placeholder 2">
            <a:extLst>
              <a:ext uri="{FF2B5EF4-FFF2-40B4-BE49-F238E27FC236}">
                <a16:creationId xmlns:a16="http://schemas.microsoft.com/office/drawing/2014/main" id="{F6325963-6EEF-2244-BF32-A2BA3A2F145B}"/>
              </a:ext>
            </a:extLst>
          </p:cNvPr>
          <p:cNvSpPr>
            <a:spLocks noGrp="1"/>
          </p:cNvSpPr>
          <p:nvPr>
            <p:ph idx="1"/>
          </p:nvPr>
        </p:nvSpPr>
        <p:spPr>
          <a:xfrm>
            <a:off x="1367624" y="2490436"/>
            <a:ext cx="9708995" cy="3567173"/>
          </a:xfrm>
        </p:spPr>
        <p:txBody>
          <a:bodyPr anchor="ctr">
            <a:normAutofit/>
          </a:bodyPr>
          <a:lstStyle/>
          <a:p>
            <a:pPr lvl="0"/>
            <a:r>
              <a:rPr lang="en-US" sz="1900" dirty="0">
                <a:latin typeface="Garamond" panose="02020404030301010803" pitchFamily="18" charset="0"/>
                <a:cs typeface="Apple Chancery" panose="03020702040506060504" pitchFamily="66" charset="-79"/>
              </a:rPr>
              <a:t>What are the sales of video games per genre?</a:t>
            </a:r>
          </a:p>
          <a:p>
            <a:pPr lvl="0"/>
            <a:r>
              <a:rPr lang="en-US" sz="1900" dirty="0">
                <a:latin typeface="Garamond" panose="02020404030301010803" pitchFamily="18" charset="0"/>
                <a:cs typeface="Apple Chancery" panose="03020702040506060504" pitchFamily="66" charset="-79"/>
              </a:rPr>
              <a:t>What are sales of video games per platform?</a:t>
            </a:r>
          </a:p>
          <a:p>
            <a:pPr lvl="0"/>
            <a:r>
              <a:rPr lang="en-US" sz="1900" dirty="0">
                <a:latin typeface="Garamond" panose="02020404030301010803" pitchFamily="18" charset="0"/>
                <a:cs typeface="Apple Chancery" panose="03020702040506060504" pitchFamily="66" charset="-79"/>
              </a:rPr>
              <a:t>Visualizations of platforms total sales and understanding each platform’s composition.</a:t>
            </a:r>
          </a:p>
          <a:p>
            <a:pPr lvl="0"/>
            <a:r>
              <a:rPr lang="en-US" sz="1900" dirty="0">
                <a:latin typeface="Garamond" panose="02020404030301010803" pitchFamily="18" charset="0"/>
                <a:cs typeface="Apple Chancery" panose="03020702040506060504" pitchFamily="66" charset="-79"/>
              </a:rPr>
              <a:t>What are the top 5 publishers with highest global sales?</a:t>
            </a:r>
          </a:p>
          <a:p>
            <a:pPr lvl="0"/>
            <a:r>
              <a:rPr lang="en-US" sz="1900" dirty="0">
                <a:latin typeface="Garamond" panose="02020404030301010803" pitchFamily="18" charset="0"/>
                <a:cs typeface="Apple Chancery" panose="03020702040506060504" pitchFamily="66" charset="-79"/>
              </a:rPr>
              <a:t>What is the growth of the top publisher of games over years?</a:t>
            </a:r>
          </a:p>
          <a:p>
            <a:pPr lvl="0"/>
            <a:r>
              <a:rPr lang="en-US" sz="1900" dirty="0">
                <a:latin typeface="Garamond" panose="02020404030301010803" pitchFamily="18" charset="0"/>
                <a:cs typeface="Apple Chancery" panose="03020702040506060504" pitchFamily="66" charset="-79"/>
              </a:rPr>
              <a:t>Generate correlation table and observe the interaction between variables.</a:t>
            </a:r>
          </a:p>
          <a:p>
            <a:pPr lvl="0"/>
            <a:r>
              <a:rPr lang="en-US" sz="1900" dirty="0">
                <a:latin typeface="Garamond" panose="02020404030301010803" pitchFamily="18" charset="0"/>
                <a:cs typeface="Apple Chancery" panose="03020702040506060504" pitchFamily="66" charset="-79"/>
              </a:rPr>
              <a:t>Observation on Year Wise Video Game Releases</a:t>
            </a:r>
          </a:p>
          <a:p>
            <a:pPr lvl="0"/>
            <a:r>
              <a:rPr lang="en-US" sz="1900" dirty="0">
                <a:latin typeface="Garamond" panose="02020404030301010803" pitchFamily="18" charset="0"/>
                <a:cs typeface="Apple Chancery" panose="03020702040506060504" pitchFamily="66" charset="-79"/>
              </a:rPr>
              <a:t>Understanding the global sales pattern</a:t>
            </a:r>
          </a:p>
          <a:p>
            <a:pPr lvl="0"/>
            <a:r>
              <a:rPr lang="en-US" sz="1900" dirty="0">
                <a:latin typeface="Garamond" panose="02020404030301010803" pitchFamily="18" charset="0"/>
                <a:cs typeface="Apple Chancery" panose="03020702040506060504" pitchFamily="66" charset="-79"/>
              </a:rPr>
              <a:t>How are the changes in sales over time?</a:t>
            </a:r>
          </a:p>
          <a:p>
            <a:endParaRPr lang="en-US" sz="1900" dirty="0"/>
          </a:p>
        </p:txBody>
      </p:sp>
    </p:spTree>
    <p:extLst>
      <p:ext uri="{BB962C8B-B14F-4D97-AF65-F5344CB8AC3E}">
        <p14:creationId xmlns:p14="http://schemas.microsoft.com/office/powerpoint/2010/main" val="3944686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CD27AC-5975-9142-BCC9-F19232D522E3}"/>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4800" kern="1200" dirty="0">
                <a:solidFill>
                  <a:schemeClr val="bg1"/>
                </a:solidFill>
                <a:latin typeface="+mj-lt"/>
                <a:ea typeface="+mj-ea"/>
                <a:cs typeface="+mj-cs"/>
              </a:rPr>
              <a:t>Describing dataset variables</a:t>
            </a: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 ">
            <a:extLst>
              <a:ext uri="{FF2B5EF4-FFF2-40B4-BE49-F238E27FC236}">
                <a16:creationId xmlns:a16="http://schemas.microsoft.com/office/drawing/2014/main" id="{DA9A5EB2-5F06-C54C-90AA-8000DBCD0311}"/>
              </a:ext>
            </a:extLst>
          </p:cNvPr>
          <p:cNvPicPr>
            <a:picLocks noGrp="1" noChangeAspect="1"/>
          </p:cNvPicPr>
          <p:nvPr>
            <p:ph idx="1"/>
          </p:nvPr>
        </p:nvPicPr>
        <p:blipFill>
          <a:blip r:embed="rId3"/>
          <a:stretch>
            <a:fillRect/>
          </a:stretch>
        </p:blipFill>
        <p:spPr>
          <a:xfrm>
            <a:off x="320040" y="3118596"/>
            <a:ext cx="11496821" cy="2615527"/>
          </a:xfrm>
          <a:prstGeom prst="rect">
            <a:avLst/>
          </a:prstGeom>
        </p:spPr>
      </p:pic>
    </p:spTree>
    <p:extLst>
      <p:ext uri="{BB962C8B-B14F-4D97-AF65-F5344CB8AC3E}">
        <p14:creationId xmlns:p14="http://schemas.microsoft.com/office/powerpoint/2010/main" val="524638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Freeform: Shape 24">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Content Placeholder 7" descr="Chart&#10;&#10;Description automatically generated">
            <a:extLst>
              <a:ext uri="{FF2B5EF4-FFF2-40B4-BE49-F238E27FC236}">
                <a16:creationId xmlns:a16="http://schemas.microsoft.com/office/drawing/2014/main" id="{4B205199-1558-8844-9A49-25908727B8B1}"/>
              </a:ext>
            </a:extLst>
          </p:cNvPr>
          <p:cNvPicPr>
            <a:picLocks noGrp="1" noChangeAspect="1"/>
          </p:cNvPicPr>
          <p:nvPr>
            <p:ph idx="1"/>
          </p:nvPr>
        </p:nvPicPr>
        <p:blipFill>
          <a:blip r:embed="rId2"/>
          <a:stretch>
            <a:fillRect/>
          </a:stretch>
        </p:blipFill>
        <p:spPr>
          <a:xfrm>
            <a:off x="5194300" y="484188"/>
            <a:ext cx="2562225" cy="1905000"/>
          </a:xfrm>
        </p:spPr>
      </p:pic>
      <p:pic>
        <p:nvPicPr>
          <p:cNvPr id="12" name="Picture 11" descr="Chart&#10;&#10;Description automatically generated">
            <a:extLst>
              <a:ext uri="{FF2B5EF4-FFF2-40B4-BE49-F238E27FC236}">
                <a16:creationId xmlns:a16="http://schemas.microsoft.com/office/drawing/2014/main" id="{E5AFFD47-F0B3-0445-9464-A70673EF61DC}"/>
              </a:ext>
            </a:extLst>
          </p:cNvPr>
          <p:cNvPicPr>
            <a:picLocks noChangeAspect="1"/>
          </p:cNvPicPr>
          <p:nvPr/>
        </p:nvPicPr>
        <p:blipFill>
          <a:blip r:embed="rId3"/>
          <a:stretch>
            <a:fillRect/>
          </a:stretch>
        </p:blipFill>
        <p:spPr>
          <a:xfrm>
            <a:off x="5194300" y="2460625"/>
            <a:ext cx="2562225" cy="1905000"/>
          </a:xfrm>
          <a:prstGeom prst="rect">
            <a:avLst/>
          </a:prstGeom>
        </p:spPr>
      </p:pic>
      <p:pic>
        <p:nvPicPr>
          <p:cNvPr id="17" name="Picture 16" descr="Chart, histogram&#10;&#10;Description automatically generated">
            <a:extLst>
              <a:ext uri="{FF2B5EF4-FFF2-40B4-BE49-F238E27FC236}">
                <a16:creationId xmlns:a16="http://schemas.microsoft.com/office/drawing/2014/main" id="{0EC9868D-FCC1-3F42-AFE3-06734558C412}"/>
              </a:ext>
            </a:extLst>
          </p:cNvPr>
          <p:cNvPicPr>
            <a:picLocks noChangeAspect="1"/>
          </p:cNvPicPr>
          <p:nvPr/>
        </p:nvPicPr>
        <p:blipFill>
          <a:blip r:embed="rId4"/>
          <a:stretch>
            <a:fillRect/>
          </a:stretch>
        </p:blipFill>
        <p:spPr>
          <a:xfrm>
            <a:off x="5194300" y="4437063"/>
            <a:ext cx="2562225" cy="1905000"/>
          </a:xfrm>
          <a:prstGeom prst="rect">
            <a:avLst/>
          </a:prstGeom>
        </p:spPr>
      </p:pic>
      <p:pic>
        <p:nvPicPr>
          <p:cNvPr id="19" name="Picture 18" descr="Chart, histogram&#10;&#10;Description automatically generated">
            <a:extLst>
              <a:ext uri="{FF2B5EF4-FFF2-40B4-BE49-F238E27FC236}">
                <a16:creationId xmlns:a16="http://schemas.microsoft.com/office/drawing/2014/main" id="{92775498-8641-8D4D-B56D-73C2F4C8E59C}"/>
              </a:ext>
            </a:extLst>
          </p:cNvPr>
          <p:cNvPicPr>
            <a:picLocks noChangeAspect="1"/>
          </p:cNvPicPr>
          <p:nvPr/>
        </p:nvPicPr>
        <p:blipFill>
          <a:blip r:embed="rId5"/>
          <a:stretch>
            <a:fillRect/>
          </a:stretch>
        </p:blipFill>
        <p:spPr>
          <a:xfrm>
            <a:off x="7827963" y="484188"/>
            <a:ext cx="3879850" cy="2892425"/>
          </a:xfrm>
          <a:prstGeom prst="rect">
            <a:avLst/>
          </a:prstGeom>
        </p:spPr>
      </p:pic>
      <p:pic>
        <p:nvPicPr>
          <p:cNvPr id="15" name="Picture 14" descr="Chart&#10;&#10;Description automatically generated">
            <a:extLst>
              <a:ext uri="{FF2B5EF4-FFF2-40B4-BE49-F238E27FC236}">
                <a16:creationId xmlns:a16="http://schemas.microsoft.com/office/drawing/2014/main" id="{5F577749-D279-0741-B6F0-0CC556FC3A88}"/>
              </a:ext>
            </a:extLst>
          </p:cNvPr>
          <p:cNvPicPr>
            <a:picLocks noChangeAspect="1"/>
          </p:cNvPicPr>
          <p:nvPr/>
        </p:nvPicPr>
        <p:blipFill>
          <a:blip r:embed="rId6"/>
          <a:stretch>
            <a:fillRect/>
          </a:stretch>
        </p:blipFill>
        <p:spPr>
          <a:xfrm>
            <a:off x="7827963" y="3448050"/>
            <a:ext cx="3879850" cy="2892425"/>
          </a:xfrm>
          <a:prstGeom prst="rect">
            <a:avLst/>
          </a:prstGeom>
        </p:spPr>
      </p:pic>
      <p:sp>
        <p:nvSpPr>
          <p:cNvPr id="2" name="Title 1">
            <a:extLst>
              <a:ext uri="{FF2B5EF4-FFF2-40B4-BE49-F238E27FC236}">
                <a16:creationId xmlns:a16="http://schemas.microsoft.com/office/drawing/2014/main" id="{FB79AF37-DDB4-E44B-819F-E3D1A47B2714}"/>
              </a:ext>
            </a:extLst>
          </p:cNvPr>
          <p:cNvSpPr>
            <a:spLocks noGrp="1"/>
          </p:cNvSpPr>
          <p:nvPr>
            <p:ph type="title"/>
          </p:nvPr>
        </p:nvSpPr>
        <p:spPr>
          <a:xfrm>
            <a:off x="863029" y="1012004"/>
            <a:ext cx="3416158" cy="4795408"/>
          </a:xfrm>
        </p:spPr>
        <p:txBody>
          <a:bodyPr>
            <a:normAutofit/>
          </a:bodyPr>
          <a:lstStyle/>
          <a:p>
            <a:r>
              <a:rPr lang="en-US">
                <a:solidFill>
                  <a:srgbClr val="FFFFFF"/>
                </a:solidFill>
              </a:rPr>
              <a:t>Histogram</a:t>
            </a:r>
          </a:p>
        </p:txBody>
      </p:sp>
    </p:spTree>
    <p:extLst>
      <p:ext uri="{BB962C8B-B14F-4D97-AF65-F5344CB8AC3E}">
        <p14:creationId xmlns:p14="http://schemas.microsoft.com/office/powerpoint/2010/main" val="2233531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Flowchart: Document 15">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scatter chart&#10;&#10;Description automatically generated">
            <a:extLst>
              <a:ext uri="{FF2B5EF4-FFF2-40B4-BE49-F238E27FC236}">
                <a16:creationId xmlns:a16="http://schemas.microsoft.com/office/drawing/2014/main" id="{69FC88BF-CF35-B640-9B74-0716C3851DAD}"/>
              </a:ext>
            </a:extLst>
          </p:cNvPr>
          <p:cNvPicPr>
            <a:picLocks noGrp="1" noChangeAspect="1"/>
          </p:cNvPicPr>
          <p:nvPr>
            <p:ph idx="1"/>
          </p:nvPr>
        </p:nvPicPr>
        <p:blipFill>
          <a:blip r:embed="rId2"/>
          <a:stretch>
            <a:fillRect/>
          </a:stretch>
        </p:blipFill>
        <p:spPr>
          <a:xfrm>
            <a:off x="4206875" y="681038"/>
            <a:ext cx="3640138" cy="2713038"/>
          </a:xfrm>
        </p:spPr>
      </p:pic>
      <p:pic>
        <p:nvPicPr>
          <p:cNvPr id="7" name="Picture 6" descr="Chart, scatter chart&#10;&#10;Description automatically generated">
            <a:extLst>
              <a:ext uri="{FF2B5EF4-FFF2-40B4-BE49-F238E27FC236}">
                <a16:creationId xmlns:a16="http://schemas.microsoft.com/office/drawing/2014/main" id="{088D3CDE-8DB5-5549-AA57-534CA7F184CA}"/>
              </a:ext>
            </a:extLst>
          </p:cNvPr>
          <p:cNvPicPr>
            <a:picLocks noChangeAspect="1"/>
          </p:cNvPicPr>
          <p:nvPr/>
        </p:nvPicPr>
        <p:blipFill>
          <a:blip r:embed="rId3"/>
          <a:stretch>
            <a:fillRect/>
          </a:stretch>
        </p:blipFill>
        <p:spPr>
          <a:xfrm>
            <a:off x="7912100" y="681038"/>
            <a:ext cx="3640138" cy="2713038"/>
          </a:xfrm>
          <a:prstGeom prst="rect">
            <a:avLst/>
          </a:prstGeom>
        </p:spPr>
      </p:pic>
      <p:pic>
        <p:nvPicPr>
          <p:cNvPr id="9" name="Picture 8" descr="Chart, scatter chart&#10;&#10;Description automatically generated">
            <a:extLst>
              <a:ext uri="{FF2B5EF4-FFF2-40B4-BE49-F238E27FC236}">
                <a16:creationId xmlns:a16="http://schemas.microsoft.com/office/drawing/2014/main" id="{E1CE458D-2FA4-4A40-AED6-C82257E9BD25}"/>
              </a:ext>
            </a:extLst>
          </p:cNvPr>
          <p:cNvPicPr>
            <a:picLocks noChangeAspect="1"/>
          </p:cNvPicPr>
          <p:nvPr/>
        </p:nvPicPr>
        <p:blipFill>
          <a:blip r:embed="rId4"/>
          <a:stretch>
            <a:fillRect/>
          </a:stretch>
        </p:blipFill>
        <p:spPr>
          <a:xfrm>
            <a:off x="4206875" y="3462338"/>
            <a:ext cx="3640138" cy="2713038"/>
          </a:xfrm>
          <a:prstGeom prst="rect">
            <a:avLst/>
          </a:prstGeom>
        </p:spPr>
      </p:pic>
      <p:pic>
        <p:nvPicPr>
          <p:cNvPr id="11" name="Picture 10" descr="Chart, scatter chart&#10;&#10;Description automatically generated">
            <a:extLst>
              <a:ext uri="{FF2B5EF4-FFF2-40B4-BE49-F238E27FC236}">
                <a16:creationId xmlns:a16="http://schemas.microsoft.com/office/drawing/2014/main" id="{F065D4F2-8E30-F84F-A1E5-A75AA18875EA}"/>
              </a:ext>
            </a:extLst>
          </p:cNvPr>
          <p:cNvPicPr>
            <a:picLocks noChangeAspect="1"/>
          </p:cNvPicPr>
          <p:nvPr/>
        </p:nvPicPr>
        <p:blipFill>
          <a:blip r:embed="rId5"/>
          <a:stretch>
            <a:fillRect/>
          </a:stretch>
        </p:blipFill>
        <p:spPr>
          <a:xfrm>
            <a:off x="7912100" y="3462338"/>
            <a:ext cx="3640138" cy="2713038"/>
          </a:xfrm>
          <a:prstGeom prst="rect">
            <a:avLst/>
          </a:prstGeom>
        </p:spPr>
      </p:pic>
      <p:sp>
        <p:nvSpPr>
          <p:cNvPr id="2" name="Title 1">
            <a:extLst>
              <a:ext uri="{FF2B5EF4-FFF2-40B4-BE49-F238E27FC236}">
                <a16:creationId xmlns:a16="http://schemas.microsoft.com/office/drawing/2014/main" id="{55B60CA6-9F54-C442-A5BC-30047395972F}"/>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Scatter plots</a:t>
            </a:r>
          </a:p>
        </p:txBody>
      </p:sp>
    </p:spTree>
    <p:extLst>
      <p:ext uri="{BB962C8B-B14F-4D97-AF65-F5344CB8AC3E}">
        <p14:creationId xmlns:p14="http://schemas.microsoft.com/office/powerpoint/2010/main" val="722404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43A7A40-1AE6-4218-A8E0-8248174A5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D8AB40A-4374-4897-B5EE-9F8913476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9A367C-2E56-6748-AAAA-FC1EF149F357}"/>
              </a:ext>
            </a:extLst>
          </p:cNvPr>
          <p:cNvSpPr>
            <a:spLocks noGrp="1"/>
          </p:cNvSpPr>
          <p:nvPr>
            <p:ph type="title"/>
          </p:nvPr>
        </p:nvSpPr>
        <p:spPr>
          <a:xfrm>
            <a:off x="8325852" y="1118937"/>
            <a:ext cx="3404937" cy="2683187"/>
          </a:xfrm>
        </p:spPr>
        <p:txBody>
          <a:bodyPr vert="horz" lIns="91440" tIns="45720" rIns="91440" bIns="45720" rtlCol="0" anchor="b">
            <a:normAutofit/>
          </a:bodyPr>
          <a:lstStyle/>
          <a:p>
            <a:r>
              <a:rPr lang="en-US" sz="4000" kern="1200">
                <a:solidFill>
                  <a:schemeClr val="tx2"/>
                </a:solidFill>
                <a:latin typeface="+mj-lt"/>
                <a:ea typeface="+mj-ea"/>
                <a:cs typeface="+mj-cs"/>
              </a:rPr>
              <a:t>CDF</a:t>
            </a:r>
          </a:p>
        </p:txBody>
      </p:sp>
      <p:sp>
        <p:nvSpPr>
          <p:cNvPr id="9" name="Content Placeholder 8">
            <a:extLst>
              <a:ext uri="{FF2B5EF4-FFF2-40B4-BE49-F238E27FC236}">
                <a16:creationId xmlns:a16="http://schemas.microsoft.com/office/drawing/2014/main" id="{B4E57381-2576-46CC-B54E-080E66494453}"/>
              </a:ext>
            </a:extLst>
          </p:cNvPr>
          <p:cNvSpPr>
            <a:spLocks noGrp="1"/>
          </p:cNvSpPr>
          <p:nvPr>
            <p:ph idx="1"/>
          </p:nvPr>
        </p:nvSpPr>
        <p:spPr>
          <a:xfrm>
            <a:off x="8325852" y="4025019"/>
            <a:ext cx="3404937" cy="1714044"/>
          </a:xfrm>
        </p:spPr>
        <p:txBody>
          <a:bodyPr vert="horz" lIns="91440" tIns="45720" rIns="91440" bIns="45720" rtlCol="0" anchor="t">
            <a:normAutofit/>
          </a:bodyPr>
          <a:lstStyle/>
          <a:p>
            <a:pPr marL="0" indent="0">
              <a:buNone/>
            </a:pPr>
            <a:r>
              <a:rPr lang="en-US" sz="2000" kern="1200">
                <a:solidFill>
                  <a:schemeClr val="tx2"/>
                </a:solidFill>
                <a:latin typeface="+mn-lt"/>
                <a:ea typeface="+mn-ea"/>
                <a:cs typeface="+mn-cs"/>
              </a:rPr>
              <a:t>The global sales follows an exponential distribution.</a:t>
            </a:r>
          </a:p>
        </p:txBody>
      </p:sp>
      <p:grpSp>
        <p:nvGrpSpPr>
          <p:cNvPr id="21" name="Group 20">
            <a:extLst>
              <a:ext uri="{FF2B5EF4-FFF2-40B4-BE49-F238E27FC236}">
                <a16:creationId xmlns:a16="http://schemas.microsoft.com/office/drawing/2014/main" id="{2783379C-045E-4010-ABDC-A270A0AA10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6401" y="170308"/>
            <a:ext cx="2514948" cy="2174333"/>
            <a:chOff x="-305" y="-4155"/>
            <a:chExt cx="2514948" cy="2174333"/>
          </a:xfrm>
        </p:grpSpPr>
        <p:sp>
          <p:nvSpPr>
            <p:cNvPr id="22" name="Freeform: Shape 21">
              <a:extLst>
                <a:ext uri="{FF2B5EF4-FFF2-40B4-BE49-F238E27FC236}">
                  <a16:creationId xmlns:a16="http://schemas.microsoft.com/office/drawing/2014/main" id="{0B0AB1BF-11AE-4CFF-85EC-E51DBD316A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526548A0-953E-4FBA-97A5-592ACAF42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F84FA27B-CD1F-421B-BB4F-B141F02FF4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5" name="Freeform: Shape 24">
              <a:extLst>
                <a:ext uri="{FF2B5EF4-FFF2-40B4-BE49-F238E27FC236}">
                  <a16:creationId xmlns:a16="http://schemas.microsoft.com/office/drawing/2014/main" id="{3CDBD6AB-1AC7-4807-9C34-01139BB7C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Content Placeholder 4" descr="Chart&#10;&#10;Description automatically generated">
            <a:extLst>
              <a:ext uri="{FF2B5EF4-FFF2-40B4-BE49-F238E27FC236}">
                <a16:creationId xmlns:a16="http://schemas.microsoft.com/office/drawing/2014/main" id="{C12FFF29-6476-0646-9E5F-6EC031FA87D1}"/>
              </a:ext>
            </a:extLst>
          </p:cNvPr>
          <p:cNvPicPr>
            <a:picLocks noChangeAspect="1"/>
          </p:cNvPicPr>
          <p:nvPr/>
        </p:nvPicPr>
        <p:blipFill>
          <a:blip r:embed="rId2"/>
          <a:stretch>
            <a:fillRect/>
          </a:stretch>
        </p:blipFill>
        <p:spPr>
          <a:xfrm>
            <a:off x="804672" y="1127419"/>
            <a:ext cx="5029847" cy="3772385"/>
          </a:xfrm>
          <a:prstGeom prst="rect">
            <a:avLst/>
          </a:prstGeom>
        </p:spPr>
      </p:pic>
      <p:grpSp>
        <p:nvGrpSpPr>
          <p:cNvPr id="27" name="Group 26">
            <a:extLst>
              <a:ext uri="{FF2B5EF4-FFF2-40B4-BE49-F238E27FC236}">
                <a16:creationId xmlns:a16="http://schemas.microsoft.com/office/drawing/2014/main" id="{F5FDDF18-F156-4D2D-82C6-F55008E338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130553" y="4560734"/>
            <a:ext cx="3061446" cy="2297265"/>
            <a:chOff x="-305" y="-1"/>
            <a:chExt cx="3832880" cy="2876136"/>
          </a:xfrm>
        </p:grpSpPr>
        <p:sp>
          <p:nvSpPr>
            <p:cNvPr id="28" name="Freeform: Shape 27">
              <a:extLst>
                <a:ext uri="{FF2B5EF4-FFF2-40B4-BE49-F238E27FC236}">
                  <a16:creationId xmlns:a16="http://schemas.microsoft.com/office/drawing/2014/main" id="{3822C29E-FFDD-45BC-A286-9C00C8E2D2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C9E2381D-1763-4D42-A3A2-B2345DD35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a:extLst>
                <a:ext uri="{FF2B5EF4-FFF2-40B4-BE49-F238E27FC236}">
                  <a16:creationId xmlns:a16="http://schemas.microsoft.com/office/drawing/2014/main" id="{D2A622D5-9532-4E0C-B9A8-DAEDD4646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5C0ABE88-5ADF-4A31-8505-78968DBB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29657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C38CD1F2-2CDE-4B42-BB23-EC7686F92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E9827173-10F7-4BE6-8CC8-39A46D781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a:extLst>
              <a:ext uri="{FF2B5EF4-FFF2-40B4-BE49-F238E27FC236}">
                <a16:creationId xmlns:a16="http://schemas.microsoft.com/office/drawing/2014/main" id="{60FB2829-9E66-4DBD-BC15-FC5D73246D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64" name="Oval 63">
              <a:extLst>
                <a:ext uri="{FF2B5EF4-FFF2-40B4-BE49-F238E27FC236}">
                  <a16:creationId xmlns:a16="http://schemas.microsoft.com/office/drawing/2014/main" id="{E9EE2A32-8611-4375-B6B1-468FAD6825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C77E1DA0-3927-4F35-B8A3-D5D5563757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F7BAA08B-588E-406F-899B-A6A7FC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A8AA7C41-B331-402E-9453-95B3B8273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a:extLst>
                <a:ext uri="{FF2B5EF4-FFF2-40B4-BE49-F238E27FC236}">
                  <a16:creationId xmlns:a16="http://schemas.microsoft.com/office/drawing/2014/main" id="{A7060B3E-946D-4885-9B86-1D445209EB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E3046747-F284-4990-9ECA-3DF2C6E08B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1" name="Rectangle 70">
            <a:extLst>
              <a:ext uri="{FF2B5EF4-FFF2-40B4-BE49-F238E27FC236}">
                <a16:creationId xmlns:a16="http://schemas.microsoft.com/office/drawing/2014/main" id="{21301226-F3C6-4744-94AE-2460B381D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E4DD16-2CAC-C349-8361-65D4304C3B15}"/>
              </a:ext>
            </a:extLst>
          </p:cNvPr>
          <p:cNvSpPr>
            <a:spLocks noGrp="1"/>
          </p:cNvSpPr>
          <p:nvPr>
            <p:ph type="title"/>
          </p:nvPr>
        </p:nvSpPr>
        <p:spPr>
          <a:xfrm>
            <a:off x="629639" y="630935"/>
            <a:ext cx="8226493" cy="2096769"/>
          </a:xfrm>
          <a:noFill/>
        </p:spPr>
        <p:txBody>
          <a:bodyPr vert="horz" lIns="91440" tIns="45720" rIns="91440" bIns="45720" rtlCol="0" anchor="t">
            <a:normAutofit/>
          </a:bodyPr>
          <a:lstStyle/>
          <a:p>
            <a:r>
              <a:rPr lang="en-US" sz="4800" kern="1200" dirty="0">
                <a:solidFill>
                  <a:schemeClr val="bg1"/>
                </a:solidFill>
                <a:latin typeface="+mj-lt"/>
                <a:ea typeface="+mj-ea"/>
                <a:cs typeface="+mj-cs"/>
              </a:rPr>
              <a:t>Correlation between </a:t>
            </a:r>
            <a:br>
              <a:rPr lang="en-US" sz="4800" kern="1200" dirty="0">
                <a:solidFill>
                  <a:schemeClr val="bg1"/>
                </a:solidFill>
                <a:latin typeface="+mj-lt"/>
                <a:ea typeface="+mj-ea"/>
                <a:cs typeface="+mj-cs"/>
              </a:rPr>
            </a:br>
            <a:r>
              <a:rPr lang="en-US" sz="4800" kern="1200" dirty="0">
                <a:solidFill>
                  <a:schemeClr val="bg1"/>
                </a:solidFill>
                <a:latin typeface="+mj-lt"/>
                <a:ea typeface="+mj-ea"/>
                <a:cs typeface="+mj-cs"/>
              </a:rPr>
              <a:t>variables</a:t>
            </a:r>
          </a:p>
        </p:txBody>
      </p:sp>
      <p:sp>
        <p:nvSpPr>
          <p:cNvPr id="73" name="Rectangle 72">
            <a:extLst>
              <a:ext uri="{FF2B5EF4-FFF2-40B4-BE49-F238E27FC236}">
                <a16:creationId xmlns:a16="http://schemas.microsoft.com/office/drawing/2014/main" id="{4EC57637-D435-4155-993A-0E3A8BBBA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Group 74">
            <a:extLst>
              <a:ext uri="{FF2B5EF4-FFF2-40B4-BE49-F238E27FC236}">
                <a16:creationId xmlns:a16="http://schemas.microsoft.com/office/drawing/2014/main" id="{0B81AE96-B9C7-4679-BC62-F2C79F2E8F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76" name="Straight Connector 75">
              <a:extLst>
                <a:ext uri="{FF2B5EF4-FFF2-40B4-BE49-F238E27FC236}">
                  <a16:creationId xmlns:a16="http://schemas.microsoft.com/office/drawing/2014/main" id="{BD4225F6-B312-47D5-8299-988BD17E0E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3C04A86-BCAE-473C-B18D-88FD5627C4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22CCD134-9351-4847-8741-FF5EAB4705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41470C83-08EE-4959-BA0A-F8846F524E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81" name="Group 80">
            <a:extLst>
              <a:ext uri="{FF2B5EF4-FFF2-40B4-BE49-F238E27FC236}">
                <a16:creationId xmlns:a16="http://schemas.microsoft.com/office/drawing/2014/main" id="{DBFD3A89-3666-47FE-913F-6C75228F5D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82" name="Straight Connector 81">
              <a:extLst>
                <a:ext uri="{FF2B5EF4-FFF2-40B4-BE49-F238E27FC236}">
                  <a16:creationId xmlns:a16="http://schemas.microsoft.com/office/drawing/2014/main" id="{AD6B60E5-039C-4E82-9B5C-984D6C46E1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3D05E89-A5D2-4DC0-B6B1-298EF0EF0A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4337967A-8AB7-47D5-A75E-6341730E99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A068AD4-624D-4314-8C86-A3C0C3378C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5" name="Content Placeholder 4" descr="A picture containing text, black, calculator, electronics&#10;&#10;Description automatically generated">
            <a:extLst>
              <a:ext uri="{FF2B5EF4-FFF2-40B4-BE49-F238E27FC236}">
                <a16:creationId xmlns:a16="http://schemas.microsoft.com/office/drawing/2014/main" id="{A11FD31E-5D96-214C-813F-47E435F264AA}"/>
              </a:ext>
            </a:extLst>
          </p:cNvPr>
          <p:cNvPicPr>
            <a:picLocks noGrp="1" noChangeAspect="1"/>
          </p:cNvPicPr>
          <p:nvPr>
            <p:ph idx="1"/>
          </p:nvPr>
        </p:nvPicPr>
        <p:blipFill rotWithShape="1">
          <a:blip r:embed="rId3"/>
          <a:srcRect r="20113"/>
          <a:stretch/>
        </p:blipFill>
        <p:spPr>
          <a:xfrm>
            <a:off x="987829" y="2885910"/>
            <a:ext cx="10130124" cy="3265248"/>
          </a:xfrm>
          <a:prstGeom prst="rect">
            <a:avLst/>
          </a:prstGeom>
          <a:noFill/>
        </p:spPr>
      </p:pic>
      <p:grpSp>
        <p:nvGrpSpPr>
          <p:cNvPr id="87" name="Group 86">
            <a:extLst>
              <a:ext uri="{FF2B5EF4-FFF2-40B4-BE49-F238E27FC236}">
                <a16:creationId xmlns:a16="http://schemas.microsoft.com/office/drawing/2014/main" id="{ACA2F7C3-1A69-44EE-A8B6-A4552E2C84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5716" y="3029889"/>
            <a:ext cx="304800" cy="429768"/>
            <a:chOff x="215328" y="-46937"/>
            <a:chExt cx="304800" cy="2773841"/>
          </a:xfrm>
        </p:grpSpPr>
        <p:cxnSp>
          <p:nvCxnSpPr>
            <p:cNvPr id="88" name="Straight Connector 87">
              <a:extLst>
                <a:ext uri="{FF2B5EF4-FFF2-40B4-BE49-F238E27FC236}">
                  <a16:creationId xmlns:a16="http://schemas.microsoft.com/office/drawing/2014/main" id="{6E44AF4D-8873-43B3-8E29-803B7720EA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AE89E8A-BD14-4974-818A-D8382DCD4D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321B80B9-448B-4363-9DD7-C074AB2AD7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57DA34E7-83FB-4CAA-94F3-CEF0869076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6829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1" name="Rectangle 150">
            <a:extLst>
              <a:ext uri="{FF2B5EF4-FFF2-40B4-BE49-F238E27FC236}">
                <a16:creationId xmlns:a16="http://schemas.microsoft.com/office/drawing/2014/main" id="{A034DC13-4CA6-4DDF-96D6-2C1F3CD50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3" name="Group 152">
            <a:extLst>
              <a:ext uri="{FF2B5EF4-FFF2-40B4-BE49-F238E27FC236}">
                <a16:creationId xmlns:a16="http://schemas.microsoft.com/office/drawing/2014/main" id="{AB83855D-F0F4-42E8-9047-A13022476C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54" name="Freeform 44">
              <a:extLst>
                <a:ext uri="{FF2B5EF4-FFF2-40B4-BE49-F238E27FC236}">
                  <a16:creationId xmlns:a16="http://schemas.microsoft.com/office/drawing/2014/main" id="{0414264F-D724-4E21-BE52-4728290DE8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45">
              <a:extLst>
                <a:ext uri="{FF2B5EF4-FFF2-40B4-BE49-F238E27FC236}">
                  <a16:creationId xmlns:a16="http://schemas.microsoft.com/office/drawing/2014/main" id="{46C077DA-0626-4B9E-9211-446361F614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46">
              <a:extLst>
                <a:ext uri="{FF2B5EF4-FFF2-40B4-BE49-F238E27FC236}">
                  <a16:creationId xmlns:a16="http://schemas.microsoft.com/office/drawing/2014/main" id="{DD1DA1AE-C234-4948-AA7F-F7EBB9FE73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47">
              <a:extLst>
                <a:ext uri="{FF2B5EF4-FFF2-40B4-BE49-F238E27FC236}">
                  <a16:creationId xmlns:a16="http://schemas.microsoft.com/office/drawing/2014/main" id="{23A78588-E013-48A0-A140-E6C9A4F387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Rectangle 157">
              <a:extLst>
                <a:ext uri="{FF2B5EF4-FFF2-40B4-BE49-F238E27FC236}">
                  <a16:creationId xmlns:a16="http://schemas.microsoft.com/office/drawing/2014/main" id="{76C9A9D1-F5E1-4455-80F2-5E0DF42568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AE7D5838-C0A8-534C-B877-2351C5B401E0}"/>
              </a:ext>
            </a:extLst>
          </p:cNvPr>
          <p:cNvSpPr>
            <a:spLocks noGrp="1"/>
          </p:cNvSpPr>
          <p:nvPr>
            <p:ph type="title"/>
          </p:nvPr>
        </p:nvSpPr>
        <p:spPr>
          <a:xfrm>
            <a:off x="1047280" y="759805"/>
            <a:ext cx="10306520" cy="1325563"/>
          </a:xfrm>
        </p:spPr>
        <p:txBody>
          <a:bodyPr>
            <a:normAutofit/>
          </a:bodyPr>
          <a:lstStyle/>
          <a:p>
            <a:r>
              <a:rPr lang="en-US" sz="4000" dirty="0">
                <a:solidFill>
                  <a:srgbClr val="FFFFFF"/>
                </a:solidFill>
              </a:rPr>
              <a:t>Sales of the video games per genre</a:t>
            </a:r>
            <a:br>
              <a:rPr lang="en-US" sz="4000" dirty="0">
                <a:solidFill>
                  <a:srgbClr val="FFFFFF"/>
                </a:solidFill>
              </a:rPr>
            </a:br>
            <a:endParaRPr lang="en-US" sz="4000" dirty="0">
              <a:solidFill>
                <a:srgbClr val="FFFFFF"/>
              </a:solidFill>
            </a:endParaRPr>
          </a:p>
        </p:txBody>
      </p:sp>
      <p:sp>
        <p:nvSpPr>
          <p:cNvPr id="77" name="Content Placeholder 8">
            <a:extLst>
              <a:ext uri="{FF2B5EF4-FFF2-40B4-BE49-F238E27FC236}">
                <a16:creationId xmlns:a16="http://schemas.microsoft.com/office/drawing/2014/main" id="{83FC5FDC-2B32-4BBC-B42E-44B5589D55E8}"/>
              </a:ext>
            </a:extLst>
          </p:cNvPr>
          <p:cNvSpPr>
            <a:spLocks noGrp="1"/>
          </p:cNvSpPr>
          <p:nvPr>
            <p:ph idx="1"/>
          </p:nvPr>
        </p:nvSpPr>
        <p:spPr>
          <a:xfrm>
            <a:off x="1424904" y="2301261"/>
            <a:ext cx="3385635" cy="3605760"/>
          </a:xfrm>
        </p:spPr>
        <p:txBody>
          <a:bodyPr anchor="ctr">
            <a:normAutofit fontScale="92500" lnSpcReduction="10000"/>
          </a:bodyPr>
          <a:lstStyle/>
          <a:p>
            <a:pPr marL="0" indent="0">
              <a:buNone/>
            </a:pPr>
            <a:endParaRPr lang="en-US" sz="2100" dirty="0"/>
          </a:p>
          <a:p>
            <a:pPr marL="0" indent="0">
              <a:buNone/>
            </a:pPr>
            <a:r>
              <a:rPr lang="en-US" sz="2100" dirty="0"/>
              <a:t>Observations-</a:t>
            </a:r>
          </a:p>
          <a:p>
            <a:r>
              <a:rPr lang="en-US" sz="2300" dirty="0"/>
              <a:t>World-wide the most popular genre is Action followed by Sports and Shooter.</a:t>
            </a:r>
          </a:p>
          <a:p>
            <a:r>
              <a:rPr lang="en-US" sz="2300" dirty="0"/>
              <a:t>Action is the most popular genre across Europe  and North America.</a:t>
            </a:r>
          </a:p>
          <a:p>
            <a:r>
              <a:rPr lang="en-US" sz="2300" dirty="0"/>
              <a:t>The most popular genre in Japan is Role-Playing.</a:t>
            </a:r>
          </a:p>
          <a:p>
            <a:pPr marL="0" indent="0">
              <a:buNone/>
            </a:pPr>
            <a:endParaRPr lang="en-US" sz="2000" dirty="0"/>
          </a:p>
        </p:txBody>
      </p:sp>
      <p:pic>
        <p:nvPicPr>
          <p:cNvPr id="129" name="Picture 128">
            <a:extLst>
              <a:ext uri="{FF2B5EF4-FFF2-40B4-BE49-F238E27FC236}">
                <a16:creationId xmlns:a16="http://schemas.microsoft.com/office/drawing/2014/main" id="{FBA1B7F9-35E4-9847-A103-FB023B64710D}"/>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276639" y="2640575"/>
            <a:ext cx="2650372" cy="1325186"/>
          </a:xfrm>
          <a:prstGeom prst="rect">
            <a:avLst/>
          </a:prstGeom>
        </p:spPr>
      </p:pic>
      <p:pic>
        <p:nvPicPr>
          <p:cNvPr id="72" name="Picture 71" descr="Chart&#10;&#10;Description automatically generated">
            <a:extLst>
              <a:ext uri="{FF2B5EF4-FFF2-40B4-BE49-F238E27FC236}">
                <a16:creationId xmlns:a16="http://schemas.microsoft.com/office/drawing/2014/main" id="{ED36629E-BAA7-3D47-B6FE-FFBA7FEEBCBD}"/>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8087032" y="2634603"/>
            <a:ext cx="2657430" cy="1328715"/>
          </a:xfrm>
          <a:prstGeom prst="rect">
            <a:avLst/>
          </a:prstGeom>
        </p:spPr>
      </p:pic>
      <p:pic>
        <p:nvPicPr>
          <p:cNvPr id="133" name="Picture 132">
            <a:extLst>
              <a:ext uri="{FF2B5EF4-FFF2-40B4-BE49-F238E27FC236}">
                <a16:creationId xmlns:a16="http://schemas.microsoft.com/office/drawing/2014/main" id="{78A98478-2A92-C748-A733-E8BBC8459FA5}"/>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5276639" y="4421371"/>
            <a:ext cx="2674069" cy="1337034"/>
          </a:xfrm>
          <a:prstGeom prst="rect">
            <a:avLst/>
          </a:prstGeom>
        </p:spPr>
      </p:pic>
      <p:pic>
        <p:nvPicPr>
          <p:cNvPr id="5" name="Content Placeholder 4" descr="Chart, sunburst chart&#10;&#10;Description automatically generated">
            <a:extLst>
              <a:ext uri="{FF2B5EF4-FFF2-40B4-BE49-F238E27FC236}">
                <a16:creationId xmlns:a16="http://schemas.microsoft.com/office/drawing/2014/main" id="{4E13624B-4EF3-D541-A9C2-4A3383E4B767}"/>
              </a:ext>
            </a:extLst>
          </p:cNvPr>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8087033" y="4294910"/>
            <a:ext cx="2661014" cy="1589955"/>
          </a:xfrm>
          <a:prstGeom prst="rect">
            <a:avLst/>
          </a:prstGeom>
        </p:spPr>
      </p:pic>
    </p:spTree>
    <p:extLst>
      <p:ext uri="{BB962C8B-B14F-4D97-AF65-F5344CB8AC3E}">
        <p14:creationId xmlns:p14="http://schemas.microsoft.com/office/powerpoint/2010/main" val="5941591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830</Words>
  <Application>Microsoft Macintosh PowerPoint</Application>
  <PresentationFormat>Widescreen</PresentationFormat>
  <Paragraphs>75</Paragraphs>
  <Slides>17</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APPLE CHANCERY</vt:lpstr>
      <vt:lpstr>Arial</vt:lpstr>
      <vt:lpstr>Calibri</vt:lpstr>
      <vt:lpstr>Calibri Light</vt:lpstr>
      <vt:lpstr>Garamond</vt:lpstr>
      <vt:lpstr>Times New Roman</vt:lpstr>
      <vt:lpstr>Office Theme</vt:lpstr>
      <vt:lpstr>Video games sales EDA</vt:lpstr>
      <vt:lpstr>overview</vt:lpstr>
      <vt:lpstr>Research Questions</vt:lpstr>
      <vt:lpstr>Describing dataset variables</vt:lpstr>
      <vt:lpstr>Histogram</vt:lpstr>
      <vt:lpstr>Scatter plots</vt:lpstr>
      <vt:lpstr>CDF</vt:lpstr>
      <vt:lpstr>Correlation between  variables</vt:lpstr>
      <vt:lpstr>Sales of the video games per genre </vt:lpstr>
      <vt:lpstr>Sales of video games for each platform </vt:lpstr>
      <vt:lpstr>Sales of game titles across all regions </vt:lpstr>
      <vt:lpstr>Platform and region </vt:lpstr>
      <vt:lpstr>Top 5 publishers with highest global sales and growth over years of top publisher</vt:lpstr>
      <vt:lpstr>Year Wise Video Game Release Count </vt:lpstr>
      <vt:lpstr>Changes in sales over time </vt:lpstr>
      <vt:lpstr>Summary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games sales EDA</dc:title>
  <dc:creator>sowmya chavali</dc:creator>
  <cp:lastModifiedBy>sowmya chavali</cp:lastModifiedBy>
  <cp:revision>2</cp:revision>
  <dcterms:created xsi:type="dcterms:W3CDTF">2021-03-06T06:19:02Z</dcterms:created>
  <dcterms:modified xsi:type="dcterms:W3CDTF">2021-03-06T06:26:44Z</dcterms:modified>
</cp:coreProperties>
</file>