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esbglM7GZljo7cWah2lofbhp5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5e94eec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5e94ee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5e94eecc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5e94eec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5e94eecc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5e94eec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3887391" y="987426"/>
            <a:ext cx="4629150" cy="4873625"/>
          </a:xfrm>
          <a:prstGeom prst="rect">
            <a:avLst/>
          </a:prstGeom>
          <a:noFill/>
          <a:ln>
            <a:noFill/>
          </a:ln>
        </p:spPr>
      </p:sp>
      <p:sp>
        <p:nvSpPr>
          <p:cNvPr id="64" name="Google Shape;64;p2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018713" y="567614"/>
            <a:ext cx="6858000" cy="287636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GB" sz="4800">
                <a:latin typeface="Times New Roman"/>
                <a:ea typeface="Times New Roman"/>
                <a:cs typeface="Times New Roman"/>
                <a:sym typeface="Times New Roman"/>
              </a:rPr>
              <a:t>Image Steganography Using LSB(Least Significant Bit) Technique</a:t>
            </a:r>
            <a:br>
              <a:rPr b="1" lang="en-GB" sz="4050"/>
            </a:br>
            <a:br>
              <a:rPr b="1" lang="en-GB" sz="4050"/>
            </a:br>
            <a:r>
              <a:rPr b="1" lang="en-GB" sz="4900">
                <a:latin typeface="Times New Roman"/>
                <a:ea typeface="Times New Roman"/>
                <a:cs typeface="Times New Roman"/>
                <a:sym typeface="Times New Roman"/>
              </a:rPr>
              <a:t>Seminar</a:t>
            </a:r>
            <a:endParaRPr b="1" sz="4900">
              <a:latin typeface="Times New Roman"/>
              <a:ea typeface="Times New Roman"/>
              <a:cs typeface="Times New Roman"/>
              <a:sym typeface="Times New Roman"/>
            </a:endParaRPr>
          </a:p>
        </p:txBody>
      </p:sp>
      <p:sp>
        <p:nvSpPr>
          <p:cNvPr id="85" name="Google Shape;85;p1"/>
          <p:cNvSpPr txBox="1"/>
          <p:nvPr/>
        </p:nvSpPr>
        <p:spPr>
          <a:xfrm>
            <a:off x="408375" y="4619968"/>
            <a:ext cx="491822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Batch-no                     :    C-16</a:t>
            </a:r>
            <a:endParaRPr/>
          </a:p>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Internal Guide             :    Dr.S. Dheeraj</a:t>
            </a:r>
            <a:endParaRPr/>
          </a:p>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Project Co-ordinator   :    Mrs. Preethi Jeevan</a:t>
            </a:r>
            <a:endParaRPr sz="1800">
              <a:solidFill>
                <a:schemeClr val="dk1"/>
              </a:solidFill>
              <a:latin typeface="Times New Roman"/>
              <a:ea typeface="Times New Roman"/>
              <a:cs typeface="Times New Roman"/>
              <a:sym typeface="Times New Roman"/>
            </a:endParaRPr>
          </a:p>
        </p:txBody>
      </p:sp>
      <p:sp>
        <p:nvSpPr>
          <p:cNvPr id="86" name="Google Shape;86;p1"/>
          <p:cNvSpPr txBox="1"/>
          <p:nvPr/>
        </p:nvSpPr>
        <p:spPr>
          <a:xfrm>
            <a:off x="5637320" y="4619968"/>
            <a:ext cx="333800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By:</a:t>
            </a:r>
            <a:endParaRPr/>
          </a:p>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C. Sowmya (17311A05D4)</a:t>
            </a:r>
            <a:endParaRPr/>
          </a:p>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B. Hima Bindu (17311A0A05D2)</a:t>
            </a:r>
            <a:endParaRPr/>
          </a:p>
          <a:p>
            <a:pPr indent="0" lvl="0" marL="0" marR="0" rtl="0" algn="l">
              <a:spcBef>
                <a:spcPts val="0"/>
              </a:spcBef>
              <a:spcAft>
                <a:spcPts val="0"/>
              </a:spcAft>
              <a:buNone/>
            </a:pPr>
            <a:r>
              <a:rPr lang="en-GB" sz="1800">
                <a:solidFill>
                  <a:schemeClr val="dk1"/>
                </a:solidFill>
                <a:latin typeface="Times New Roman"/>
                <a:ea typeface="Times New Roman"/>
                <a:cs typeface="Times New Roman"/>
                <a:sym typeface="Times New Roman"/>
              </a:rPr>
              <a:t>M. Nagalaxmi (17311A05F1)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Existing System</a:t>
            </a:r>
            <a:endParaRPr b="1">
              <a:latin typeface="Times New Roman"/>
              <a:ea typeface="Times New Roman"/>
              <a:cs typeface="Times New Roman"/>
              <a:sym typeface="Times New Roman"/>
            </a:endParaRPr>
          </a:p>
        </p:txBody>
      </p:sp>
      <p:sp>
        <p:nvSpPr>
          <p:cNvPr id="155" name="Google Shape;155;p7"/>
          <p:cNvSpPr txBox="1"/>
          <p:nvPr>
            <p:ph idx="1" type="body"/>
          </p:nvPr>
        </p:nvSpPr>
        <p:spPr>
          <a:xfrm>
            <a:off x="550415" y="1690689"/>
            <a:ext cx="8078043" cy="458582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GB" sz="2000">
                <a:latin typeface="Times New Roman"/>
                <a:ea typeface="Times New Roman"/>
                <a:cs typeface="Times New Roman"/>
                <a:sym typeface="Times New Roman"/>
              </a:rPr>
              <a:t>Cryptography is technique of securing information and communications through use of codes so that only those person for whom the information is intended can understand it and process it.</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 In cryptography only secret message is hidden, but the fact that secret communication is taking place is not hidden.</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So the third party can easily suspect the existence of the secret message.</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In this process even the structure of the data(secret message) is altered.</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It involves number theory, mathematics etc, which can be complex sometimes.</a:t>
            </a:r>
            <a:endParaRPr/>
          </a:p>
          <a:p>
            <a:pPr indent="-50800" lvl="0" marL="228600" rtl="0" algn="l">
              <a:lnSpc>
                <a:spcPct val="90000"/>
              </a:lnSpc>
              <a:spcBef>
                <a:spcPts val="1000"/>
              </a:spcBef>
              <a:spcAft>
                <a:spcPts val="0"/>
              </a:spcAft>
              <a:buClr>
                <a:schemeClr val="dk1"/>
              </a:buClr>
              <a:buSzPts val="2800"/>
              <a:buNone/>
            </a:pPr>
            <a:r>
              <a:t/>
            </a:r>
            <a:endParaRPr>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606869" y="588487"/>
            <a:ext cx="6683765" cy="8569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p:txBody>
      </p:sp>
      <p:sp>
        <p:nvSpPr>
          <p:cNvPr id="161" name="Google Shape;161;p8"/>
          <p:cNvSpPr txBox="1"/>
          <p:nvPr>
            <p:ph idx="1" type="body"/>
          </p:nvPr>
        </p:nvSpPr>
        <p:spPr>
          <a:xfrm>
            <a:off x="604083" y="1748901"/>
            <a:ext cx="8193687" cy="466077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GB" sz="2000">
                <a:latin typeface="Times New Roman"/>
                <a:ea typeface="Times New Roman"/>
                <a:cs typeface="Times New Roman"/>
                <a:sym typeface="Times New Roman"/>
              </a:rPr>
              <a:t>To avoid above situations we propose this model.</a:t>
            </a:r>
            <a:endParaRPr/>
          </a:p>
          <a:p>
            <a:pPr indent="-1111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sz="2000">
                <a:latin typeface="Times New Roman"/>
                <a:ea typeface="Times New Roman"/>
                <a:cs typeface="Times New Roman"/>
                <a:sym typeface="Times New Roman"/>
              </a:rPr>
              <a:t>We propose a model that can hide the data behind the image, using which the third party can’t even suspect the existence of secret information.</a:t>
            </a:r>
            <a:endParaRPr/>
          </a:p>
          <a:p>
            <a:pPr indent="0" lvl="0" marL="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sz="2000">
                <a:latin typeface="Times New Roman"/>
                <a:ea typeface="Times New Roman"/>
                <a:cs typeface="Times New Roman"/>
                <a:sym typeface="Times New Roman"/>
              </a:rPr>
              <a:t>For this we use the LSB(Least Significant Bit) method.</a:t>
            </a:r>
            <a:endParaRPr/>
          </a:p>
          <a:p>
            <a:pPr indent="0" lvl="0" marL="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sz="2000">
                <a:latin typeface="Times New Roman"/>
                <a:ea typeface="Times New Roman"/>
                <a:cs typeface="Times New Roman"/>
                <a:sym typeface="Times New Roman"/>
              </a:rPr>
              <a:t>This technique works by replacing some of the information in a given pixel with information from the data in the image. While it is possible to embed data into an image on any bit-plane, LSB embedding is performed on the least significant bit(s). This minimizes the variation in colours that the embedding creates.</a:t>
            </a:r>
            <a:endParaRPr/>
          </a:p>
          <a:p>
            <a:pPr indent="0" lvl="0" marL="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sz="2000">
                <a:latin typeface="Times New Roman"/>
                <a:ea typeface="Times New Roman"/>
                <a:cs typeface="Times New Roman"/>
                <a:sym typeface="Times New Roman"/>
              </a:rPr>
              <a:t>Thus the output image has very slight difference to the input image which is mostly not recognizable.</a:t>
            </a:r>
            <a:endParaRPr/>
          </a:p>
          <a:p>
            <a:pPr indent="-140525" lvl="0" marL="228600" rtl="0" algn="l">
              <a:lnSpc>
                <a:spcPct val="90000"/>
              </a:lnSpc>
              <a:spcBef>
                <a:spcPts val="1000"/>
              </a:spcBef>
              <a:spcAft>
                <a:spcPts val="0"/>
              </a:spcAft>
              <a:buClr>
                <a:schemeClr val="dk1"/>
              </a:buClr>
              <a:buSzPct val="100000"/>
              <a:buNone/>
            </a:pPr>
            <a:r>
              <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Result  :</a:t>
            </a:r>
            <a:endParaRPr>
              <a:latin typeface="Times New Roman"/>
              <a:ea typeface="Times New Roman"/>
              <a:cs typeface="Times New Roman"/>
              <a:sym typeface="Times New Roman"/>
            </a:endParaRPr>
          </a:p>
        </p:txBody>
      </p:sp>
      <p:pic>
        <p:nvPicPr>
          <p:cNvPr id="167" name="Google Shape;167;p9"/>
          <p:cNvPicPr preferRelativeResize="0"/>
          <p:nvPr>
            <p:ph idx="1" type="body"/>
          </p:nvPr>
        </p:nvPicPr>
        <p:blipFill rotWithShape="1">
          <a:blip r:embed="rId3">
            <a:alphaModFix/>
          </a:blip>
          <a:srcRect b="0" l="0" r="0" t="0"/>
          <a:stretch/>
        </p:blipFill>
        <p:spPr>
          <a:xfrm>
            <a:off x="185612" y="1754603"/>
            <a:ext cx="3924749" cy="4521909"/>
          </a:xfrm>
          <a:prstGeom prst="rect">
            <a:avLst/>
          </a:prstGeom>
          <a:noFill/>
          <a:ln>
            <a:noFill/>
          </a:ln>
        </p:spPr>
      </p:pic>
      <p:pic>
        <p:nvPicPr>
          <p:cNvPr id="168" name="Google Shape;168;p9"/>
          <p:cNvPicPr preferRelativeResize="0"/>
          <p:nvPr/>
        </p:nvPicPr>
        <p:blipFill rotWithShape="1">
          <a:blip r:embed="rId4">
            <a:alphaModFix/>
          </a:blip>
          <a:srcRect b="0" l="0" r="0" t="0"/>
          <a:stretch/>
        </p:blipFill>
        <p:spPr>
          <a:xfrm>
            <a:off x="4412202" y="1765902"/>
            <a:ext cx="4386388" cy="45106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0"/>
          <p:cNvPicPr preferRelativeResize="0"/>
          <p:nvPr/>
        </p:nvPicPr>
        <p:blipFill rotWithShape="1">
          <a:blip r:embed="rId3">
            <a:alphaModFix/>
          </a:blip>
          <a:srcRect b="0" l="0" r="0" t="0"/>
          <a:stretch/>
        </p:blipFill>
        <p:spPr>
          <a:xfrm>
            <a:off x="120278" y="1032617"/>
            <a:ext cx="4451722" cy="4366638"/>
          </a:xfrm>
          <a:prstGeom prst="rect">
            <a:avLst/>
          </a:prstGeom>
          <a:noFill/>
          <a:ln>
            <a:noFill/>
          </a:ln>
        </p:spPr>
      </p:pic>
      <p:pic>
        <p:nvPicPr>
          <p:cNvPr id="174" name="Google Shape;174;p10"/>
          <p:cNvPicPr preferRelativeResize="0"/>
          <p:nvPr/>
        </p:nvPicPr>
        <p:blipFill rotWithShape="1">
          <a:blip r:embed="rId4">
            <a:alphaModFix/>
          </a:blip>
          <a:srcRect b="0" l="0" r="0" t="0"/>
          <a:stretch/>
        </p:blipFill>
        <p:spPr>
          <a:xfrm>
            <a:off x="4705165" y="507381"/>
            <a:ext cx="4318557" cy="5468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1"/>
          <p:cNvPicPr preferRelativeResize="0"/>
          <p:nvPr/>
        </p:nvPicPr>
        <p:blipFill rotWithShape="1">
          <a:blip r:embed="rId3">
            <a:alphaModFix/>
          </a:blip>
          <a:srcRect b="0" l="0" r="0" t="0"/>
          <a:stretch/>
        </p:blipFill>
        <p:spPr>
          <a:xfrm>
            <a:off x="2406985" y="370172"/>
            <a:ext cx="3619814" cy="1501270"/>
          </a:xfrm>
          <a:prstGeom prst="rect">
            <a:avLst/>
          </a:prstGeom>
          <a:noFill/>
          <a:ln>
            <a:noFill/>
          </a:ln>
        </p:spPr>
      </p:pic>
      <p:pic>
        <p:nvPicPr>
          <p:cNvPr id="180" name="Google Shape;180;p11"/>
          <p:cNvPicPr preferRelativeResize="0"/>
          <p:nvPr/>
        </p:nvPicPr>
        <p:blipFill rotWithShape="1">
          <a:blip r:embed="rId4">
            <a:alphaModFix/>
          </a:blip>
          <a:srcRect b="0" l="0" r="0" t="0"/>
          <a:stretch/>
        </p:blipFill>
        <p:spPr>
          <a:xfrm>
            <a:off x="1184347" y="2210540"/>
            <a:ext cx="6615507" cy="43944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2"/>
          <p:cNvPicPr preferRelativeResize="0"/>
          <p:nvPr/>
        </p:nvPicPr>
        <p:blipFill rotWithShape="1">
          <a:blip r:embed="rId3">
            <a:alphaModFix/>
          </a:blip>
          <a:srcRect b="0" l="0" r="0" t="0"/>
          <a:stretch/>
        </p:blipFill>
        <p:spPr>
          <a:xfrm>
            <a:off x="203988" y="1145433"/>
            <a:ext cx="4190459" cy="4442845"/>
          </a:xfrm>
          <a:prstGeom prst="rect">
            <a:avLst/>
          </a:prstGeom>
          <a:noFill/>
          <a:ln>
            <a:noFill/>
          </a:ln>
        </p:spPr>
      </p:pic>
      <p:pic>
        <p:nvPicPr>
          <p:cNvPr id="186" name="Google Shape;186;p12"/>
          <p:cNvPicPr preferRelativeResize="0"/>
          <p:nvPr/>
        </p:nvPicPr>
        <p:blipFill rotWithShape="1">
          <a:blip r:embed="rId4">
            <a:alphaModFix/>
          </a:blip>
          <a:srcRect b="0" l="0" r="0" t="0"/>
          <a:stretch/>
        </p:blipFill>
        <p:spPr>
          <a:xfrm>
            <a:off x="4572000" y="472736"/>
            <a:ext cx="4465638" cy="59125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idx="4294967295" type="title"/>
          </p:nvPr>
        </p:nvSpPr>
        <p:spPr>
          <a:xfrm>
            <a:off x="1954598" y="1790408"/>
            <a:ext cx="6683375" cy="26479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Times New Roman"/>
              <a:buNone/>
            </a:pPr>
            <a:r>
              <a:rPr lang="en-GB"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515540" y="561852"/>
            <a:ext cx="7023821" cy="743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 </a:t>
            </a:r>
            <a:r>
              <a:rPr b="1" lang="en-GB">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92" name="Google Shape;92;p2"/>
          <p:cNvSpPr txBox="1"/>
          <p:nvPr>
            <p:ph idx="1" type="body"/>
          </p:nvPr>
        </p:nvSpPr>
        <p:spPr>
          <a:xfrm>
            <a:off x="515540" y="1713390"/>
            <a:ext cx="7775649" cy="467853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666666"/>
              </a:buClr>
              <a:buSzPts val="2000"/>
              <a:buChar char="•"/>
            </a:pPr>
            <a:r>
              <a:rPr b="1" lang="en-GB" sz="2000">
                <a:solidFill>
                  <a:srgbClr val="666666"/>
                </a:solidFill>
                <a:latin typeface="Times New Roman"/>
                <a:ea typeface="Times New Roman"/>
                <a:cs typeface="Times New Roman"/>
                <a:sym typeface="Times New Roman"/>
              </a:rPr>
              <a:t>S</a:t>
            </a:r>
            <a:r>
              <a:rPr lang="en-GB" sz="2000">
                <a:solidFill>
                  <a:srgbClr val="666666"/>
                </a:solidFill>
                <a:latin typeface="Times New Roman"/>
                <a:ea typeface="Times New Roman"/>
                <a:cs typeface="Times New Roman"/>
                <a:sym typeface="Times New Roman"/>
              </a:rPr>
              <a:t>teganography is a technique for information hiding. It is the art of hiding information within other information in such a way that it is hard or even impossible to identify the existence of any hidden information. There are many different carriers for steganography such as audio, image, video, etc of which, most popular ones are digital images. On the other side, steganalysis aims to expose the presence of hidden secret messages in those stego media. Steganalysis and steganography are the two different sides of the same coin. In practice two properties, undetectability and embedding capacity should be carefully considered when designing a steganographic algorithm. Usually, the larger payload embedded in a cover, the more detectable artifacts would be introduced into the stego. In many applications, the most important requirement for steganography is undetectability, which means that the  stegos should be visually and statistically similar to the covers while keeping the embedding rate as high as possible</a:t>
            </a:r>
            <a:r>
              <a:rPr b="0" i="0" lang="en-GB" sz="2000">
                <a:solidFill>
                  <a:srgbClr val="666666"/>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p:nvPr/>
        </p:nvSpPr>
        <p:spPr>
          <a:xfrm>
            <a:off x="1322772" y="2004367"/>
            <a:ext cx="1065319" cy="914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Secret</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message</a:t>
            </a:r>
            <a:endParaRPr sz="1800">
              <a:solidFill>
                <a:schemeClr val="dk1"/>
              </a:solidFill>
              <a:latin typeface="Calibri"/>
              <a:ea typeface="Calibri"/>
              <a:cs typeface="Calibri"/>
              <a:sym typeface="Calibri"/>
            </a:endParaRPr>
          </a:p>
        </p:txBody>
      </p:sp>
      <p:sp>
        <p:nvSpPr>
          <p:cNvPr id="98" name="Google Shape;98;p3"/>
          <p:cNvSpPr/>
          <p:nvPr/>
        </p:nvSpPr>
        <p:spPr>
          <a:xfrm>
            <a:off x="1322772" y="3202388"/>
            <a:ext cx="1207363" cy="73684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Cover image</a:t>
            </a:r>
            <a:endParaRPr sz="1800">
              <a:solidFill>
                <a:schemeClr val="dk1"/>
              </a:solidFill>
              <a:latin typeface="Calibri"/>
              <a:ea typeface="Calibri"/>
              <a:cs typeface="Calibri"/>
              <a:sym typeface="Calibri"/>
            </a:endParaRPr>
          </a:p>
        </p:txBody>
      </p:sp>
      <p:sp>
        <p:nvSpPr>
          <p:cNvPr id="99" name="Google Shape;99;p3"/>
          <p:cNvSpPr/>
          <p:nvPr/>
        </p:nvSpPr>
        <p:spPr>
          <a:xfrm>
            <a:off x="4748074" y="5869958"/>
            <a:ext cx="1065320" cy="73684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Stego</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image</a:t>
            </a:r>
            <a:endParaRPr sz="1800">
              <a:solidFill>
                <a:schemeClr val="dk1"/>
              </a:solidFill>
              <a:latin typeface="Calibri"/>
              <a:ea typeface="Calibri"/>
              <a:cs typeface="Calibri"/>
              <a:sym typeface="Calibri"/>
            </a:endParaRPr>
          </a:p>
        </p:txBody>
      </p:sp>
      <p:sp>
        <p:nvSpPr>
          <p:cNvPr id="100" name="Google Shape;100;p3"/>
          <p:cNvSpPr/>
          <p:nvPr/>
        </p:nvSpPr>
        <p:spPr>
          <a:xfrm>
            <a:off x="1189607" y="4625266"/>
            <a:ext cx="1198483" cy="80786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Secret</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message</a:t>
            </a:r>
            <a:endParaRPr sz="1800">
              <a:solidFill>
                <a:schemeClr val="dk1"/>
              </a:solidFill>
              <a:latin typeface="Calibri"/>
              <a:ea typeface="Calibri"/>
              <a:cs typeface="Calibri"/>
              <a:sym typeface="Calibri"/>
            </a:endParaRPr>
          </a:p>
        </p:txBody>
      </p:sp>
      <p:sp>
        <p:nvSpPr>
          <p:cNvPr id="101" name="Google Shape;101;p3"/>
          <p:cNvSpPr/>
          <p:nvPr/>
        </p:nvSpPr>
        <p:spPr>
          <a:xfrm>
            <a:off x="4171025" y="2465542"/>
            <a:ext cx="1981200" cy="73684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Stegosystem</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encoder</a:t>
            </a:r>
            <a:endParaRPr sz="1800">
              <a:solidFill>
                <a:schemeClr val="dk1"/>
              </a:solidFill>
              <a:latin typeface="Calibri"/>
              <a:ea typeface="Calibri"/>
              <a:cs typeface="Calibri"/>
              <a:sym typeface="Calibri"/>
            </a:endParaRPr>
          </a:p>
        </p:txBody>
      </p:sp>
      <p:sp>
        <p:nvSpPr>
          <p:cNvPr id="102" name="Google Shape;10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Architecture</a:t>
            </a:r>
            <a:endParaRPr b="1">
              <a:latin typeface="Times New Roman"/>
              <a:ea typeface="Times New Roman"/>
              <a:cs typeface="Times New Roman"/>
              <a:sym typeface="Times New Roman"/>
            </a:endParaRPr>
          </a:p>
        </p:txBody>
      </p:sp>
      <p:sp>
        <p:nvSpPr>
          <p:cNvPr id="103" name="Google Shape;103;p3"/>
          <p:cNvSpPr/>
          <p:nvPr/>
        </p:nvSpPr>
        <p:spPr>
          <a:xfrm>
            <a:off x="4171025" y="4625266"/>
            <a:ext cx="1981200" cy="73684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Stegosystem</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decoder</a:t>
            </a:r>
            <a:endParaRPr sz="1800">
              <a:solidFill>
                <a:schemeClr val="dk1"/>
              </a:solidFill>
              <a:latin typeface="Calibri"/>
              <a:ea typeface="Calibri"/>
              <a:cs typeface="Calibri"/>
              <a:sym typeface="Calibri"/>
            </a:endParaRPr>
          </a:p>
        </p:txBody>
      </p:sp>
      <p:cxnSp>
        <p:nvCxnSpPr>
          <p:cNvPr id="104" name="Google Shape;104;p3"/>
          <p:cNvCxnSpPr>
            <a:stCxn id="97" idx="3"/>
            <a:endCxn id="101" idx="1"/>
          </p:cNvCxnSpPr>
          <p:nvPr/>
        </p:nvCxnSpPr>
        <p:spPr>
          <a:xfrm>
            <a:off x="2388091" y="2461567"/>
            <a:ext cx="1782900" cy="372300"/>
          </a:xfrm>
          <a:prstGeom prst="straightConnector1">
            <a:avLst/>
          </a:prstGeom>
          <a:noFill/>
          <a:ln cap="flat" cmpd="sng" w="9525">
            <a:solidFill>
              <a:schemeClr val="dk1"/>
            </a:solidFill>
            <a:prstDash val="solid"/>
            <a:miter lim="800000"/>
            <a:headEnd len="sm" w="sm" type="none"/>
            <a:tailEnd len="med" w="med" type="triangle"/>
          </a:ln>
        </p:spPr>
      </p:cxnSp>
      <p:cxnSp>
        <p:nvCxnSpPr>
          <p:cNvPr id="105" name="Google Shape;105;p3"/>
          <p:cNvCxnSpPr>
            <a:stCxn id="98" idx="3"/>
          </p:cNvCxnSpPr>
          <p:nvPr/>
        </p:nvCxnSpPr>
        <p:spPr>
          <a:xfrm flipH="1" rot="10800000">
            <a:off x="2530135" y="3011311"/>
            <a:ext cx="1641000" cy="559500"/>
          </a:xfrm>
          <a:prstGeom prst="straightConnector1">
            <a:avLst/>
          </a:prstGeom>
          <a:noFill/>
          <a:ln cap="flat" cmpd="sng" w="9525">
            <a:solidFill>
              <a:schemeClr val="dk1"/>
            </a:solidFill>
            <a:prstDash val="solid"/>
            <a:miter lim="800000"/>
            <a:headEnd len="sm" w="sm" type="none"/>
            <a:tailEnd len="med" w="med" type="triangle"/>
          </a:ln>
        </p:spPr>
      </p:cxnSp>
      <p:cxnSp>
        <p:nvCxnSpPr>
          <p:cNvPr id="106" name="Google Shape;106;p3"/>
          <p:cNvCxnSpPr>
            <a:stCxn id="101" idx="3"/>
          </p:cNvCxnSpPr>
          <p:nvPr/>
        </p:nvCxnSpPr>
        <p:spPr>
          <a:xfrm>
            <a:off x="6152225" y="2833965"/>
            <a:ext cx="1384800" cy="0"/>
          </a:xfrm>
          <a:prstGeom prst="straightConnector1">
            <a:avLst/>
          </a:prstGeom>
          <a:noFill/>
          <a:ln cap="flat" cmpd="sng" w="9525">
            <a:solidFill>
              <a:schemeClr val="dk1"/>
            </a:solidFill>
            <a:prstDash val="solid"/>
            <a:miter lim="800000"/>
            <a:headEnd len="sm" w="sm" type="none"/>
            <a:tailEnd len="sm" w="sm" type="none"/>
          </a:ln>
        </p:spPr>
      </p:cxnSp>
      <p:cxnSp>
        <p:nvCxnSpPr>
          <p:cNvPr id="107" name="Google Shape;107;p3"/>
          <p:cNvCxnSpPr/>
          <p:nvPr/>
        </p:nvCxnSpPr>
        <p:spPr>
          <a:xfrm>
            <a:off x="7537142" y="2833965"/>
            <a:ext cx="0" cy="595035"/>
          </a:xfrm>
          <a:prstGeom prst="straightConnector1">
            <a:avLst/>
          </a:prstGeom>
          <a:noFill/>
          <a:ln cap="flat" cmpd="sng" w="9525">
            <a:solidFill>
              <a:schemeClr val="dk1"/>
            </a:solidFill>
            <a:prstDash val="solid"/>
            <a:miter lim="800000"/>
            <a:headEnd len="sm" w="sm" type="none"/>
            <a:tailEnd len="med" w="med" type="triangle"/>
          </a:ln>
        </p:spPr>
      </p:cxnSp>
      <p:cxnSp>
        <p:nvCxnSpPr>
          <p:cNvPr id="108" name="Google Shape;108;p3"/>
          <p:cNvCxnSpPr/>
          <p:nvPr/>
        </p:nvCxnSpPr>
        <p:spPr>
          <a:xfrm>
            <a:off x="7537142" y="4625266"/>
            <a:ext cx="0" cy="368423"/>
          </a:xfrm>
          <a:prstGeom prst="straightConnector1">
            <a:avLst/>
          </a:prstGeom>
          <a:noFill/>
          <a:ln cap="flat" cmpd="sng" w="9525">
            <a:solidFill>
              <a:schemeClr val="dk1"/>
            </a:solidFill>
            <a:prstDash val="solid"/>
            <a:miter lim="800000"/>
            <a:headEnd len="sm" w="sm" type="none"/>
            <a:tailEnd len="sm" w="sm" type="none"/>
          </a:ln>
        </p:spPr>
      </p:cxnSp>
      <p:cxnSp>
        <p:nvCxnSpPr>
          <p:cNvPr id="109" name="Google Shape;109;p3"/>
          <p:cNvCxnSpPr>
            <a:endCxn id="103" idx="3"/>
          </p:cNvCxnSpPr>
          <p:nvPr/>
        </p:nvCxnSpPr>
        <p:spPr>
          <a:xfrm rot="10800000">
            <a:off x="6152225" y="4993689"/>
            <a:ext cx="13848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10" name="Google Shape;110;p3"/>
          <p:cNvCxnSpPr>
            <a:stCxn id="103" idx="1"/>
            <a:endCxn id="100" idx="3"/>
          </p:cNvCxnSpPr>
          <p:nvPr/>
        </p:nvCxnSpPr>
        <p:spPr>
          <a:xfrm flipH="1">
            <a:off x="2388125" y="4993689"/>
            <a:ext cx="1782900" cy="35400"/>
          </a:xfrm>
          <a:prstGeom prst="straightConnector1">
            <a:avLst/>
          </a:prstGeom>
          <a:noFill/>
          <a:ln cap="flat" cmpd="sng" w="9525">
            <a:solidFill>
              <a:schemeClr val="dk1"/>
            </a:solidFill>
            <a:prstDash val="solid"/>
            <a:miter lim="800000"/>
            <a:headEnd len="sm" w="sm" type="none"/>
            <a:tailEnd len="med" w="med" type="triangle"/>
          </a:ln>
        </p:spPr>
      </p:cxnSp>
      <p:cxnSp>
        <p:nvCxnSpPr>
          <p:cNvPr id="111" name="Google Shape;111;p3"/>
          <p:cNvCxnSpPr>
            <a:stCxn id="99" idx="0"/>
          </p:cNvCxnSpPr>
          <p:nvPr/>
        </p:nvCxnSpPr>
        <p:spPr>
          <a:xfrm rot="10800000">
            <a:off x="5280734" y="5362058"/>
            <a:ext cx="0" cy="507900"/>
          </a:xfrm>
          <a:prstGeom prst="straightConnector1">
            <a:avLst/>
          </a:prstGeom>
          <a:noFill/>
          <a:ln cap="flat" cmpd="sng" w="9525">
            <a:solidFill>
              <a:schemeClr val="dk1"/>
            </a:solidFill>
            <a:prstDash val="solid"/>
            <a:miter lim="800000"/>
            <a:headEnd len="sm" w="sm" type="none"/>
            <a:tailEnd len="med" w="med" type="triangle"/>
          </a:ln>
        </p:spPr>
      </p:cxnSp>
      <p:sp>
        <p:nvSpPr>
          <p:cNvPr id="112" name="Google Shape;112;p3"/>
          <p:cNvSpPr txBox="1"/>
          <p:nvPr/>
        </p:nvSpPr>
        <p:spPr>
          <a:xfrm>
            <a:off x="6855237" y="3712846"/>
            <a:ext cx="16601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Communication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channel</a:t>
            </a:r>
            <a:endParaRPr sz="1800">
              <a:solidFill>
                <a:schemeClr val="dk1"/>
              </a:solidFill>
              <a:latin typeface="Calibri"/>
              <a:ea typeface="Calibri"/>
              <a:cs typeface="Calibri"/>
              <a:sym typeface="Calibri"/>
            </a:endParaRPr>
          </a:p>
        </p:txBody>
      </p:sp>
      <p:sp>
        <p:nvSpPr>
          <p:cNvPr id="113" name="Google Shape;113;p3"/>
          <p:cNvSpPr txBox="1"/>
          <p:nvPr/>
        </p:nvSpPr>
        <p:spPr>
          <a:xfrm>
            <a:off x="6427433" y="2461567"/>
            <a:ext cx="15077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Stego image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c5e94eecc2_0_0"/>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USE CASE</a:t>
            </a:r>
            <a:r>
              <a:rPr lang="en-GB"/>
              <a:t> DIAGRAM</a:t>
            </a:r>
            <a:endParaRPr/>
          </a:p>
        </p:txBody>
      </p:sp>
      <p:pic>
        <p:nvPicPr>
          <p:cNvPr id="119" name="Google Shape;119;g2c5e94eecc2_0_0"/>
          <p:cNvPicPr preferRelativeResize="0"/>
          <p:nvPr/>
        </p:nvPicPr>
        <p:blipFill rotWithShape="1">
          <a:blip r:embed="rId3">
            <a:alphaModFix/>
          </a:blip>
          <a:srcRect b="0" l="0" r="0" t="0"/>
          <a:stretch/>
        </p:blipFill>
        <p:spPr>
          <a:xfrm>
            <a:off x="299352" y="1464815"/>
            <a:ext cx="8693729" cy="52775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5e94eecc2_0_5"/>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CLASS DIAGRAM</a:t>
            </a:r>
            <a:endParaRPr/>
          </a:p>
        </p:txBody>
      </p:sp>
      <p:pic>
        <p:nvPicPr>
          <p:cNvPr id="125" name="Google Shape;125;g2c5e94eecc2_0_5"/>
          <p:cNvPicPr preferRelativeResize="0"/>
          <p:nvPr/>
        </p:nvPicPr>
        <p:blipFill rotWithShape="1">
          <a:blip r:embed="rId3">
            <a:alphaModFix/>
          </a:blip>
          <a:srcRect b="0" l="0" r="0" t="0"/>
          <a:stretch/>
        </p:blipFill>
        <p:spPr>
          <a:xfrm>
            <a:off x="275208" y="1683985"/>
            <a:ext cx="8598479" cy="48571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c5e94eecc2_0_10"/>
          <p:cNvSpPr txBox="1"/>
          <p:nvPr>
            <p:ph type="title"/>
          </p:nvPr>
        </p:nvSpPr>
        <p:spPr>
          <a:xfrm>
            <a:off x="463950" y="21537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SEQUENCE DIAGRAM</a:t>
            </a:r>
            <a:endParaRPr/>
          </a:p>
        </p:txBody>
      </p:sp>
      <p:pic>
        <p:nvPicPr>
          <p:cNvPr id="131" name="Google Shape;131;g2c5e94eecc2_0_10"/>
          <p:cNvPicPr preferRelativeResize="0"/>
          <p:nvPr/>
        </p:nvPicPr>
        <p:blipFill rotWithShape="1">
          <a:blip r:embed="rId3">
            <a:alphaModFix/>
          </a:blip>
          <a:srcRect b="0" l="0" r="0" t="0"/>
          <a:stretch/>
        </p:blipFill>
        <p:spPr>
          <a:xfrm>
            <a:off x="524837" y="1207353"/>
            <a:ext cx="8094329" cy="56506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Least Significant Bit</a:t>
            </a:r>
            <a:endParaRPr b="1">
              <a:latin typeface="Times New Roman"/>
              <a:ea typeface="Times New Roman"/>
              <a:cs typeface="Times New Roman"/>
              <a:sym typeface="Times New Roman"/>
            </a:endParaRPr>
          </a:p>
        </p:txBody>
      </p:sp>
      <p:pic>
        <p:nvPicPr>
          <p:cNvPr id="137" name="Google Shape;137;p4"/>
          <p:cNvPicPr preferRelativeResize="0"/>
          <p:nvPr>
            <p:ph idx="1" type="body"/>
          </p:nvPr>
        </p:nvPicPr>
        <p:blipFill rotWithShape="1">
          <a:blip r:embed="rId3">
            <a:alphaModFix/>
          </a:blip>
          <a:srcRect b="0" l="0" r="0" t="0"/>
          <a:stretch/>
        </p:blipFill>
        <p:spPr>
          <a:xfrm>
            <a:off x="1189608" y="2527739"/>
            <a:ext cx="6560598" cy="3000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628650" y="365127"/>
            <a:ext cx="7886700" cy="10375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LSB Mechanism</a:t>
            </a:r>
            <a:endParaRPr b="1">
              <a:latin typeface="Times New Roman"/>
              <a:ea typeface="Times New Roman"/>
              <a:cs typeface="Times New Roman"/>
              <a:sym typeface="Times New Roman"/>
            </a:endParaRPr>
          </a:p>
        </p:txBody>
      </p:sp>
      <p:sp>
        <p:nvSpPr>
          <p:cNvPr id="143" name="Google Shape;143;p5"/>
          <p:cNvSpPr txBox="1"/>
          <p:nvPr>
            <p:ph idx="1" type="body"/>
          </p:nvPr>
        </p:nvSpPr>
        <p:spPr>
          <a:xfrm>
            <a:off x="699671" y="1402673"/>
            <a:ext cx="7886700" cy="519343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GB" sz="2000">
                <a:latin typeface="Times New Roman"/>
                <a:ea typeface="Times New Roman"/>
                <a:cs typeface="Times New Roman"/>
                <a:sym typeface="Times New Roman"/>
              </a:rPr>
              <a:t>Each pixel contains three values which are Red, Green, Blue, these values range from 0 to 255, in other words, they are 8-bit values. Let’s take an example of how this technique works, suppose you want to hide the message “hi” into a 4x4 image which has the following pixel values:</a:t>
            </a:r>
            <a:endParaRPr/>
          </a:p>
          <a:p>
            <a:pPr indent="-228600" lvl="0" marL="228600" rtl="0" algn="l">
              <a:lnSpc>
                <a:spcPct val="9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[(225, 12, 99), (155, 2, 50), (99, 51, 15), (15, 55, 22),(155, 61, 87), (63, 30, 17), (1, 55, 19), (99, 81, 66),(219, 77, 91), (69, 39, 50), (18, 200, 33), (25, 54, 190)]</a:t>
            </a:r>
            <a:endParaRPr/>
          </a:p>
          <a:p>
            <a:pPr indent="-228600" lvl="0" marL="228600" rtl="0" algn="l">
              <a:lnSpc>
                <a:spcPct val="9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Using the ASCII Table, we can convert the secret message into decimal values and then into binary: 0110100 0110101.Now, we iterate over the pixel values one by one, after converting them to binary, we replace each least significant bit with that message bits sequentially (e.g 225 is 11100001, we replace the last bit, the bit in the right (1) with the first data bit (0) and so on).This will only modify the pixel values by +1 or -1 which is not noticeable at all. The resulting pixel values after performing LSBS is as shown below:</a:t>
            </a:r>
            <a:endParaRPr/>
          </a:p>
          <a:p>
            <a:pPr indent="-228600" lvl="0" marL="228600" rtl="0" algn="l">
              <a:lnSpc>
                <a:spcPct val="9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[(224, 13, 99),(154, 3, 50),(98, 50, 15),(15, 54, 23),(154, 61, 87),(63, 30, 17),(1, 55, 19),(99, 81, 66),(219, 77, 91),(69, 39, 50),(18, 200, 33),(25, 54, 190)]</a:t>
            </a:r>
            <a:endParaRPr/>
          </a:p>
          <a:p>
            <a:pPr indent="0" lvl="0" marL="0" rtl="0" algn="l">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628650" y="365127"/>
            <a:ext cx="7886700" cy="1197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GB">
                <a:latin typeface="Times New Roman"/>
                <a:ea typeface="Times New Roman"/>
                <a:cs typeface="Times New Roman"/>
                <a:sym typeface="Times New Roman"/>
              </a:rPr>
              <a:t>Requirements</a:t>
            </a:r>
            <a:endParaRPr b="1">
              <a:latin typeface="Times New Roman"/>
              <a:ea typeface="Times New Roman"/>
              <a:cs typeface="Times New Roman"/>
              <a:sym typeface="Times New Roman"/>
            </a:endParaRPr>
          </a:p>
        </p:txBody>
      </p:sp>
      <p:sp>
        <p:nvSpPr>
          <p:cNvPr id="149" name="Google Shape;149;p6"/>
          <p:cNvSpPr txBox="1"/>
          <p:nvPr>
            <p:ph idx="1" type="body"/>
          </p:nvPr>
        </p:nvSpPr>
        <p:spPr>
          <a:xfrm>
            <a:off x="628650" y="1882066"/>
            <a:ext cx="7999809" cy="461080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GB" sz="3000">
                <a:latin typeface="Times New Roman"/>
                <a:ea typeface="Times New Roman"/>
                <a:cs typeface="Times New Roman"/>
                <a:sym typeface="Times New Roman"/>
              </a:rPr>
              <a:t>Hardware :</a:t>
            </a:r>
            <a:endParaRPr/>
          </a:p>
          <a:p>
            <a:pPr indent="-228631" lvl="0" marL="228600" rtl="0" algn="l">
              <a:lnSpc>
                <a:spcPct val="120000"/>
              </a:lnSpc>
              <a:spcBef>
                <a:spcPts val="1000"/>
              </a:spcBef>
              <a:spcAft>
                <a:spcPts val="0"/>
              </a:spcAft>
              <a:buClr>
                <a:schemeClr val="dk1"/>
              </a:buClr>
              <a:buSzPct val="100000"/>
              <a:buFont typeface="Arial"/>
              <a:buChar char="•"/>
            </a:pPr>
            <a:r>
              <a:rPr lang="en-GB" sz="1500">
                <a:latin typeface="Times New Roman"/>
                <a:ea typeface="Times New Roman"/>
                <a:cs typeface="Times New Roman"/>
                <a:sym typeface="Times New Roman"/>
              </a:rPr>
              <a:t> </a:t>
            </a:r>
            <a:r>
              <a:rPr lang="en-GB" sz="2200">
                <a:latin typeface="Times New Roman"/>
                <a:ea typeface="Times New Roman"/>
                <a:cs typeface="Times New Roman"/>
                <a:sym typeface="Times New Roman"/>
              </a:rPr>
              <a:t>Processor: Intel core i3 or above</a:t>
            </a:r>
            <a:endParaRPr/>
          </a:p>
          <a:p>
            <a:pPr indent="-228600" lvl="0" marL="228600" rtl="0" algn="l">
              <a:lnSpc>
                <a:spcPct val="120000"/>
              </a:lnSpc>
              <a:spcBef>
                <a:spcPts val="1000"/>
              </a:spcBef>
              <a:spcAft>
                <a:spcPts val="0"/>
              </a:spcAft>
              <a:buClr>
                <a:schemeClr val="dk1"/>
              </a:buClr>
              <a:buSzPct val="100000"/>
              <a:buFont typeface="Arial"/>
              <a:buChar char="•"/>
            </a:pPr>
            <a:r>
              <a:rPr lang="en-GB" sz="2200">
                <a:latin typeface="Times New Roman"/>
                <a:ea typeface="Times New Roman"/>
                <a:cs typeface="Times New Roman"/>
                <a:sym typeface="Times New Roman"/>
              </a:rPr>
              <a:t> RAM: 4 GB</a:t>
            </a:r>
            <a:endParaRPr/>
          </a:p>
          <a:p>
            <a:pPr indent="-228600" lvl="0" marL="228600" rtl="0" algn="l">
              <a:lnSpc>
                <a:spcPct val="120000"/>
              </a:lnSpc>
              <a:spcBef>
                <a:spcPts val="1000"/>
              </a:spcBef>
              <a:spcAft>
                <a:spcPts val="0"/>
              </a:spcAft>
              <a:buClr>
                <a:schemeClr val="dk1"/>
              </a:buClr>
              <a:buSzPct val="100000"/>
              <a:buFont typeface="Arial"/>
              <a:buChar char="•"/>
            </a:pPr>
            <a:r>
              <a:rPr lang="en-GB" sz="2200">
                <a:latin typeface="Times New Roman"/>
                <a:ea typeface="Times New Roman"/>
                <a:cs typeface="Times New Roman"/>
                <a:sym typeface="Times New Roman"/>
              </a:rPr>
              <a:t> System Type: 32-bit Operating System</a:t>
            </a:r>
            <a:endParaRPr/>
          </a:p>
          <a:p>
            <a:pPr indent="0" lvl="0" marL="0" rtl="0" algn="l">
              <a:lnSpc>
                <a:spcPct val="90000"/>
              </a:lnSpc>
              <a:spcBef>
                <a:spcPts val="100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sz="15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GB" sz="3000">
                <a:latin typeface="Times New Roman"/>
                <a:ea typeface="Times New Roman"/>
                <a:cs typeface="Times New Roman"/>
                <a:sym typeface="Times New Roman"/>
              </a:rPr>
              <a:t>Software </a:t>
            </a:r>
            <a:r>
              <a:rPr lang="en-GB">
                <a:latin typeface="Times New Roman"/>
                <a:ea typeface="Times New Roman"/>
                <a:cs typeface="Times New Roman"/>
                <a:sym typeface="Times New Roman"/>
              </a:rPr>
              <a:t>:</a:t>
            </a:r>
            <a:endParaRPr/>
          </a:p>
          <a:p>
            <a:pPr indent="-228600" lvl="0" marL="228600" rtl="0" algn="l">
              <a:lnSpc>
                <a:spcPct val="120000"/>
              </a:lnSpc>
              <a:spcBef>
                <a:spcPts val="1000"/>
              </a:spcBef>
              <a:spcAft>
                <a:spcPts val="0"/>
              </a:spcAft>
              <a:buClr>
                <a:schemeClr val="dk1"/>
              </a:buClr>
              <a:buSzPct val="100000"/>
              <a:buFont typeface="Arial"/>
              <a:buChar char="•"/>
            </a:pPr>
            <a:r>
              <a:rPr lang="en-GB" sz="2200">
                <a:latin typeface="Times New Roman"/>
                <a:ea typeface="Times New Roman"/>
                <a:cs typeface="Times New Roman"/>
                <a:sym typeface="Times New Roman"/>
              </a:rPr>
              <a:t>Programming language : Python(version above (3.0))</a:t>
            </a:r>
            <a:endParaRPr/>
          </a:p>
          <a:p>
            <a:pPr indent="-228600" lvl="0" marL="228600" rtl="0" algn="l">
              <a:lnSpc>
                <a:spcPct val="120000"/>
              </a:lnSpc>
              <a:spcBef>
                <a:spcPts val="1000"/>
              </a:spcBef>
              <a:spcAft>
                <a:spcPts val="0"/>
              </a:spcAft>
              <a:buClr>
                <a:schemeClr val="dk1"/>
              </a:buClr>
              <a:buSzPct val="100000"/>
              <a:buFont typeface="Arial"/>
              <a:buChar char="•"/>
            </a:pPr>
            <a:r>
              <a:rPr lang="en-GB" sz="2200">
                <a:latin typeface="Times New Roman"/>
                <a:ea typeface="Times New Roman"/>
                <a:cs typeface="Times New Roman"/>
                <a:sym typeface="Times New Roman"/>
              </a:rPr>
              <a:t>Libraries : PIL, Tkinter, io</a:t>
            </a:r>
            <a:endParaRPr/>
          </a:p>
          <a:p>
            <a:pPr indent="-228600" lvl="0" marL="228600" rtl="0" algn="l">
              <a:lnSpc>
                <a:spcPct val="120000"/>
              </a:lnSpc>
              <a:spcBef>
                <a:spcPts val="1000"/>
              </a:spcBef>
              <a:spcAft>
                <a:spcPts val="0"/>
              </a:spcAft>
              <a:buClr>
                <a:schemeClr val="dk1"/>
              </a:buClr>
              <a:buSzPct val="100000"/>
              <a:buFont typeface="Arial"/>
              <a:buChar char="•"/>
            </a:pPr>
            <a:r>
              <a:rPr lang="en-GB" sz="2200">
                <a:latin typeface="Times New Roman"/>
                <a:ea typeface="Times New Roman"/>
                <a:cs typeface="Times New Roman"/>
                <a:sym typeface="Times New Roman"/>
              </a:rPr>
              <a:t>Technologies : Image Processing(Spatial domain)</a:t>
            </a:r>
            <a:endParaRPr/>
          </a:p>
          <a:p>
            <a:pPr indent="-228600" lvl="0" marL="228600" rtl="0" algn="l">
              <a:lnSpc>
                <a:spcPct val="120000"/>
              </a:lnSpc>
              <a:spcBef>
                <a:spcPts val="1000"/>
              </a:spcBef>
              <a:spcAft>
                <a:spcPts val="0"/>
              </a:spcAft>
              <a:buClr>
                <a:schemeClr val="dk1"/>
              </a:buClr>
              <a:buSzPct val="100000"/>
              <a:buFont typeface="Arial"/>
              <a:buChar char="•"/>
            </a:pPr>
            <a:r>
              <a:rPr lang="en-GB" sz="2200">
                <a:latin typeface="Times New Roman"/>
                <a:ea typeface="Times New Roman"/>
                <a:cs typeface="Times New Roman"/>
                <a:sym typeface="Times New Roman"/>
              </a:rPr>
              <a:t>Operating System : Windows 7 or later / Linux</a:t>
            </a:r>
            <a:endParaRPr/>
          </a:p>
          <a:p>
            <a:pPr indent="0" lvl="0" marL="0" rtl="0" algn="l">
              <a:lnSpc>
                <a:spcPct val="90000"/>
              </a:lnSpc>
              <a:spcBef>
                <a:spcPts val="1000"/>
              </a:spcBef>
              <a:spcAft>
                <a:spcPts val="0"/>
              </a:spcAft>
              <a:buClr>
                <a:schemeClr val="dk1"/>
              </a:buClr>
              <a:buSzPct val="100000"/>
              <a:buNone/>
            </a:pPr>
            <a:r>
              <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2020-10-01T17:19:35Z</dcterms:created>
  <dc:creator>pc</dc:creator>
</cp:coreProperties>
</file>