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0" r:id="rId2"/>
    <p:sldId id="323" r:id="rId3"/>
    <p:sldId id="324" r:id="rId4"/>
    <p:sldId id="325" r:id="rId5"/>
    <p:sldId id="337" r:id="rId6"/>
    <p:sldId id="334" r:id="rId7"/>
    <p:sldId id="338" r:id="rId8"/>
    <p:sldId id="328" r:id="rId9"/>
    <p:sldId id="335" r:id="rId10"/>
    <p:sldId id="339" r:id="rId11"/>
    <p:sldId id="340" r:id="rId12"/>
    <p:sldId id="341" r:id="rId13"/>
    <p:sldId id="331" r:id="rId14"/>
    <p:sldId id="332" r:id="rId15"/>
    <p:sldId id="333" r:id="rId16"/>
    <p:sldId id="270" r:id="rId17"/>
    <p:sldId id="271" r:id="rId18"/>
    <p:sldId id="272" r:id="rId19"/>
    <p:sldId id="273" r:id="rId20"/>
    <p:sldId id="33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4660"/>
  </p:normalViewPr>
  <p:slideViewPr>
    <p:cSldViewPr snapToGrid="0">
      <p:cViewPr varScale="1">
        <p:scale>
          <a:sx n="86" d="100"/>
          <a:sy n="86" d="100"/>
        </p:scale>
        <p:origin x="17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5512D124-5CC6-11CF-8D67-00AA00BDCE1D}" ax:persistence="persistStream" r:id="rId1"/>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C93516-01FE-40DF-A555-426674212DD6}"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77E849-6996-490F-9EDB-55101BB113DC}" type="slidenum">
              <a:rPr lang="en-IN" smtClean="0"/>
              <a:t>‹#›</a:t>
            </a:fld>
            <a:endParaRPr lang="en-IN"/>
          </a:p>
        </p:txBody>
      </p:sp>
    </p:spTree>
    <p:extLst>
      <p:ext uri="{BB962C8B-B14F-4D97-AF65-F5344CB8AC3E}">
        <p14:creationId xmlns:p14="http://schemas.microsoft.com/office/powerpoint/2010/main" val="337313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93516-01FE-40DF-A555-426674212DD6}"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77E849-6996-490F-9EDB-55101BB113DC}" type="slidenum">
              <a:rPr lang="en-IN" smtClean="0"/>
              <a:t>‹#›</a:t>
            </a:fld>
            <a:endParaRPr lang="en-IN"/>
          </a:p>
        </p:txBody>
      </p:sp>
    </p:spTree>
    <p:extLst>
      <p:ext uri="{BB962C8B-B14F-4D97-AF65-F5344CB8AC3E}">
        <p14:creationId xmlns:p14="http://schemas.microsoft.com/office/powerpoint/2010/main" val="1041550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93516-01FE-40DF-A555-426674212DD6}"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77E849-6996-490F-9EDB-55101BB113DC}" type="slidenum">
              <a:rPr lang="en-IN" smtClean="0"/>
              <a:t>‹#›</a:t>
            </a:fld>
            <a:endParaRPr lang="en-IN"/>
          </a:p>
        </p:txBody>
      </p:sp>
    </p:spTree>
    <p:extLst>
      <p:ext uri="{BB962C8B-B14F-4D97-AF65-F5344CB8AC3E}">
        <p14:creationId xmlns:p14="http://schemas.microsoft.com/office/powerpoint/2010/main" val="83037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93516-01FE-40DF-A555-426674212DD6}"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77E849-6996-490F-9EDB-55101BB113DC}" type="slidenum">
              <a:rPr lang="en-IN" smtClean="0"/>
              <a:t>‹#›</a:t>
            </a:fld>
            <a:endParaRPr lang="en-IN"/>
          </a:p>
        </p:txBody>
      </p:sp>
    </p:spTree>
    <p:extLst>
      <p:ext uri="{BB962C8B-B14F-4D97-AF65-F5344CB8AC3E}">
        <p14:creationId xmlns:p14="http://schemas.microsoft.com/office/powerpoint/2010/main" val="304369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C93516-01FE-40DF-A555-426674212DD6}"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77E849-6996-490F-9EDB-55101BB113DC}" type="slidenum">
              <a:rPr lang="en-IN" smtClean="0"/>
              <a:t>‹#›</a:t>
            </a:fld>
            <a:endParaRPr lang="en-IN"/>
          </a:p>
        </p:txBody>
      </p:sp>
    </p:spTree>
    <p:extLst>
      <p:ext uri="{BB962C8B-B14F-4D97-AF65-F5344CB8AC3E}">
        <p14:creationId xmlns:p14="http://schemas.microsoft.com/office/powerpoint/2010/main" val="203798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C93516-01FE-40DF-A555-426674212DD6}"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77E849-6996-490F-9EDB-55101BB113DC}" type="slidenum">
              <a:rPr lang="en-IN" smtClean="0"/>
              <a:t>‹#›</a:t>
            </a:fld>
            <a:endParaRPr lang="en-IN"/>
          </a:p>
        </p:txBody>
      </p:sp>
    </p:spTree>
    <p:extLst>
      <p:ext uri="{BB962C8B-B14F-4D97-AF65-F5344CB8AC3E}">
        <p14:creationId xmlns:p14="http://schemas.microsoft.com/office/powerpoint/2010/main" val="420464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C93516-01FE-40DF-A555-426674212DD6}" type="datetimeFigureOut">
              <a:rPr lang="en-IN" smtClean="0"/>
              <a:t>27-05-2021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77E849-6996-490F-9EDB-55101BB113DC}" type="slidenum">
              <a:rPr lang="en-IN" smtClean="0"/>
              <a:t>‹#›</a:t>
            </a:fld>
            <a:endParaRPr lang="en-IN"/>
          </a:p>
        </p:txBody>
      </p:sp>
    </p:spTree>
    <p:extLst>
      <p:ext uri="{BB962C8B-B14F-4D97-AF65-F5344CB8AC3E}">
        <p14:creationId xmlns:p14="http://schemas.microsoft.com/office/powerpoint/2010/main" val="716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C93516-01FE-40DF-A555-426674212DD6}" type="datetimeFigureOut">
              <a:rPr lang="en-IN" smtClean="0"/>
              <a:t>27-05-2021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77E849-6996-490F-9EDB-55101BB113DC}" type="slidenum">
              <a:rPr lang="en-IN" smtClean="0"/>
              <a:t>‹#›</a:t>
            </a:fld>
            <a:endParaRPr lang="en-IN"/>
          </a:p>
        </p:txBody>
      </p:sp>
    </p:spTree>
    <p:extLst>
      <p:ext uri="{BB962C8B-B14F-4D97-AF65-F5344CB8AC3E}">
        <p14:creationId xmlns:p14="http://schemas.microsoft.com/office/powerpoint/2010/main" val="171373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93516-01FE-40DF-A555-426674212DD6}" type="datetimeFigureOut">
              <a:rPr lang="en-IN" smtClean="0"/>
              <a:t>27-05-2021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77E849-6996-490F-9EDB-55101BB113DC}" type="slidenum">
              <a:rPr lang="en-IN" smtClean="0"/>
              <a:t>‹#›</a:t>
            </a:fld>
            <a:endParaRPr lang="en-IN"/>
          </a:p>
        </p:txBody>
      </p:sp>
    </p:spTree>
    <p:extLst>
      <p:ext uri="{BB962C8B-B14F-4D97-AF65-F5344CB8AC3E}">
        <p14:creationId xmlns:p14="http://schemas.microsoft.com/office/powerpoint/2010/main" val="388640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C93516-01FE-40DF-A555-426674212DD6}"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77E849-6996-490F-9EDB-55101BB113DC}" type="slidenum">
              <a:rPr lang="en-IN" smtClean="0"/>
              <a:t>‹#›</a:t>
            </a:fld>
            <a:endParaRPr lang="en-IN"/>
          </a:p>
        </p:txBody>
      </p:sp>
    </p:spTree>
    <p:extLst>
      <p:ext uri="{BB962C8B-B14F-4D97-AF65-F5344CB8AC3E}">
        <p14:creationId xmlns:p14="http://schemas.microsoft.com/office/powerpoint/2010/main" val="190866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C93516-01FE-40DF-A555-426674212DD6}"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77E849-6996-490F-9EDB-55101BB113DC}" type="slidenum">
              <a:rPr lang="en-IN" smtClean="0"/>
              <a:t>‹#›</a:t>
            </a:fld>
            <a:endParaRPr lang="en-IN"/>
          </a:p>
        </p:txBody>
      </p:sp>
    </p:spTree>
    <p:extLst>
      <p:ext uri="{BB962C8B-B14F-4D97-AF65-F5344CB8AC3E}">
        <p14:creationId xmlns:p14="http://schemas.microsoft.com/office/powerpoint/2010/main" val="20404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93516-01FE-40DF-A555-426674212DD6}" type="datetimeFigureOut">
              <a:rPr lang="en-IN" smtClean="0"/>
              <a:t>27-05-2021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7E849-6996-490F-9EDB-55101BB113DC}" type="slidenum">
              <a:rPr lang="en-IN" smtClean="0"/>
              <a:t>‹#›</a:t>
            </a:fld>
            <a:endParaRPr lang="en-IN"/>
          </a:p>
        </p:txBody>
      </p:sp>
    </p:spTree>
    <p:extLst>
      <p:ext uri="{BB962C8B-B14F-4D97-AF65-F5344CB8AC3E}">
        <p14:creationId xmlns:p14="http://schemas.microsoft.com/office/powerpoint/2010/main" val="1771018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control" Target="../activeX/activeX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3962400" y="152400"/>
            <a:ext cx="1219200" cy="487680"/>
          </a:xfrm>
          <a:prstGeom prst="rect">
            <a:avLst/>
          </a:prstGeom>
          <a:solidFill>
            <a:srgbClr val="FFFFFF"/>
          </a:solidFill>
        </p:spPr>
      </p:pic>
      <p:sp>
        <p:nvSpPr>
          <p:cNvPr id="1030" name="Rectangle 6"/>
          <p:cNvSpPr>
            <a:spLocks noChangeArrowheads="1"/>
          </p:cNvSpPr>
          <p:nvPr/>
        </p:nvSpPr>
        <p:spPr bwMode="auto">
          <a:xfrm>
            <a:off x="0" y="1247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9"/>
          <p:cNvSpPr/>
          <p:nvPr/>
        </p:nvSpPr>
        <p:spPr>
          <a:xfrm>
            <a:off x="685800" y="609600"/>
            <a:ext cx="8229600" cy="1384995"/>
          </a:xfrm>
          <a:prstGeom prst="rect">
            <a:avLst/>
          </a:prstGeom>
        </p:spPr>
        <p:txBody>
          <a:bodyPr wrap="square">
            <a:spAutoFit/>
          </a:bodyPr>
          <a:lstStyle/>
          <a:p>
            <a:pPr lvl="0" algn="ctr" fontAlgn="base">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SREENIDHI INSTITUTE OF SCIENCE AND TECHNOLOGY</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 AUTONOMOUS INSTITUTION Approved by UGC)</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r>
              <a:rPr kumimoji="0" lang="en-US" sz="1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Yamnampet</a:t>
            </a: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1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Ghatkesar</a:t>
            </a: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R.R. District -501 301</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DEPARTMENT OF </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COMPUTER SCIENCE </a:t>
            </a:r>
            <a:r>
              <a:rPr lang="en-US" b="1" dirty="0">
                <a:latin typeface="Times New Roman" pitchFamily="18" charset="0"/>
                <a:ea typeface="Calibri" pitchFamily="34" charset="0"/>
                <a:cs typeface="Times New Roman" pitchFamily="18" charset="0"/>
              </a:rPr>
              <a:t>AND</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ENGINEERING</a:t>
            </a:r>
            <a:endParaRPr kumimoji="0" lang="en-US" sz="900" b="0" i="0" u="none" strike="noStrike" cap="none" normalizeH="0" baseline="0" dirty="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1790700" y="2020391"/>
            <a:ext cx="6477000" cy="19697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Project-2 </a:t>
            </a:r>
            <a:r>
              <a:rPr lang="en-US" b="1" dirty="0">
                <a:latin typeface="Times New Roman" pitchFamily="18" charset="0"/>
                <a:ea typeface="Calibri" pitchFamily="34" charset="0"/>
                <a:cs typeface="Times New Roman" pitchFamily="18" charset="0"/>
              </a:rPr>
              <a:t>Implementation</a:t>
            </a:r>
            <a:r>
              <a:rPr kumimoji="0" lang="en-US" sz="1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Presentation</a:t>
            </a:r>
            <a:endParaRPr kumimoji="0" lang="en-US" sz="8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On </a:t>
            </a:r>
          </a:p>
          <a:p>
            <a:pPr marL="0" marR="0" lvl="0" indent="0" algn="ctr" defTabSz="914400" rtl="0" eaLnBrk="0" fontAlgn="base" latinLnBrk="0" hangingPunct="0">
              <a:lnSpc>
                <a:spcPct val="100000"/>
              </a:lnSpc>
              <a:spcBef>
                <a:spcPct val="0"/>
              </a:spcBef>
              <a:spcAft>
                <a:spcPct val="0"/>
              </a:spcAft>
              <a:buClrTx/>
              <a:buSzTx/>
              <a:buFontTx/>
              <a:buNone/>
              <a:tabLst/>
            </a:pPr>
            <a:r>
              <a:rPr lang="en-US" sz="2000" b="1" dirty="0">
                <a:latin typeface="Times New Roman" panose="02020603050405020304" pitchFamily="18" charset="0"/>
                <a:cs typeface="Times New Roman" panose="02020603050405020304" pitchFamily="18" charset="0"/>
              </a:rPr>
              <a:t>A TIME-SERIES PREDICTION MODEL USING LONG-SHORT TERM MEMORY NETWORKS FOR PREDICTION OF COVID – 19 DATA</a:t>
            </a:r>
            <a:br>
              <a:rPr lang="en-US" sz="2800" b="1" dirty="0">
                <a:latin typeface="Times New Roman" panose="02020603050405020304" pitchFamily="18" charset="0"/>
                <a:cs typeface="Times New Roman" panose="02020603050405020304" pitchFamily="18" charset="0"/>
              </a:rPr>
            </a:b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32" name="Rectangle 8"/>
          <p:cNvSpPr>
            <a:spLocks noChangeArrowheads="1"/>
          </p:cNvSpPr>
          <p:nvPr/>
        </p:nvSpPr>
        <p:spPr bwMode="auto">
          <a:xfrm>
            <a:off x="876300" y="3698290"/>
            <a:ext cx="73914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Batch No: C16</a:t>
            </a:r>
          </a:p>
          <a:p>
            <a:pPr marL="0" marR="0" lvl="0" indent="457200" algn="ctr" defTabSz="914400" rtl="0" eaLnBrk="1" fontAlgn="base" latinLnBrk="0" hangingPunct="1">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lang="en-US" dirty="0">
                <a:latin typeface="Times New Roman" pitchFamily="18" charset="0"/>
                <a:ea typeface="Calibri" pitchFamily="34" charset="0"/>
                <a:cs typeface="Times New Roman" pitchFamily="18" charset="0"/>
              </a:rPr>
              <a:t>Baddam HimaBindu</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(17311A05D2)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lang="pt-BR" dirty="0">
                <a:latin typeface="Times New Roman" pitchFamily="18" charset="0"/>
                <a:ea typeface="Calibri" pitchFamily="34" charset="0"/>
                <a:cs typeface="Times New Roman" pitchFamily="18" charset="0"/>
              </a:rPr>
              <a:t>      Cheedu Sowmya</a:t>
            </a:r>
            <a:r>
              <a:rPr kumimoji="0" lang="pt-BR"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(17311A05D4)</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lang="en-US" dirty="0">
                <a:latin typeface="Times New Roman" pitchFamily="18" charset="0"/>
                <a:ea typeface="Calibri" pitchFamily="34" charset="0"/>
                <a:cs typeface="Times New Roman" pitchFamily="18" charset="0"/>
              </a:rPr>
              <a:t> Mannem Nagalaxmi (17311A05F1)</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609600" y="5653446"/>
            <a:ext cx="8229600"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Internal Guide             Project Coordinator            </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Head of the Department </a:t>
            </a:r>
            <a:endPar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lvl="0"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lang="en-US" dirty="0">
                <a:latin typeface="Times New Roman" pitchFamily="18" charset="0"/>
                <a:ea typeface="Calibri" pitchFamily="34" charset="0"/>
                <a:cs typeface="Times New Roman" pitchFamily="18" charset="0"/>
              </a:rPr>
              <a:t>Ms. J.Neha</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Mrs.</a:t>
            </a:r>
            <a:r>
              <a:rPr lang="en-US" dirty="0">
                <a:latin typeface="Times New Roman" pitchFamily="18" charset="0"/>
                <a:ea typeface="Calibri" pitchFamily="34" charset="0"/>
                <a:cs typeface="Times New Roman" pitchFamily="18" charset="0"/>
              </a:rPr>
              <a:t> Preethi Jeevan</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Dr. Aruna Varanasi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id="{D5B78619-B408-4540-ADA4-14E13E976F1C}"/>
              </a:ext>
            </a:extLst>
          </p:cNvPr>
          <p:cNvSpPr>
            <a:spLocks noGrp="1"/>
          </p:cNvSpPr>
          <p:nvPr>
            <p:ph type="sldNum" sz="quarter" idx="12"/>
          </p:nvPr>
        </p:nvSpPr>
        <p:spPr/>
        <p:txBody>
          <a:bodyPr/>
          <a:lstStyle/>
          <a:p>
            <a:fld id="{E9489EF9-A521-48B0-8BF8-40CF79F7488F}"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4A6F-5CCE-4961-8A4E-170CA155806B}"/>
              </a:ext>
            </a:extLst>
          </p:cNvPr>
          <p:cNvSpPr>
            <a:spLocks noGrp="1"/>
          </p:cNvSpPr>
          <p:nvPr>
            <p:ph type="title"/>
          </p:nvPr>
        </p:nvSpPr>
        <p:spPr/>
        <p:txBody>
          <a:bodyPr>
            <a:normAutofit/>
          </a:bodyPr>
          <a:lstStyle/>
          <a:p>
            <a:r>
              <a:rPr lang="en-GB" dirty="0">
                <a:latin typeface="+mn-lt"/>
              </a:rPr>
              <a:t>TESTING</a:t>
            </a:r>
            <a:endParaRPr lang="en-IN" dirty="0">
              <a:latin typeface="+mn-lt"/>
            </a:endParaRPr>
          </a:p>
        </p:txBody>
      </p:sp>
      <p:sp>
        <p:nvSpPr>
          <p:cNvPr id="3" name="Content Placeholder 2">
            <a:extLst>
              <a:ext uri="{FF2B5EF4-FFF2-40B4-BE49-F238E27FC236}">
                <a16:creationId xmlns:a16="http://schemas.microsoft.com/office/drawing/2014/main" id="{70F6AF2D-4BC5-49B8-9E69-636D8CDC1B3F}"/>
              </a:ext>
            </a:extLst>
          </p:cNvPr>
          <p:cNvSpPr>
            <a:spLocks noGrp="1"/>
          </p:cNvSpPr>
          <p:nvPr>
            <p:ph idx="1"/>
          </p:nvPr>
        </p:nvSpPr>
        <p:spPr>
          <a:xfrm>
            <a:off x="628649" y="1690688"/>
            <a:ext cx="8284531" cy="4802185"/>
          </a:xfrm>
        </p:spPr>
        <p:txBody>
          <a:bodyPr/>
          <a:lstStyle/>
          <a:p>
            <a:pPr>
              <a:spcBef>
                <a:spcPts val="5"/>
              </a:spcBef>
              <a:tabLst>
                <a:tab pos="508635" algn="l"/>
              </a:tabLst>
            </a:pPr>
            <a:r>
              <a:rPr lang="en-US" sz="1800" b="1"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Black Box</a:t>
            </a:r>
            <a:r>
              <a:rPr lang="en-US" sz="1800" b="1" i="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65100" algn="just">
              <a:lnSpc>
                <a:spcPct val="100000"/>
              </a:lnSpc>
            </a:pPr>
            <a:r>
              <a:rPr lang="en-US" sz="1800" dirty="0">
                <a:solidFill>
                  <a:srgbClr val="131516"/>
                </a:solidFill>
                <a:effectLst/>
                <a:latin typeface="Times New Roman" panose="02020603050405020304" pitchFamily="18" charset="0"/>
                <a:ea typeface="Times New Roman" panose="02020603050405020304" pitchFamily="18" charset="0"/>
              </a:rPr>
              <a:t>Blackbox testing is testing the functionality of an application without knowing the details of its</a:t>
            </a:r>
            <a:r>
              <a:rPr lang="en-US" sz="1800" spc="-85" dirty="0">
                <a:solidFill>
                  <a:srgbClr val="131516"/>
                </a:solidFill>
                <a:effectLst/>
                <a:latin typeface="Times New Roman" panose="02020603050405020304" pitchFamily="18" charset="0"/>
                <a:ea typeface="Times New Roman" panose="02020603050405020304" pitchFamily="18" charset="0"/>
              </a:rPr>
              <a:t> </a:t>
            </a:r>
            <a:r>
              <a:rPr lang="en-US" sz="1800" dirty="0">
                <a:solidFill>
                  <a:srgbClr val="131516"/>
                </a:solidFill>
                <a:effectLst/>
                <a:latin typeface="Times New Roman" panose="02020603050405020304" pitchFamily="18" charset="0"/>
                <a:ea typeface="Times New Roman" panose="02020603050405020304" pitchFamily="18" charset="0"/>
              </a:rPr>
              <a:t>implementation</a:t>
            </a:r>
            <a:r>
              <a:rPr lang="en-US" sz="1800" spc="-80" dirty="0">
                <a:solidFill>
                  <a:srgbClr val="131516"/>
                </a:solidFill>
                <a:effectLst/>
                <a:latin typeface="Times New Roman" panose="02020603050405020304" pitchFamily="18" charset="0"/>
                <a:ea typeface="Times New Roman" panose="02020603050405020304" pitchFamily="18" charset="0"/>
              </a:rPr>
              <a:t> </a:t>
            </a:r>
            <a:r>
              <a:rPr lang="en-US" sz="1800" dirty="0">
                <a:solidFill>
                  <a:srgbClr val="131516"/>
                </a:solidFill>
                <a:effectLst/>
                <a:latin typeface="Times New Roman" panose="02020603050405020304" pitchFamily="18" charset="0"/>
                <a:ea typeface="Times New Roman" panose="02020603050405020304" pitchFamily="18" charset="0"/>
              </a:rPr>
              <a:t>including</a:t>
            </a:r>
            <a:r>
              <a:rPr lang="en-US" sz="1800" spc="-75" dirty="0">
                <a:solidFill>
                  <a:srgbClr val="131516"/>
                </a:solidFill>
                <a:effectLst/>
                <a:latin typeface="Times New Roman" panose="02020603050405020304" pitchFamily="18" charset="0"/>
                <a:ea typeface="Times New Roman" panose="02020603050405020304" pitchFamily="18" charset="0"/>
              </a:rPr>
              <a:t> </a:t>
            </a:r>
            <a:r>
              <a:rPr lang="en-US" sz="1800" dirty="0">
                <a:solidFill>
                  <a:srgbClr val="131516"/>
                </a:solidFill>
                <a:effectLst/>
                <a:latin typeface="Times New Roman" panose="02020603050405020304" pitchFamily="18" charset="0"/>
                <a:ea typeface="Times New Roman" panose="02020603050405020304" pitchFamily="18" charset="0"/>
              </a:rPr>
              <a:t>internal</a:t>
            </a:r>
            <a:r>
              <a:rPr lang="en-US" sz="1800" spc="-80" dirty="0">
                <a:solidFill>
                  <a:srgbClr val="131516"/>
                </a:solidFill>
                <a:effectLst/>
                <a:latin typeface="Times New Roman" panose="02020603050405020304" pitchFamily="18" charset="0"/>
                <a:ea typeface="Times New Roman" panose="02020603050405020304" pitchFamily="18" charset="0"/>
              </a:rPr>
              <a:t> </a:t>
            </a:r>
            <a:r>
              <a:rPr lang="en-US" sz="1800" dirty="0">
                <a:solidFill>
                  <a:srgbClr val="131516"/>
                </a:solidFill>
                <a:effectLst/>
                <a:latin typeface="Times New Roman" panose="02020603050405020304" pitchFamily="18" charset="0"/>
                <a:ea typeface="Times New Roman" panose="02020603050405020304" pitchFamily="18" charset="0"/>
              </a:rPr>
              <a:t>program</a:t>
            </a:r>
            <a:r>
              <a:rPr lang="en-US" sz="1800" spc="-75" dirty="0">
                <a:solidFill>
                  <a:srgbClr val="131516"/>
                </a:solidFill>
                <a:effectLst/>
                <a:latin typeface="Times New Roman" panose="02020603050405020304" pitchFamily="18" charset="0"/>
                <a:ea typeface="Times New Roman" panose="02020603050405020304" pitchFamily="18" charset="0"/>
              </a:rPr>
              <a:t> </a:t>
            </a:r>
            <a:r>
              <a:rPr lang="en-US" sz="1800" dirty="0">
                <a:solidFill>
                  <a:srgbClr val="131516"/>
                </a:solidFill>
                <a:effectLst/>
                <a:latin typeface="Times New Roman" panose="02020603050405020304" pitchFamily="18" charset="0"/>
                <a:ea typeface="Times New Roman" panose="02020603050405020304" pitchFamily="18" charset="0"/>
              </a:rPr>
              <a:t>structure,</a:t>
            </a:r>
            <a:r>
              <a:rPr lang="en-US" sz="1800" spc="-85" dirty="0">
                <a:solidFill>
                  <a:srgbClr val="131516"/>
                </a:solidFill>
                <a:effectLst/>
                <a:latin typeface="Times New Roman" panose="02020603050405020304" pitchFamily="18" charset="0"/>
                <a:ea typeface="Times New Roman" panose="02020603050405020304" pitchFamily="18" charset="0"/>
              </a:rPr>
              <a:t> </a:t>
            </a:r>
            <a:r>
              <a:rPr lang="en-US" sz="1800" dirty="0">
                <a:solidFill>
                  <a:srgbClr val="131516"/>
                </a:solidFill>
                <a:effectLst/>
                <a:latin typeface="Times New Roman" panose="02020603050405020304" pitchFamily="18" charset="0"/>
                <a:ea typeface="Times New Roman" panose="02020603050405020304" pitchFamily="18" charset="0"/>
              </a:rPr>
              <a:t>data</a:t>
            </a:r>
            <a:r>
              <a:rPr lang="en-US" sz="1800" spc="-85" dirty="0">
                <a:solidFill>
                  <a:srgbClr val="131516"/>
                </a:solidFill>
                <a:effectLst/>
                <a:latin typeface="Times New Roman" panose="02020603050405020304" pitchFamily="18" charset="0"/>
                <a:ea typeface="Times New Roman" panose="02020603050405020304" pitchFamily="18" charset="0"/>
              </a:rPr>
              <a:t> </a:t>
            </a:r>
            <a:r>
              <a:rPr lang="en-US" sz="1800" dirty="0">
                <a:solidFill>
                  <a:srgbClr val="131516"/>
                </a:solidFill>
                <a:effectLst/>
                <a:latin typeface="Times New Roman" panose="02020603050405020304" pitchFamily="18" charset="0"/>
                <a:ea typeface="Times New Roman" panose="02020603050405020304" pitchFamily="18" charset="0"/>
              </a:rPr>
              <a:t>structures</a:t>
            </a:r>
            <a:r>
              <a:rPr lang="en-US" sz="1800" spc="-70" dirty="0">
                <a:solidFill>
                  <a:srgbClr val="131516"/>
                </a:solidFill>
                <a:effectLst/>
                <a:latin typeface="Times New Roman" panose="02020603050405020304" pitchFamily="18" charset="0"/>
                <a:ea typeface="Times New Roman" panose="02020603050405020304" pitchFamily="18" charset="0"/>
              </a:rPr>
              <a:t> </a:t>
            </a:r>
            <a:r>
              <a:rPr lang="en-US" sz="1800" dirty="0">
                <a:solidFill>
                  <a:srgbClr val="131516"/>
                </a:solidFill>
                <a:effectLst/>
                <a:latin typeface="Times New Roman" panose="02020603050405020304" pitchFamily="18" charset="0"/>
                <a:ea typeface="Times New Roman" panose="02020603050405020304" pitchFamily="18" charset="0"/>
              </a:rPr>
              <a:t>etc.</a:t>
            </a:r>
            <a:r>
              <a:rPr lang="en-US" sz="1800" spc="-70" dirty="0">
                <a:solidFill>
                  <a:srgbClr val="131516"/>
                </a:solidFill>
                <a:effectLst/>
                <a:latin typeface="Times New Roman" panose="02020603050405020304" pitchFamily="18" charset="0"/>
                <a:ea typeface="Times New Roman" panose="02020603050405020304" pitchFamily="18" charset="0"/>
              </a:rPr>
              <a:t> </a:t>
            </a:r>
            <a:r>
              <a:rPr lang="en-US" sz="1800" dirty="0">
                <a:solidFill>
                  <a:srgbClr val="131516"/>
                </a:solidFill>
                <a:effectLst/>
                <a:latin typeface="Times New Roman" panose="02020603050405020304" pitchFamily="18" charset="0"/>
                <a:ea typeface="Times New Roman" panose="02020603050405020304" pitchFamily="18" charset="0"/>
              </a:rPr>
              <a:t>Test</a:t>
            </a:r>
            <a:r>
              <a:rPr lang="en-US" sz="1800" spc="-80" dirty="0">
                <a:solidFill>
                  <a:srgbClr val="131516"/>
                </a:solidFill>
                <a:effectLst/>
                <a:latin typeface="Times New Roman" panose="02020603050405020304" pitchFamily="18" charset="0"/>
                <a:ea typeface="Times New Roman" panose="02020603050405020304" pitchFamily="18" charset="0"/>
              </a:rPr>
              <a:t> </a:t>
            </a:r>
            <a:r>
              <a:rPr lang="en-US" sz="1800" dirty="0">
                <a:solidFill>
                  <a:srgbClr val="131516"/>
                </a:solidFill>
                <a:effectLst/>
                <a:latin typeface="Times New Roman" panose="02020603050405020304" pitchFamily="18" charset="0"/>
                <a:ea typeface="Times New Roman" panose="02020603050405020304" pitchFamily="18" charset="0"/>
              </a:rPr>
              <a:t>cases</a:t>
            </a:r>
            <a:r>
              <a:rPr lang="en-US" sz="1800" spc="-65" dirty="0">
                <a:solidFill>
                  <a:srgbClr val="131516"/>
                </a:solidFill>
                <a:effectLst/>
                <a:latin typeface="Times New Roman" panose="02020603050405020304" pitchFamily="18" charset="0"/>
                <a:ea typeface="Times New Roman" panose="02020603050405020304" pitchFamily="18" charset="0"/>
              </a:rPr>
              <a:t> </a:t>
            </a:r>
            <a:r>
              <a:rPr lang="en-US" sz="1800" dirty="0">
                <a:solidFill>
                  <a:srgbClr val="131516"/>
                </a:solidFill>
                <a:effectLst/>
                <a:latin typeface="Times New Roman" panose="02020603050405020304" pitchFamily="18" charset="0"/>
                <a:ea typeface="Times New Roman" panose="02020603050405020304" pitchFamily="18" charset="0"/>
              </a:rPr>
              <a:t>for</a:t>
            </a:r>
            <a:r>
              <a:rPr lang="en-US" sz="1800" spc="-90" dirty="0">
                <a:solidFill>
                  <a:srgbClr val="131516"/>
                </a:solidFill>
                <a:effectLst/>
                <a:latin typeface="Times New Roman" panose="02020603050405020304" pitchFamily="18" charset="0"/>
                <a:ea typeface="Times New Roman" panose="02020603050405020304" pitchFamily="18" charset="0"/>
              </a:rPr>
              <a:t> </a:t>
            </a:r>
            <a:r>
              <a:rPr lang="en-US" sz="1800" dirty="0">
                <a:solidFill>
                  <a:srgbClr val="131516"/>
                </a:solidFill>
                <a:effectLst/>
                <a:latin typeface="Times New Roman" panose="02020603050405020304" pitchFamily="18" charset="0"/>
                <a:ea typeface="Times New Roman" panose="02020603050405020304" pitchFamily="18" charset="0"/>
              </a:rPr>
              <a:t>black box testing are created based on the requirement specifications. Therefore, it is also called as specification-based testing. Fig represents the black box testing:</a:t>
            </a:r>
          </a:p>
          <a:p>
            <a:pPr marL="165100" algn="just">
              <a:lnSpc>
                <a:spcPct val="100000"/>
              </a:lnSpc>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9" name="Picture 8">
            <a:extLst>
              <a:ext uri="{FF2B5EF4-FFF2-40B4-BE49-F238E27FC236}">
                <a16:creationId xmlns:a16="http://schemas.microsoft.com/office/drawing/2014/main" id="{9FF90AAE-6287-402D-ABE8-1AD9CBE257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67665" y="4358935"/>
            <a:ext cx="3329128" cy="1374144"/>
          </a:xfrm>
          <a:prstGeom prst="rect">
            <a:avLst/>
          </a:prstGeom>
          <a:noFill/>
        </p:spPr>
      </p:pic>
      <p:pic>
        <p:nvPicPr>
          <p:cNvPr id="10" name="Picture 9">
            <a:extLst>
              <a:ext uri="{FF2B5EF4-FFF2-40B4-BE49-F238E27FC236}">
                <a16:creationId xmlns:a16="http://schemas.microsoft.com/office/drawing/2014/main" id="{5788669C-91E3-43F8-B0DB-CCF63A8136F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35808" y="4223684"/>
            <a:ext cx="4055431" cy="2269190"/>
          </a:xfrm>
          <a:prstGeom prst="rect">
            <a:avLst/>
          </a:prstGeom>
          <a:noFill/>
        </p:spPr>
      </p:pic>
    </p:spTree>
    <p:extLst>
      <p:ext uri="{BB962C8B-B14F-4D97-AF65-F5344CB8AC3E}">
        <p14:creationId xmlns:p14="http://schemas.microsoft.com/office/powerpoint/2010/main" val="292290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CB069F1A-BF66-4C6C-89BE-1528972FA2E1}"/>
              </a:ext>
            </a:extLst>
          </p:cNvPr>
          <p:cNvGraphicFramePr>
            <a:graphicFrameLocks noGrp="1"/>
          </p:cNvGraphicFramePr>
          <p:nvPr>
            <p:ph idx="1"/>
            <p:extLst>
              <p:ext uri="{D42A27DB-BD31-4B8C-83A1-F6EECF244321}">
                <p14:modId xmlns:p14="http://schemas.microsoft.com/office/powerpoint/2010/main" val="1625389903"/>
              </p:ext>
            </p:extLst>
          </p:nvPr>
        </p:nvGraphicFramePr>
        <p:xfrm>
          <a:off x="355107" y="548640"/>
          <a:ext cx="8265112" cy="6309360"/>
        </p:xfrm>
        <a:graphic>
          <a:graphicData uri="http://schemas.openxmlformats.org/drawingml/2006/table">
            <a:tbl>
              <a:tblPr firstRow="1" bandRow="1">
                <a:tableStyleId>{5C22544A-7EE6-4342-B048-85BDC9FD1C3A}</a:tableStyleId>
              </a:tblPr>
              <a:tblGrid>
                <a:gridCol w="985421">
                  <a:extLst>
                    <a:ext uri="{9D8B030D-6E8A-4147-A177-3AD203B41FA5}">
                      <a16:colId xmlns:a16="http://schemas.microsoft.com/office/drawing/2014/main" val="244837719"/>
                    </a:ext>
                  </a:extLst>
                </a:gridCol>
                <a:gridCol w="1367162">
                  <a:extLst>
                    <a:ext uri="{9D8B030D-6E8A-4147-A177-3AD203B41FA5}">
                      <a16:colId xmlns:a16="http://schemas.microsoft.com/office/drawing/2014/main" val="4119130251"/>
                    </a:ext>
                  </a:extLst>
                </a:gridCol>
                <a:gridCol w="1204381">
                  <a:extLst>
                    <a:ext uri="{9D8B030D-6E8A-4147-A177-3AD203B41FA5}">
                      <a16:colId xmlns:a16="http://schemas.microsoft.com/office/drawing/2014/main" val="1334583824"/>
                    </a:ext>
                  </a:extLst>
                </a:gridCol>
                <a:gridCol w="1177037">
                  <a:extLst>
                    <a:ext uri="{9D8B030D-6E8A-4147-A177-3AD203B41FA5}">
                      <a16:colId xmlns:a16="http://schemas.microsoft.com/office/drawing/2014/main" val="3082464946"/>
                    </a:ext>
                  </a:extLst>
                </a:gridCol>
                <a:gridCol w="1177037">
                  <a:extLst>
                    <a:ext uri="{9D8B030D-6E8A-4147-A177-3AD203B41FA5}">
                      <a16:colId xmlns:a16="http://schemas.microsoft.com/office/drawing/2014/main" val="2757984115"/>
                    </a:ext>
                  </a:extLst>
                </a:gridCol>
                <a:gridCol w="1177037">
                  <a:extLst>
                    <a:ext uri="{9D8B030D-6E8A-4147-A177-3AD203B41FA5}">
                      <a16:colId xmlns:a16="http://schemas.microsoft.com/office/drawing/2014/main" val="1399078563"/>
                    </a:ext>
                  </a:extLst>
                </a:gridCol>
                <a:gridCol w="1177037">
                  <a:extLst>
                    <a:ext uri="{9D8B030D-6E8A-4147-A177-3AD203B41FA5}">
                      <a16:colId xmlns:a16="http://schemas.microsoft.com/office/drawing/2014/main" val="3686345244"/>
                    </a:ext>
                  </a:extLst>
                </a:gridCol>
              </a:tblGrid>
              <a:tr h="567721">
                <a:tc>
                  <a:txBody>
                    <a:bodyPr/>
                    <a:lstStyle/>
                    <a:p>
                      <a:r>
                        <a:rPr lang="en-GB" dirty="0"/>
                        <a:t>Testcase ID</a:t>
                      </a:r>
                      <a:endParaRPr lang="en-IN" dirty="0"/>
                    </a:p>
                  </a:txBody>
                  <a:tcPr/>
                </a:tc>
                <a:tc>
                  <a:txBody>
                    <a:bodyPr/>
                    <a:lstStyle/>
                    <a:p>
                      <a:r>
                        <a:rPr lang="en-GB" dirty="0"/>
                        <a:t>Testcase Name</a:t>
                      </a:r>
                      <a:endParaRPr lang="en-IN" dirty="0"/>
                    </a:p>
                  </a:txBody>
                  <a:tcPr/>
                </a:tc>
                <a:tc>
                  <a:txBody>
                    <a:bodyPr/>
                    <a:lstStyle/>
                    <a:p>
                      <a:r>
                        <a:rPr lang="en-GB" dirty="0"/>
                        <a:t>Testcase scenario</a:t>
                      </a:r>
                      <a:endParaRPr lang="en-IN" dirty="0"/>
                    </a:p>
                  </a:txBody>
                  <a:tcPr/>
                </a:tc>
                <a:tc>
                  <a:txBody>
                    <a:bodyPr/>
                    <a:lstStyle/>
                    <a:p>
                      <a:r>
                        <a:rPr lang="en-GB" dirty="0"/>
                        <a:t>Expected</a:t>
                      </a:r>
                      <a:endParaRPr lang="en-IN" dirty="0"/>
                    </a:p>
                  </a:txBody>
                  <a:tcPr/>
                </a:tc>
                <a:tc>
                  <a:txBody>
                    <a:bodyPr/>
                    <a:lstStyle/>
                    <a:p>
                      <a:r>
                        <a:rPr lang="en-GB" dirty="0"/>
                        <a:t>Actual</a:t>
                      </a:r>
                      <a:endParaRPr lang="en-IN" dirty="0"/>
                    </a:p>
                  </a:txBody>
                  <a:tcPr/>
                </a:tc>
                <a:tc>
                  <a:txBody>
                    <a:bodyPr/>
                    <a:lstStyle/>
                    <a:p>
                      <a:r>
                        <a:rPr lang="en-GB" dirty="0"/>
                        <a:t>Testcase status</a:t>
                      </a:r>
                      <a:endParaRPr lang="en-IN" dirty="0"/>
                    </a:p>
                  </a:txBody>
                  <a:tcPr/>
                </a:tc>
                <a:tc>
                  <a:txBody>
                    <a:bodyPr/>
                    <a:lstStyle/>
                    <a:p>
                      <a:r>
                        <a:rPr lang="en-GB" dirty="0"/>
                        <a:t>Remarks</a:t>
                      </a:r>
                      <a:endParaRPr lang="en-IN" dirty="0"/>
                    </a:p>
                  </a:txBody>
                  <a:tcPr/>
                </a:tc>
                <a:extLst>
                  <a:ext uri="{0D108BD9-81ED-4DB2-BD59-A6C34878D82A}">
                    <a16:rowId xmlns:a16="http://schemas.microsoft.com/office/drawing/2014/main" val="781820508"/>
                  </a:ext>
                </a:extLst>
              </a:tr>
              <a:tr h="1540957">
                <a:tc>
                  <a:txBody>
                    <a:bodyPr/>
                    <a:lstStyle/>
                    <a:p>
                      <a:r>
                        <a:rPr lang="en-GB" dirty="0"/>
                        <a:t>01</a:t>
                      </a:r>
                      <a:endParaRPr lang="en-IN" dirty="0"/>
                    </a:p>
                  </a:txBody>
                  <a:tcPr/>
                </a:tc>
                <a:tc>
                  <a:txBody>
                    <a:bodyPr/>
                    <a:lstStyle/>
                    <a:p>
                      <a:r>
                        <a:rPr lang="en-GB" dirty="0"/>
                        <a:t>01/01/2021</a:t>
                      </a:r>
                      <a:endParaRPr lang="en-IN" dirty="0"/>
                    </a:p>
                  </a:txBody>
                  <a:tcPr/>
                </a:tc>
                <a:tc>
                  <a:txBody>
                    <a:bodyPr/>
                    <a:lstStyle/>
                    <a:p>
                      <a:r>
                        <a:rPr lang="en-GB" dirty="0"/>
                        <a:t>Confirmed cases till the end of 2020</a:t>
                      </a:r>
                      <a:endParaRPr lang="en-IN" dirty="0"/>
                    </a:p>
                  </a:txBody>
                  <a:tcPr/>
                </a:tc>
                <a:tc>
                  <a:txBody>
                    <a:bodyPr/>
                    <a:lstStyle/>
                    <a:p>
                      <a:r>
                        <a:rPr lang="en-GB" dirty="0"/>
                        <a:t>10286709</a:t>
                      </a:r>
                      <a:endParaRPr lang="en-IN" dirty="0"/>
                    </a:p>
                  </a:txBody>
                  <a:tcPr/>
                </a:tc>
                <a:tc>
                  <a:txBody>
                    <a:bodyPr/>
                    <a:lstStyle/>
                    <a:p>
                      <a:r>
                        <a:rPr lang="en-GB" dirty="0"/>
                        <a:t>9829005</a:t>
                      </a:r>
                      <a:endParaRPr lang="en-IN" dirty="0"/>
                    </a:p>
                  </a:txBody>
                  <a:tcPr/>
                </a:tc>
                <a:tc>
                  <a:txBody>
                    <a:bodyPr/>
                    <a:lstStyle/>
                    <a:p>
                      <a:r>
                        <a:rPr lang="en-GB" dirty="0"/>
                        <a:t>pass</a:t>
                      </a:r>
                      <a:endParaRPr lang="en-IN" dirty="0"/>
                    </a:p>
                  </a:txBody>
                  <a:tcPr/>
                </a:tc>
                <a:tc>
                  <a:txBody>
                    <a:bodyPr/>
                    <a:lstStyle/>
                    <a:p>
                      <a:r>
                        <a:rPr lang="en-GB" dirty="0"/>
                        <a:t>Gave output with only error rate of less than 5%</a:t>
                      </a:r>
                      <a:endParaRPr lang="en-IN" dirty="0"/>
                    </a:p>
                  </a:txBody>
                  <a:tcPr/>
                </a:tc>
                <a:extLst>
                  <a:ext uri="{0D108BD9-81ED-4DB2-BD59-A6C34878D82A}">
                    <a16:rowId xmlns:a16="http://schemas.microsoft.com/office/drawing/2014/main" val="2001185640"/>
                  </a:ext>
                </a:extLst>
              </a:tr>
              <a:tr h="1297648">
                <a:tc>
                  <a:txBody>
                    <a:bodyPr/>
                    <a:lstStyle/>
                    <a:p>
                      <a:r>
                        <a:rPr lang="en-GB" dirty="0"/>
                        <a:t>02</a:t>
                      </a:r>
                      <a:endParaRPr lang="en-IN" dirty="0"/>
                    </a:p>
                  </a:txBody>
                  <a:tcPr/>
                </a:tc>
                <a:tc>
                  <a:txBody>
                    <a:bodyPr/>
                    <a:lstStyle/>
                    <a:p>
                      <a:r>
                        <a:rPr lang="en-GB" dirty="0"/>
                        <a:t>05/01/2021</a:t>
                      </a:r>
                      <a:endParaRPr lang="en-IN" dirty="0"/>
                    </a:p>
                  </a:txBody>
                  <a:tcPr/>
                </a:tc>
                <a:tc>
                  <a:txBody>
                    <a:bodyPr/>
                    <a:lstStyle/>
                    <a:p>
                      <a:r>
                        <a:rPr lang="en-GB" dirty="0"/>
                        <a:t>Confirmed cases by the 1</a:t>
                      </a:r>
                      <a:r>
                        <a:rPr lang="en-GB" baseline="30000" dirty="0"/>
                        <a:t>st</a:t>
                      </a:r>
                      <a:r>
                        <a:rPr lang="en-GB" dirty="0"/>
                        <a:t> week of </a:t>
                      </a:r>
                      <a:r>
                        <a:rPr lang="en-GB" dirty="0" err="1"/>
                        <a:t>jan</a:t>
                      </a:r>
                      <a:endParaRPr lang="en-IN" dirty="0"/>
                    </a:p>
                  </a:txBody>
                  <a:tcPr/>
                </a:tc>
                <a:tc>
                  <a:txBody>
                    <a:bodyPr/>
                    <a:lstStyle/>
                    <a:p>
                      <a:r>
                        <a:rPr lang="en-GB" dirty="0"/>
                        <a:t>10374932</a:t>
                      </a:r>
                      <a:endParaRPr lang="en-IN" dirty="0"/>
                    </a:p>
                  </a:txBody>
                  <a:tcPr/>
                </a:tc>
                <a:tc>
                  <a:txBody>
                    <a:bodyPr/>
                    <a:lstStyle/>
                    <a:p>
                      <a:r>
                        <a:rPr lang="en-GB" dirty="0"/>
                        <a:t>9905832</a:t>
                      </a:r>
                      <a:endParaRPr lang="en-IN" dirty="0"/>
                    </a:p>
                  </a:txBody>
                  <a:tcPr/>
                </a:tc>
                <a:tc>
                  <a:txBody>
                    <a:bodyPr/>
                    <a:lstStyle/>
                    <a:p>
                      <a:r>
                        <a:rPr lang="en-GB" dirty="0"/>
                        <a:t>pass</a:t>
                      </a:r>
                      <a:endParaRPr lang="en-IN" dirty="0"/>
                    </a:p>
                  </a:txBody>
                  <a:tcPr/>
                </a:tc>
                <a:tc>
                  <a:txBody>
                    <a:bodyPr/>
                    <a:lstStyle/>
                    <a:p>
                      <a:r>
                        <a:rPr lang="en-GB" dirty="0"/>
                        <a:t>High accuracy</a:t>
                      </a:r>
                      <a:endParaRPr lang="en-IN" dirty="0"/>
                    </a:p>
                  </a:txBody>
                  <a:tcPr/>
                </a:tc>
                <a:extLst>
                  <a:ext uri="{0D108BD9-81ED-4DB2-BD59-A6C34878D82A}">
                    <a16:rowId xmlns:a16="http://schemas.microsoft.com/office/drawing/2014/main" val="4065190816"/>
                  </a:ext>
                </a:extLst>
              </a:tr>
              <a:tr h="1540957">
                <a:tc>
                  <a:txBody>
                    <a:bodyPr/>
                    <a:lstStyle/>
                    <a:p>
                      <a:r>
                        <a:rPr lang="en-GB" dirty="0"/>
                        <a:t>03</a:t>
                      </a:r>
                      <a:endParaRPr lang="en-IN" dirty="0"/>
                    </a:p>
                  </a:txBody>
                  <a:tcPr/>
                </a:tc>
                <a:tc>
                  <a:txBody>
                    <a:bodyPr/>
                    <a:lstStyle/>
                    <a:p>
                      <a:r>
                        <a:rPr lang="en-GB" dirty="0"/>
                        <a:t>28/12/2020</a:t>
                      </a:r>
                      <a:endParaRPr lang="en-IN" dirty="0"/>
                    </a:p>
                  </a:txBody>
                  <a:tcPr/>
                </a:tc>
                <a:tc>
                  <a:txBody>
                    <a:bodyPr/>
                    <a:lstStyle/>
                    <a:p>
                      <a:r>
                        <a:rPr lang="en-GB" dirty="0"/>
                        <a:t>Confirmed covid cases by the last week of 2020</a:t>
                      </a:r>
                      <a:endParaRPr lang="en-IN" dirty="0"/>
                    </a:p>
                  </a:txBody>
                  <a:tcPr/>
                </a:tc>
                <a:tc>
                  <a:txBody>
                    <a:bodyPr/>
                    <a:lstStyle/>
                    <a:p>
                      <a:r>
                        <a:rPr lang="en-GB" dirty="0"/>
                        <a:t>10224303</a:t>
                      </a:r>
                      <a:endParaRPr lang="en-IN" dirty="0"/>
                    </a:p>
                  </a:txBody>
                  <a:tcPr/>
                </a:tc>
                <a:tc>
                  <a:txBody>
                    <a:bodyPr/>
                    <a:lstStyle/>
                    <a:p>
                      <a:r>
                        <a:rPr lang="en-GB" dirty="0"/>
                        <a:t>5895423</a:t>
                      </a:r>
                      <a:endParaRPr lang="en-IN" dirty="0"/>
                    </a:p>
                  </a:txBody>
                  <a:tcPr/>
                </a:tc>
                <a:tc>
                  <a:txBody>
                    <a:bodyPr/>
                    <a:lstStyle/>
                    <a:p>
                      <a:r>
                        <a:rPr lang="en-GB" dirty="0"/>
                        <a:t>fail</a:t>
                      </a:r>
                      <a:endParaRPr lang="en-IN" dirty="0"/>
                    </a:p>
                  </a:txBody>
                  <a:tcPr/>
                </a:tc>
                <a:tc>
                  <a:txBody>
                    <a:bodyPr/>
                    <a:lstStyle/>
                    <a:p>
                      <a:r>
                        <a:rPr lang="en-GB" dirty="0"/>
                        <a:t>Less accurate</a:t>
                      </a:r>
                      <a:endParaRPr lang="en-IN" dirty="0"/>
                    </a:p>
                  </a:txBody>
                  <a:tcPr/>
                </a:tc>
                <a:extLst>
                  <a:ext uri="{0D108BD9-81ED-4DB2-BD59-A6C34878D82A}">
                    <a16:rowId xmlns:a16="http://schemas.microsoft.com/office/drawing/2014/main" val="224094265"/>
                  </a:ext>
                </a:extLst>
              </a:tr>
              <a:tr h="324412">
                <a:tc rowSpan="2" gridSpan="2">
                  <a:txBody>
                    <a:bodyPr/>
                    <a:lstStyle/>
                    <a:p>
                      <a:endParaRPr lang="en-IN" dirty="0"/>
                    </a:p>
                  </a:txBody>
                  <a:tcPr>
                    <a:lnR w="12700" cmpd="sng">
                      <a:noFill/>
                    </a:lnR>
                    <a:solidFill>
                      <a:schemeClr val="bg1"/>
                    </a:solidFill>
                  </a:tcPr>
                </a:tc>
                <a:tc rowSpan="2" hMerge="1">
                  <a:txBody>
                    <a:bodyPr/>
                    <a:lstStyle/>
                    <a:p>
                      <a:endParaRPr lang="en-IN" dirty="0"/>
                    </a:p>
                  </a:txBody>
                  <a:tcPr/>
                </a:tc>
                <a:tc gridSpan="5">
                  <a:txBody>
                    <a:bodyPr/>
                    <a:lstStyle/>
                    <a:p>
                      <a:endParaRPr lang="en-IN" dirty="0"/>
                    </a:p>
                  </a:txBody>
                  <a:tcPr>
                    <a:lnL w="12700" cmpd="sng">
                      <a:noFill/>
                    </a:lnL>
                    <a:lnB w="12700" cmpd="sng">
                      <a:noFill/>
                    </a:lnB>
                    <a:solidFill>
                      <a:schemeClr val="bg1"/>
                    </a:solidFill>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86536276"/>
                  </a:ext>
                </a:extLst>
              </a:tr>
              <a:tr h="324412">
                <a:tc gridSpan="2" vMerge="1">
                  <a:txBody>
                    <a:bodyPr/>
                    <a:lstStyle/>
                    <a:p>
                      <a:endParaRPr lang="en-IN"/>
                    </a:p>
                  </a:txBody>
                  <a:tcPr/>
                </a:tc>
                <a:tc hMerge="1" vMerge="1">
                  <a:txBody>
                    <a:bodyPr/>
                    <a:lstStyle/>
                    <a:p>
                      <a:endParaRPr lang="en-IN" dirty="0"/>
                    </a:p>
                  </a:txBody>
                  <a:tcPr/>
                </a:tc>
                <a:tc gridSpan="5">
                  <a:txBody>
                    <a:bodyPr/>
                    <a:lstStyle/>
                    <a:p>
                      <a:endParaRPr lang="en-IN" dirty="0"/>
                    </a:p>
                  </a:txBody>
                  <a:tcPr>
                    <a:lnL w="12700" cmpd="sng">
                      <a:noFill/>
                    </a:lnL>
                    <a:lnT w="12700" cmpd="sng">
                      <a:noFill/>
                    </a:lnT>
                    <a:solidFill>
                      <a:schemeClr val="bg1"/>
                    </a:solidFill>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40229926"/>
                  </a:ext>
                </a:extLst>
              </a:tr>
            </a:tbl>
          </a:graphicData>
        </a:graphic>
      </p:graphicFrame>
    </p:spTree>
    <p:extLst>
      <p:ext uri="{BB962C8B-B14F-4D97-AF65-F5344CB8AC3E}">
        <p14:creationId xmlns:p14="http://schemas.microsoft.com/office/powerpoint/2010/main" val="318444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48DFB9E-1F6D-450E-9F01-3135BE2E551A}"/>
              </a:ext>
            </a:extLst>
          </p:cNvPr>
          <p:cNvGraphicFramePr>
            <a:graphicFrameLocks noGrp="1"/>
          </p:cNvGraphicFramePr>
          <p:nvPr>
            <p:ph idx="1"/>
            <p:extLst>
              <p:ext uri="{D42A27DB-BD31-4B8C-83A1-F6EECF244321}">
                <p14:modId xmlns:p14="http://schemas.microsoft.com/office/powerpoint/2010/main" val="1447032728"/>
              </p:ext>
            </p:extLst>
          </p:nvPr>
        </p:nvGraphicFramePr>
        <p:xfrm>
          <a:off x="628650" y="1825625"/>
          <a:ext cx="7886697" cy="3296920"/>
        </p:xfrm>
        <a:graphic>
          <a:graphicData uri="http://schemas.openxmlformats.org/drawingml/2006/table">
            <a:tbl>
              <a:tblPr firstRow="1" bandRow="1">
                <a:tableStyleId>{5C22544A-7EE6-4342-B048-85BDC9FD1C3A}</a:tableStyleId>
              </a:tblPr>
              <a:tblGrid>
                <a:gridCol w="1126671">
                  <a:extLst>
                    <a:ext uri="{9D8B030D-6E8A-4147-A177-3AD203B41FA5}">
                      <a16:colId xmlns:a16="http://schemas.microsoft.com/office/drawing/2014/main" val="3976577739"/>
                    </a:ext>
                  </a:extLst>
                </a:gridCol>
                <a:gridCol w="1126671">
                  <a:extLst>
                    <a:ext uri="{9D8B030D-6E8A-4147-A177-3AD203B41FA5}">
                      <a16:colId xmlns:a16="http://schemas.microsoft.com/office/drawing/2014/main" val="2935821583"/>
                    </a:ext>
                  </a:extLst>
                </a:gridCol>
                <a:gridCol w="1126671">
                  <a:extLst>
                    <a:ext uri="{9D8B030D-6E8A-4147-A177-3AD203B41FA5}">
                      <a16:colId xmlns:a16="http://schemas.microsoft.com/office/drawing/2014/main" val="3833086033"/>
                    </a:ext>
                  </a:extLst>
                </a:gridCol>
                <a:gridCol w="1126671">
                  <a:extLst>
                    <a:ext uri="{9D8B030D-6E8A-4147-A177-3AD203B41FA5}">
                      <a16:colId xmlns:a16="http://schemas.microsoft.com/office/drawing/2014/main" val="3502252774"/>
                    </a:ext>
                  </a:extLst>
                </a:gridCol>
                <a:gridCol w="1212200">
                  <a:extLst>
                    <a:ext uri="{9D8B030D-6E8A-4147-A177-3AD203B41FA5}">
                      <a16:colId xmlns:a16="http://schemas.microsoft.com/office/drawing/2014/main" val="1940675479"/>
                    </a:ext>
                  </a:extLst>
                </a:gridCol>
                <a:gridCol w="1041142">
                  <a:extLst>
                    <a:ext uri="{9D8B030D-6E8A-4147-A177-3AD203B41FA5}">
                      <a16:colId xmlns:a16="http://schemas.microsoft.com/office/drawing/2014/main" val="3212827117"/>
                    </a:ext>
                  </a:extLst>
                </a:gridCol>
                <a:gridCol w="1126671">
                  <a:extLst>
                    <a:ext uri="{9D8B030D-6E8A-4147-A177-3AD203B41FA5}">
                      <a16:colId xmlns:a16="http://schemas.microsoft.com/office/drawing/2014/main" val="1638143221"/>
                    </a:ext>
                  </a:extLst>
                </a:gridCol>
              </a:tblGrid>
              <a:tr h="370840">
                <a:tc>
                  <a:txBody>
                    <a:bodyPr/>
                    <a:lstStyle/>
                    <a:p>
                      <a:r>
                        <a:rPr lang="en-GB" dirty="0"/>
                        <a:t>Testcase Id</a:t>
                      </a:r>
                      <a:endParaRPr lang="en-IN" dirty="0"/>
                    </a:p>
                  </a:txBody>
                  <a:tcPr/>
                </a:tc>
                <a:tc>
                  <a:txBody>
                    <a:bodyPr/>
                    <a:lstStyle/>
                    <a:p>
                      <a:r>
                        <a:rPr lang="en-GB" dirty="0"/>
                        <a:t>Testcase Name</a:t>
                      </a:r>
                      <a:endParaRPr lang="en-IN" dirty="0"/>
                    </a:p>
                  </a:txBody>
                  <a:tcPr/>
                </a:tc>
                <a:tc>
                  <a:txBody>
                    <a:bodyPr/>
                    <a:lstStyle/>
                    <a:p>
                      <a:r>
                        <a:rPr lang="en-GB" dirty="0"/>
                        <a:t>Testcase scenario</a:t>
                      </a:r>
                      <a:endParaRPr lang="en-IN" dirty="0"/>
                    </a:p>
                  </a:txBody>
                  <a:tcPr/>
                </a:tc>
                <a:tc>
                  <a:txBody>
                    <a:bodyPr/>
                    <a:lstStyle/>
                    <a:p>
                      <a:r>
                        <a:rPr lang="en-GB" dirty="0"/>
                        <a:t>Expected</a:t>
                      </a:r>
                      <a:endParaRPr lang="en-IN" dirty="0"/>
                    </a:p>
                  </a:txBody>
                  <a:tcPr/>
                </a:tc>
                <a:tc>
                  <a:txBody>
                    <a:bodyPr/>
                    <a:lstStyle/>
                    <a:p>
                      <a:r>
                        <a:rPr lang="en-GB" dirty="0"/>
                        <a:t>Actual</a:t>
                      </a:r>
                      <a:endParaRPr lang="en-IN" dirty="0"/>
                    </a:p>
                  </a:txBody>
                  <a:tcPr/>
                </a:tc>
                <a:tc>
                  <a:txBody>
                    <a:bodyPr/>
                    <a:lstStyle/>
                    <a:p>
                      <a:r>
                        <a:rPr lang="en-GB" dirty="0"/>
                        <a:t>Testcase status</a:t>
                      </a:r>
                      <a:endParaRPr lang="en-IN" dirty="0"/>
                    </a:p>
                  </a:txBody>
                  <a:tcPr/>
                </a:tc>
                <a:tc>
                  <a:txBody>
                    <a:bodyPr/>
                    <a:lstStyle/>
                    <a:p>
                      <a:r>
                        <a:rPr lang="en-GB" dirty="0"/>
                        <a:t>Remarks</a:t>
                      </a:r>
                      <a:endParaRPr lang="en-IN" dirty="0"/>
                    </a:p>
                  </a:txBody>
                  <a:tcPr/>
                </a:tc>
                <a:extLst>
                  <a:ext uri="{0D108BD9-81ED-4DB2-BD59-A6C34878D82A}">
                    <a16:rowId xmlns:a16="http://schemas.microsoft.com/office/drawing/2014/main" val="2598683290"/>
                  </a:ext>
                </a:extLst>
              </a:tr>
              <a:tr h="370840">
                <a:tc>
                  <a:txBody>
                    <a:bodyPr/>
                    <a:lstStyle/>
                    <a:p>
                      <a:r>
                        <a:rPr lang="en-GB" dirty="0"/>
                        <a:t>04</a:t>
                      </a:r>
                      <a:endParaRPr lang="en-IN" dirty="0"/>
                    </a:p>
                  </a:txBody>
                  <a:tcPr/>
                </a:tc>
                <a:tc>
                  <a:txBody>
                    <a:bodyPr/>
                    <a:lstStyle/>
                    <a:p>
                      <a:r>
                        <a:rPr lang="en-GB" dirty="0"/>
                        <a:t>Graph plotting</a:t>
                      </a:r>
                      <a:endParaRPr lang="en-IN" dirty="0"/>
                    </a:p>
                  </a:txBody>
                  <a:tcPr/>
                </a:tc>
                <a:tc>
                  <a:txBody>
                    <a:bodyPr/>
                    <a:lstStyle/>
                    <a:p>
                      <a:r>
                        <a:rPr lang="en-GB" dirty="0"/>
                        <a:t>Graph with dates vs confirmed cases</a:t>
                      </a:r>
                      <a:endParaRPr lang="en-IN" dirty="0"/>
                    </a:p>
                  </a:txBody>
                  <a:tcPr/>
                </a:tc>
                <a:tc>
                  <a:txBody>
                    <a:bodyPr/>
                    <a:lstStyle/>
                    <a:p>
                      <a:r>
                        <a:rPr lang="en-GB" dirty="0"/>
                        <a:t>Graph showing the increase in cases</a:t>
                      </a:r>
                      <a:endParaRPr lang="en-IN" dirty="0"/>
                    </a:p>
                  </a:txBody>
                  <a:tcPr/>
                </a:tc>
                <a:tc>
                  <a:txBody>
                    <a:bodyPr/>
                    <a:lstStyle/>
                    <a:p>
                      <a:r>
                        <a:rPr lang="en-GB" dirty="0"/>
                        <a:t>Irregular graph with no indication of increment or decrement</a:t>
                      </a:r>
                      <a:endParaRPr lang="en-IN" dirty="0"/>
                    </a:p>
                  </a:txBody>
                  <a:tcPr/>
                </a:tc>
                <a:tc>
                  <a:txBody>
                    <a:bodyPr/>
                    <a:lstStyle/>
                    <a:p>
                      <a:r>
                        <a:rPr lang="en-GB" dirty="0"/>
                        <a:t>fail</a:t>
                      </a:r>
                      <a:endParaRPr lang="en-IN" dirty="0"/>
                    </a:p>
                  </a:txBody>
                  <a:tcPr/>
                </a:tc>
                <a:tc>
                  <a:txBody>
                    <a:bodyPr/>
                    <a:lstStyle/>
                    <a:p>
                      <a:r>
                        <a:rPr lang="en-GB" dirty="0"/>
                        <a:t>Error in the graph plotting</a:t>
                      </a:r>
                      <a:endParaRPr lang="en-IN" dirty="0"/>
                    </a:p>
                  </a:txBody>
                  <a:tcPr/>
                </a:tc>
                <a:extLst>
                  <a:ext uri="{0D108BD9-81ED-4DB2-BD59-A6C34878D82A}">
                    <a16:rowId xmlns:a16="http://schemas.microsoft.com/office/drawing/2014/main" val="232374072"/>
                  </a:ext>
                </a:extLst>
              </a:tr>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568117736"/>
                  </a:ext>
                </a:extLst>
              </a:tr>
            </a:tbl>
          </a:graphicData>
        </a:graphic>
      </p:graphicFrame>
    </p:spTree>
    <p:extLst>
      <p:ext uri="{BB962C8B-B14F-4D97-AF65-F5344CB8AC3E}">
        <p14:creationId xmlns:p14="http://schemas.microsoft.com/office/powerpoint/2010/main" val="300049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A2E4-24D2-46D0-9FA9-34B3852E6B08}"/>
              </a:ext>
            </a:extLst>
          </p:cNvPr>
          <p:cNvSpPr>
            <a:spLocks noGrp="1"/>
          </p:cNvSpPr>
          <p:nvPr>
            <p:ph type="title"/>
          </p:nvPr>
        </p:nvSpPr>
        <p:spPr/>
        <p:txBody>
          <a:bodyPr>
            <a:normAutofit/>
          </a:bodyPr>
          <a:lstStyle/>
          <a:p>
            <a:r>
              <a:rPr lang="en-GB" sz="4000" dirty="0">
                <a:latin typeface="Calibri" panose="020F0502020204030204" pitchFamily="34" charset="0"/>
                <a:cs typeface="Calibri" panose="020F0502020204030204" pitchFamily="34" charset="0"/>
              </a:rPr>
              <a:t>OUTPUT SCREENS</a:t>
            </a:r>
            <a:endParaRPr lang="en-IN" sz="4000" dirty="0">
              <a:latin typeface="Calibri" panose="020F0502020204030204" pitchFamily="34" charset="0"/>
              <a:cs typeface="Calibri" panose="020F0502020204030204" pitchFamily="34" charset="0"/>
            </a:endParaRPr>
          </a:p>
        </p:txBody>
      </p:sp>
      <p:pic>
        <p:nvPicPr>
          <p:cNvPr id="11" name="Content Placeholder 10">
            <a:extLst>
              <a:ext uri="{FF2B5EF4-FFF2-40B4-BE49-F238E27FC236}">
                <a16:creationId xmlns:a16="http://schemas.microsoft.com/office/drawing/2014/main" id="{8CEAD4AB-4C18-4480-B13D-C90474DDAE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2768" y="2337734"/>
            <a:ext cx="5641848" cy="3605866"/>
          </a:xfrm>
        </p:spPr>
      </p:pic>
    </p:spTree>
    <p:extLst>
      <p:ext uri="{BB962C8B-B14F-4D97-AF65-F5344CB8AC3E}">
        <p14:creationId xmlns:p14="http://schemas.microsoft.com/office/powerpoint/2010/main" val="67449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AAB2EFA-4244-4431-AF87-A555A24E70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48" y="329184"/>
            <a:ext cx="8796528" cy="6446519"/>
          </a:xfrm>
        </p:spPr>
      </p:pic>
    </p:spTree>
    <p:extLst>
      <p:ext uri="{BB962C8B-B14F-4D97-AF65-F5344CB8AC3E}">
        <p14:creationId xmlns:p14="http://schemas.microsoft.com/office/powerpoint/2010/main" val="806601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DE4DFD3-1A53-45EE-A94F-8631439F40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040" y="1252728"/>
            <a:ext cx="6135623" cy="4617720"/>
          </a:xfrm>
        </p:spPr>
      </p:pic>
    </p:spTree>
    <p:extLst>
      <p:ext uri="{BB962C8B-B14F-4D97-AF65-F5344CB8AC3E}">
        <p14:creationId xmlns:p14="http://schemas.microsoft.com/office/powerpoint/2010/main" val="1095955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4708-5EF1-D24C-A84D-82EFA13B23E1}"/>
              </a:ext>
            </a:extLst>
          </p:cNvPr>
          <p:cNvSpPr>
            <a:spLocks noGrp="1"/>
          </p:cNvSpPr>
          <p:nvPr>
            <p:ph type="title"/>
          </p:nvPr>
        </p:nvSpPr>
        <p:spPr/>
        <p:txBody>
          <a:bodyPr>
            <a:normAutofit/>
          </a:bodyPr>
          <a:lstStyle/>
          <a:p>
            <a:r>
              <a:rPr lang="en-US" sz="4000"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908A6683-A98D-F142-8AB4-A1C67C30EFC3}"/>
              </a:ext>
            </a:extLst>
          </p:cNvPr>
          <p:cNvSpPr>
            <a:spLocks noGrp="1"/>
          </p:cNvSpPr>
          <p:nvPr>
            <p:ph idx="1"/>
          </p:nvPr>
        </p:nvSpPr>
        <p:spPr>
          <a:xfrm>
            <a:off x="628650" y="1870391"/>
            <a:ext cx="7886700" cy="4622483"/>
          </a:xfrm>
        </p:spPr>
        <p:txBody>
          <a:bodyPr/>
          <a:lstStyle/>
          <a:p>
            <a:pPr marL="0" indent="0">
              <a:buNone/>
            </a:pPr>
            <a:r>
              <a:rPr lang="en-US" sz="1800" dirty="0">
                <a:latin typeface="Times New Roman" panose="02020603050405020304" pitchFamily="18" charset="0"/>
                <a:cs typeface="Times New Roman" panose="02020603050405020304" pitchFamily="18" charset="0"/>
              </a:rPr>
              <a:t>In this study, an LSTM network was used to study the forecasting capability using the COVID-19 dataset. The LSTM network outperformed the other competing networks by giving the high accuracy rate.</a:t>
            </a:r>
          </a:p>
          <a:p>
            <a:pPr marL="0" indent="0">
              <a:buNone/>
            </a:pPr>
            <a:r>
              <a:rPr lang="en-US" sz="1800" dirty="0">
                <a:latin typeface="Times New Roman" panose="02020603050405020304" pitchFamily="18" charset="0"/>
                <a:cs typeface="Times New Roman" panose="02020603050405020304" pitchFamily="18" charset="0"/>
              </a:rPr>
              <a:t>Thus, the LSTM network can be thought of being used as a good model for prediction of COVID–19 patients. </a:t>
            </a:r>
          </a:p>
          <a:p>
            <a:pPr marL="0" indent="0">
              <a:buNone/>
            </a:pPr>
            <a:endParaRPr lang="en-US" dirty="0"/>
          </a:p>
        </p:txBody>
      </p:sp>
    </p:spTree>
    <p:extLst>
      <p:ext uri="{BB962C8B-B14F-4D97-AF65-F5344CB8AC3E}">
        <p14:creationId xmlns:p14="http://schemas.microsoft.com/office/powerpoint/2010/main" val="246355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A00B-7974-1C42-9FB0-58FF5B2282AE}"/>
              </a:ext>
            </a:extLst>
          </p:cNvPr>
          <p:cNvSpPr>
            <a:spLocks noGrp="1"/>
          </p:cNvSpPr>
          <p:nvPr>
            <p:ph type="title"/>
          </p:nvPr>
        </p:nvSpPr>
        <p:spPr/>
        <p:txBody>
          <a:bodyPr>
            <a:normAutofit/>
          </a:bodyPr>
          <a:lstStyle/>
          <a:p>
            <a:r>
              <a:rPr lang="en-US" sz="4000" dirty="0">
                <a:latin typeface="Calibri" panose="020F0502020204030204" pitchFamily="34" charset="0"/>
                <a:cs typeface="Calibri" panose="020F0502020204030204" pitchFamily="34" charset="0"/>
              </a:rPr>
              <a:t>FUTUTRE SCOPE</a:t>
            </a: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95878B-CB50-A647-804F-82E583AA48B4}"/>
              </a:ext>
            </a:extLst>
          </p:cNvPr>
          <p:cNvSpPr>
            <a:spLocks noGrp="1"/>
          </p:cNvSpPr>
          <p:nvPr>
            <p:ph idx="1"/>
          </p:nvPr>
        </p:nvSpPr>
        <p:spPr>
          <a:xfrm>
            <a:off x="628650" y="1824671"/>
            <a:ext cx="7886700" cy="4668203"/>
          </a:xfrm>
        </p:spPr>
        <p:txBody>
          <a:bodyPr/>
          <a:lstStyle/>
          <a:p>
            <a:pPr algn="just"/>
            <a:r>
              <a:rPr lang="en-GB" sz="1800" dirty="0">
                <a:solidFill>
                  <a:srgbClr val="333333"/>
                </a:solidFill>
                <a:latin typeface="Times New Roman" panose="02020603050405020304" pitchFamily="18" charset="0"/>
                <a:cs typeface="Times New Roman" panose="02020603050405020304" pitchFamily="18" charset="0"/>
              </a:rPr>
              <a:t>Coronavirus being a contagious and infectious disease like the flu with certain growth patterns, such patterns are noted to be non-linear and dynamic in nature. Data is Dynamic in nature as the cases might differ based on the seasons, populations etc. Thus a deep learning model based on long short term memory networks can be used to predict the data accurately.</a:t>
            </a:r>
          </a:p>
          <a:p>
            <a:pPr algn="just"/>
            <a:r>
              <a:rPr lang="en-GB" sz="1800" dirty="0">
                <a:solidFill>
                  <a:srgbClr val="333333"/>
                </a:solidFill>
                <a:latin typeface="Times New Roman" panose="02020603050405020304" pitchFamily="18" charset="0"/>
                <a:cs typeface="Times New Roman" panose="02020603050405020304" pitchFamily="18" charset="0"/>
              </a:rPr>
              <a:t>This could help in reducing the stress on health care systems and administrations by helping them plan better.</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Thus LSTM model can be a useful candidate for prediction of future number of patients of COVID–19.</a:t>
            </a:r>
            <a:endParaRPr lang="en-GB" sz="1800"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701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38F2-325A-2543-9D5F-E28D73F10398}"/>
              </a:ext>
            </a:extLst>
          </p:cNvPr>
          <p:cNvSpPr>
            <a:spLocks noGrp="1"/>
          </p:cNvSpPr>
          <p:nvPr>
            <p:ph type="title"/>
          </p:nvPr>
        </p:nvSpPr>
        <p:spPr>
          <a:xfrm>
            <a:off x="628650" y="365127"/>
            <a:ext cx="7886700" cy="924178"/>
          </a:xfrm>
        </p:spPr>
        <p:txBody>
          <a:bodyPr>
            <a:normAutofit/>
          </a:bodyPr>
          <a:lstStyle/>
          <a:p>
            <a:r>
              <a:rPr lang="en-US" sz="4000" dirty="0">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B1063A8B-A1B4-7D47-AD03-A79281A02BF4}"/>
              </a:ext>
            </a:extLst>
          </p:cNvPr>
          <p:cNvSpPr>
            <a:spLocks noGrp="1"/>
          </p:cNvSpPr>
          <p:nvPr>
            <p:ph idx="1"/>
          </p:nvPr>
        </p:nvSpPr>
        <p:spPr>
          <a:xfrm>
            <a:off x="628650" y="1517904"/>
            <a:ext cx="7886700" cy="5157216"/>
          </a:xfrm>
        </p:spPr>
        <p:txBody>
          <a:bodyPr>
            <a:normAutofit fontScale="40000" lnSpcReduction="20000"/>
          </a:bodyPr>
          <a:lstStyle/>
          <a:p>
            <a:r>
              <a:rPr lang="en-US" sz="4000" dirty="0"/>
              <a:t>World Health Organization, Coronavirus disease (COVID-19) outbreak. https://</a:t>
            </a:r>
            <a:r>
              <a:rPr lang="en-US" sz="4000" dirty="0" err="1"/>
              <a:t>www.who.int</a:t>
            </a:r>
            <a:r>
              <a:rPr lang="en-US" sz="4000" dirty="0"/>
              <a:t>/emergencies/diseases/novel-coronavirus-2019 (accessed on May 14, 2020). </a:t>
            </a:r>
          </a:p>
          <a:p>
            <a:r>
              <a:rPr lang="en-US" sz="4000" dirty="0"/>
              <a:t>Zhu, N.; Zhang, D.; Wang, W.; Li, X.; Yang, B.; Song, J.; Zhao, X.; Huang, B.; Shi, W.; Lu, R.; </a:t>
            </a:r>
            <a:r>
              <a:rPr lang="en-US" sz="4000" dirty="0" err="1"/>
              <a:t>Niu</a:t>
            </a:r>
            <a:r>
              <a:rPr lang="en-US" sz="4000" dirty="0"/>
              <a:t>, P.; Zhan, F.; Ma, X.; Wang, D.; Xu, W.; Wu, G.; Gao, G. F.; Tan, W. A novel coronavirus from patients with pneumonia in China, 2019. N. Engl. J. Med. 2020, 382, 727. </a:t>
            </a:r>
          </a:p>
          <a:p>
            <a:r>
              <a:rPr lang="en-US" sz="4000" dirty="0"/>
              <a:t>Paules, C. I.; Marston, H. D.; Fauci, A. S. Coronavirus infections—more than just the common cold, JAMA 2020, 323, 707. </a:t>
            </a:r>
          </a:p>
          <a:p>
            <a:r>
              <a:rPr lang="en-US" sz="4000" dirty="0"/>
              <a:t>Johns Hopkins University Center for Systems Science and Engineering, Coronavirus (COVID-19) Cases. https://</a:t>
            </a:r>
            <a:r>
              <a:rPr lang="en-US" sz="4000" dirty="0" err="1"/>
              <a:t>github.com</a:t>
            </a:r>
            <a:r>
              <a:rPr lang="en-US" sz="4000" dirty="0"/>
              <a:t>/</a:t>
            </a:r>
            <a:r>
              <a:rPr lang="en-US" sz="4000" dirty="0" err="1"/>
              <a:t>CSSEGISandData</a:t>
            </a:r>
            <a:r>
              <a:rPr lang="en-US" sz="4000" dirty="0"/>
              <a:t>/COVIDQ3 (accessed on April 14, 2020). </a:t>
            </a:r>
          </a:p>
          <a:p>
            <a:r>
              <a:rPr lang="en-US" sz="4000" dirty="0"/>
              <a:t>Wikipedia, 2019-20 coronavirus outbreak. https://</a:t>
            </a:r>
            <a:r>
              <a:rPr lang="en-US" sz="4000" dirty="0" err="1"/>
              <a:t>en.wikipedia.org</a:t>
            </a:r>
            <a:r>
              <a:rPr lang="en-US" sz="4000" dirty="0"/>
              <a:t>/wiki/2019- 20_coronavirus_outbreak (accessed on May 14, 2020). </a:t>
            </a:r>
          </a:p>
          <a:p>
            <a:r>
              <a:rPr lang="en-US" sz="4000" dirty="0"/>
              <a:t>N. C. P. E. R. E. Team. The epidemiological characteristics of an outbreak of 2019 novel coronavirus diseases (COVID-19) in China, China CDC Weekly 2020, 41, 145. </a:t>
            </a:r>
          </a:p>
          <a:p>
            <a:r>
              <a:rPr lang="en-US" sz="4000" dirty="0"/>
              <a:t>W. Jiang and H. D. </a:t>
            </a:r>
            <a:r>
              <a:rPr lang="en-US" sz="4000" dirty="0" err="1"/>
              <a:t>Schotten</a:t>
            </a:r>
            <a:r>
              <a:rPr lang="en-US" sz="4000" dirty="0"/>
              <a:t>, "Deep Learning for Fading Channel Prediction," in IEEE Open Journal of the Communications Society, vol. 1, pp. 320-332, 2020 </a:t>
            </a:r>
          </a:p>
          <a:p>
            <a:r>
              <a:rPr lang="en-US" sz="4000" dirty="0"/>
              <a:t>Connor, J.T., Martin, R.D., Atlas, L.E., “Recurrent Neural Networks and Robust Time Series Prediction”, IEEE Transactions on Neural Networks Volume 5, Issue 2, Pages 240-254 March, 1994 </a:t>
            </a:r>
          </a:p>
          <a:p>
            <a:pPr marL="0" indent="0">
              <a:buNone/>
            </a:pPr>
            <a:endParaRPr lang="en-US" dirty="0"/>
          </a:p>
        </p:txBody>
      </p:sp>
    </p:spTree>
    <p:extLst>
      <p:ext uri="{BB962C8B-B14F-4D97-AF65-F5344CB8AC3E}">
        <p14:creationId xmlns:p14="http://schemas.microsoft.com/office/powerpoint/2010/main" val="461725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6EAB4-7FF9-5641-B5F1-52C5B92D5D09}"/>
              </a:ext>
            </a:extLst>
          </p:cNvPr>
          <p:cNvSpPr>
            <a:spLocks noGrp="1"/>
          </p:cNvSpPr>
          <p:nvPr>
            <p:ph idx="1"/>
          </p:nvPr>
        </p:nvSpPr>
        <p:spPr>
          <a:xfrm>
            <a:off x="628650" y="1271017"/>
            <a:ext cx="7886700" cy="4905946"/>
          </a:xfrm>
        </p:spPr>
        <p:txBody>
          <a:bodyPr>
            <a:normAutofit/>
          </a:bodyPr>
          <a:lstStyle/>
          <a:p>
            <a:r>
              <a:rPr lang="en-US" sz="1600" dirty="0">
                <a:latin typeface="Times New Roman" panose="02020603050405020304" pitchFamily="18" charset="0"/>
                <a:cs typeface="Times New Roman" panose="02020603050405020304" pitchFamily="18" charset="0"/>
              </a:rPr>
              <a:t>Sepp </a:t>
            </a:r>
            <a:r>
              <a:rPr lang="en-US" sz="1600" dirty="0" err="1">
                <a:latin typeface="Times New Roman" panose="02020603050405020304" pitchFamily="18" charset="0"/>
                <a:cs typeface="Times New Roman" panose="02020603050405020304" pitchFamily="18" charset="0"/>
              </a:rPr>
              <a:t>Hochreiter</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Jürgen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Schmidhuber</a:t>
            </a:r>
            <a:r>
              <a:rPr lang="en-US" sz="1600" dirty="0">
                <a:latin typeface="Times New Roman" panose="02020603050405020304" pitchFamily="18" charset="0"/>
                <a:cs typeface="Times New Roman" panose="02020603050405020304" pitchFamily="18" charset="0"/>
              </a:rPr>
              <a:t>, Long Short-Term Memory, Neural Computation Volume 9 Issue 8, November 15, p.1735-1780, 1997 </a:t>
            </a:r>
          </a:p>
          <a:p>
            <a:r>
              <a:rPr lang="en-US" sz="1600" dirty="0">
                <a:latin typeface="Times New Roman" panose="02020603050405020304" pitchFamily="18" charset="0"/>
                <a:cs typeface="Times New Roman" panose="02020603050405020304" pitchFamily="18" charset="0"/>
              </a:rPr>
              <a:t>Sun, Q., Jankovic, M. V., Bally, L. </a:t>
            </a:r>
            <a:r>
              <a:rPr lang="en-US" sz="1600" dirty="0" err="1">
                <a:latin typeface="Times New Roman" panose="02020603050405020304" pitchFamily="18" charset="0"/>
                <a:cs typeface="Times New Roman" panose="02020603050405020304" pitchFamily="18" charset="0"/>
              </a:rPr>
              <a:t>Mougiakakou</a:t>
            </a:r>
            <a:r>
              <a:rPr lang="en-US" sz="1600" dirty="0">
                <a:latin typeface="Times New Roman" panose="02020603050405020304" pitchFamily="18" charset="0"/>
                <a:cs typeface="Times New Roman" panose="02020603050405020304" pitchFamily="18" charset="0"/>
              </a:rPr>
              <a:t>, S. G. Predicting Blood Glucose With </a:t>
            </a:r>
            <a:r>
              <a:rPr lang="en-US" sz="1600" dirty="0" err="1">
                <a:latin typeface="Times New Roman" panose="02020603050405020304" pitchFamily="18" charset="0"/>
                <a:cs typeface="Times New Roman" panose="02020603050405020304" pitchFamily="18" charset="0"/>
              </a:rPr>
              <a:t>anLSTM</a:t>
            </a:r>
            <a:r>
              <a:rPr lang="en-US" sz="1600" dirty="0">
                <a:latin typeface="Times New Roman" panose="02020603050405020304" pitchFamily="18" charset="0"/>
                <a:cs typeface="Times New Roman" panose="02020603050405020304" pitchFamily="18" charset="0"/>
              </a:rPr>
              <a:t> and Bi-LSTM Based Deep Neural Network (n.d.). </a:t>
            </a:r>
          </a:p>
          <a:p>
            <a:r>
              <a:rPr lang="en-US" sz="1600" dirty="0">
                <a:latin typeface="Times New Roman" panose="02020603050405020304" pitchFamily="18" charset="0"/>
                <a:cs typeface="Times New Roman" panose="02020603050405020304" pitchFamily="18" charset="0"/>
              </a:rPr>
              <a:t>Anuradha </a:t>
            </a:r>
            <a:r>
              <a:rPr lang="en-US" sz="1600" dirty="0" err="1">
                <a:latin typeface="Times New Roman" panose="02020603050405020304" pitchFamily="18" charset="0"/>
                <a:cs typeface="Times New Roman" panose="02020603050405020304" pitchFamily="18" charset="0"/>
              </a:rPr>
              <a:t>Tomar</a:t>
            </a:r>
            <a:r>
              <a:rPr lang="en-US" sz="1600" dirty="0">
                <a:latin typeface="Times New Roman" panose="02020603050405020304" pitchFamily="18" charset="0"/>
                <a:cs typeface="Times New Roman" panose="02020603050405020304" pitchFamily="18" charset="0"/>
              </a:rPr>
              <a:t>, Neeraj Gupta, “Prediction for the spread of COVID-19 in India and effectiveness of preventive measures”, Science of the Total Environment, Vol. 728, 2020 </a:t>
            </a:r>
          </a:p>
          <a:p>
            <a:r>
              <a:rPr lang="en-US" sz="1600" dirty="0">
                <a:latin typeface="Times New Roman" panose="02020603050405020304" pitchFamily="18" charset="0"/>
                <a:cs typeface="Times New Roman" panose="02020603050405020304" pitchFamily="18" charset="0"/>
              </a:rPr>
              <a:t>Global research on coronavirus disease (COVID-19) </a:t>
            </a:r>
          </a:p>
          <a:p>
            <a:r>
              <a:rPr lang="en-US" sz="1600" dirty="0">
                <a:latin typeface="Times New Roman" panose="02020603050405020304" pitchFamily="18" charset="0"/>
                <a:cs typeface="Times New Roman" panose="02020603050405020304" pitchFamily="18" charset="0"/>
              </a:rPr>
              <a:t>https://</a:t>
            </a:r>
            <a:r>
              <a:rPr lang="en-US" sz="1600" dirty="0" err="1">
                <a:latin typeface="Times New Roman" panose="02020603050405020304" pitchFamily="18" charset="0"/>
                <a:cs typeface="Times New Roman" panose="02020603050405020304" pitchFamily="18" charset="0"/>
              </a:rPr>
              <a:t>www.who.int</a:t>
            </a:r>
            <a:r>
              <a:rPr lang="en-US" sz="1600" dirty="0">
                <a:latin typeface="Times New Roman" panose="02020603050405020304" pitchFamily="18" charset="0"/>
                <a:cs typeface="Times New Roman" panose="02020603050405020304" pitchFamily="18" charset="0"/>
              </a:rPr>
              <a:t>/emergencies/diseases/novel-coronavirus-2019/global-research-on-novel- coronavirus-2019-ncov. (accessed on May 14, 2020) </a:t>
            </a:r>
          </a:p>
          <a:p>
            <a:pPr marL="0" indent="0">
              <a:buNone/>
            </a:pPr>
            <a:endParaRPr lang="en-US" dirty="0"/>
          </a:p>
        </p:txBody>
      </p:sp>
    </p:spTree>
    <p:extLst>
      <p:ext uri="{BB962C8B-B14F-4D97-AF65-F5344CB8AC3E}">
        <p14:creationId xmlns:p14="http://schemas.microsoft.com/office/powerpoint/2010/main" val="282602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0624"/>
            <a:ext cx="8229600" cy="859536"/>
          </a:xfrm>
        </p:spPr>
        <p:txBody>
          <a:bodyPr/>
          <a:lstStyle/>
          <a:p>
            <a:r>
              <a:rPr lang="en-US" dirty="0"/>
              <a:t>  </a:t>
            </a:r>
            <a:r>
              <a:rPr lang="en-US" sz="4000" dirty="0">
                <a:latin typeface="Calibri" panose="020F0502020204030204" pitchFamily="34" charset="0"/>
                <a:cs typeface="Calibri" panose="020F0502020204030204" pitchFamily="34" charset="0"/>
              </a:rPr>
              <a:t>ABSTRACT</a:t>
            </a:r>
          </a:p>
        </p:txBody>
      </p:sp>
      <p:sp>
        <p:nvSpPr>
          <p:cNvPr id="3" name="Content Placeholder 2"/>
          <p:cNvSpPr>
            <a:spLocks noGrp="1"/>
          </p:cNvSpPr>
          <p:nvPr>
            <p:ph idx="1"/>
          </p:nvPr>
        </p:nvSpPr>
        <p:spPr>
          <a:xfrm>
            <a:off x="659165" y="1387476"/>
            <a:ext cx="8027635" cy="5334000"/>
          </a:xfrm>
        </p:spPr>
        <p:txBody>
          <a:bodyPr>
            <a:noAutofit/>
          </a:bodyPr>
          <a:lstStyle/>
          <a:p>
            <a:pPr marL="0" indent="0">
              <a:buNone/>
            </a:pPr>
            <a:r>
              <a:rPr lang="en-US" sz="2000" dirty="0">
                <a:effectLst/>
                <a:latin typeface="Times New Roman" panose="02020603050405020304" pitchFamily="18" charset="0"/>
                <a:ea typeface="Calibri" panose="020F0502020204030204" pitchFamily="34" charset="0"/>
              </a:rPr>
              <a:t>The recent outbreak of Coronavirus disease 2019 (COVID-19), which gets caused by severe acute respiratory syndrome (SARS) coronavirus 2 (SARS-CoV-2), has been responsible for the deaths of over 3,00,000 people and at the same time has infected over 4.7 million people in the whole world as of mid-May, 2020. There has been more that 1.8 million recoveries during this period too. It becomes imperative for Governments to be aware of the situation and to be able to predict the future number of patients so that readiness in terms of health care and planning of other necessary actions can be maintained. Using this as a driving force, a model for prediction of the number of COVID–19 patients has been developed using the Long-Sort Term Memory (LSTM) network and then employed it for forecasting future cases. The cases India are taken into account. The study finds that the LSTM network developed in this paper performs better than other networks and thus can be a useful candidate for prediction of future number of patients of COVID–19.</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9489EF9-A521-48B0-8BF8-40CF79F7488F}"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7A7F-71F3-4692-BA17-A74C0C6A64F5}"/>
              </a:ext>
            </a:extLst>
          </p:cNvPr>
          <p:cNvSpPr>
            <a:spLocks noGrp="1"/>
          </p:cNvSpPr>
          <p:nvPr>
            <p:ph type="title"/>
          </p:nvPr>
        </p:nvSpPr>
        <p:spPr>
          <a:xfrm>
            <a:off x="788448" y="2766218"/>
            <a:ext cx="7886700" cy="1325563"/>
          </a:xfrm>
        </p:spPr>
        <p:txBody>
          <a:bodyPr>
            <a:normAutofit/>
          </a:bodyPr>
          <a:lstStyle/>
          <a:p>
            <a:pPr algn="ctr"/>
            <a:r>
              <a:rPr lang="en-GB" sz="4800" dirty="0"/>
              <a:t>THANK YOU</a:t>
            </a:r>
            <a:endParaRPr lang="en-IN" sz="4800" dirty="0"/>
          </a:p>
        </p:txBody>
      </p:sp>
    </p:spTree>
    <p:extLst>
      <p:ext uri="{BB962C8B-B14F-4D97-AF65-F5344CB8AC3E}">
        <p14:creationId xmlns:p14="http://schemas.microsoft.com/office/powerpoint/2010/main" val="405193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AC64-5874-47D0-B833-8EA950FC8B49}"/>
              </a:ext>
            </a:extLst>
          </p:cNvPr>
          <p:cNvSpPr>
            <a:spLocks noGrp="1"/>
          </p:cNvSpPr>
          <p:nvPr>
            <p:ph type="title"/>
          </p:nvPr>
        </p:nvSpPr>
        <p:spPr/>
        <p:txBody>
          <a:bodyPr>
            <a:normAutofit/>
          </a:bodyPr>
          <a:lstStyle/>
          <a:p>
            <a:r>
              <a:rPr lang="en-GB" sz="4000" dirty="0">
                <a:latin typeface="Calibri" panose="020F0502020204030204" pitchFamily="34" charset="0"/>
                <a:cs typeface="Calibri" panose="020F0502020204030204" pitchFamily="34" charset="0"/>
              </a:rPr>
              <a:t>ARCHITECTURE</a:t>
            </a:r>
            <a:endParaRPr lang="en-IN" sz="4000" dirty="0">
              <a:latin typeface="Calibri" panose="020F0502020204030204" pitchFamily="34" charset="0"/>
              <a:cs typeface="Calibri" panose="020F0502020204030204" pitchFamily="34" charset="0"/>
            </a:endParaRPr>
          </a:p>
        </p:txBody>
      </p:sp>
      <p:pic>
        <p:nvPicPr>
          <p:cNvPr id="4" name="Content Placeholder 6">
            <a:extLst>
              <a:ext uri="{FF2B5EF4-FFF2-40B4-BE49-F238E27FC236}">
                <a16:creationId xmlns:a16="http://schemas.microsoft.com/office/drawing/2014/main" id="{D888414C-438A-4E03-BAE0-CDFA9853A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570460"/>
            <a:ext cx="7886700" cy="2861667"/>
          </a:xfrm>
          <a:prstGeom prst="rect">
            <a:avLst/>
          </a:prstGeom>
        </p:spPr>
      </p:pic>
    </p:spTree>
    <p:extLst>
      <p:ext uri="{BB962C8B-B14F-4D97-AF65-F5344CB8AC3E}">
        <p14:creationId xmlns:p14="http://schemas.microsoft.com/office/powerpoint/2010/main" val="195335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B626-96BB-438D-B36C-D8E86ED25954}"/>
              </a:ext>
            </a:extLst>
          </p:cNvPr>
          <p:cNvSpPr>
            <a:spLocks noGrp="1"/>
          </p:cNvSpPr>
          <p:nvPr>
            <p:ph type="title"/>
          </p:nvPr>
        </p:nvSpPr>
        <p:spPr>
          <a:xfrm>
            <a:off x="628650" y="136527"/>
            <a:ext cx="7886700" cy="1070482"/>
          </a:xfrm>
        </p:spPr>
        <p:txBody>
          <a:bodyPr>
            <a:normAutofit/>
          </a:bodyPr>
          <a:lstStyle/>
          <a:p>
            <a:r>
              <a:rPr lang="en-GB" sz="4000" dirty="0">
                <a:latin typeface="Calibri" panose="020F0502020204030204" pitchFamily="34" charset="0"/>
                <a:cs typeface="Calibri" panose="020F0502020204030204" pitchFamily="34" charset="0"/>
              </a:rPr>
              <a:t>METHODOLOGIES</a:t>
            </a:r>
            <a:endParaRPr lang="en-IN"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9C9F62F-C524-401C-A56B-0181F143A694}"/>
              </a:ext>
            </a:extLst>
          </p:cNvPr>
          <p:cNvSpPr>
            <a:spLocks noGrp="1"/>
          </p:cNvSpPr>
          <p:nvPr>
            <p:ph idx="1"/>
          </p:nvPr>
        </p:nvSpPr>
        <p:spPr>
          <a:xfrm>
            <a:off x="628650" y="1207009"/>
            <a:ext cx="8140446" cy="5514463"/>
          </a:xfrm>
        </p:spPr>
        <p:txBody>
          <a:bodyPr>
            <a:normAutofit/>
          </a:bodyPr>
          <a:lstStyle/>
          <a:p>
            <a:pPr marL="0" indent="0">
              <a:lnSpc>
                <a:spcPct val="120000"/>
              </a:lnSpc>
              <a:buNone/>
            </a:pPr>
            <a:r>
              <a:rPr lang="en-GB" dirty="0">
                <a:latin typeface="Calibri" panose="020F0502020204030204" pitchFamily="34" charset="0"/>
                <a:cs typeface="Calibri" panose="020F0502020204030204" pitchFamily="34" charset="0"/>
              </a:rPr>
              <a:t>Data Preparation :</a:t>
            </a:r>
          </a:p>
          <a:p>
            <a:pPr algn="l" fontAlgn="base"/>
            <a:r>
              <a:rPr lang="en-GB" sz="1600" b="0" dirty="0">
                <a:solidFill>
                  <a:srgbClr val="555555"/>
                </a:solidFill>
                <a:effectLst/>
                <a:latin typeface="Helvetica Neue"/>
              </a:rPr>
              <a:t>Before a </a:t>
            </a:r>
            <a:r>
              <a:rPr lang="en-GB" sz="1600" dirty="0">
                <a:solidFill>
                  <a:srgbClr val="555555"/>
                </a:solidFill>
                <a:latin typeface="Helvetica Neue"/>
              </a:rPr>
              <a:t>LSTM </a:t>
            </a:r>
            <a:r>
              <a:rPr lang="en-GB" sz="1600" b="0" dirty="0">
                <a:solidFill>
                  <a:srgbClr val="555555"/>
                </a:solidFill>
                <a:effectLst/>
                <a:latin typeface="Helvetica Neue"/>
              </a:rPr>
              <a:t>series can be modelled, it must be prepared.</a:t>
            </a:r>
          </a:p>
          <a:p>
            <a:pPr algn="l" fontAlgn="base"/>
            <a:r>
              <a:rPr lang="en-GB" sz="1600" b="0" dirty="0">
                <a:solidFill>
                  <a:srgbClr val="555555"/>
                </a:solidFill>
                <a:effectLst/>
                <a:latin typeface="Helvetica Neue"/>
              </a:rPr>
              <a:t>The LSTM model will learn a function that maps a sequence of past observations as input to an output observation. As such, the sequence of observations must be transformed into multiple examples from which the LSTM can learn.</a:t>
            </a:r>
          </a:p>
          <a:p>
            <a:pPr algn="l" fontAlgn="base"/>
            <a:r>
              <a:rPr lang="en-GB" sz="1600" b="0" dirty="0">
                <a:solidFill>
                  <a:srgbClr val="555555"/>
                </a:solidFill>
                <a:effectLst/>
                <a:latin typeface="Helvetica Neue"/>
              </a:rPr>
              <a:t>Consider a given univariate sequence:   </a:t>
            </a:r>
            <a:r>
              <a:rPr lang="en-IN" sz="1600" b="0" i="0" dirty="0">
                <a:solidFill>
                  <a:srgbClr val="000000"/>
                </a:solidFill>
                <a:effectLst/>
                <a:latin typeface="Monaco"/>
              </a:rPr>
              <a:t>[10, 20, 30, 40, 50, 60, 70, 80, 90]</a:t>
            </a:r>
          </a:p>
          <a:p>
            <a:pPr algn="l" fontAlgn="base"/>
            <a:r>
              <a:rPr lang="en-GB" sz="1800" b="0" i="0" dirty="0">
                <a:solidFill>
                  <a:srgbClr val="555555"/>
                </a:solidFill>
                <a:effectLst/>
                <a:latin typeface="Times New Roman" panose="02020603050405020304" pitchFamily="18" charset="0"/>
                <a:cs typeface="Times New Roman" panose="02020603050405020304" pitchFamily="18" charset="0"/>
              </a:rPr>
              <a:t>We can divide the sequence into multiple input/output patterns called samples, where three time steps are used as input and one time step is used as output for the one-step prediction that is being learned.</a:t>
            </a:r>
          </a:p>
          <a:p>
            <a:pPr algn="l" fontAlgn="base"/>
            <a:endParaRPr lang="en-IN" sz="1800" b="0" i="0" dirty="0">
              <a:solidFill>
                <a:srgbClr val="000000"/>
              </a:solidFill>
              <a:effectLst/>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98E4920-FC09-48E8-B577-E1839901BA2A}"/>
              </a:ext>
            </a:extLst>
          </p:cNvPr>
          <p:cNvGraphicFramePr>
            <a:graphicFrameLocks noGrp="1"/>
          </p:cNvGraphicFramePr>
          <p:nvPr>
            <p:extLst>
              <p:ext uri="{D42A27DB-BD31-4B8C-83A1-F6EECF244321}">
                <p14:modId xmlns:p14="http://schemas.microsoft.com/office/powerpoint/2010/main" val="968470786"/>
              </p:ext>
            </p:extLst>
          </p:nvPr>
        </p:nvGraphicFramePr>
        <p:xfrm>
          <a:off x="2102865" y="4255195"/>
          <a:ext cx="4938269" cy="1463040"/>
        </p:xfrm>
        <a:graphic>
          <a:graphicData uri="http://schemas.openxmlformats.org/drawingml/2006/table">
            <a:tbl>
              <a:tblPr/>
              <a:tblGrid>
                <a:gridCol w="341885">
                  <a:extLst>
                    <a:ext uri="{9D8B030D-6E8A-4147-A177-3AD203B41FA5}">
                      <a16:colId xmlns:a16="http://schemas.microsoft.com/office/drawing/2014/main" val="755377902"/>
                    </a:ext>
                  </a:extLst>
                </a:gridCol>
                <a:gridCol w="4596384">
                  <a:extLst>
                    <a:ext uri="{9D8B030D-6E8A-4147-A177-3AD203B41FA5}">
                      <a16:colId xmlns:a16="http://schemas.microsoft.com/office/drawing/2014/main" val="187818734"/>
                    </a:ext>
                  </a:extLst>
                </a:gridCol>
              </a:tblGrid>
              <a:tr h="1395796">
                <a:tc>
                  <a:txBody>
                    <a:bodyPr/>
                    <a:lstStyle/>
                    <a:p>
                      <a:pPr algn="ctr" fontAlgn="base"/>
                      <a:r>
                        <a:rPr lang="en-IN">
                          <a:solidFill>
                            <a:srgbClr val="5499DE"/>
                          </a:solidFill>
                          <a:effectLst/>
                          <a:latin typeface="inherit"/>
                        </a:rPr>
                        <a:t>1</a:t>
                      </a:r>
                    </a:p>
                    <a:p>
                      <a:pPr algn="ctr" fontAlgn="base"/>
                      <a:r>
                        <a:rPr lang="en-IN">
                          <a:solidFill>
                            <a:srgbClr val="317CC5"/>
                          </a:solidFill>
                          <a:effectLst/>
                          <a:latin typeface="inherit"/>
                        </a:rPr>
                        <a:t>2</a:t>
                      </a:r>
                    </a:p>
                    <a:p>
                      <a:pPr algn="ctr" fontAlgn="base"/>
                      <a:r>
                        <a:rPr lang="en-IN">
                          <a:solidFill>
                            <a:srgbClr val="5499DE"/>
                          </a:solidFill>
                          <a:effectLst/>
                          <a:latin typeface="inherit"/>
                        </a:rPr>
                        <a:t>3</a:t>
                      </a:r>
                    </a:p>
                    <a:p>
                      <a:pPr algn="ctr" fontAlgn="base"/>
                      <a:r>
                        <a:rPr lang="en-IN">
                          <a:solidFill>
                            <a:srgbClr val="317CC5"/>
                          </a:solidFill>
                          <a:effectLst/>
                          <a:latin typeface="inherit"/>
                        </a:rPr>
                        <a:t>4</a:t>
                      </a:r>
                    </a:p>
                    <a:p>
                      <a:pPr algn="ctr" fontAlgn="base"/>
                      <a:r>
                        <a:rPr lang="en-IN">
                          <a:solidFill>
                            <a:srgbClr val="5499DE"/>
                          </a:solidFill>
                          <a:effectLst/>
                          <a:latin typeface="inherit"/>
                        </a:rPr>
                        <a:t>5</a:t>
                      </a:r>
                    </a:p>
                  </a:txBody>
                  <a:tcPr>
                    <a:lnL>
                      <a:noFill/>
                    </a:lnL>
                    <a:lnR>
                      <a:noFill/>
                    </a:lnR>
                    <a:lnT>
                      <a:noFill/>
                    </a:lnT>
                    <a:lnB>
                      <a:noFill/>
                    </a:lnB>
                    <a:solidFill>
                      <a:srgbClr val="DFEFFF"/>
                    </a:solidFill>
                  </a:tcPr>
                </a:tc>
                <a:tc>
                  <a:txBody>
                    <a:bodyPr/>
                    <a:lstStyle/>
                    <a:p>
                      <a:pPr algn="l" fontAlgn="base"/>
                      <a:r>
                        <a:rPr lang="es-ES" dirty="0">
                          <a:solidFill>
                            <a:srgbClr val="000000"/>
                          </a:solidFill>
                          <a:effectLst/>
                          <a:latin typeface="inherit"/>
                        </a:rPr>
                        <a:t>X                           y</a:t>
                      </a:r>
                    </a:p>
                    <a:p>
                      <a:pPr algn="l" fontAlgn="base"/>
                      <a:r>
                        <a:rPr lang="es-ES" dirty="0">
                          <a:solidFill>
                            <a:srgbClr val="000000"/>
                          </a:solidFill>
                          <a:effectLst/>
                          <a:latin typeface="inherit"/>
                        </a:rPr>
                        <a:t>[10, 20, 30]        40</a:t>
                      </a:r>
                    </a:p>
                    <a:p>
                      <a:pPr algn="l" fontAlgn="base"/>
                      <a:r>
                        <a:rPr lang="es-ES" dirty="0">
                          <a:solidFill>
                            <a:srgbClr val="000000"/>
                          </a:solidFill>
                          <a:effectLst/>
                          <a:latin typeface="inherit"/>
                        </a:rPr>
                        <a:t>[20, 30, 40]        50</a:t>
                      </a:r>
                    </a:p>
                    <a:p>
                      <a:pPr algn="l" fontAlgn="base"/>
                      <a:r>
                        <a:rPr lang="es-ES" dirty="0">
                          <a:solidFill>
                            <a:srgbClr val="000000"/>
                          </a:solidFill>
                          <a:effectLst/>
                          <a:latin typeface="inherit"/>
                        </a:rPr>
                        <a:t>[30, 40, 50]        60</a:t>
                      </a:r>
                    </a:p>
                    <a:p>
                      <a:pPr algn="l" fontAlgn="base"/>
                      <a:r>
                        <a:rPr lang="es-ES" dirty="0">
                          <a:solidFill>
                            <a:srgbClr val="000000"/>
                          </a:solidFill>
                          <a:effectLst/>
                          <a:latin typeface="inherit"/>
                        </a:rPr>
                        <a:t>...</a:t>
                      </a:r>
                    </a:p>
                  </a:txBody>
                  <a:tcPr>
                    <a:lnL>
                      <a:noFill/>
                    </a:lnL>
                    <a:lnR>
                      <a:noFill/>
                    </a:lnR>
                    <a:lnT>
                      <a:noFill/>
                    </a:lnT>
                    <a:lnB>
                      <a:noFill/>
                    </a:lnB>
                  </a:tcPr>
                </a:tc>
                <a:extLst>
                  <a:ext uri="{0D108BD9-81ED-4DB2-BD59-A6C34878D82A}">
                    <a16:rowId xmlns:a16="http://schemas.microsoft.com/office/drawing/2014/main" val="1405338097"/>
                  </a:ext>
                </a:extLst>
              </a:tr>
            </a:tbl>
          </a:graphicData>
        </a:graphic>
      </p:graphicFrame>
      <p:sp>
        <p:nvSpPr>
          <p:cNvPr id="5" name="Rectangle 1">
            <a:extLst>
              <a:ext uri="{FF2B5EF4-FFF2-40B4-BE49-F238E27FC236}">
                <a16:creationId xmlns:a16="http://schemas.microsoft.com/office/drawing/2014/main" id="{4A246A2F-46A0-468D-8D7E-E7F4C4EEB626}"/>
              </a:ext>
            </a:extLst>
          </p:cNvPr>
          <p:cNvSpPr>
            <a:spLocks noChangeArrowheads="1"/>
          </p:cNvSpPr>
          <p:nvPr/>
        </p:nvSpPr>
        <p:spPr bwMode="auto">
          <a:xfrm>
            <a:off x="2103438" y="4255671"/>
            <a:ext cx="114300" cy="0"/>
          </a:xfrm>
          <a:prstGeom prst="rect">
            <a:avLst/>
          </a:prstGeom>
          <a:solidFill>
            <a:srgbClr val="BCBC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FFFFFF"/>
                </a:solidFill>
                <a:effectLst/>
                <a:latin typeface="inherit"/>
              </a:rPr>
            </a:br>
            <a:endParaRPr kumimoji="0" lang="en-US" altLang="en-US" sz="900" b="0" i="0" u="none" strike="noStrike" cap="none" normalizeH="0" baseline="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ontrols>
      <mc:AlternateContent xmlns:mc="http://schemas.openxmlformats.org/markup-compatibility/2006">
        <mc:Choice xmlns:v="urn:schemas-microsoft-com:vml" Requires="v">
          <p:control name="HTMLTextArea1" r:id="rId1" imgW="2598480" imgH="160200"/>
        </mc:Choice>
        <mc:Fallback>
          <p:control name="HTMLTextArea1" r:id="rId1" imgW="2598480" imgH="160200">
            <p:pic>
              <p:nvPicPr>
                <p:cNvPr id="6" name="HTMLTextArea1">
                  <a:extLst>
                    <a:ext uri="{FF2B5EF4-FFF2-40B4-BE49-F238E27FC236}">
                      <a16:creationId xmlns:a16="http://schemas.microsoft.com/office/drawing/2014/main" id="{6927920F-26E9-4AF4-9250-C9D4D78E9F90}"/>
                    </a:ext>
                  </a:extLst>
                </p:cNvPr>
                <p:cNvPicPr preferRelativeResize="0">
                  <a:picLocks noChangeArrowheads="1" noChangeShapeType="1"/>
                </p:cNvPicPr>
                <p:nvPr/>
              </p:nvPicPr>
              <p:blipFill>
                <a:blip r:embed="rId3"/>
                <a:srcRect/>
                <a:stretch>
                  <a:fillRect/>
                </a:stretch>
              </p:blipFill>
              <p:spPr bwMode="auto">
                <a:xfrm flipV="1">
                  <a:off x="2101850" y="4095750"/>
                  <a:ext cx="2597150" cy="15875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59596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4B681-0116-4615-8315-C40B4B6387A1}"/>
              </a:ext>
            </a:extLst>
          </p:cNvPr>
          <p:cNvSpPr>
            <a:spLocks noGrp="1"/>
          </p:cNvSpPr>
          <p:nvPr>
            <p:ph idx="1"/>
          </p:nvPr>
        </p:nvSpPr>
        <p:spPr/>
        <p:txBody>
          <a:bodyPr/>
          <a:lstStyle/>
          <a:p>
            <a:pPr marL="0" indent="0">
              <a:buNone/>
            </a:pPr>
            <a:r>
              <a:rPr lang="en-GB" dirty="0"/>
              <a:t>LSTM Model</a:t>
            </a:r>
          </a:p>
          <a:p>
            <a:r>
              <a:rPr lang="en-GB" sz="1800" dirty="0">
                <a:latin typeface="Times New Roman" panose="02020603050405020304" pitchFamily="18" charset="0"/>
                <a:cs typeface="Times New Roman" panose="02020603050405020304" pitchFamily="18" charset="0"/>
              </a:rPr>
              <a:t>Long Short-Term Memory (LSTM) networks are a type of recurrent neural network capable of learning order dependence in sequence prediction problems.</a:t>
            </a:r>
          </a:p>
          <a:p>
            <a:r>
              <a:rPr lang="en-GB" sz="1800" b="0" i="0" dirty="0">
                <a:solidFill>
                  <a:srgbClr val="555555"/>
                </a:solidFill>
                <a:effectLst/>
                <a:latin typeface="Times New Roman" panose="02020603050405020304" pitchFamily="18" charset="0"/>
                <a:cs typeface="Times New Roman" panose="02020603050405020304" pitchFamily="18" charset="0"/>
              </a:rPr>
              <a:t>The two technical problems overcome by LSTMs are vanishing gradients and exploding gradients, both related to how the network is trained.</a:t>
            </a:r>
          </a:p>
          <a:p>
            <a:r>
              <a:rPr lang="en-GB" sz="1800" dirty="0">
                <a:latin typeface="Times New Roman" panose="02020603050405020304" pitchFamily="18" charset="0"/>
                <a:cs typeface="Times New Roman" panose="02020603050405020304" pitchFamily="18" charset="0"/>
              </a:rPr>
              <a:t>We use networks with one input layer, one hidden layer, and one output layer… The (fully) self-connected hidden layer contains memory cells and corresponding gate units.</a:t>
            </a:r>
          </a:p>
          <a:p>
            <a:r>
              <a:rPr lang="en-GB" sz="1800" dirty="0">
                <a:latin typeface="Times New Roman" panose="02020603050405020304" pitchFamily="18" charset="0"/>
                <a:cs typeface="Times New Roman" panose="02020603050405020304" pitchFamily="18" charset="0"/>
              </a:rPr>
              <a:t>An LSTM layer consists of a set of recurrently connected blocks, known as memory blocks. Each one contains one or more recurrently connected memory cells and three multiplicative units – the input, output and forget gates </a:t>
            </a:r>
          </a:p>
          <a:p>
            <a:pPr marL="0" indent="0">
              <a:buNone/>
            </a:pPr>
            <a:endParaRPr lang="en-IN" dirty="0"/>
          </a:p>
        </p:txBody>
      </p:sp>
    </p:spTree>
    <p:extLst>
      <p:ext uri="{BB962C8B-B14F-4D97-AF65-F5344CB8AC3E}">
        <p14:creationId xmlns:p14="http://schemas.microsoft.com/office/powerpoint/2010/main" val="410580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C29-A592-4DA7-AB61-28C4162070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A7F48C9-72A4-4870-BE97-9181B327298C}"/>
              </a:ext>
            </a:extLst>
          </p:cNvPr>
          <p:cNvSpPr>
            <a:spLocks noGrp="1"/>
          </p:cNvSpPr>
          <p:nvPr>
            <p:ph idx="1"/>
          </p:nvPr>
        </p:nvSpPr>
        <p:spPr/>
        <p:txBody>
          <a:bodyPr>
            <a:normAutofit/>
          </a:bodyPr>
          <a:lstStyle/>
          <a:p>
            <a:r>
              <a:rPr lang="en-GB" sz="1800" b="0" i="0" dirty="0">
                <a:solidFill>
                  <a:srgbClr val="2E2E2E"/>
                </a:solidFill>
                <a:effectLst/>
                <a:latin typeface="Times New Roman" panose="02020603050405020304" pitchFamily="18" charset="0"/>
                <a:cs typeface="Times New Roman" panose="02020603050405020304" pitchFamily="18" charset="0"/>
              </a:rPr>
              <a:t>We have implemented a simple Long Short-Term Memory (LSTM) model with an input layer, a single hidden layer, and an output layer that is used to make a prediction. The input layer has some neurons equal to 5 sequence steps . The hidden layer is an LSTM layer with 10 hidden units (neurons) and a rectified linear unit (ReLU) as an activation function. The output layer had a dense layer with 1 unit for predicting the output. The testing rate is set to 0.2, and it decays every five epochs. Moreover, we have used 300 as the number of epochs, Adam as the optimizer, and the mean square error as the loss function. After that, we fit the model with prepared data to make a prediction. The obtained results may vary given the stochastic nature of the LSTM model; therefore, we have run it several times. Finally, we enter the last sequence with output to forecast the next value in the series.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80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C5587-17A2-4514-AE45-6A8584F3F6B8}"/>
              </a:ext>
            </a:extLst>
          </p:cNvPr>
          <p:cNvSpPr>
            <a:spLocks noGrp="1"/>
          </p:cNvSpPr>
          <p:nvPr>
            <p:ph idx="1"/>
          </p:nvPr>
        </p:nvSpPr>
        <p:spPr>
          <a:xfrm>
            <a:off x="628650" y="807869"/>
            <a:ext cx="7886700" cy="5885894"/>
          </a:xfrm>
        </p:spPr>
        <p:txBody>
          <a:bodyPr/>
          <a:lstStyle/>
          <a:p>
            <a:pPr marL="0" indent="0">
              <a:buNone/>
            </a:pPr>
            <a:r>
              <a:rPr lang="en-GB" dirty="0"/>
              <a:t>Modules:</a:t>
            </a:r>
          </a:p>
          <a:p>
            <a:r>
              <a:rPr lang="en-GB" sz="2400" dirty="0">
                <a:latin typeface="Times New Roman" panose="02020603050405020304" pitchFamily="18" charset="0"/>
                <a:cs typeface="Times New Roman" panose="02020603050405020304" pitchFamily="18" charset="0"/>
              </a:rPr>
              <a:t>NumPy</a:t>
            </a:r>
          </a:p>
          <a:p>
            <a:pPr marL="0" indent="0">
              <a:buNone/>
            </a:pPr>
            <a:r>
              <a:rPr lang="en-GB" sz="1800" dirty="0">
                <a:latin typeface="Times New Roman" panose="02020603050405020304" pitchFamily="18" charset="0"/>
                <a:cs typeface="Times New Roman" panose="02020603050405020304" pitchFamily="18" charset="0"/>
              </a:rPr>
              <a:t>NumPy is a Python library used for working with arrays. It also has functions for       working in domain of linear algebra, fourier transform, and matrices. </a:t>
            </a:r>
          </a:p>
          <a:p>
            <a:r>
              <a:rPr lang="en-GB" sz="2400" dirty="0">
                <a:latin typeface="Times New Roman" panose="02020603050405020304" pitchFamily="18" charset="0"/>
                <a:cs typeface="Times New Roman" panose="02020603050405020304" pitchFamily="18" charset="0"/>
              </a:rPr>
              <a:t>Matplotlib</a:t>
            </a:r>
          </a:p>
          <a:p>
            <a:pPr marL="0" indent="0">
              <a:buNone/>
            </a:pPr>
            <a:r>
              <a:rPr lang="en-GB" sz="1800" dirty="0">
                <a:latin typeface="Times New Roman" panose="02020603050405020304" pitchFamily="18" charset="0"/>
                <a:cs typeface="Times New Roman" panose="02020603050405020304" pitchFamily="18" charset="0"/>
              </a:rPr>
              <a:t>Matplotlib is an amazing visualization library in Python for 2D plots of arrays. Matplotlib is a multi-platform data visualization library built on NumPy arrays </a:t>
            </a:r>
          </a:p>
          <a:p>
            <a:r>
              <a:rPr lang="en-GB" sz="2400" dirty="0">
                <a:latin typeface="Times New Roman" panose="02020603050405020304" pitchFamily="18" charset="0"/>
                <a:cs typeface="Times New Roman" panose="02020603050405020304" pitchFamily="18" charset="0"/>
              </a:rPr>
              <a:t>sklearn</a:t>
            </a:r>
          </a:p>
          <a:p>
            <a:pPr marL="0" indent="0">
              <a:buNone/>
            </a:pPr>
            <a:r>
              <a:rPr lang="en-GB" sz="1800" dirty="0">
                <a:latin typeface="Times New Roman" panose="02020603050405020304" pitchFamily="18" charset="0"/>
                <a:cs typeface="Times New Roman" panose="02020603050405020304" pitchFamily="18" charset="0"/>
              </a:rPr>
              <a:t>Scikit-learn is a free machine learning library for Python. It features various algorithms like support vector machine, random forests, and k-neighbours, and it also supports Python numerical and scientific libraries like NumPy and SciPy .</a:t>
            </a:r>
          </a:p>
          <a:p>
            <a:r>
              <a:rPr lang="en-GB" sz="2400" dirty="0">
                <a:latin typeface="Times New Roman" panose="02020603050405020304" pitchFamily="18" charset="0"/>
                <a:cs typeface="Times New Roman" panose="02020603050405020304" pitchFamily="18" charset="0"/>
              </a:rPr>
              <a:t>TensorFlow</a:t>
            </a:r>
          </a:p>
          <a:p>
            <a:pPr marL="0" indent="0">
              <a:buNone/>
            </a:pPr>
            <a:r>
              <a:rPr lang="en-GB" sz="1800" dirty="0">
                <a:latin typeface="Times New Roman" panose="02020603050405020304" pitchFamily="18" charset="0"/>
                <a:cs typeface="Times New Roman" panose="02020603050405020304" pitchFamily="18" charset="0"/>
              </a:rPr>
              <a:t>TensorFlow is an open-source library developed by Google primarily for deep learning applications. It also supports traditional machine learning. TensorFlow accepts data in the form of multi-dimensional arrays of higher dimensions called tensors.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24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EE5-93D7-4CB9-AABA-D53B0EFB9FDC}"/>
              </a:ext>
            </a:extLst>
          </p:cNvPr>
          <p:cNvSpPr>
            <a:spLocks noGrp="1"/>
          </p:cNvSpPr>
          <p:nvPr>
            <p:ph type="title"/>
          </p:nvPr>
        </p:nvSpPr>
        <p:spPr/>
        <p:txBody>
          <a:bodyPr>
            <a:normAutofit/>
          </a:bodyPr>
          <a:lstStyle/>
          <a:p>
            <a:r>
              <a:rPr lang="en-GB" sz="4000" dirty="0">
                <a:latin typeface="Calibri" panose="020F0502020204030204" pitchFamily="34" charset="0"/>
                <a:cs typeface="Calibri" panose="020F0502020204030204" pitchFamily="34" charset="0"/>
              </a:rPr>
              <a:t>RESULTS AND DISCUSSIONS</a:t>
            </a:r>
            <a:endParaRPr lang="en-IN"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956E79E-DA4F-4DB1-86C2-59CA72AE33AB}"/>
              </a:ext>
            </a:extLst>
          </p:cNvPr>
          <p:cNvSpPr>
            <a:spLocks noGrp="1"/>
          </p:cNvSpPr>
          <p:nvPr>
            <p:ph idx="1"/>
          </p:nvPr>
        </p:nvSpPr>
        <p:spPr/>
        <p:txBody>
          <a:bodyPr/>
          <a:lstStyle/>
          <a:p>
            <a:r>
              <a:rPr lang="en-GB" dirty="0"/>
              <a:t>Results:</a:t>
            </a:r>
          </a:p>
          <a:p>
            <a:pPr marL="0" indent="0">
              <a:buNone/>
            </a:pPr>
            <a:r>
              <a:rPr lang="en-GB" dirty="0"/>
              <a:t> </a:t>
            </a:r>
            <a:r>
              <a:rPr lang="en-GB" sz="1800" b="0" i="0" dirty="0">
                <a:solidFill>
                  <a:srgbClr val="2E2E2E"/>
                </a:solidFill>
                <a:effectLst/>
                <a:latin typeface="Times New Roman" panose="02020603050405020304" pitchFamily="18" charset="0"/>
                <a:cs typeface="Times New Roman" panose="02020603050405020304" pitchFamily="18" charset="0"/>
              </a:rPr>
              <a:t>The created series of prediction and forecasting model based on time-series data to </a:t>
            </a:r>
            <a:r>
              <a:rPr lang="en-GB" sz="1800" dirty="0">
                <a:solidFill>
                  <a:srgbClr val="2E2E2E"/>
                </a:solidFill>
                <a:latin typeface="Times New Roman" panose="02020603050405020304" pitchFamily="18" charset="0"/>
                <a:cs typeface="Times New Roman" panose="02020603050405020304" pitchFamily="18" charset="0"/>
              </a:rPr>
              <a:t>predict the future covid cases is</a:t>
            </a:r>
            <a:r>
              <a:rPr lang="en-GB" sz="1800" b="0" i="0" dirty="0">
                <a:solidFill>
                  <a:srgbClr val="2E2E2E"/>
                </a:solidFill>
                <a:effectLst/>
                <a:latin typeface="Times New Roman" panose="02020603050405020304" pitchFamily="18" charset="0"/>
                <a:cs typeface="Times New Roman" panose="02020603050405020304" pitchFamily="18" charset="0"/>
              </a:rPr>
              <a:t> straightforward and easy. We calculated the future cases , accuracy rate of the model and plotted the graph for dates vs future confirmed cases as shown below.</a:t>
            </a:r>
            <a:endParaRPr lang="en-IN" sz="1800" dirty="0">
              <a:latin typeface="Times New Roman" panose="02020603050405020304" pitchFamily="18" charset="0"/>
              <a:cs typeface="Times New Roman" panose="02020603050405020304" pitchFamily="18" charset="0"/>
            </a:endParaRPr>
          </a:p>
        </p:txBody>
      </p:sp>
      <p:pic>
        <p:nvPicPr>
          <p:cNvPr id="4" name="Content Placeholder 8">
            <a:extLst>
              <a:ext uri="{FF2B5EF4-FFF2-40B4-BE49-F238E27FC236}">
                <a16:creationId xmlns:a16="http://schemas.microsoft.com/office/drawing/2014/main" id="{C40143DB-E88F-4A09-A835-ED16885FF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320" y="3913632"/>
            <a:ext cx="3813047" cy="2747963"/>
          </a:xfrm>
          <a:prstGeom prst="rect">
            <a:avLst/>
          </a:prstGeom>
        </p:spPr>
      </p:pic>
    </p:spTree>
    <p:extLst>
      <p:ext uri="{BB962C8B-B14F-4D97-AF65-F5344CB8AC3E}">
        <p14:creationId xmlns:p14="http://schemas.microsoft.com/office/powerpoint/2010/main" val="2264466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802E-03D3-4044-9CF6-4008DCCE8E74}"/>
              </a:ext>
            </a:extLst>
          </p:cNvPr>
          <p:cNvSpPr>
            <a:spLocks noGrp="1"/>
          </p:cNvSpPr>
          <p:nvPr>
            <p:ph type="title"/>
          </p:nvPr>
        </p:nvSpPr>
        <p:spPr>
          <a:xfrm>
            <a:off x="628650" y="365127"/>
            <a:ext cx="7886700" cy="1171066"/>
          </a:xfrm>
        </p:spPr>
        <p:txBody>
          <a:bodyPr/>
          <a:lstStyle/>
          <a:p>
            <a:endParaRPr lang="en-IN" dirty="0"/>
          </a:p>
        </p:txBody>
      </p:sp>
      <p:sp>
        <p:nvSpPr>
          <p:cNvPr id="3" name="Content Placeholder 2">
            <a:extLst>
              <a:ext uri="{FF2B5EF4-FFF2-40B4-BE49-F238E27FC236}">
                <a16:creationId xmlns:a16="http://schemas.microsoft.com/office/drawing/2014/main" id="{459CC9F6-E0E2-488E-8B5B-32F7A9EE5C74}"/>
              </a:ext>
            </a:extLst>
          </p:cNvPr>
          <p:cNvSpPr>
            <a:spLocks noGrp="1"/>
          </p:cNvSpPr>
          <p:nvPr>
            <p:ph idx="1"/>
          </p:nvPr>
        </p:nvSpPr>
        <p:spPr/>
        <p:txBody>
          <a:bodyPr/>
          <a:lstStyle/>
          <a:p>
            <a:r>
              <a:rPr lang="en-GB" dirty="0"/>
              <a:t>Discussion</a:t>
            </a:r>
          </a:p>
          <a:p>
            <a:pPr marL="0" indent="0">
              <a:buNone/>
            </a:pPr>
            <a:r>
              <a:rPr lang="en-GB" sz="1800" b="0" i="0" dirty="0">
                <a:solidFill>
                  <a:srgbClr val="2E2E2E"/>
                </a:solidFill>
                <a:effectLst/>
                <a:latin typeface="Times New Roman" panose="02020603050405020304" pitchFamily="18" charset="0"/>
                <a:cs typeface="Times New Roman" panose="02020603050405020304" pitchFamily="18" charset="0"/>
              </a:rPr>
              <a:t>From the LSTM model, we confirm that the India would take the most extended period to recover from the virus (during 2021).As the graph is increasing exponentially </a:t>
            </a:r>
            <a:r>
              <a:rPr lang="en-GB" sz="1800" dirty="0">
                <a:solidFill>
                  <a:srgbClr val="2E2E2E"/>
                </a:solidFill>
                <a:latin typeface="Times New Roman" panose="02020603050405020304" pitchFamily="18" charset="0"/>
                <a:cs typeface="Times New Roman" panose="02020603050405020304" pitchFamily="18" charset="0"/>
              </a:rPr>
              <a:t>indicating</a:t>
            </a:r>
            <a:r>
              <a:rPr lang="en-GB" sz="1800" b="0" i="0" dirty="0">
                <a:solidFill>
                  <a:srgbClr val="2E2E2E"/>
                </a:solidFill>
                <a:effectLst/>
                <a:latin typeface="Times New Roman" panose="02020603050405020304" pitchFamily="18" charset="0"/>
                <a:cs typeface="Times New Roman" panose="02020603050405020304" pitchFamily="18" charset="0"/>
              </a:rPr>
              <a:t> the second wave which involves more number of cases in 2021 this may be due to lack of social distance etc. By the first week of may the total number of covid effected people in </a:t>
            </a:r>
            <a:r>
              <a:rPr lang="en-GB" sz="1800" dirty="0">
                <a:solidFill>
                  <a:srgbClr val="2E2E2E"/>
                </a:solidFill>
                <a:latin typeface="Times New Roman" panose="02020603050405020304" pitchFamily="18" charset="0"/>
                <a:cs typeface="Times New Roman" panose="02020603050405020304" pitchFamily="18" charset="0"/>
              </a:rPr>
              <a:t>I</a:t>
            </a:r>
            <a:r>
              <a:rPr lang="en-GB" sz="1800" b="0" i="0" dirty="0">
                <a:solidFill>
                  <a:srgbClr val="2E2E2E"/>
                </a:solidFill>
                <a:effectLst/>
                <a:latin typeface="Times New Roman" panose="02020603050405020304" pitchFamily="18" charset="0"/>
                <a:cs typeface="Times New Roman" panose="02020603050405020304" pitchFamily="18" charset="0"/>
              </a:rPr>
              <a:t>ndia has crossed 2crores which indicates the high alarming situation so, the government should take particular measures like implementing lockdown in the states which have high positivity rate, bringing awareness among people, completing the vaccination and improving the healthcare system.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333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847</TotalTime>
  <Words>1874</Words>
  <Application>Microsoft Office PowerPoint</Application>
  <PresentationFormat>On-screen Show (4:3)</PresentationFormat>
  <Paragraphs>125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Helvetica Neue</vt:lpstr>
      <vt:lpstr>inherit</vt:lpstr>
      <vt:lpstr>Monaco</vt:lpstr>
      <vt:lpstr>Times New Roman</vt:lpstr>
      <vt:lpstr>Office Theme</vt:lpstr>
      <vt:lpstr>PowerPoint Presentation</vt:lpstr>
      <vt:lpstr>  ABSTRACT</vt:lpstr>
      <vt:lpstr>ARCHITECTURE</vt:lpstr>
      <vt:lpstr>METHODOLOGIES</vt:lpstr>
      <vt:lpstr>PowerPoint Presentation</vt:lpstr>
      <vt:lpstr>PowerPoint Presentation</vt:lpstr>
      <vt:lpstr>PowerPoint Presentation</vt:lpstr>
      <vt:lpstr>RESULTS AND DISCUSSIONS</vt:lpstr>
      <vt:lpstr>PowerPoint Presentation</vt:lpstr>
      <vt:lpstr>TESTING</vt:lpstr>
      <vt:lpstr>PowerPoint Presentation</vt:lpstr>
      <vt:lpstr>PowerPoint Presentation</vt:lpstr>
      <vt:lpstr>OUTPUT SCREENS</vt:lpstr>
      <vt:lpstr>PowerPoint Presentation</vt:lpstr>
      <vt:lpstr>PowerPoint Presentation</vt:lpstr>
      <vt:lpstr>CONCLUSION</vt:lpstr>
      <vt:lpstr>FUTUTRE SCOPE</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cheedu</dc:creator>
  <cp:lastModifiedBy>sowmya cheedu</cp:lastModifiedBy>
  <cp:revision>32</cp:revision>
  <dcterms:created xsi:type="dcterms:W3CDTF">2021-05-25T12:15:24Z</dcterms:created>
  <dcterms:modified xsi:type="dcterms:W3CDTF">2021-05-27T06:06:05Z</dcterms:modified>
</cp:coreProperties>
</file>