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256" r:id="rId3"/>
    <p:sldId id="334" r:id="rId4"/>
    <p:sldId id="257" r:id="rId5"/>
    <p:sldId id="258" r:id="rId6"/>
    <p:sldId id="259" r:id="rId7"/>
    <p:sldId id="260" r:id="rId8"/>
    <p:sldId id="261" r:id="rId9"/>
    <p:sldId id="262" r:id="rId10"/>
    <p:sldId id="335" r:id="rId11"/>
    <p:sldId id="336" r:id="rId12"/>
    <p:sldId id="342" r:id="rId13"/>
    <p:sldId id="337" r:id="rId14"/>
    <p:sldId id="340" r:id="rId15"/>
    <p:sldId id="339" r:id="rId16"/>
    <p:sldId id="3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3740E-0AEA-4316-B818-61C96F6CBD96}" v="26" dt="2025-02-28T08:28:0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8T08:01:08.82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8T08:01:0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DBCD-2794-01D3-B9D6-7F3266B7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6EFB5-902A-8E9A-F586-7D5A0913F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F140-2DAC-6DD1-6911-5DF97C54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CD4B-EABA-2CBC-654F-CE54AB17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95C1-DA5D-A395-55EA-E0305034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5A08-D225-02BF-7100-4E60B16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43D29-DD7B-C686-C48C-4EFF3123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D5CE5-06B1-3EE4-C03A-68F21C57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8AAA-A31E-2255-94C2-A4E60A70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FA9F-9218-F0A0-0D38-D854B276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5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44C64-54DF-1DC8-A1D2-712D877F7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606A-6CCA-82EB-8B0C-0B907AE41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D9C5-A82D-92C5-5C53-53F14743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9F84-8A12-4271-7353-A186C7F2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116D-4734-CFB0-F754-0530BA11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3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08DD-3B9F-CFC8-C99D-C581FA78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B6A6-5680-16D5-D506-0DFCB4EA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8E65-CC4C-6101-A5A2-A97B891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1FCB-B7B6-A393-E040-F47E23AD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C7D9-C18F-58E9-80F9-2D49DBEE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3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6EEC-D5D0-0ACD-EB4D-FA784CF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14BA-E336-62BC-CF75-F5700B4E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7C39-9027-DDB7-4BCF-181F33CB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BF17-D518-DB46-85A0-D1744630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61D4-B924-9417-D79E-E476247A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C0D6-EF65-2BD4-9009-E83B36DA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611E-363E-7B97-6286-95B5AEEF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7E7B-343F-FB77-49AF-1FFDE1F0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8368-0A71-D789-8AAE-34166FAD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CECC-A671-A6B3-D89E-84C6335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A7C82-D265-B840-77CD-15B51688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D231-F2E3-6C55-96AC-BBF0E7F3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913D-34D5-61F9-55B3-7B615CF3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9014-86FD-5C3F-0DC2-1216A672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4ADFC-B9BC-2892-62BD-B01E36DA8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62DF8-6BDC-0EFC-E9BA-882270411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C2079-02E5-B307-C0C4-E06DC669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FBAC9-1F4F-6B13-8CAB-2817915F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C4D3-3925-6D9A-D334-015AF112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CAFB-CE5E-9393-1D6A-D043931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ED143-2CDF-A93C-7EF0-DB98A7FF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7EF87-360B-8D51-87A7-6B5C1C09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E97C7-125E-3EEA-0A4E-1CB7663B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03063-678D-F14E-0381-22697923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F1B5C-A668-5D06-F363-304580F8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AAE13-0E64-E726-9425-5BFBE2FD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D53-4169-7384-1488-BB1626E8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8100-B1C2-90ED-C1D1-2E5072C5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AEDD5-9579-6E77-666B-4D3D7209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7BE7-6FAB-6188-EA5B-C4F80CF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1507-08C0-66AB-FDA1-D05A8745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02880-D74B-DCEE-B7EC-CB6360CD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B0C-3274-B6F1-A36A-40971366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26462-CEF0-4DE4-4D36-E8C6A5C7E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8A575-7C58-23EC-6B8D-E518E135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F812D-743A-52AC-4EB1-2356426C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318C-7E7C-49A8-374A-8E23F2A8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E7BD-FBD1-9C1B-4E2D-F8864CA3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8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48DBF-D7C9-0D84-4EF0-2519E43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0E91-8CAA-B685-51C1-DA8303E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6C5F-53E6-B217-C30C-91B1CCB3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D605-5D1C-4E0C-A7F0-8B1C2203532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6B5-0911-7122-AB9F-243D17C31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FF27-1951-D531-A3A9-A21C8ACD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1695-74CD-4653-9CB4-A097E70A2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6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REC Logo. Size: 195 x 206. Source: gyaanarth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43" y="147187"/>
            <a:ext cx="1386250" cy="14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4688" y="239234"/>
            <a:ext cx="65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3600" b="1" dirty="0" err="1">
                <a:effectLst/>
              </a:rPr>
              <a:t>Mallareddy</a:t>
            </a:r>
            <a:r>
              <a:rPr lang="en-US" sz="3600" b="1" dirty="0">
                <a:effectLst/>
              </a:rPr>
              <a:t> Engineering College</a:t>
            </a:r>
            <a:endParaRPr lang="en-IN" sz="3600" b="1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092" y="5990642"/>
            <a:ext cx="54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>
                <a:effectLst/>
              </a:rPr>
              <a:t>Guide : T. LAVANYA</a:t>
            </a:r>
            <a:endParaRPr lang="en-IN" sz="2400" b="1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88757"/>
              </p:ext>
            </p:extLst>
          </p:nvPr>
        </p:nvGraphicFramePr>
        <p:xfrm>
          <a:off x="2711892" y="400891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21J41A67E6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CH. SOWMYA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21J41A67F3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G. VARUN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21J41A67J3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R. ROHIT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21J41A67J5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S. SRI CHARITHA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0137" y="2335719"/>
            <a:ext cx="9429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Title </a:t>
            </a:r>
            <a:r>
              <a:rPr lang="en-US" sz="2800" b="1" dirty="0">
                <a:effectLst/>
              </a:rPr>
              <a:t> :  </a:t>
            </a:r>
            <a:r>
              <a:rPr lang="en-IN" sz="2800" b="1" dirty="0">
                <a:solidFill>
                  <a:srgbClr val="FF0000"/>
                </a:solidFill>
              </a:rPr>
              <a:t>Text to Speech Convertor using Python</a:t>
            </a:r>
            <a:endParaRPr lang="en-IN" sz="2800" dirty="0">
              <a:solidFill>
                <a:srgbClr val="FF0000"/>
              </a:solidFill>
              <a:effectLst/>
            </a:endParaRPr>
          </a:p>
          <a:p>
            <a:pPr marL="0" marR="0"/>
            <a:r>
              <a:rPr lang="en-US" sz="2800" b="1" dirty="0">
                <a:effectLst/>
              </a:rPr>
              <a:t> </a:t>
            </a:r>
            <a:endParaRPr lang="en-IN" sz="2800" b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2477" y="5957127"/>
            <a:ext cx="311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2400" b="1" dirty="0"/>
              <a:t>DATASCIENCE - C</a:t>
            </a:r>
            <a:endParaRPr lang="en-IN" sz="2400" b="1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4112" y="3382883"/>
            <a:ext cx="92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BY</a:t>
            </a:r>
            <a:endParaRPr lang="en-IN" sz="2000" b="1" dirty="0"/>
          </a:p>
        </p:txBody>
      </p:sp>
      <p:sp>
        <p:nvSpPr>
          <p:cNvPr id="8" name="Google Shape;1032;p1">
            <a:extLst>
              <a:ext uri="{FF2B5EF4-FFF2-40B4-BE49-F238E27FC236}">
                <a16:creationId xmlns:a16="http://schemas.microsoft.com/office/drawing/2014/main" id="{46EE5751-2C5B-0CF4-C3A3-C6002F0A41CD}"/>
              </a:ext>
            </a:extLst>
          </p:cNvPr>
          <p:cNvSpPr txBox="1"/>
          <p:nvPr/>
        </p:nvSpPr>
        <p:spPr>
          <a:xfrm>
            <a:off x="2531155" y="767482"/>
            <a:ext cx="78280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(An UGC Autonomous Institution Approved by AICTE, New Delhi &amp; Affiliated to JNTUH ,Hyderabad).</a:t>
            </a:r>
            <a:endParaRPr sz="1200" b="1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032;p1">
            <a:extLst>
              <a:ext uri="{FF2B5EF4-FFF2-40B4-BE49-F238E27FC236}">
                <a16:creationId xmlns:a16="http://schemas.microsoft.com/office/drawing/2014/main" id="{4A31E75A-508C-D0D1-1CB1-2D5F9A3FEDA3}"/>
              </a:ext>
            </a:extLst>
          </p:cNvPr>
          <p:cNvSpPr txBox="1"/>
          <p:nvPr/>
        </p:nvSpPr>
        <p:spPr>
          <a:xfrm>
            <a:off x="2049124" y="1066240"/>
            <a:ext cx="89926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Accredited by NAAC with ‘A++’ Grade(Cycle-III) , </a:t>
            </a:r>
            <a:r>
              <a:rPr lang="en-IN" sz="12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Maisammaguda</a:t>
            </a: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(H),</a:t>
            </a:r>
            <a:r>
              <a:rPr lang="en-IN" sz="12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Medchal</a:t>
            </a: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</a:t>
            </a:r>
            <a:r>
              <a:rPr lang="en-IN" sz="12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Malkajgiri</a:t>
            </a: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District, </a:t>
            </a:r>
            <a:r>
              <a:rPr lang="en-IN" sz="12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Secunderabad,Telangana</a:t>
            </a:r>
            <a:r>
              <a:rPr lang="en-IN" sz="12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State -500100 , www.mrec.ac.in</a:t>
            </a:r>
            <a:endParaRPr sz="1200" b="1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5F44D4-5A4D-22B1-B40D-604E2E0D6DF3}"/>
              </a:ext>
            </a:extLst>
          </p:cNvPr>
          <p:cNvSpPr/>
          <p:nvPr/>
        </p:nvSpPr>
        <p:spPr>
          <a:xfrm>
            <a:off x="301557" y="243191"/>
            <a:ext cx="11595371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67A0F-94EA-D80A-B9AD-EC86AFFA5EDE}"/>
              </a:ext>
            </a:extLst>
          </p:cNvPr>
          <p:cNvSpPr txBox="1"/>
          <p:nvPr/>
        </p:nvSpPr>
        <p:spPr>
          <a:xfrm>
            <a:off x="806963" y="487025"/>
            <a:ext cx="1063254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cs typeface="Arial" panose="020B0604020202020204" pitchFamily="34" charset="0"/>
              </a:rPr>
              <a:t>In this architecture, the client component represents the user or application that needs to convert text to speech.</a:t>
            </a:r>
          </a:p>
          <a:p>
            <a:pPr algn="just"/>
            <a:endParaRPr lang="en-IN" sz="2400" dirty="0"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cs typeface="Arial" panose="020B0604020202020204" pitchFamily="34" charset="0"/>
              </a:rPr>
              <a:t> The text-to-speech conversion component processes the text input and generates the corresponding speech output using a TTS engine, such as one of the ones mentioned in the previous answer. </a:t>
            </a:r>
          </a:p>
          <a:p>
            <a:pPr algn="just"/>
            <a:r>
              <a:rPr lang="en-IN" sz="2400" dirty="0">
                <a:cs typeface="Arial" panose="020B0604020202020204" pitchFamily="34" charset="0"/>
              </a:rPr>
              <a:t>The audio output is then played back through the speaker component, which could be the computer's built-in speakers or an external audio device.</a:t>
            </a:r>
          </a:p>
          <a:p>
            <a:pPr algn="just"/>
            <a:endParaRPr lang="en-IN" sz="2400" dirty="0"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cs typeface="Arial" panose="020B0604020202020204" pitchFamily="34" charset="0"/>
              </a:rPr>
              <a:t>This architecture diagram shows a simple one-way flow of data from the client to the text-to-speech conversion component, and then to the speaker. </a:t>
            </a:r>
          </a:p>
          <a:p>
            <a:pPr algn="just"/>
            <a:endParaRPr lang="en-IN" sz="2400" dirty="0">
              <a:cs typeface="Arial" panose="020B0604020202020204" pitchFamily="34" charset="0"/>
            </a:endParaRPr>
          </a:p>
          <a:p>
            <a:pPr algn="just"/>
            <a:r>
              <a:rPr lang="en-IN" sz="2400" dirty="0">
                <a:cs typeface="Arial" panose="020B0604020202020204" pitchFamily="34" charset="0"/>
              </a:rPr>
              <a:t>However, depending on the specific requirements, the architecture could be more complex and involve additional components, such as speech recognition for user input, a database for storing and retrieving text and speech data, or a web interface for remote access.</a:t>
            </a:r>
          </a:p>
          <a:p>
            <a:pPr algn="just"/>
            <a:endParaRPr lang="en-I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1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BA605-22E0-E470-D39F-4BD81DC81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2" r="19815"/>
          <a:stretch/>
        </p:blipFill>
        <p:spPr>
          <a:xfrm>
            <a:off x="6096000" y="494994"/>
            <a:ext cx="5547920" cy="6139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34283-D4BD-625F-686B-043FCB15C6F5}"/>
              </a:ext>
            </a:extLst>
          </p:cNvPr>
          <p:cNvSpPr txBox="1"/>
          <p:nvPr/>
        </p:nvSpPr>
        <p:spPr>
          <a:xfrm>
            <a:off x="550154" y="2468595"/>
            <a:ext cx="5354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Case Diagram: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use case diagram would show the actors and use cases involved in the text-to-speech conversion system. Actors might include the user, the speech engine, and the text input source. Use cases might include "Convert text to speech" and "Adjust speech settings."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9BE9E-5A52-DA50-3D1E-49B5E268EBDB}"/>
              </a:ext>
            </a:extLst>
          </p:cNvPr>
          <p:cNvSpPr txBox="1"/>
          <p:nvPr/>
        </p:nvSpPr>
        <p:spPr>
          <a:xfrm>
            <a:off x="2336799" y="358807"/>
            <a:ext cx="512107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altLang="en-US" sz="3200" b="1" u="sng" dirty="0">
                <a:solidFill>
                  <a:srgbClr val="FF0000"/>
                </a:solidFill>
                <a:cs typeface="Times New Roman"/>
              </a:rPr>
              <a:t>E-R Diagram:</a:t>
            </a:r>
            <a:endParaRPr lang="en-IN" sz="3200" b="1" u="sng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976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534" y="391654"/>
            <a:ext cx="390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&amp; Methods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204" y="1328289"/>
            <a:ext cx="3347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SPEECH SYNTHESIS ALGORITHM: </a:t>
            </a:r>
          </a:p>
          <a:p>
            <a:endParaRPr lang="en-IN" b="1" dirty="0"/>
          </a:p>
          <a:p>
            <a:r>
              <a:rPr lang="en-IN" dirty="0"/>
              <a:t> </a:t>
            </a:r>
            <a:r>
              <a:rPr lang="en-US" dirty="0"/>
              <a:t>pyttsx3 uses SAPI5 (Windows) or </a:t>
            </a:r>
            <a:r>
              <a:rPr lang="en-US" dirty="0" err="1"/>
              <a:t>NSSpeechSynthesizer</a:t>
            </a:r>
            <a:r>
              <a:rPr lang="en-US" dirty="0"/>
              <a:t> (MacOS) or </a:t>
            </a:r>
            <a:r>
              <a:rPr lang="en-US" dirty="0" err="1"/>
              <a:t>espeak</a:t>
            </a:r>
            <a:r>
              <a:rPr lang="en-US" dirty="0"/>
              <a:t> (Linux) as the backend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323977" y="1189790"/>
            <a:ext cx="38680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VOICE SELECTION ALGORITHM :</a:t>
            </a:r>
          </a:p>
          <a:p>
            <a:endParaRPr lang="en-IN" b="1" dirty="0"/>
          </a:p>
          <a:p>
            <a:r>
              <a:rPr lang="en-IN" b="1" dirty="0"/>
              <a:t> </a:t>
            </a:r>
            <a:r>
              <a:rPr lang="en-US" dirty="0"/>
              <a:t>The code selects a voice based on </a:t>
            </a:r>
            <a:r>
              <a:rPr lang="en-US" b="1" dirty="0"/>
              <a:t>gender (Male/Female)</a:t>
            </a:r>
            <a:r>
              <a:rPr lang="en-US" dirty="0"/>
              <a:t> by choosing the corresponding voice ID from  </a:t>
            </a:r>
            <a:r>
              <a:rPr lang="en-IN" dirty="0" err="1"/>
              <a:t>e.getProperty</a:t>
            </a:r>
            <a:r>
              <a:rPr lang="en-IN" dirty="0"/>
              <a:t>('voices')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0810" y="1362799"/>
            <a:ext cx="4157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SPEED CONTROL ALGORITHM :</a:t>
            </a:r>
          </a:p>
          <a:p>
            <a:endParaRPr lang="en-IN" b="1" dirty="0"/>
          </a:p>
          <a:p>
            <a:r>
              <a:rPr lang="en-US" dirty="0" err="1"/>
              <a:t>e.setProperty</a:t>
            </a:r>
            <a:r>
              <a:rPr lang="en-US" dirty="0"/>
              <a:t>('rate', 300 if speed == 'Fast' else 150 if speed == 'Normal' else 50)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84443-E3CD-1CF1-C01A-E929D3340052}"/>
              </a:ext>
            </a:extLst>
          </p:cNvPr>
          <p:cNvSpPr txBox="1"/>
          <p:nvPr/>
        </p:nvSpPr>
        <p:spPr>
          <a:xfrm>
            <a:off x="4415405" y="2940751"/>
            <a:ext cx="390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Indirectly Used NLP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C974A-C26F-4389-174C-F216DA613A01}"/>
              </a:ext>
            </a:extLst>
          </p:cNvPr>
          <p:cNvSpPr txBox="1"/>
          <p:nvPr/>
        </p:nvSpPr>
        <p:spPr>
          <a:xfrm>
            <a:off x="1953147" y="3583716"/>
            <a:ext cx="8539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Natural Language Processing (NLP)</a:t>
            </a:r>
            <a:r>
              <a:rPr lang="en-US" b="1" dirty="0"/>
              <a:t> </a:t>
            </a:r>
            <a:r>
              <a:rPr lang="en-US" dirty="0"/>
              <a:t>techniques in the speech synthesis engines: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Text Tokenization :</a:t>
            </a:r>
          </a:p>
          <a:p>
            <a:r>
              <a:rPr lang="en-US" dirty="0"/>
              <a:t>TTS breaks input text into words and phonemes before synthesizing speech.</a:t>
            </a:r>
          </a:p>
          <a:p>
            <a:endParaRPr lang="en-US" b="1" dirty="0"/>
          </a:p>
          <a:p>
            <a:r>
              <a:rPr lang="en-US" b="1" dirty="0"/>
              <a:t>2.Phoneme Conversion :</a:t>
            </a:r>
            <a:endParaRPr lang="en-US" dirty="0"/>
          </a:p>
          <a:p>
            <a:r>
              <a:rPr lang="en-US" dirty="0"/>
              <a:t>Converts text to phonemes (smallest speech units) for smooth pronunciation.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en-IN" b="1" dirty="0"/>
              <a:t>Prosody Control : </a:t>
            </a:r>
            <a:endParaRPr lang="en-US" b="1" dirty="0"/>
          </a:p>
          <a:p>
            <a:r>
              <a:rPr lang="en-US" dirty="0"/>
              <a:t>Adjusts speech rhythm, pitch, and intonation for natural-sounding speech.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787E004-107B-D37F-3BDB-BE6D2B9D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030278"/>
            <a:ext cx="4490407" cy="5244062"/>
          </a:xfrm>
          <a:prstGeom prst="rect">
            <a:avLst/>
          </a:prstGeom>
        </p:spPr>
      </p:pic>
      <p:pic>
        <p:nvPicPr>
          <p:cNvPr id="3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34BF61E-B56C-D11F-1D22-C1EE8733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382" y="2623963"/>
            <a:ext cx="3827584" cy="25522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CE9F588-D381-F2BC-BB27-53CB9BB3F3A1}"/>
              </a:ext>
            </a:extLst>
          </p:cNvPr>
          <p:cNvSpPr/>
          <p:nvPr/>
        </p:nvSpPr>
        <p:spPr>
          <a:xfrm>
            <a:off x="5464791" y="3652309"/>
            <a:ext cx="1262417" cy="4776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B5ADB-8359-BF84-0E03-EF5AD5DF2340}"/>
              </a:ext>
            </a:extLst>
          </p:cNvPr>
          <p:cNvSpPr txBox="1"/>
          <p:nvPr/>
        </p:nvSpPr>
        <p:spPr>
          <a:xfrm>
            <a:off x="5369122" y="136507"/>
            <a:ext cx="3025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cs typeface="Calibri"/>
              </a:rPr>
              <a:t>Implementation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1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56256-8E0D-D451-5F00-43F636618D47}"/>
              </a:ext>
            </a:extLst>
          </p:cNvPr>
          <p:cNvSpPr txBox="1"/>
          <p:nvPr/>
        </p:nvSpPr>
        <p:spPr>
          <a:xfrm>
            <a:off x="663426" y="1198697"/>
            <a:ext cx="10865147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In conclusion, the text to speech converter project has been successfully completed, and it has provided an effective and user-friendly tool for converting text into speech. </a:t>
            </a:r>
          </a:p>
          <a:p>
            <a:pPr algn="just"/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The project aimed to provide a solution for people who have difficulty reading or who prefer listening to text instead of </a:t>
            </a:r>
            <a:r>
              <a:rPr lang="en-IN" sz="2400" dirty="0">
                <a:cs typeface="Times New Roman"/>
              </a:rPr>
              <a:t>reading it. </a:t>
            </a:r>
          </a:p>
          <a:p>
            <a:pPr algn="just"/>
            <a:endParaRPr lang="en-IN" sz="2400" dirty="0"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/>
              </a:rPr>
              <a:t>The project has achieved its goals by using the </a:t>
            </a:r>
            <a:r>
              <a:rPr lang="en-US" sz="2800" dirty="0">
                <a:cs typeface="Times New Roman"/>
              </a:rPr>
              <a:t>Pyttsx3</a:t>
            </a:r>
            <a:r>
              <a:rPr lang="en-IN" sz="2400" dirty="0">
                <a:cs typeface="Times New Roman"/>
              </a:rPr>
              <a:t> library to convert the text to speech </a:t>
            </a:r>
            <a:r>
              <a:rPr lang="en-IN" sz="2400" dirty="0">
                <a:cs typeface="Times New Roman" panose="02020603050405020304" pitchFamily="18" charset="0"/>
              </a:rPr>
              <a:t>and providing a simple and intuitive user interface. </a:t>
            </a:r>
          </a:p>
          <a:p>
            <a:pPr algn="just"/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cs typeface="Times New Roman" panose="02020603050405020304" pitchFamily="18" charset="0"/>
              </a:rPr>
              <a:t>Overall, the project has been a success and could be further developed with additional features such as language translation and voice customization.</a:t>
            </a:r>
          </a:p>
          <a:p>
            <a:pPr algn="just"/>
            <a:endParaRPr lang="en-IN" sz="24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B337E-BB7D-B451-C7EE-181C4C90F6DE}"/>
              </a:ext>
            </a:extLst>
          </p:cNvPr>
          <p:cNvSpPr txBox="1"/>
          <p:nvPr/>
        </p:nvSpPr>
        <p:spPr>
          <a:xfrm>
            <a:off x="4476509" y="396324"/>
            <a:ext cx="398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Conclusion</a:t>
            </a:r>
            <a:r>
              <a:rPr lang="en-US" sz="4000" dirty="0">
                <a:solidFill>
                  <a:srgbClr val="FF0000"/>
                </a:solidFill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8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489EF55-DEC9-A07B-0449-77D6048F0436}"/>
              </a:ext>
            </a:extLst>
          </p:cNvPr>
          <p:cNvSpPr/>
          <p:nvPr/>
        </p:nvSpPr>
        <p:spPr>
          <a:xfrm>
            <a:off x="1235413" y="1614791"/>
            <a:ext cx="10087583" cy="4435813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B08E5-C5B2-5EB2-6756-F072E64A10C6}"/>
              </a:ext>
            </a:extLst>
          </p:cNvPr>
          <p:cNvSpPr txBox="1"/>
          <p:nvPr/>
        </p:nvSpPr>
        <p:spPr>
          <a:xfrm>
            <a:off x="3794228" y="29576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Arial"/>
                <a:cs typeface="Calibri"/>
              </a:rPr>
              <a:t>Future Enhancements: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CB49E7-FD42-7972-1E7E-89EBBF95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96" y="2150234"/>
            <a:ext cx="93969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support for multiple languages to enable users to generate speech output in their preferred or native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Speech Synthesis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deep learning and neural network-based techniques to improve the naturalness and expressiveness of speech.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Accuracy and Naturalness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high-quality voice samples and linguistic features to produce more convincing and human-like speech.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Improving the overall quality of speech output to make the TTS converter more engaging and useful for various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97877A-9AE1-81C4-F995-CB565E12C02B}"/>
                  </a:ext>
                </a:extLst>
              </p14:cNvPr>
              <p14:cNvContentPartPr/>
              <p14:nvPr/>
            </p14:nvContentPartPr>
            <p14:xfrm>
              <a:off x="1199985" y="12572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97877A-9AE1-81C4-F995-CB565E12C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985" y="120363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5D4AA7-55E6-5224-6EE2-A62675736C5A}"/>
                  </a:ext>
                </a:extLst>
              </p14:cNvPr>
              <p14:cNvContentPartPr/>
              <p14:nvPr/>
            </p14:nvContentPartPr>
            <p14:xfrm>
              <a:off x="1199985" y="125727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5D4AA7-55E6-5224-6EE2-A62675736C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985" y="1203630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4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ank You Images - Free Download on Freepik">
            <a:extLst>
              <a:ext uri="{FF2B5EF4-FFF2-40B4-BE49-F238E27FC236}">
                <a16:creationId xmlns:a16="http://schemas.microsoft.com/office/drawing/2014/main" id="{E6A49CB1-434E-A660-2FAE-EB8CA9F2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21" y="409544"/>
            <a:ext cx="8531158" cy="603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9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927CE-F14C-B0FD-F762-F35C5C9E0BE7}"/>
              </a:ext>
            </a:extLst>
          </p:cNvPr>
          <p:cNvSpPr txBox="1"/>
          <p:nvPr/>
        </p:nvSpPr>
        <p:spPr>
          <a:xfrm>
            <a:off x="3645220" y="1022441"/>
            <a:ext cx="77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IN" sz="3600" b="1" dirty="0">
                <a:solidFill>
                  <a:srgbClr val="FF0000"/>
                </a:solidFill>
                <a:effectLst/>
              </a:rPr>
              <a:t>Text to </a:t>
            </a:r>
            <a:r>
              <a:rPr lang="en-IN" sz="3600" b="1" dirty="0">
                <a:solidFill>
                  <a:srgbClr val="FF0000"/>
                </a:solidFill>
              </a:rPr>
              <a:t>S</a:t>
            </a:r>
            <a:r>
              <a:rPr lang="en-IN" sz="3600" b="1" dirty="0">
                <a:solidFill>
                  <a:srgbClr val="FF0000"/>
                </a:solidFill>
                <a:effectLst/>
              </a:rPr>
              <a:t>peech </a:t>
            </a:r>
            <a:r>
              <a:rPr lang="en-IN" sz="3600" b="1" dirty="0">
                <a:solidFill>
                  <a:srgbClr val="FF0000"/>
                </a:solidFill>
              </a:rPr>
              <a:t>C</a:t>
            </a:r>
            <a:r>
              <a:rPr lang="en-IN" sz="3600" b="1" dirty="0">
                <a:solidFill>
                  <a:srgbClr val="FF0000"/>
                </a:solidFill>
                <a:effectLst/>
              </a:rPr>
              <a:t>onvertor </a:t>
            </a:r>
            <a:r>
              <a:rPr lang="en-IN" sz="3600" b="1" dirty="0">
                <a:solidFill>
                  <a:srgbClr val="FF0000"/>
                </a:solidFill>
              </a:rPr>
              <a:t>U</a:t>
            </a:r>
            <a:r>
              <a:rPr lang="en-IN" sz="3600" b="1" dirty="0">
                <a:solidFill>
                  <a:srgbClr val="FF0000"/>
                </a:solidFill>
                <a:effectLst/>
              </a:rPr>
              <a:t>sing Python </a:t>
            </a:r>
            <a:endParaRPr lang="en-IN" sz="3600" dirty="0">
              <a:solidFill>
                <a:srgbClr val="FF0000"/>
              </a:solidFill>
              <a:effectLst/>
            </a:endParaRPr>
          </a:p>
        </p:txBody>
      </p:sp>
      <p:pic>
        <p:nvPicPr>
          <p:cNvPr id="1030" name="Picture 6" descr="Premium Vector | Text language recognizer smartphone interface vector  template Mobile app page color design layout Text to speech converter  screen Flat UI for application Print messages transformer phone display">
            <a:extLst>
              <a:ext uri="{FF2B5EF4-FFF2-40B4-BE49-F238E27FC236}">
                <a16:creationId xmlns:a16="http://schemas.microsoft.com/office/drawing/2014/main" id="{40CBFA82-5740-5257-B888-8F63537DB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1" t="4282" r="22146" b="4027"/>
          <a:stretch/>
        </p:blipFill>
        <p:spPr bwMode="auto">
          <a:xfrm>
            <a:off x="36261" y="409888"/>
            <a:ext cx="3608959" cy="6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6FC11-FA76-85E8-FC46-997889A6FC16}"/>
              </a:ext>
            </a:extLst>
          </p:cNvPr>
          <p:cNvSpPr txBox="1"/>
          <p:nvPr/>
        </p:nvSpPr>
        <p:spPr>
          <a:xfrm>
            <a:off x="4246469" y="2949164"/>
            <a:ext cx="62983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explains a project that converts text into speech. </a:t>
            </a:r>
          </a:p>
          <a:p>
            <a:pPr algn="just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can enter the text in the input area, select a voice tone, and adjust the speech speed as needed.</a:t>
            </a:r>
            <a:endParaRPr lang="en-IN" sz="2400" b="1" dirty="0"/>
          </a:p>
        </p:txBody>
      </p:sp>
      <p:pic>
        <p:nvPicPr>
          <p:cNvPr id="1039" name="Picture 15" descr="How to Deploy Real-Time Text-to-Speech ...">
            <a:extLst>
              <a:ext uri="{FF2B5EF4-FFF2-40B4-BE49-F238E27FC236}">
                <a16:creationId xmlns:a16="http://schemas.microsoft.com/office/drawing/2014/main" id="{DEAB383B-B0C3-2999-8F6B-7A8D6879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949" y="5325582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277" y="158530"/>
            <a:ext cx="22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Agenda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582994" y="1769806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/>
          <p:cNvSpPr/>
          <p:nvPr/>
        </p:nvSpPr>
        <p:spPr>
          <a:xfrm>
            <a:off x="4837471" y="5489169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/>
          <p:cNvSpPr/>
          <p:nvPr/>
        </p:nvSpPr>
        <p:spPr>
          <a:xfrm>
            <a:off x="1582994" y="3519948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/>
          <p:cNvSpPr/>
          <p:nvPr/>
        </p:nvSpPr>
        <p:spPr>
          <a:xfrm>
            <a:off x="4842391" y="3480619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/>
          <p:cNvSpPr/>
          <p:nvPr/>
        </p:nvSpPr>
        <p:spPr>
          <a:xfrm>
            <a:off x="1573167" y="5360673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/>
          <p:cNvSpPr/>
          <p:nvPr/>
        </p:nvSpPr>
        <p:spPr>
          <a:xfrm>
            <a:off x="4842391" y="1769806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/>
          <p:cNvSpPr/>
          <p:nvPr/>
        </p:nvSpPr>
        <p:spPr>
          <a:xfrm>
            <a:off x="7855982" y="1730477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/>
          <p:cNvSpPr/>
          <p:nvPr/>
        </p:nvSpPr>
        <p:spPr>
          <a:xfrm>
            <a:off x="7855982" y="3519948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51587" y="176980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22093" y="3524865"/>
            <a:ext cx="24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Proposed System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22219" y="5451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752557" y="5451534"/>
            <a:ext cx="3372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Future Enhancement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2639" y="5360673"/>
            <a:ext cx="307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Algorithms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53887" y="173047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987930" y="1760424"/>
            <a:ext cx="22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Existing System</a:t>
            </a:r>
            <a:endParaRPr lang="en-IN" sz="2400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7855982" y="5473517"/>
            <a:ext cx="491612" cy="4522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858587" y="352507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Architecture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46901" y="1725786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24737" y="1760424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938328" y="1721096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0249" y="3524864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24737" y="3496043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IN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6901" y="5326034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IN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924737" y="5489169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IN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907601" y="3496043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IN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942628" y="5458993"/>
            <a:ext cx="38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69542" y="3471238"/>
            <a:ext cx="24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B6214-7E82-C9B2-356B-229A39EFE494}"/>
              </a:ext>
            </a:extLst>
          </p:cNvPr>
          <p:cNvSpPr txBox="1"/>
          <p:nvPr/>
        </p:nvSpPr>
        <p:spPr>
          <a:xfrm>
            <a:off x="116732" y="1464750"/>
            <a:ext cx="9521344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ea typeface="+mn-lt"/>
                <a:cs typeface="arial"/>
              </a:rPr>
              <a:t>Text-to-speech (TTS) conversion is an interesting field of Natural Language Processing (NLP) that has numerous applications. </a:t>
            </a:r>
          </a:p>
          <a:p>
            <a:pPr algn="just"/>
            <a:endParaRPr lang="en-US" sz="2400" dirty="0">
              <a:solidFill>
                <a:srgbClr val="202124"/>
              </a:solidFill>
              <a:ea typeface="+mn-lt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ea typeface="+mn-lt"/>
                <a:cs typeface="arial"/>
              </a:rPr>
              <a:t>In this project, we aim to build a simple TTS converter using Python,  In we will use the pyttsx3 module which provides a platform-independent interface for converting text to speech.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ea typeface="+mn-lt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ea typeface="+mn-lt"/>
                <a:cs typeface="arial"/>
              </a:rPr>
              <a:t>With pyttsx3, we can customize the voice, rate, and volume of the speech output, making it a flexible solution for a wide range of applications.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ea typeface="+mn-lt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ea typeface="+mn-lt"/>
                <a:cs typeface="arial"/>
              </a:rPr>
              <a:t>This project is an excellent opportunity for beginners to practice their Python skills while exploring the exciting world of TTS conversion.</a:t>
            </a:r>
            <a:endParaRPr lang="en-US" sz="2400" dirty="0">
              <a:cs typeface="Calibri"/>
            </a:endParaRPr>
          </a:p>
          <a:p>
            <a:pPr algn="just"/>
            <a:endParaRPr lang="en-IN" sz="24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D64DE-EBC7-9708-9186-B98B2F56863F}"/>
              </a:ext>
            </a:extLst>
          </p:cNvPr>
          <p:cNvSpPr txBox="1"/>
          <p:nvPr/>
        </p:nvSpPr>
        <p:spPr>
          <a:xfrm>
            <a:off x="4741216" y="442549"/>
            <a:ext cx="2924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cs typeface="Times New Roman"/>
              </a:rPr>
              <a:t>Introduction:</a:t>
            </a:r>
            <a:endParaRPr lang="en-US" dirty="0">
              <a:solidFill>
                <a:srgbClr val="FF0000"/>
              </a:solidFill>
            </a:endParaRP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652CEE3-298B-3E67-7E0A-790621A3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080" y="1978527"/>
            <a:ext cx="2192270" cy="24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6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DF981-CA6A-9A8D-2E18-FB08CA1CBC6C}"/>
              </a:ext>
            </a:extLst>
          </p:cNvPr>
          <p:cNvSpPr txBox="1"/>
          <p:nvPr/>
        </p:nvSpPr>
        <p:spPr>
          <a:xfrm>
            <a:off x="330740" y="640114"/>
            <a:ext cx="80447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u="sng" dirty="0"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/>
              </a:rPr>
              <a:t> </a:t>
            </a:r>
            <a:r>
              <a:rPr lang="en-US" sz="2000" dirty="0">
                <a:solidFill>
                  <a:srgbClr val="000000"/>
                </a:solidFill>
                <a:ea typeface="+mn-lt"/>
                <a:cs typeface="Times New Roman"/>
              </a:rPr>
              <a:t>This Python project aims to build a Text-to-Speech (TTS) converter using the pyttsx3 module. The project provides a platform-independent interface for converting text to speech and allows users to customize the voice, rate, and volume of the output. 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Times New Roman"/>
              </a:rPr>
              <a:t>This project is an excellent learning opportunity for beginners to gain practical experience with Python and explore the exciting field of TTS conversion.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Times New Roman"/>
              </a:rPr>
              <a:t> By implementing this project, users can develop a deeper understanding of NLP and its applications.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Times New Roman"/>
              </a:rPr>
              <a:t>The pyttsx3-based Text-to-Speech (TTS) converter Python project provides a user-friendly interface for generating speech output from any text input.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Times New Roman"/>
              </a:rPr>
              <a:t> The project can be customized to suit the user's needs, including voice, rate, and volume. </a:t>
            </a:r>
            <a:endParaRPr lang="en-US" sz="2000" dirty="0"/>
          </a:p>
          <a:p>
            <a:pPr algn="just"/>
            <a:endParaRPr lang="en-US" sz="2000" dirty="0">
              <a:cs typeface="Times New Roman"/>
            </a:endParaRPr>
          </a:p>
          <a:p>
            <a:pPr algn="just"/>
            <a:endParaRPr lang="en-US" sz="2000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86BF1-154B-2418-D447-2B1BB95E44C5}"/>
              </a:ext>
            </a:extLst>
          </p:cNvPr>
          <p:cNvSpPr txBox="1"/>
          <p:nvPr/>
        </p:nvSpPr>
        <p:spPr>
          <a:xfrm>
            <a:off x="3959157" y="214171"/>
            <a:ext cx="378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Objective of the Project </a:t>
            </a:r>
          </a:p>
        </p:txBody>
      </p:sp>
      <p:pic>
        <p:nvPicPr>
          <p:cNvPr id="2050" name="Picture 2" descr="Text to Speech using Natural Language Processing | by TULSHIDAS LINGAYAT |  Medium">
            <a:extLst>
              <a:ext uri="{FF2B5EF4-FFF2-40B4-BE49-F238E27FC236}">
                <a16:creationId xmlns:a16="http://schemas.microsoft.com/office/drawing/2014/main" id="{5263D90D-929C-8B45-A1C8-42A6B626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64" y="2988862"/>
            <a:ext cx="3254714" cy="19260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208DD-7AE6-D41E-276F-A4D266D34CDA}"/>
              </a:ext>
            </a:extLst>
          </p:cNvPr>
          <p:cNvSpPr txBox="1"/>
          <p:nvPr/>
        </p:nvSpPr>
        <p:spPr>
          <a:xfrm>
            <a:off x="436880" y="1867495"/>
            <a:ext cx="10495280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200" dirty="0">
                <a:latin typeface="Times New Roman"/>
                <a:cs typeface="Times New Roman"/>
              </a:rPr>
              <a:t>•  The Text-to-Speech  may have usage limits or require payment for high volume usage.</a:t>
            </a:r>
            <a:endParaRPr lang="en-US" dirty="0"/>
          </a:p>
          <a:p>
            <a:pPr algn="just"/>
            <a:endParaRPr lang="en-IN" sz="2200" dirty="0">
              <a:latin typeface="Times New Roman"/>
              <a:cs typeface="Times New Roman"/>
            </a:endParaRPr>
          </a:p>
          <a:p>
            <a:pPr algn="just"/>
            <a:r>
              <a:rPr lang="en-IN" sz="2200" dirty="0">
                <a:latin typeface="Times New Roman"/>
                <a:cs typeface="Times New Roman"/>
              </a:rPr>
              <a:t>• </a:t>
            </a:r>
            <a:r>
              <a:rPr lang="en-IN" sz="22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Text-to-speech software cannot convey emotion as well as a human voice can, which can be a problem.</a:t>
            </a:r>
          </a:p>
          <a:p>
            <a:pPr algn="just"/>
            <a:endParaRPr lang="en-IN" sz="2200" dirty="0">
              <a:latin typeface="Times New Roman"/>
              <a:cs typeface="Times New Roman"/>
            </a:endParaRPr>
          </a:p>
          <a:p>
            <a:pPr algn="just"/>
            <a:r>
              <a:rPr lang="en-IN" sz="2200" dirty="0">
                <a:latin typeface="Times New Roman"/>
                <a:cs typeface="Times New Roman"/>
              </a:rPr>
              <a:t>• </a:t>
            </a:r>
            <a:r>
              <a:rPr lang="en-IN" sz="22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The resulting speech may have mispronunciations, especially for uncommon words or names.</a:t>
            </a:r>
          </a:p>
          <a:p>
            <a:pPr algn="just"/>
            <a:endParaRPr lang="en-IN" sz="2200" dirty="0">
              <a:latin typeface="Times New Roman"/>
              <a:cs typeface="Times New Roman"/>
            </a:endParaRPr>
          </a:p>
          <a:p>
            <a:pPr algn="just"/>
            <a:r>
              <a:rPr lang="en-IN" sz="2200" dirty="0">
                <a:latin typeface="Times New Roman"/>
                <a:cs typeface="Times New Roman"/>
              </a:rPr>
              <a:t>• The system may not be suitable for real-time applications that require low latency or high accuracy, such as live captioning or translation.</a:t>
            </a:r>
          </a:p>
          <a:p>
            <a:pPr algn="just"/>
            <a:endParaRPr lang="en-IN" sz="2200" dirty="0">
              <a:latin typeface="Times New Roman"/>
              <a:cs typeface="Times New Roman"/>
            </a:endParaRPr>
          </a:p>
          <a:p>
            <a:pPr algn="just"/>
            <a:r>
              <a:rPr lang="en-IN" sz="2200" dirty="0">
                <a:latin typeface="Times New Roman"/>
                <a:cs typeface="Times New Roman"/>
              </a:rPr>
              <a:t>• </a:t>
            </a:r>
            <a:r>
              <a:rPr lang="en-IN" sz="22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The synthesized speech may lack appropriate pauses, intonation, and emphasis, making it difficult to understand or follow</a:t>
            </a:r>
          </a:p>
        </p:txBody>
      </p:sp>
      <p:pic>
        <p:nvPicPr>
          <p:cNvPr id="4098" name="Picture 2" descr="Top Text to Speech Softwares for Speech Impaired">
            <a:extLst>
              <a:ext uri="{FF2B5EF4-FFF2-40B4-BE49-F238E27FC236}">
                <a16:creationId xmlns:a16="http://schemas.microsoft.com/office/drawing/2014/main" id="{9EEC8BCB-C0E3-53A8-4A24-A90497C6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824" y="194553"/>
            <a:ext cx="3121989" cy="163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D60E9F-F57C-521E-0E28-D6E24D032223}"/>
              </a:ext>
            </a:extLst>
          </p:cNvPr>
          <p:cNvSpPr txBox="1"/>
          <p:nvPr/>
        </p:nvSpPr>
        <p:spPr>
          <a:xfrm>
            <a:off x="3639177" y="496967"/>
            <a:ext cx="36852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altLang="en-US" sz="2800" b="1" u="sng" dirty="0">
                <a:solidFill>
                  <a:srgbClr val="FF0000"/>
                </a:solidFill>
                <a:cs typeface="Times New Roman"/>
              </a:rPr>
              <a:t>EXISTING SYSTEM</a:t>
            </a:r>
            <a:r>
              <a:rPr lang="en-IN" altLang="en-US" sz="3600" b="1" u="sng" dirty="0">
                <a:solidFill>
                  <a:srgbClr val="FF0000"/>
                </a:solidFill>
                <a:cs typeface="Times New Roman"/>
              </a:rPr>
              <a:t>:</a:t>
            </a:r>
            <a:endParaRPr lang="en-IN" sz="3600" b="1" u="sng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48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054BB0-5BEA-4CD4-3CD0-AE117BEAF346}"/>
              </a:ext>
            </a:extLst>
          </p:cNvPr>
          <p:cNvSpPr/>
          <p:nvPr/>
        </p:nvSpPr>
        <p:spPr>
          <a:xfrm>
            <a:off x="504722" y="869741"/>
            <a:ext cx="10556111" cy="5732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1A465-8BD8-50F3-88D0-79D88BA3A0A9}"/>
              </a:ext>
            </a:extLst>
          </p:cNvPr>
          <p:cNvSpPr txBox="1"/>
          <p:nvPr/>
        </p:nvSpPr>
        <p:spPr>
          <a:xfrm>
            <a:off x="661333" y="1323128"/>
            <a:ext cx="10399500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 The proposed system will provide a user-friendly and accessible way to convert text to speech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with a button click or finger touch.</a:t>
            </a:r>
          </a:p>
          <a:p>
            <a:pPr marL="342900" indent="-342900" algn="just">
              <a:buFont typeface="Arial"/>
              <a:buChar char="•"/>
            </a:pPr>
            <a:endParaRPr lang="en-IN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Text to speech conversion can help in reading large paragraphs and offers a range of different accents and voices.</a:t>
            </a:r>
            <a:endParaRPr lang="en-IN" dirty="0"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 Users will be able to adjust the speech speed, pitch, and other parameters to suit their preferences and needs.</a:t>
            </a:r>
          </a:p>
          <a:p>
            <a:pPr marL="342900" indent="-342900" algn="just">
              <a:buFont typeface="Arial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 </a:t>
            </a:r>
            <a:r>
              <a:rPr lang="en-IN" sz="2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Text to speech conversion can be used in vocal monitoring systems for blind people, web browsers, mobile phones, and PCs</a:t>
            </a:r>
          </a:p>
          <a:p>
            <a:pPr marL="342900" indent="-342900" algn="just">
              <a:buFont typeface="Arial"/>
              <a:buChar char="•"/>
            </a:pPr>
            <a:endParaRPr lang="en-IN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 The system can be used for a variety of applications, such as creating audiobooks, enhancing</a:t>
            </a:r>
          </a:p>
          <a:p>
            <a:pPr algn="just"/>
            <a:r>
              <a:rPr lang="en-IN" sz="2000" dirty="0">
                <a:latin typeface="Times New Roman"/>
                <a:cs typeface="Times New Roman"/>
              </a:rPr>
              <a:t>       accessibility features, or improving user experiences in virtual assistants or chatbots.</a:t>
            </a:r>
          </a:p>
          <a:p>
            <a:pPr marL="342900" indent="-342900">
              <a:buFont typeface="Arial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F2D52-8F1C-41C8-5D01-D412A7D28AAD}"/>
              </a:ext>
            </a:extLst>
          </p:cNvPr>
          <p:cNvSpPr txBox="1"/>
          <p:nvPr/>
        </p:nvSpPr>
        <p:spPr>
          <a:xfrm>
            <a:off x="4018459" y="126938"/>
            <a:ext cx="36852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altLang="en-US" sz="2800" b="1" u="sng" dirty="0">
                <a:solidFill>
                  <a:srgbClr val="FF0000"/>
                </a:solidFill>
                <a:cs typeface="Times New Roman"/>
              </a:rPr>
              <a:t>PROPOSED  SYSTEM</a:t>
            </a:r>
            <a:r>
              <a:rPr lang="en-IN" altLang="en-US" sz="3600" b="1" u="sng" dirty="0">
                <a:solidFill>
                  <a:srgbClr val="FF0000"/>
                </a:solidFill>
                <a:cs typeface="Times New Roman"/>
              </a:rPr>
              <a:t>:</a:t>
            </a:r>
            <a:endParaRPr lang="en-IN" sz="3600" b="1" u="sng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68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4EE1E-4E12-DD42-198C-4D5DBC2D86F5}"/>
              </a:ext>
            </a:extLst>
          </p:cNvPr>
          <p:cNvSpPr txBox="1"/>
          <p:nvPr/>
        </p:nvSpPr>
        <p:spPr>
          <a:xfrm>
            <a:off x="415858" y="950197"/>
            <a:ext cx="11360284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fontAlgn="base"/>
            <a:r>
              <a:rPr lang="en-US" sz="2400" dirty="0">
                <a:cs typeface="Times New Roman" panose="02020603050405020304" pitchFamily="18" charset="0"/>
              </a:rPr>
              <a:t>• </a:t>
            </a:r>
            <a:r>
              <a:rPr lang="en-US" sz="2400" b="1" dirty="0" err="1">
                <a:cs typeface="Times New Roman" panose="02020603050405020304" pitchFamily="18" charset="0"/>
              </a:rPr>
              <a:t>Tkinter</a:t>
            </a:r>
            <a:r>
              <a:rPr lang="en-US" sz="2400" b="1" dirty="0">
                <a:cs typeface="Times New Roman" panose="02020603050405020304" pitchFamily="18" charset="0"/>
              </a:rPr>
              <a:t>: </a:t>
            </a:r>
            <a:r>
              <a:rPr lang="en-US" sz="2400" dirty="0">
                <a:cs typeface="Times New Roman" panose="02020603050405020304" pitchFamily="18" charset="0"/>
              </a:rPr>
              <a:t>is a standard Python library used for creating graphical user interfaces (GUIs).</a:t>
            </a:r>
          </a:p>
          <a:p>
            <a:pPr algn="l" fontAlgn="base"/>
            <a:endParaRPr lang="en-US" sz="2400" dirty="0"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cs typeface="Times New Roman"/>
              </a:rPr>
              <a:t>• </a:t>
            </a:r>
            <a:r>
              <a:rPr lang="en-US" sz="2400" b="1" dirty="0">
                <a:cs typeface="Times New Roman"/>
              </a:rPr>
              <a:t>Message box: </a:t>
            </a:r>
            <a:r>
              <a:rPr lang="en-US" sz="2400" dirty="0">
                <a:cs typeface="Times New Roman"/>
              </a:rPr>
              <a:t>it is a submodule of </a:t>
            </a:r>
            <a:r>
              <a:rPr lang="en-US" sz="2400" dirty="0" err="1">
                <a:cs typeface="Times New Roman"/>
              </a:rPr>
              <a:t>Tkinter</a:t>
            </a:r>
            <a:r>
              <a:rPr lang="en-US" sz="2400" dirty="0">
                <a:cs typeface="Times New Roman"/>
              </a:rPr>
              <a:t> that provides a set of predefined dialog boxes that can be used for displaying messages to the user.</a:t>
            </a:r>
          </a:p>
          <a:p>
            <a:pPr fontAlgn="base"/>
            <a:endParaRPr lang="en-US" sz="2400" dirty="0">
              <a:cs typeface="Times New Roman"/>
            </a:endParaRPr>
          </a:p>
          <a:p>
            <a:pPr fontAlgn="base"/>
            <a:r>
              <a:rPr lang="en-US" sz="2400" dirty="0">
                <a:cs typeface="Times New Roman"/>
              </a:rPr>
              <a:t>• </a:t>
            </a:r>
            <a:r>
              <a:rPr lang="en-US" sz="2400" b="1" dirty="0">
                <a:cs typeface="Times New Roman"/>
              </a:rPr>
              <a:t>Pyttsx3: </a:t>
            </a:r>
            <a:r>
              <a:rPr lang="en-US" sz="2400" dirty="0">
                <a:cs typeface="Times New Roman"/>
              </a:rPr>
              <a:t>it is a Python library for text-to-speech conversion. It provides an application programming interface (API) for converting written text to speech audio.</a:t>
            </a:r>
          </a:p>
          <a:p>
            <a:pPr fontAlgn="base"/>
            <a:endParaRPr lang="en-US" sz="2400" dirty="0">
              <a:cs typeface="Times New Roman"/>
            </a:endParaRPr>
          </a:p>
          <a:p>
            <a:pPr fontAlgn="base"/>
            <a:r>
              <a:rPr lang="en-US" sz="2400" dirty="0">
                <a:cs typeface="Times New Roman"/>
              </a:rPr>
              <a:t>• 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Times New Roman"/>
              </a:rPr>
              <a:t>Filedialog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Times New Roman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+mn-lt"/>
                <a:cs typeface="Times New Roman"/>
              </a:rPr>
              <a:t>This module provides an easy-to-use interface for opening, saving, and selecting files and directories, which is useful when working with files in Python.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49BD4-8824-76BD-26BA-54DD7FCBB947}"/>
              </a:ext>
            </a:extLst>
          </p:cNvPr>
          <p:cNvSpPr txBox="1"/>
          <p:nvPr/>
        </p:nvSpPr>
        <p:spPr>
          <a:xfrm>
            <a:off x="4893949" y="156726"/>
            <a:ext cx="368524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cs typeface="Times New Roman"/>
              </a:rPr>
              <a:t>MODULES </a:t>
            </a:r>
          </a:p>
        </p:txBody>
      </p:sp>
      <p:pic>
        <p:nvPicPr>
          <p:cNvPr id="5122" name="Picture 2" descr="GUI Programming with Python Tkinter ...">
            <a:extLst>
              <a:ext uri="{FF2B5EF4-FFF2-40B4-BE49-F238E27FC236}">
                <a16:creationId xmlns:a16="http://schemas.microsoft.com/office/drawing/2014/main" id="{91F51825-DC70-2B91-074F-48BAD986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45" y="5054092"/>
            <a:ext cx="2232295" cy="133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Text-to-Speech Conversion Library in ...">
            <a:extLst>
              <a:ext uri="{FF2B5EF4-FFF2-40B4-BE49-F238E27FC236}">
                <a16:creationId xmlns:a16="http://schemas.microsoft.com/office/drawing/2014/main" id="{8DFF75B9-79C1-2430-4618-DC0A5CA1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02"/>
          <a:stretch/>
        </p:blipFill>
        <p:spPr bwMode="auto">
          <a:xfrm>
            <a:off x="6459166" y="5054092"/>
            <a:ext cx="2232296" cy="15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8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BD806-D17D-D73D-2E94-9644027D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03" y="2234769"/>
            <a:ext cx="9144000" cy="4074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3C5E1-E832-FC55-3B83-E9E5569BC11B}"/>
              </a:ext>
            </a:extLst>
          </p:cNvPr>
          <p:cNvSpPr txBox="1"/>
          <p:nvPr/>
        </p:nvSpPr>
        <p:spPr>
          <a:xfrm>
            <a:off x="3133243" y="549071"/>
            <a:ext cx="565083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  <a:cs typeface="Times New Roman"/>
              </a:rPr>
              <a:t>Architecture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0676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Batch-16 Major PPT</Template>
  <TotalTime>0</TotalTime>
  <Words>1280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Shivasai Mittapelly</dc:creator>
  <cp:lastModifiedBy>Shivasai Mittapelly</cp:lastModifiedBy>
  <cp:revision>1</cp:revision>
  <dcterms:created xsi:type="dcterms:W3CDTF">2025-03-24T05:46:53Z</dcterms:created>
  <dcterms:modified xsi:type="dcterms:W3CDTF">2025-03-24T05:47:16Z</dcterms:modified>
</cp:coreProperties>
</file>