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63" r:id="rId6"/>
    <p:sldId id="261" r:id="rId7"/>
    <p:sldId id="265" r:id="rId8"/>
    <p:sldId id="266" r:id="rId9"/>
    <p:sldId id="268" r:id="rId10"/>
    <p:sldId id="26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74EC9-7063-330C-6C5C-7470D0A49E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5E3CF6-3EB5-1F39-595A-225846EF00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08E030-ACCE-6093-2F8F-239A792BC3AC}"/>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A12F407D-0216-CD77-214B-4E4415862C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708D0A-6C40-E442-7446-37B011CFB7F1}"/>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2557010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D06D7-B1C4-0928-D1DE-26E27F8C3D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4A5C0D-0ECE-F9CC-6DDD-FC1716E760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18F4A5-782F-37F8-914F-FB06F0E6CCC4}"/>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C69D42B3-61E4-AD5B-9544-462BAA262B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4F538F-D15A-1940-B1EA-54A0EAFCDE76}"/>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66385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36BEE-DFC2-814D-BD68-6F016ACE53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071704-A821-6195-549F-A4E7115453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7625EE-5FBB-0258-4F14-D88245646DCD}"/>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F9E57D16-C43D-5F76-7815-B2A070A9E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EA9E3F-5999-2C8D-9710-85C0E6136EE8}"/>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703146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8BD8-66A7-75EB-8C10-EBE6063CD8C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D0DBBB-50C7-5A63-A6A4-A132E06210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76AF02-80A0-9758-36F3-965B2EE972D6}"/>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AA8ABBE0-ED42-9CEE-4843-1D0C8C3C19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61217-6ABC-821B-3F65-ACCD65AAE13A}"/>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1625813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A325E-2402-F22E-110E-98B6201EE7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0DBE5A-21AB-1873-0488-5D05FD3358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E0098B-8FF2-963A-C24D-2D2E17C48298}"/>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FC201B25-ED8B-24CF-A225-FA012F3C6C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ADE2C0-9B80-C185-F50B-AC2039A3B2F0}"/>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318973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FF7B-D8E6-1489-FFD1-DE3C48090B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C8BB4D-620A-2B2A-21F9-3BB8000749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D6A7F9-BCB2-9B57-E84D-31647DF47C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B5C9C4-67A9-A969-CE08-FA1861DA6C66}"/>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6" name="Footer Placeholder 5">
            <a:extLst>
              <a:ext uri="{FF2B5EF4-FFF2-40B4-BE49-F238E27FC236}">
                <a16:creationId xmlns:a16="http://schemas.microsoft.com/office/drawing/2014/main" id="{B4DD15FB-908E-E219-F3B4-64E523769E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5DA87D-B317-8503-5F6F-BCF2CA3C0B65}"/>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213486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37C78-65FD-8519-AB31-1EFD51B1A71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98EC80-228D-0899-3F7A-C38B2BADD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8458D-C3A3-871D-ED80-F69C1DEC53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D2E522-DF9C-A207-7BB3-30B9F3FC95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F6A3E7-E2BF-EAB6-52DA-AE2950D411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86F26B3-62D6-F3C4-2FE3-6AF78AC70E58}"/>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8" name="Footer Placeholder 7">
            <a:extLst>
              <a:ext uri="{FF2B5EF4-FFF2-40B4-BE49-F238E27FC236}">
                <a16:creationId xmlns:a16="http://schemas.microsoft.com/office/drawing/2014/main" id="{065F1BF0-5C3E-4766-3490-660F9A2271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A11429B-D5A1-E0EE-162C-8B1C038174EA}"/>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686192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78B4-EC4C-5540-3ADE-687F19CE32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0FCCCC-C3A8-93B7-2AE3-8403320D59D7}"/>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4" name="Footer Placeholder 3">
            <a:extLst>
              <a:ext uri="{FF2B5EF4-FFF2-40B4-BE49-F238E27FC236}">
                <a16:creationId xmlns:a16="http://schemas.microsoft.com/office/drawing/2014/main" id="{65EE4AB2-83AB-3303-37A2-35AB740E04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608EF2-5F56-6857-B4A0-ABD7E95055D1}"/>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275783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D910D-4CF6-B8FB-9A8F-3338FB46E20D}"/>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3" name="Footer Placeholder 2">
            <a:extLst>
              <a:ext uri="{FF2B5EF4-FFF2-40B4-BE49-F238E27FC236}">
                <a16:creationId xmlns:a16="http://schemas.microsoft.com/office/drawing/2014/main" id="{03B361D1-F058-E4DC-C84E-C3F8CFE303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048694F-E5F5-9AAD-4E87-88B298C3C438}"/>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31361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8F888-5080-B74C-D779-569DBEBB83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33EBC8-B61F-D29F-39AD-5CC14851BF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9B17C82-C95B-2818-EBE4-45EC53648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1D13DB-1AA0-74ED-3819-DC46EF12F7D1}"/>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6" name="Footer Placeholder 5">
            <a:extLst>
              <a:ext uri="{FF2B5EF4-FFF2-40B4-BE49-F238E27FC236}">
                <a16:creationId xmlns:a16="http://schemas.microsoft.com/office/drawing/2014/main" id="{54937935-3F3A-B69A-8969-3806F391CA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8EFD9F-7FD6-DF3E-4CD2-C446CB8C6C06}"/>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321585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69E3A-3542-1E35-94C1-D8281A3A27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815C7ED-23B5-B91A-3B4A-06DD717B1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6B0A8F8-10B9-A1F5-1C62-2CA0D48C1F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1B0B3-4C57-7D3E-AE13-901B41CDD739}"/>
              </a:ext>
            </a:extLst>
          </p:cNvPr>
          <p:cNvSpPr>
            <a:spLocks noGrp="1"/>
          </p:cNvSpPr>
          <p:nvPr>
            <p:ph type="dt" sz="half" idx="10"/>
          </p:nvPr>
        </p:nvSpPr>
        <p:spPr/>
        <p:txBody>
          <a:bodyPr/>
          <a:lstStyle/>
          <a:p>
            <a:fld id="{557867A3-E751-4FEF-8B33-ABF75E2DF42B}" type="datetimeFigureOut">
              <a:rPr lang="en-IN" smtClean="0"/>
              <a:t>26-02-2025</a:t>
            </a:fld>
            <a:endParaRPr lang="en-IN"/>
          </a:p>
        </p:txBody>
      </p:sp>
      <p:sp>
        <p:nvSpPr>
          <p:cNvPr id="6" name="Footer Placeholder 5">
            <a:extLst>
              <a:ext uri="{FF2B5EF4-FFF2-40B4-BE49-F238E27FC236}">
                <a16:creationId xmlns:a16="http://schemas.microsoft.com/office/drawing/2014/main" id="{5FDB4FE8-BBB7-F5E8-10A7-AF3ADA9383F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36C25B-8939-CAF4-A88C-A028801E0A25}"/>
              </a:ext>
            </a:extLst>
          </p:cNvPr>
          <p:cNvSpPr>
            <a:spLocks noGrp="1"/>
          </p:cNvSpPr>
          <p:nvPr>
            <p:ph type="sldNum" sz="quarter" idx="12"/>
          </p:nvPr>
        </p:nvSpPr>
        <p:spPr/>
        <p:txBody>
          <a:bodyPr/>
          <a:lstStyle/>
          <a:p>
            <a:fld id="{EE3A3CB0-124A-454E-BEC8-B14A94956401}" type="slidenum">
              <a:rPr lang="en-IN" smtClean="0"/>
              <a:t>‹#›</a:t>
            </a:fld>
            <a:endParaRPr lang="en-IN"/>
          </a:p>
        </p:txBody>
      </p:sp>
    </p:spTree>
    <p:extLst>
      <p:ext uri="{BB962C8B-B14F-4D97-AF65-F5344CB8AC3E}">
        <p14:creationId xmlns:p14="http://schemas.microsoft.com/office/powerpoint/2010/main" val="258440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5528D-DDAB-0BB2-C4EB-A141BB065F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F41124-C51B-B891-EBC2-65E329AAF7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3558D6-46DF-F291-FB45-A2A3CCE407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7867A3-E751-4FEF-8B33-ABF75E2DF42B}" type="datetimeFigureOut">
              <a:rPr lang="en-IN" smtClean="0"/>
              <a:t>26-02-2025</a:t>
            </a:fld>
            <a:endParaRPr lang="en-IN"/>
          </a:p>
        </p:txBody>
      </p:sp>
      <p:sp>
        <p:nvSpPr>
          <p:cNvPr id="5" name="Footer Placeholder 4">
            <a:extLst>
              <a:ext uri="{FF2B5EF4-FFF2-40B4-BE49-F238E27FC236}">
                <a16:creationId xmlns:a16="http://schemas.microsoft.com/office/drawing/2014/main" id="{2865BFE6-9B3F-B538-D729-9E2440F7F7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B7179B0-419B-E4A4-63FD-B4874C425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3A3CB0-124A-454E-BEC8-B14A94956401}" type="slidenum">
              <a:rPr lang="en-IN" smtClean="0"/>
              <a:t>‹#›</a:t>
            </a:fld>
            <a:endParaRPr lang="en-IN"/>
          </a:p>
        </p:txBody>
      </p:sp>
    </p:spTree>
    <p:extLst>
      <p:ext uri="{BB962C8B-B14F-4D97-AF65-F5344CB8AC3E}">
        <p14:creationId xmlns:p14="http://schemas.microsoft.com/office/powerpoint/2010/main" val="3558186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owmyaduli/stegnography.py/upload/mai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21FE2-FC5A-334E-64A7-EBC11478D7CA}"/>
              </a:ext>
            </a:extLst>
          </p:cNvPr>
          <p:cNvSpPr>
            <a:spLocks noGrp="1"/>
          </p:cNvSpPr>
          <p:nvPr>
            <p:ph type="ctrTitle"/>
          </p:nvPr>
        </p:nvSpPr>
        <p:spPr>
          <a:xfrm>
            <a:off x="1524000" y="1465006"/>
            <a:ext cx="9144000" cy="1790956"/>
          </a:xfrm>
        </p:spPr>
        <p:txBody>
          <a:bodyPr>
            <a:normAutofit fontScale="90000"/>
          </a:bodyPr>
          <a:lstStyle/>
          <a:p>
            <a:br>
              <a:rPr lang="en-US" sz="4000" dirty="0"/>
            </a:br>
            <a:r>
              <a:rPr lang="en-US" sz="4800" dirty="0"/>
              <a:t>Secure Data Hiding In Images Using</a:t>
            </a:r>
            <a:br>
              <a:rPr lang="en-US" sz="4800" dirty="0"/>
            </a:br>
            <a:r>
              <a:rPr lang="en-US" sz="4800" dirty="0"/>
              <a:t> Steganography</a:t>
            </a:r>
            <a:endParaRPr lang="en-IN" sz="4800" dirty="0"/>
          </a:p>
        </p:txBody>
      </p:sp>
      <p:sp>
        <p:nvSpPr>
          <p:cNvPr id="3" name="Subtitle 2">
            <a:extLst>
              <a:ext uri="{FF2B5EF4-FFF2-40B4-BE49-F238E27FC236}">
                <a16:creationId xmlns:a16="http://schemas.microsoft.com/office/drawing/2014/main" id="{FCC09B99-4DEE-59F1-625E-AFAABEB8A4EE}"/>
              </a:ext>
            </a:extLst>
          </p:cNvPr>
          <p:cNvSpPr>
            <a:spLocks noGrp="1"/>
          </p:cNvSpPr>
          <p:nvPr>
            <p:ph type="subTitle" idx="1"/>
          </p:nvPr>
        </p:nvSpPr>
        <p:spPr/>
        <p:txBody>
          <a:bodyPr>
            <a:normAutofit/>
          </a:bodyPr>
          <a:lstStyle/>
          <a:p>
            <a:r>
              <a:rPr lang="en-US" sz="2000" dirty="0">
                <a:solidFill>
                  <a:srgbClr val="0070C0"/>
                </a:solidFill>
              </a:rPr>
              <a:t>Presented </a:t>
            </a:r>
            <a:r>
              <a:rPr lang="en-US" sz="2000" dirty="0" err="1">
                <a:solidFill>
                  <a:srgbClr val="0070C0"/>
                </a:solidFill>
              </a:rPr>
              <a:t>By:Duli</a:t>
            </a:r>
            <a:r>
              <a:rPr lang="en-US" sz="2000" dirty="0">
                <a:solidFill>
                  <a:srgbClr val="0070C0"/>
                </a:solidFill>
              </a:rPr>
              <a:t> Sri Satya Naga Sowmya</a:t>
            </a:r>
          </a:p>
          <a:p>
            <a:r>
              <a:rPr lang="en-US" sz="2000" dirty="0">
                <a:solidFill>
                  <a:srgbClr val="0070C0"/>
                </a:solidFill>
              </a:rPr>
              <a:t>Student Name: </a:t>
            </a:r>
            <a:r>
              <a:rPr lang="en-US" sz="2000" dirty="0" err="1">
                <a:solidFill>
                  <a:srgbClr val="0070C0"/>
                </a:solidFill>
              </a:rPr>
              <a:t>Duli</a:t>
            </a:r>
            <a:r>
              <a:rPr lang="en-US" sz="2000" dirty="0">
                <a:solidFill>
                  <a:srgbClr val="0070C0"/>
                </a:solidFill>
              </a:rPr>
              <a:t> Sri Satya Naga Sowmya</a:t>
            </a:r>
          </a:p>
          <a:p>
            <a:r>
              <a:rPr lang="en-US" sz="2000" dirty="0">
                <a:solidFill>
                  <a:srgbClr val="0070C0"/>
                </a:solidFill>
              </a:rPr>
              <a:t>College Name &amp;</a:t>
            </a:r>
            <a:r>
              <a:rPr lang="en-US" sz="2000" dirty="0" err="1">
                <a:solidFill>
                  <a:srgbClr val="0070C0"/>
                </a:solidFill>
              </a:rPr>
              <a:t>Department:vignan’s</a:t>
            </a:r>
            <a:r>
              <a:rPr lang="en-US" sz="2000" dirty="0">
                <a:solidFill>
                  <a:srgbClr val="0070C0"/>
                </a:solidFill>
              </a:rPr>
              <a:t> institute of engineering for</a:t>
            </a:r>
          </a:p>
          <a:p>
            <a:r>
              <a:rPr lang="en-US" sz="2000" dirty="0">
                <a:solidFill>
                  <a:srgbClr val="0070C0"/>
                </a:solidFill>
              </a:rPr>
              <a:t> </a:t>
            </a:r>
            <a:r>
              <a:rPr lang="en-US" sz="2000" dirty="0" err="1">
                <a:solidFill>
                  <a:srgbClr val="0070C0"/>
                </a:solidFill>
              </a:rPr>
              <a:t>women&amp;CSE</a:t>
            </a:r>
            <a:r>
              <a:rPr lang="en-US" sz="2000" dirty="0">
                <a:solidFill>
                  <a:srgbClr val="0070C0"/>
                </a:solidFill>
              </a:rPr>
              <a:t>(cyber security)</a:t>
            </a:r>
            <a:endParaRPr lang="en-IN" sz="2000" dirty="0">
              <a:solidFill>
                <a:srgbClr val="0070C0"/>
              </a:solidFill>
            </a:endParaRPr>
          </a:p>
        </p:txBody>
      </p:sp>
    </p:spTree>
    <p:extLst>
      <p:ext uri="{BB962C8B-B14F-4D97-AF65-F5344CB8AC3E}">
        <p14:creationId xmlns:p14="http://schemas.microsoft.com/office/powerpoint/2010/main" val="411514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E6F55-F181-D4C3-731A-0F5570E13AEE}"/>
              </a:ext>
            </a:extLst>
          </p:cNvPr>
          <p:cNvSpPr>
            <a:spLocks noGrp="1"/>
          </p:cNvSpPr>
          <p:nvPr>
            <p:ph type="title"/>
          </p:nvPr>
        </p:nvSpPr>
        <p:spPr>
          <a:xfrm>
            <a:off x="4454013" y="365125"/>
            <a:ext cx="3048000" cy="5416243"/>
          </a:xfrm>
        </p:spPr>
        <p:txBody>
          <a:bodyPr/>
          <a:lstStyle/>
          <a:p>
            <a:r>
              <a:rPr lang="en-US" b="1" dirty="0"/>
              <a:t>  Thank  You</a:t>
            </a:r>
            <a:endParaRPr lang="en-IN" b="1" dirty="0"/>
          </a:p>
        </p:txBody>
      </p:sp>
    </p:spTree>
    <p:extLst>
      <p:ext uri="{BB962C8B-B14F-4D97-AF65-F5344CB8AC3E}">
        <p14:creationId xmlns:p14="http://schemas.microsoft.com/office/powerpoint/2010/main" val="3948842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C1DC-04A9-5071-BA7C-F757834D35FD}"/>
              </a:ext>
            </a:extLst>
          </p:cNvPr>
          <p:cNvSpPr>
            <a:spLocks noGrp="1"/>
          </p:cNvSpPr>
          <p:nvPr>
            <p:ph type="title"/>
          </p:nvPr>
        </p:nvSpPr>
        <p:spPr>
          <a:xfrm>
            <a:off x="771832" y="984558"/>
            <a:ext cx="10515600" cy="1411338"/>
          </a:xfrm>
        </p:spPr>
        <p:txBody>
          <a:bodyPr>
            <a:normAutofit/>
          </a:bodyPr>
          <a:lstStyle/>
          <a:p>
            <a:r>
              <a:rPr lang="en-US" sz="3000" dirty="0">
                <a:solidFill>
                  <a:schemeClr val="tx1">
                    <a:lumMod val="95000"/>
                    <a:lumOff val="5000"/>
                  </a:schemeClr>
                </a:solidFill>
              </a:rPr>
              <a:t>OUTLINE</a:t>
            </a:r>
            <a:br>
              <a:rPr lang="en-US" sz="3000" dirty="0">
                <a:solidFill>
                  <a:schemeClr val="tx1">
                    <a:lumMod val="95000"/>
                    <a:lumOff val="5000"/>
                  </a:schemeClr>
                </a:solidFill>
              </a:rPr>
            </a:br>
            <a:endParaRPr lang="en-IN" sz="30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63B15879-3142-D0D5-F3D5-65CC29370D47}"/>
              </a:ext>
            </a:extLst>
          </p:cNvPr>
          <p:cNvSpPr>
            <a:spLocks noGrp="1"/>
          </p:cNvSpPr>
          <p:nvPr>
            <p:ph idx="1"/>
          </p:nvPr>
        </p:nvSpPr>
        <p:spPr>
          <a:xfrm>
            <a:off x="838200" y="1825625"/>
            <a:ext cx="10515600" cy="4351338"/>
          </a:xfrm>
        </p:spPr>
        <p:txBody>
          <a:bodyPr/>
          <a:lstStyle/>
          <a:p>
            <a:r>
              <a:rPr lang="en-US" dirty="0"/>
              <a:t>Problem Statement</a:t>
            </a:r>
          </a:p>
          <a:p>
            <a:r>
              <a:rPr lang="en-US" dirty="0"/>
              <a:t>Technology used</a:t>
            </a:r>
          </a:p>
          <a:p>
            <a:r>
              <a:rPr lang="en-US" dirty="0"/>
              <a:t>Wow factor</a:t>
            </a:r>
          </a:p>
          <a:p>
            <a:r>
              <a:rPr lang="en-US" dirty="0"/>
              <a:t>End </a:t>
            </a:r>
            <a:r>
              <a:rPr lang="en-US" dirty="0" err="1"/>
              <a:t>uesrs</a:t>
            </a:r>
            <a:endParaRPr lang="en-US" dirty="0"/>
          </a:p>
          <a:p>
            <a:r>
              <a:rPr lang="en-US" dirty="0"/>
              <a:t>Result</a:t>
            </a:r>
          </a:p>
          <a:p>
            <a:r>
              <a:rPr lang="en-US" dirty="0"/>
              <a:t>Conclusion</a:t>
            </a:r>
          </a:p>
          <a:p>
            <a:r>
              <a:rPr lang="en-US" dirty="0"/>
              <a:t>Git-hub Link</a:t>
            </a:r>
          </a:p>
          <a:p>
            <a:endParaRPr lang="en-IN" dirty="0"/>
          </a:p>
        </p:txBody>
      </p:sp>
    </p:spTree>
    <p:extLst>
      <p:ext uri="{BB962C8B-B14F-4D97-AF65-F5344CB8AC3E}">
        <p14:creationId xmlns:p14="http://schemas.microsoft.com/office/powerpoint/2010/main" val="195970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2ED30-47FD-99FC-46E7-341C7E93AF00}"/>
              </a:ext>
            </a:extLst>
          </p:cNvPr>
          <p:cNvSpPr>
            <a:spLocks noGrp="1"/>
          </p:cNvSpPr>
          <p:nvPr>
            <p:ph type="title"/>
          </p:nvPr>
        </p:nvSpPr>
        <p:spPr>
          <a:xfrm>
            <a:off x="831850" y="1709738"/>
            <a:ext cx="10515600" cy="708997"/>
          </a:xfrm>
        </p:spPr>
        <p:txBody>
          <a:bodyPr>
            <a:normAutofit/>
          </a:bodyPr>
          <a:lstStyle/>
          <a:p>
            <a:r>
              <a:rPr lang="en-US" sz="4000" dirty="0"/>
              <a:t>Problem Statement</a:t>
            </a:r>
            <a:endParaRPr lang="en-IN" sz="4000" dirty="0"/>
          </a:p>
        </p:txBody>
      </p:sp>
      <p:sp>
        <p:nvSpPr>
          <p:cNvPr id="3" name="Text Placeholder 2">
            <a:extLst>
              <a:ext uri="{FF2B5EF4-FFF2-40B4-BE49-F238E27FC236}">
                <a16:creationId xmlns:a16="http://schemas.microsoft.com/office/drawing/2014/main" id="{BC547C64-08AB-4C28-A404-B0473B4F709F}"/>
              </a:ext>
            </a:extLst>
          </p:cNvPr>
          <p:cNvSpPr>
            <a:spLocks noGrp="1"/>
          </p:cNvSpPr>
          <p:nvPr>
            <p:ph type="body" idx="1"/>
          </p:nvPr>
        </p:nvSpPr>
        <p:spPr>
          <a:xfrm>
            <a:off x="831850" y="2753032"/>
            <a:ext cx="10515600" cy="3470787"/>
          </a:xfrm>
        </p:spPr>
        <p:txBody>
          <a:bodyPr>
            <a:normAutofit/>
          </a:bodyPr>
          <a:lstStyle/>
          <a:p>
            <a:r>
              <a:rPr lang="en-US" altLang="en-US" sz="2000" dirty="0"/>
              <a:t>With increasing digital communication, ensuring data security is crucial. Traditional encryption methods make messages unreadable but noticeable. Steganography solves this by hiding messages inside images, making them undetectable. This project aims to develop a Flask-based web app that allows users to embed and extract hidden messages from images while maintaining their quality. The app will support PNG &amp; JPG formats, use LSB (Least Significant Bit) steganography, and provide a user-friendly interface for secure communication. The goal is to enable safe, covert data exchange without drawing attention</a:t>
            </a:r>
          </a:p>
          <a:p>
            <a:endParaRPr lang="en-IN" sz="2000" dirty="0"/>
          </a:p>
        </p:txBody>
      </p:sp>
    </p:spTree>
    <p:extLst>
      <p:ext uri="{BB962C8B-B14F-4D97-AF65-F5344CB8AC3E}">
        <p14:creationId xmlns:p14="http://schemas.microsoft.com/office/powerpoint/2010/main" val="1002663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B0507-298F-4F6C-FBBA-B6150DB57B3B}"/>
              </a:ext>
            </a:extLst>
          </p:cNvPr>
          <p:cNvSpPr>
            <a:spLocks noGrp="1"/>
          </p:cNvSpPr>
          <p:nvPr>
            <p:ph type="title"/>
          </p:nvPr>
        </p:nvSpPr>
        <p:spPr/>
        <p:txBody>
          <a:bodyPr/>
          <a:lstStyle/>
          <a:p>
            <a:r>
              <a:rPr lang="en-US" dirty="0"/>
              <a:t>Technology used</a:t>
            </a:r>
            <a:endParaRPr lang="en-IN" dirty="0"/>
          </a:p>
        </p:txBody>
      </p:sp>
      <p:sp>
        <p:nvSpPr>
          <p:cNvPr id="3" name="Content Placeholder 2">
            <a:extLst>
              <a:ext uri="{FF2B5EF4-FFF2-40B4-BE49-F238E27FC236}">
                <a16:creationId xmlns:a16="http://schemas.microsoft.com/office/drawing/2014/main" id="{0393086E-56AF-57ED-4847-FC3FAB19910C}"/>
              </a:ext>
            </a:extLst>
          </p:cNvPr>
          <p:cNvSpPr>
            <a:spLocks noGrp="1"/>
          </p:cNvSpPr>
          <p:nvPr>
            <p:ph idx="1"/>
          </p:nvPr>
        </p:nvSpPr>
        <p:spPr>
          <a:xfrm>
            <a:off x="966019" y="1412670"/>
            <a:ext cx="10515600" cy="4351338"/>
          </a:xfrm>
        </p:spPr>
        <p:txBody>
          <a:bodyPr>
            <a:normAutofit fontScale="85000" lnSpcReduction="10000"/>
          </a:bodyPr>
          <a:lstStyle/>
          <a:p>
            <a:pPr marL="0" indent="0">
              <a:buNone/>
            </a:pPr>
            <a:r>
              <a:rPr lang="en-US" altLang="en-US" b="1" dirty="0"/>
              <a:t>L</a:t>
            </a:r>
            <a:r>
              <a:rPr lang="en-US" altLang="en-US" sz="2800" b="1" dirty="0"/>
              <a:t>ibraries</a:t>
            </a:r>
            <a:r>
              <a:rPr lang="en-IN" sz="2800" b="1" dirty="0"/>
              <a:t> </a:t>
            </a:r>
            <a:r>
              <a:rPr lang="en-US" altLang="en-IN" sz="2800" dirty="0"/>
              <a:t>:</a:t>
            </a:r>
          </a:p>
          <a:p>
            <a:pPr marL="0" indent="0">
              <a:buNone/>
            </a:pPr>
            <a:r>
              <a:rPr lang="en-US" altLang="en-US" sz="2800" b="1" dirty="0"/>
              <a:t>1.tkinter </a:t>
            </a:r>
            <a:r>
              <a:rPr lang="en-US" altLang="en-US" sz="2800" dirty="0"/>
              <a:t>– For the graphical user interface (GUI).</a:t>
            </a:r>
          </a:p>
          <a:p>
            <a:pPr marL="0" indent="0">
              <a:buNone/>
            </a:pPr>
            <a:r>
              <a:rPr lang="en-US" altLang="en-US" sz="2800" b="1" dirty="0"/>
              <a:t>2.filedialog &amp; </a:t>
            </a:r>
            <a:r>
              <a:rPr lang="en-US" altLang="en-US" sz="2800" b="1" dirty="0" err="1"/>
              <a:t>messagebox</a:t>
            </a:r>
            <a:r>
              <a:rPr lang="en-US" altLang="en-US" sz="2800" b="1" dirty="0"/>
              <a:t> (from </a:t>
            </a:r>
            <a:r>
              <a:rPr lang="en-US" altLang="en-US" sz="2800" b="1" dirty="0" err="1"/>
              <a:t>tkinter</a:t>
            </a:r>
            <a:r>
              <a:rPr lang="en-US" altLang="en-US" sz="2800" b="1" dirty="0"/>
              <a:t>)</a:t>
            </a:r>
            <a:r>
              <a:rPr lang="en-US" altLang="en-US" sz="2800" dirty="0"/>
              <a:t> – For file selection and showing messages.</a:t>
            </a:r>
          </a:p>
          <a:p>
            <a:pPr marL="0" indent="0">
              <a:buNone/>
            </a:pPr>
            <a:r>
              <a:rPr lang="en-US" altLang="en-US" sz="2800" b="1" dirty="0"/>
              <a:t>3.Pillow (PIL) </a:t>
            </a:r>
            <a:r>
              <a:rPr lang="en-US" altLang="en-US" sz="2800" dirty="0"/>
              <a:t>– For image processing (handling PNG images).</a:t>
            </a:r>
          </a:p>
          <a:p>
            <a:pPr marL="0" indent="0">
              <a:buNone/>
            </a:pPr>
            <a:r>
              <a:rPr lang="en-US" altLang="en-US" sz="2800" b="1" dirty="0"/>
              <a:t>Platform:</a:t>
            </a:r>
          </a:p>
          <a:p>
            <a:r>
              <a:rPr lang="en-US" altLang="en-US" sz="2800" b="1" dirty="0"/>
              <a:t>1.Python</a:t>
            </a:r>
            <a:r>
              <a:rPr lang="en-US" altLang="en-US" sz="2800" dirty="0"/>
              <a:t> – The programming language used.</a:t>
            </a:r>
          </a:p>
          <a:p>
            <a:pPr>
              <a:lnSpc>
                <a:spcPct val="120000"/>
              </a:lnSpc>
            </a:pPr>
            <a:r>
              <a:rPr lang="en-US" altLang="en-US" sz="2800" b="1" dirty="0"/>
              <a:t>2.VS Code, PyCharm, or IDLE</a:t>
            </a:r>
            <a:r>
              <a:rPr lang="en-US" altLang="en-US" sz="2800" dirty="0"/>
              <a:t> – Can be used as the development environment.</a:t>
            </a:r>
          </a:p>
          <a:p>
            <a:pPr>
              <a:lnSpc>
                <a:spcPct val="120000"/>
              </a:lnSpc>
            </a:pPr>
            <a:r>
              <a:rPr lang="en-US" altLang="en-US" sz="2800" b="1" dirty="0"/>
              <a:t>3.Windows, macOS, or Linux </a:t>
            </a:r>
            <a:r>
              <a:rPr lang="en-US" altLang="en-US" sz="2800" dirty="0"/>
              <a:t>– The script runs on any OS with Python installed</a:t>
            </a:r>
            <a:endParaRPr lang="en-IN" dirty="0"/>
          </a:p>
        </p:txBody>
      </p:sp>
    </p:spTree>
    <p:extLst>
      <p:ext uri="{BB962C8B-B14F-4D97-AF65-F5344CB8AC3E}">
        <p14:creationId xmlns:p14="http://schemas.microsoft.com/office/powerpoint/2010/main" val="1241990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3C9C7-8BF4-F574-A3D9-D98B6AB3FC35}"/>
              </a:ext>
            </a:extLst>
          </p:cNvPr>
          <p:cNvSpPr>
            <a:spLocks noGrp="1"/>
          </p:cNvSpPr>
          <p:nvPr>
            <p:ph type="title"/>
          </p:nvPr>
        </p:nvSpPr>
        <p:spPr/>
        <p:txBody>
          <a:bodyPr/>
          <a:lstStyle/>
          <a:p>
            <a:r>
              <a:rPr lang="en-US" dirty="0"/>
              <a:t>WOW FACTORS</a:t>
            </a:r>
            <a:endParaRPr lang="en-IN" dirty="0"/>
          </a:p>
        </p:txBody>
      </p:sp>
      <p:sp>
        <p:nvSpPr>
          <p:cNvPr id="3" name="Content Placeholder 2">
            <a:extLst>
              <a:ext uri="{FF2B5EF4-FFF2-40B4-BE49-F238E27FC236}">
                <a16:creationId xmlns:a16="http://schemas.microsoft.com/office/drawing/2014/main" id="{11FD9355-9E2F-3B81-79AA-7CA536EAC635}"/>
              </a:ext>
            </a:extLst>
          </p:cNvPr>
          <p:cNvSpPr>
            <a:spLocks noGrp="1"/>
          </p:cNvSpPr>
          <p:nvPr>
            <p:ph idx="1"/>
          </p:nvPr>
        </p:nvSpPr>
        <p:spPr>
          <a:xfrm>
            <a:off x="838200" y="1376516"/>
            <a:ext cx="10515600" cy="4800447"/>
          </a:xfrm>
        </p:spPr>
        <p:txBody>
          <a:bodyPr/>
          <a:lstStyle/>
          <a:p>
            <a:pPr marL="0" indent="0">
              <a:buNone/>
            </a:pPr>
            <a:r>
              <a:rPr lang="en-US" altLang="en-US" sz="2000" b="1" dirty="0">
                <a:solidFill>
                  <a:srgbClr val="0F0F0F"/>
                </a:solidFill>
              </a:rPr>
              <a:t>Easy-to-Use GUI – </a:t>
            </a:r>
            <a:r>
              <a:rPr lang="en-US" altLang="en-US" sz="2000" dirty="0">
                <a:solidFill>
                  <a:srgbClr val="0F0F0F"/>
                </a:solidFill>
              </a:rPr>
              <a:t>Simple </a:t>
            </a:r>
            <a:r>
              <a:rPr lang="en-US" altLang="en-US" sz="2000" dirty="0" err="1">
                <a:solidFill>
                  <a:srgbClr val="0F0F0F"/>
                </a:solidFill>
              </a:rPr>
              <a:t>Tkinter</a:t>
            </a:r>
            <a:r>
              <a:rPr lang="en-US" altLang="en-US" sz="2000" dirty="0">
                <a:solidFill>
                  <a:srgbClr val="0F0F0F"/>
                </a:solidFill>
              </a:rPr>
              <a:t> interface, no command-line needed.</a:t>
            </a:r>
          </a:p>
          <a:p>
            <a:pPr marL="0" indent="0">
              <a:buNone/>
            </a:pPr>
            <a:r>
              <a:rPr lang="en-US" altLang="en-US" sz="2000" b="1" dirty="0">
                <a:solidFill>
                  <a:srgbClr val="0F0F0F"/>
                </a:solidFill>
              </a:rPr>
              <a:t>Lossless Image Encoding – </a:t>
            </a:r>
            <a:r>
              <a:rPr lang="en-US" altLang="en-US" sz="2000" dirty="0">
                <a:solidFill>
                  <a:srgbClr val="0F0F0F"/>
                </a:solidFill>
              </a:rPr>
              <a:t>Uses LSB technique without altering image quality</a:t>
            </a:r>
            <a:r>
              <a:rPr lang="en-US" altLang="en-US" sz="2000" b="1" dirty="0">
                <a:solidFill>
                  <a:srgbClr val="0F0F0F"/>
                </a:solidFill>
              </a:rPr>
              <a:t>.</a:t>
            </a:r>
          </a:p>
          <a:p>
            <a:pPr marL="0" indent="0">
              <a:buNone/>
            </a:pPr>
            <a:r>
              <a:rPr lang="en-US" altLang="en-US" sz="2000" b="1" dirty="0">
                <a:solidFill>
                  <a:srgbClr val="0F0F0F"/>
                </a:solidFill>
              </a:rPr>
              <a:t>Custom Delimiter  – </a:t>
            </a:r>
            <a:r>
              <a:rPr lang="en-US" altLang="en-US" sz="2000" dirty="0">
                <a:solidFill>
                  <a:srgbClr val="0F0F0F"/>
                </a:solidFill>
              </a:rPr>
              <a:t>Ensures accurate message extraction.</a:t>
            </a:r>
          </a:p>
          <a:p>
            <a:pPr marL="0" indent="0">
              <a:buNone/>
            </a:pPr>
            <a:r>
              <a:rPr lang="en-US" altLang="en-US" sz="2000" b="1" dirty="0">
                <a:solidFill>
                  <a:srgbClr val="0F0F0F"/>
                </a:solidFill>
              </a:rPr>
              <a:t>Works with Any PNG Image – </a:t>
            </a:r>
            <a:r>
              <a:rPr lang="en-US" altLang="en-US" sz="2000" dirty="0">
                <a:solidFill>
                  <a:srgbClr val="0F0F0F"/>
                </a:solidFill>
              </a:rPr>
              <a:t>No format or size restrictions</a:t>
            </a:r>
            <a:r>
              <a:rPr lang="en-US" altLang="en-US" sz="2000" b="1" dirty="0">
                <a:solidFill>
                  <a:srgbClr val="0F0F0F"/>
                </a:solidFill>
              </a:rPr>
              <a:t>.</a:t>
            </a:r>
          </a:p>
          <a:p>
            <a:pPr marL="0" indent="0">
              <a:buNone/>
            </a:pPr>
            <a:r>
              <a:rPr lang="en-US" altLang="en-US" sz="2000" b="1" dirty="0">
                <a:solidFill>
                  <a:srgbClr val="0F0F0F"/>
                </a:solidFill>
              </a:rPr>
              <a:t>No External Storage – </a:t>
            </a:r>
            <a:r>
              <a:rPr lang="en-US" altLang="en-US" sz="2000" dirty="0">
                <a:solidFill>
                  <a:srgbClr val="0F0F0F"/>
                </a:solidFill>
              </a:rPr>
              <a:t>Message is hidden directly in pixels</a:t>
            </a:r>
            <a:r>
              <a:rPr lang="en-US" altLang="en-US" sz="2000" b="1" dirty="0">
                <a:solidFill>
                  <a:srgbClr val="0F0F0F"/>
                </a:solidFill>
              </a:rPr>
              <a:t>.</a:t>
            </a:r>
          </a:p>
          <a:p>
            <a:pPr marL="0" indent="0">
              <a:buNone/>
            </a:pPr>
            <a:r>
              <a:rPr lang="en-US" altLang="en-US" sz="2000" b="1" dirty="0">
                <a:solidFill>
                  <a:srgbClr val="0F0F0F"/>
                </a:solidFill>
              </a:rPr>
              <a:t>Cross-Platform &amp; Lightweight – </a:t>
            </a:r>
            <a:r>
              <a:rPr lang="en-US" altLang="en-US" sz="2000" dirty="0">
                <a:solidFill>
                  <a:srgbClr val="0F0F0F"/>
                </a:solidFill>
              </a:rPr>
              <a:t>Runs on Windows, macOS, and Linux with minimal dependencies</a:t>
            </a:r>
          </a:p>
          <a:p>
            <a:endParaRPr lang="en-IN" dirty="0"/>
          </a:p>
        </p:txBody>
      </p:sp>
    </p:spTree>
    <p:extLst>
      <p:ext uri="{BB962C8B-B14F-4D97-AF65-F5344CB8AC3E}">
        <p14:creationId xmlns:p14="http://schemas.microsoft.com/office/powerpoint/2010/main" val="127416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6972-68DE-98E0-BF4E-91D200760753}"/>
              </a:ext>
            </a:extLst>
          </p:cNvPr>
          <p:cNvSpPr>
            <a:spLocks noGrp="1"/>
          </p:cNvSpPr>
          <p:nvPr>
            <p:ph type="title"/>
          </p:nvPr>
        </p:nvSpPr>
        <p:spPr/>
        <p:txBody>
          <a:bodyPr>
            <a:normAutofit/>
          </a:bodyPr>
          <a:lstStyle/>
          <a:p>
            <a:r>
              <a:rPr lang="en-US" sz="4000" b="1" dirty="0"/>
              <a:t>End users</a:t>
            </a:r>
            <a:endParaRPr lang="en-IN" sz="4000" b="1" dirty="0"/>
          </a:p>
        </p:txBody>
      </p:sp>
      <p:sp>
        <p:nvSpPr>
          <p:cNvPr id="3" name="Content Placeholder 2">
            <a:extLst>
              <a:ext uri="{FF2B5EF4-FFF2-40B4-BE49-F238E27FC236}">
                <a16:creationId xmlns:a16="http://schemas.microsoft.com/office/drawing/2014/main" id="{81702E24-6D1F-B669-7AA9-48BB7F464C5B}"/>
              </a:ext>
            </a:extLst>
          </p:cNvPr>
          <p:cNvSpPr>
            <a:spLocks noGrp="1"/>
          </p:cNvSpPr>
          <p:nvPr>
            <p:ph idx="1"/>
          </p:nvPr>
        </p:nvSpPr>
        <p:spPr>
          <a:xfrm>
            <a:off x="838200" y="1504335"/>
            <a:ext cx="10515600" cy="4672628"/>
          </a:xfrm>
        </p:spPr>
        <p:txBody>
          <a:bodyPr>
            <a:normAutofit/>
          </a:bodyPr>
          <a:lstStyle/>
          <a:p>
            <a:r>
              <a:rPr lang="en-US" altLang="en-US" sz="2400" b="1" dirty="0"/>
              <a:t>Privacy-Conscious Users</a:t>
            </a:r>
            <a:r>
              <a:rPr lang="en-US" altLang="en-US" sz="2400" dirty="0"/>
              <a:t> – Individuals who want to hide sensitive messages in images.</a:t>
            </a:r>
          </a:p>
          <a:p>
            <a:r>
              <a:rPr lang="en-US" altLang="en-US" sz="2400" b="1" dirty="0"/>
              <a:t>Cybersecurity Enthusiasts</a:t>
            </a:r>
            <a:r>
              <a:rPr lang="en-US" altLang="en-US" sz="2400" dirty="0"/>
              <a:t> – Learners exploring steganography techniques.</a:t>
            </a:r>
          </a:p>
          <a:p>
            <a:r>
              <a:rPr lang="en-US" altLang="en-US" sz="2400" b="1" dirty="0"/>
              <a:t>Forensic &amp; Security Professionals</a:t>
            </a:r>
            <a:r>
              <a:rPr lang="en-US" altLang="en-US" sz="2400" dirty="0"/>
              <a:t> – Analysts testing data-hiding methods.</a:t>
            </a:r>
          </a:p>
          <a:p>
            <a:r>
              <a:rPr lang="en-US" altLang="en-US" sz="2400" b="1" dirty="0"/>
              <a:t>Educators &amp; Students </a:t>
            </a:r>
            <a:r>
              <a:rPr lang="en-US" altLang="en-US" sz="2400" dirty="0"/>
              <a:t>– Teaching and learning steganography in a simple way.</a:t>
            </a:r>
          </a:p>
          <a:p>
            <a:pPr marL="0" indent="0">
              <a:buNone/>
            </a:pPr>
            <a:endParaRPr lang="en-US" altLang="en-US" dirty="0">
              <a:solidFill>
                <a:srgbClr val="0F0F0F"/>
              </a:solidFill>
            </a:endParaRPr>
          </a:p>
        </p:txBody>
      </p:sp>
    </p:spTree>
    <p:extLst>
      <p:ext uri="{BB962C8B-B14F-4D97-AF65-F5344CB8AC3E}">
        <p14:creationId xmlns:p14="http://schemas.microsoft.com/office/powerpoint/2010/main" val="3581062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0744D-AEB4-6FD9-587E-FC249B6B4698}"/>
              </a:ext>
            </a:extLst>
          </p:cNvPr>
          <p:cNvSpPr>
            <a:spLocks noGrp="1"/>
          </p:cNvSpPr>
          <p:nvPr>
            <p:ph type="title"/>
          </p:nvPr>
        </p:nvSpPr>
        <p:spPr>
          <a:xfrm>
            <a:off x="839788" y="457200"/>
            <a:ext cx="3932237" cy="530225"/>
          </a:xfrm>
        </p:spPr>
        <p:txBody>
          <a:bodyPr>
            <a:normAutofit fontScale="90000"/>
          </a:bodyPr>
          <a:lstStyle/>
          <a:p>
            <a:r>
              <a:rPr lang="en-US" b="1" dirty="0"/>
              <a:t>RESULT</a:t>
            </a:r>
            <a:endParaRPr lang="en-IN" b="1" dirty="0"/>
          </a:p>
        </p:txBody>
      </p:sp>
      <p:pic>
        <p:nvPicPr>
          <p:cNvPr id="6" name="Picture Placeholder 5">
            <a:extLst>
              <a:ext uri="{FF2B5EF4-FFF2-40B4-BE49-F238E27FC236}">
                <a16:creationId xmlns:a16="http://schemas.microsoft.com/office/drawing/2014/main" id="{69F7A7A7-B237-F2B5-8C30-42D71DFB640B}"/>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4381" r="14381"/>
          <a:stretch>
            <a:fillRect/>
          </a:stretch>
        </p:blipFill>
        <p:spPr/>
      </p:pic>
      <p:sp>
        <p:nvSpPr>
          <p:cNvPr id="4" name="Text Placeholder 3">
            <a:extLst>
              <a:ext uri="{FF2B5EF4-FFF2-40B4-BE49-F238E27FC236}">
                <a16:creationId xmlns:a16="http://schemas.microsoft.com/office/drawing/2014/main" id="{5200328A-C3FF-1241-6D28-0BC4A1C80E7C}"/>
              </a:ext>
            </a:extLst>
          </p:cNvPr>
          <p:cNvSpPr>
            <a:spLocks noGrp="1"/>
          </p:cNvSpPr>
          <p:nvPr>
            <p:ph type="body" sz="half" idx="2"/>
          </p:nvPr>
        </p:nvSpPr>
        <p:spPr>
          <a:xfrm>
            <a:off x="839788" y="1602658"/>
            <a:ext cx="3932237" cy="4266330"/>
          </a:xfrm>
        </p:spPr>
        <p:txBody>
          <a:bodyPr/>
          <a:lstStyle/>
          <a:p>
            <a:endParaRPr lang="en-IN" dirty="0"/>
          </a:p>
        </p:txBody>
      </p:sp>
      <p:pic>
        <p:nvPicPr>
          <p:cNvPr id="7" name="Content Placeholder 3" descr="Screenshot 2025-02-24 134708">
            <a:extLst>
              <a:ext uri="{FF2B5EF4-FFF2-40B4-BE49-F238E27FC236}">
                <a16:creationId xmlns:a16="http://schemas.microsoft.com/office/drawing/2014/main" id="{FB1D0086-B945-6137-EB9B-531C4AF6EF53}"/>
              </a:ext>
            </a:extLst>
          </p:cNvPr>
          <p:cNvPicPr>
            <a:picLocks noGrp="1" noChangeAspect="1"/>
          </p:cNvPicPr>
          <p:nvPr/>
        </p:nvPicPr>
        <p:blipFill>
          <a:blip r:embed="rId3"/>
          <a:stretch>
            <a:fillRect/>
          </a:stretch>
        </p:blipFill>
        <p:spPr>
          <a:xfrm>
            <a:off x="912659" y="1101212"/>
            <a:ext cx="3935414" cy="3330391"/>
          </a:xfrm>
          <a:prstGeom prst="rect">
            <a:avLst/>
          </a:prstGeom>
        </p:spPr>
      </p:pic>
      <p:pic>
        <p:nvPicPr>
          <p:cNvPr id="8" name="Picture 7" descr="Screenshot 2025-02-24 134640">
            <a:extLst>
              <a:ext uri="{FF2B5EF4-FFF2-40B4-BE49-F238E27FC236}">
                <a16:creationId xmlns:a16="http://schemas.microsoft.com/office/drawing/2014/main" id="{E9328F0B-B497-1C2C-B3A1-2D3A211B6564}"/>
              </a:ext>
            </a:extLst>
          </p:cNvPr>
          <p:cNvPicPr>
            <a:picLocks noChangeAspect="1"/>
          </p:cNvPicPr>
          <p:nvPr/>
        </p:nvPicPr>
        <p:blipFill>
          <a:blip r:embed="rId4"/>
          <a:stretch>
            <a:fillRect/>
          </a:stretch>
        </p:blipFill>
        <p:spPr>
          <a:xfrm>
            <a:off x="912659" y="4250931"/>
            <a:ext cx="3935414" cy="2474334"/>
          </a:xfrm>
          <a:prstGeom prst="rect">
            <a:avLst/>
          </a:prstGeom>
        </p:spPr>
      </p:pic>
    </p:spTree>
    <p:extLst>
      <p:ext uri="{BB962C8B-B14F-4D97-AF65-F5344CB8AC3E}">
        <p14:creationId xmlns:p14="http://schemas.microsoft.com/office/powerpoint/2010/main" val="8547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4E23-F24F-0EF8-6B72-1C6D16A71B09}"/>
              </a:ext>
            </a:extLst>
          </p:cNvPr>
          <p:cNvSpPr>
            <a:spLocks noGrp="1"/>
          </p:cNvSpPr>
          <p:nvPr>
            <p:ph type="title"/>
          </p:nvPr>
        </p:nvSpPr>
        <p:spPr>
          <a:xfrm>
            <a:off x="838200" y="365125"/>
            <a:ext cx="10515600" cy="637765"/>
          </a:xfrm>
        </p:spPr>
        <p:txBody>
          <a:bodyPr>
            <a:normAutofit fontScale="90000"/>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728E946C-8746-8BFE-7B17-2903EEFDE0B7}"/>
              </a:ext>
            </a:extLst>
          </p:cNvPr>
          <p:cNvSpPr>
            <a:spLocks noGrp="1"/>
          </p:cNvSpPr>
          <p:nvPr>
            <p:ph idx="1"/>
          </p:nvPr>
        </p:nvSpPr>
        <p:spPr>
          <a:xfrm>
            <a:off x="838200" y="1189703"/>
            <a:ext cx="10515600" cy="3087330"/>
          </a:xfrm>
        </p:spPr>
        <p:txBody>
          <a:bodyPr/>
          <a:lstStyle/>
          <a:p>
            <a:r>
              <a:rPr lang="en-US" altLang="en-US" sz="2800" dirty="0"/>
              <a:t>This Image Steganography project provides a simple and effective solution for securely hiding messages within images using LSB encoding. It ensures privacy without altering image quality and offers an easy-to-use GUI for seamless encoding and decoding. Ideal for privacy-conscious users, cybersecurity learners, and educators, this tool demonstrates the power of steganography in digital security.</a:t>
            </a:r>
          </a:p>
          <a:p>
            <a:endParaRPr lang="en-IN" dirty="0"/>
          </a:p>
        </p:txBody>
      </p:sp>
    </p:spTree>
    <p:extLst>
      <p:ext uri="{BB962C8B-B14F-4D97-AF65-F5344CB8AC3E}">
        <p14:creationId xmlns:p14="http://schemas.microsoft.com/office/powerpoint/2010/main" val="112145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8660B-2E38-A509-8862-DECC2E013FD5}"/>
              </a:ext>
            </a:extLst>
          </p:cNvPr>
          <p:cNvSpPr>
            <a:spLocks noGrp="1"/>
          </p:cNvSpPr>
          <p:nvPr>
            <p:ph type="title"/>
          </p:nvPr>
        </p:nvSpPr>
        <p:spPr>
          <a:xfrm>
            <a:off x="838200" y="365125"/>
            <a:ext cx="10515600" cy="369333"/>
          </a:xfrm>
        </p:spPr>
        <p:txBody>
          <a:bodyPr>
            <a:normAutofit fontScale="90000"/>
          </a:bodyPr>
          <a:lstStyle/>
          <a:p>
            <a:r>
              <a:rPr lang="en-US" dirty="0"/>
              <a:t>GitHub Link</a:t>
            </a:r>
            <a:endParaRPr lang="en-IN" dirty="0"/>
          </a:p>
        </p:txBody>
      </p:sp>
      <p:sp>
        <p:nvSpPr>
          <p:cNvPr id="7" name="TextBox 6">
            <a:extLst>
              <a:ext uri="{FF2B5EF4-FFF2-40B4-BE49-F238E27FC236}">
                <a16:creationId xmlns:a16="http://schemas.microsoft.com/office/drawing/2014/main" id="{6A4F69FD-401E-2170-208F-D5D5A44ECB02}"/>
              </a:ext>
            </a:extLst>
          </p:cNvPr>
          <p:cNvSpPr txBox="1"/>
          <p:nvPr/>
        </p:nvSpPr>
        <p:spPr>
          <a:xfrm>
            <a:off x="1219200" y="2841523"/>
            <a:ext cx="7924800" cy="369332"/>
          </a:xfrm>
          <a:prstGeom prst="rect">
            <a:avLst/>
          </a:prstGeom>
          <a:noFill/>
        </p:spPr>
        <p:txBody>
          <a:bodyPr wrap="square">
            <a:spAutoFit/>
          </a:bodyPr>
          <a:lstStyle/>
          <a:p>
            <a:r>
              <a:rPr lang="en-IN" dirty="0">
                <a:hlinkClick r:id="rId2"/>
              </a:rPr>
              <a:t>https://github.com/sowmyaduli/stegnography.py/upload/main</a:t>
            </a:r>
            <a:endParaRPr lang="en-IN" dirty="0"/>
          </a:p>
        </p:txBody>
      </p:sp>
    </p:spTree>
    <p:extLst>
      <p:ext uri="{BB962C8B-B14F-4D97-AF65-F5344CB8AC3E}">
        <p14:creationId xmlns:p14="http://schemas.microsoft.com/office/powerpoint/2010/main" val="984303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452</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 Secure Data Hiding In Images Using  Steganography</vt:lpstr>
      <vt:lpstr>OUTLINE </vt:lpstr>
      <vt:lpstr>Problem Statement</vt:lpstr>
      <vt:lpstr>Technology used</vt:lpstr>
      <vt:lpstr>WOW FACTORS</vt:lpstr>
      <vt:lpstr>End users</vt:lpstr>
      <vt:lpstr>RESULT</vt:lpstr>
      <vt:lpstr>Conclusion</vt:lpstr>
      <vt:lpstr>GitHub Link</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 Mani</dc:creator>
  <cp:lastModifiedBy>Naga Mani</cp:lastModifiedBy>
  <cp:revision>2</cp:revision>
  <dcterms:created xsi:type="dcterms:W3CDTF">2025-02-26T07:12:26Z</dcterms:created>
  <dcterms:modified xsi:type="dcterms:W3CDTF">2025-02-26T11:50:14Z</dcterms:modified>
</cp:coreProperties>
</file>