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811B6EF-6525-4116-A813-05F551A04D4B}" type="datetimeFigureOut">
              <a:rPr lang="en-US" smtClean="0"/>
              <a:t>1/1/2021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B9BC01C-0E03-4CDF-AE91-2801ADC7FC6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811B6EF-6525-4116-A813-05F551A04D4B}" type="datetimeFigureOut">
              <a:rPr lang="en-US" smtClean="0"/>
              <a:t>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B9BC01C-0E03-4CDF-AE91-2801ADC7FC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8811B6EF-6525-4116-A813-05F551A04D4B}" type="datetimeFigureOut">
              <a:rPr lang="en-US" smtClean="0"/>
              <a:t>1/1/2021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B9BC01C-0E03-4CDF-AE91-2801ADC7FC6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811B6EF-6525-4116-A813-05F551A04D4B}" type="datetimeFigureOut">
              <a:rPr lang="en-US" smtClean="0"/>
              <a:t>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B9BC01C-0E03-4CDF-AE91-2801ADC7FC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811B6EF-6525-4116-A813-05F551A04D4B}" type="datetimeFigureOut">
              <a:rPr lang="en-US" smtClean="0"/>
              <a:t>1/1/2021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B9BC01C-0E03-4CDF-AE91-2801ADC7FC6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811B6EF-6525-4116-A813-05F551A04D4B}" type="datetimeFigureOut">
              <a:rPr lang="en-US" smtClean="0"/>
              <a:t>1/1/2021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B9BC01C-0E03-4CDF-AE91-2801ADC7FC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811B6EF-6525-4116-A813-05F551A04D4B}" type="datetimeFigureOut">
              <a:rPr lang="en-US" smtClean="0"/>
              <a:t>1/1/2021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B9BC01C-0E03-4CDF-AE91-2801ADC7FC6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811B6EF-6525-4116-A813-05F551A04D4B}" type="datetimeFigureOut">
              <a:rPr lang="en-US" smtClean="0"/>
              <a:t>1/1/2021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B9BC01C-0E03-4CDF-AE91-2801ADC7FC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811B6EF-6525-4116-A813-05F551A04D4B}" type="datetimeFigureOut">
              <a:rPr lang="en-US" smtClean="0"/>
              <a:t>1/1/2021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DB9BC01C-0E03-4CDF-AE91-2801ADC7FC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811B6EF-6525-4116-A813-05F551A04D4B}" type="datetimeFigureOut">
              <a:rPr lang="en-US" smtClean="0"/>
              <a:t>1/1/2021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B9BC01C-0E03-4CDF-AE91-2801ADC7FC6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8811B6EF-6525-4116-A813-05F551A04D4B}" type="datetimeFigureOut">
              <a:rPr lang="en-US" smtClean="0"/>
              <a:t>1/1/2021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B9BC01C-0E03-4CDF-AE91-2801ADC7FC6C}"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811B6EF-6525-4116-A813-05F551A04D4B}" type="datetimeFigureOut">
              <a:rPr lang="en-US" smtClean="0"/>
              <a:t>1/1/2021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B9BC01C-0E03-4CDF-AE91-2801ADC7FC6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1371600"/>
            <a:ext cx="5805268" cy="3048000"/>
          </a:xfrm>
        </p:spPr>
        <p:txBody>
          <a:bodyPr/>
          <a:lstStyle/>
          <a:p>
            <a:pPr algn="ctr"/>
            <a:r>
              <a:rPr lang="en-US" sz="3200" dirty="0" smtClean="0">
                <a:solidFill>
                  <a:schemeClr val="bg1"/>
                </a:solidFill>
                <a:latin typeface="Algerian" pitchFamily="82" charset="0"/>
              </a:rPr>
              <a:t>Predicting the Chances for Opening an Italian Cuisine Restaurant IN C</a:t>
            </a:r>
            <a:r>
              <a:rPr lang="en-US" sz="3200" b="0" dirty="0" smtClean="0">
                <a:solidFill>
                  <a:schemeClr val="bg1"/>
                </a:solidFill>
                <a:latin typeface="Algerian" pitchFamily="82" charset="0"/>
              </a:rPr>
              <a:t>A</a:t>
            </a:r>
            <a:r>
              <a:rPr lang="en-US" sz="3200" dirty="0" smtClean="0">
                <a:solidFill>
                  <a:schemeClr val="bg1"/>
                </a:solidFill>
                <a:latin typeface="Algerian" pitchFamily="82" charset="0"/>
              </a:rPr>
              <a:t>NADA</a:t>
            </a:r>
            <a:r>
              <a:rPr lang="en-US" dirty="0" smtClean="0"/>
              <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a:xfrm>
            <a:off x="3352800" y="4800600"/>
            <a:ext cx="5114778" cy="1101248"/>
          </a:xfrm>
        </p:spPr>
        <p:txBody>
          <a:bodyPr/>
          <a:lstStyle/>
          <a:p>
            <a:pPr algn="ctr"/>
            <a:r>
              <a:rPr lang="en-US" sz="2000" dirty="0" smtClean="0"/>
              <a:t>SOWMYA.C</a:t>
            </a:r>
            <a:r>
              <a:rPr lang="en-US" dirty="0" smtClean="0"/>
              <a:t/>
            </a:r>
            <a:br>
              <a:rPr lang="en-US" dirty="0" smtClean="0"/>
            </a:br>
            <a:r>
              <a:rPr lang="en-US" dirty="0" smtClean="0"/>
              <a:t>31 DEC 2020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st.png"/>
          <p:cNvPicPr>
            <a:picLocks noChangeAspect="1"/>
          </p:cNvPicPr>
          <p:nvPr/>
        </p:nvPicPr>
        <p:blipFill>
          <a:blip r:embed="rId2"/>
          <a:stretch>
            <a:fillRect/>
          </a:stretch>
        </p:blipFill>
        <p:spPr>
          <a:xfrm>
            <a:off x="533400" y="609600"/>
            <a:ext cx="7086599" cy="548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p0.png"/>
          <p:cNvPicPr>
            <a:picLocks noChangeAspect="1"/>
          </p:cNvPicPr>
          <p:nvPr/>
        </p:nvPicPr>
        <p:blipFill>
          <a:blip r:embed="rId2"/>
          <a:stretch>
            <a:fillRect/>
          </a:stretch>
        </p:blipFill>
        <p:spPr>
          <a:xfrm>
            <a:off x="609600" y="838200"/>
            <a:ext cx="7315200" cy="5334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RESULTS AND DISCUSSIONS</a:t>
            </a:r>
            <a:br>
              <a:rPr lang="en-US" dirty="0" smtClean="0"/>
            </a:br>
            <a:endParaRPr lang="en-US" dirty="0"/>
          </a:p>
        </p:txBody>
      </p:sp>
      <p:sp>
        <p:nvSpPr>
          <p:cNvPr id="3" name="Content Placeholder 2"/>
          <p:cNvSpPr>
            <a:spLocks noGrp="1"/>
          </p:cNvSpPr>
          <p:nvPr>
            <p:ph idx="1"/>
          </p:nvPr>
        </p:nvSpPr>
        <p:spPr>
          <a:xfrm>
            <a:off x="457200" y="1143000"/>
            <a:ext cx="7239000" cy="5312736"/>
          </a:xfrm>
        </p:spPr>
        <p:txBody>
          <a:bodyPr>
            <a:normAutofit fontScale="62500" lnSpcReduction="20000"/>
          </a:bodyPr>
          <a:lstStyle/>
          <a:p>
            <a:r>
              <a:rPr lang="en-US" dirty="0" smtClean="0"/>
              <a:t>Here based on the population density and central areas some restaurants are selected and then based on the facts worst running Italian restaurants and places with no Italian restaurants some places are selected</a:t>
            </a:r>
            <a:r>
              <a:rPr lang="en-US" dirty="0" smtClean="0"/>
              <a:t>.</a:t>
            </a:r>
          </a:p>
          <a:p>
            <a:endParaRPr lang="en-US" dirty="0" smtClean="0"/>
          </a:p>
          <a:p>
            <a:r>
              <a:rPr lang="en-US" dirty="0" smtClean="0"/>
              <a:t>Result of all this is 10 zones containing largest number of potential new restaurant locations based on number of and distance to existing venues - both restaurants in general and Italian restaurants particularly. This, of course, does not imply that those zones are actually optimal locations for a new restaurant. </a:t>
            </a:r>
            <a:endParaRPr lang="en-US" dirty="0" smtClean="0"/>
          </a:p>
          <a:p>
            <a:endParaRPr lang="en-US" dirty="0" smtClean="0"/>
          </a:p>
          <a:p>
            <a:r>
              <a:rPr lang="en-US" dirty="0" smtClean="0"/>
              <a:t>Purpose of this analysis was to only provide info on areas close to Canada center but not crowded with existing restaurants (particularly Italian) - it is entirely possible that there is a very good reason for small number of restaurants in any of those areas, reasons which would make them unsuitable for a new restaurant regardless of lack of competition in the area. </a:t>
            </a:r>
            <a:endParaRPr lang="en-US" dirty="0" smtClean="0"/>
          </a:p>
          <a:p>
            <a:endParaRPr lang="en-US" dirty="0" smtClean="0"/>
          </a:p>
          <a:p>
            <a:r>
              <a:rPr lang="en-US" dirty="0" smtClean="0"/>
              <a:t>Recommended </a:t>
            </a:r>
            <a:r>
              <a:rPr lang="en-US" dirty="0" smtClean="0"/>
              <a:t>zones should therefore be considered only as a starting point for more detailed analysis which could eventually result in location which has not only no nearby competition but also other factors taken into account and all other relevant conditions met.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CONCLUSION</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sz="2100" dirty="0" smtClean="0">
                <a:latin typeface="Times New Roman" pitchFamily="18" charset="0"/>
                <a:cs typeface="Times New Roman" pitchFamily="18" charset="0"/>
              </a:rPr>
              <a:t>The area suitable for a Italian restaurant in Canada has to be </a:t>
            </a:r>
            <a:r>
              <a:rPr lang="en-US" sz="2100" dirty="0" smtClean="0">
                <a:latin typeface="Times New Roman" pitchFamily="18" charset="0"/>
                <a:cs typeface="Times New Roman" pitchFamily="18" charset="0"/>
              </a:rPr>
              <a:t>chosen.</a:t>
            </a:r>
          </a:p>
          <a:p>
            <a:endParaRPr lang="en-US" sz="2100" dirty="0" smtClean="0">
              <a:latin typeface="Times New Roman" pitchFamily="18" charset="0"/>
              <a:cs typeface="Times New Roman" pitchFamily="18" charset="0"/>
            </a:endParaRPr>
          </a:p>
          <a:p>
            <a:r>
              <a:rPr lang="en-US" sz="2100" dirty="0" smtClean="0">
                <a:latin typeface="Times New Roman" pitchFamily="18" charset="0"/>
                <a:cs typeface="Times New Roman" pitchFamily="18" charset="0"/>
              </a:rPr>
              <a:t>less </a:t>
            </a:r>
            <a:r>
              <a:rPr lang="en-US" sz="2100" dirty="0" smtClean="0">
                <a:latin typeface="Times New Roman" pitchFamily="18" charset="0"/>
                <a:cs typeface="Times New Roman" pitchFamily="18" charset="0"/>
              </a:rPr>
              <a:t>number of competitive restaurants, population, people taste, quality and so on</a:t>
            </a:r>
            <a:r>
              <a:rPr lang="en-US" sz="2100" dirty="0" smtClean="0">
                <a:latin typeface="Times New Roman" pitchFamily="18" charset="0"/>
                <a:cs typeface="Times New Roman" pitchFamily="18" charset="0"/>
              </a:rPr>
              <a:t>.</a:t>
            </a:r>
          </a:p>
          <a:p>
            <a:endParaRPr lang="en-US" sz="2100" dirty="0" smtClean="0">
              <a:latin typeface="Times New Roman" pitchFamily="18" charset="0"/>
              <a:cs typeface="Times New Roman" pitchFamily="18" charset="0"/>
            </a:endParaRPr>
          </a:p>
          <a:p>
            <a:r>
              <a:rPr lang="en-US" sz="2100" dirty="0" smtClean="0">
                <a:latin typeface="Times New Roman" pitchFamily="18" charset="0"/>
                <a:cs typeface="Times New Roman" pitchFamily="18" charset="0"/>
              </a:rPr>
              <a:t> </a:t>
            </a:r>
            <a:r>
              <a:rPr lang="en-US" sz="2100" dirty="0" smtClean="0">
                <a:latin typeface="Times New Roman" pitchFamily="18" charset="0"/>
                <a:cs typeface="Times New Roman" pitchFamily="18" charset="0"/>
              </a:rPr>
              <a:t>The central part that satisfies all the constraints has been selected through k-means clustering, </a:t>
            </a:r>
            <a:r>
              <a:rPr lang="en-US" sz="2100" dirty="0" err="1" smtClean="0">
                <a:latin typeface="Times New Roman" pitchFamily="18" charset="0"/>
                <a:cs typeface="Times New Roman" pitchFamily="18" charset="0"/>
              </a:rPr>
              <a:t>Geocoding</a:t>
            </a:r>
            <a:r>
              <a:rPr lang="en-US" sz="2100" dirty="0" smtClean="0">
                <a:latin typeface="Times New Roman" pitchFamily="18" charset="0"/>
                <a:cs typeface="Times New Roman" pitchFamily="18" charset="0"/>
              </a:rPr>
              <a:t> , Foursquare API and Google API.</a:t>
            </a:r>
            <a:br>
              <a:rPr lang="en-US" sz="2100" dirty="0" smtClean="0">
                <a:latin typeface="Times New Roman" pitchFamily="18" charset="0"/>
                <a:cs typeface="Times New Roman" pitchFamily="18" charset="0"/>
              </a:rPr>
            </a:br>
            <a:endParaRPr lang="en-US" sz="2100" dirty="0" smtClean="0">
              <a:latin typeface="Times New Roman" pitchFamily="18" charset="0"/>
              <a:cs typeface="Times New Roman" pitchFamily="18" charset="0"/>
            </a:endParaRPr>
          </a:p>
          <a:p>
            <a:r>
              <a:rPr lang="en-US" sz="2100" dirty="0" smtClean="0">
                <a:latin typeface="Times New Roman" pitchFamily="18" charset="0"/>
                <a:cs typeface="Times New Roman" pitchFamily="18" charset="0"/>
              </a:rPr>
              <a:t>The </a:t>
            </a:r>
            <a:r>
              <a:rPr lang="en-US" sz="2100" dirty="0" smtClean="0">
                <a:latin typeface="Times New Roman" pitchFamily="18" charset="0"/>
                <a:cs typeface="Times New Roman" pitchFamily="18" charset="0"/>
              </a:rPr>
              <a:t>analysis has been made completely based on machine learning and clustering whereas the setup include other factors like design, construction, money, quality, noise and so on which has to be decided by stakeholders</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7239000" cy="1143000"/>
          </a:xfrm>
        </p:spPr>
        <p:txBody>
          <a:bodyPr/>
          <a:lstStyle/>
          <a:p>
            <a:pPr algn="ctr"/>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PROBLEM STATEMENT</a:t>
            </a:r>
            <a:br>
              <a:rPr lang="en-US" dirty="0" smtClean="0"/>
            </a:br>
            <a:endParaRPr lang="en-US" dirty="0"/>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Italian Cuisine is the most loved cuisine in the world. </a:t>
            </a: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This </a:t>
            </a:r>
            <a:r>
              <a:rPr lang="en-US" sz="1800" dirty="0" smtClean="0">
                <a:latin typeface="Times New Roman" pitchFamily="18" charset="0"/>
                <a:cs typeface="Times New Roman" pitchFamily="18" charset="0"/>
              </a:rPr>
              <a:t>Cuisine is loved by the Canadians as well so we have to predict the perfect place for the setup and central </a:t>
            </a:r>
            <a:r>
              <a:rPr lang="en-US" sz="1800" dirty="0" smtClean="0">
                <a:latin typeface="Times New Roman" pitchFamily="18" charset="0"/>
                <a:cs typeface="Times New Roman" pitchFamily="18" charset="0"/>
              </a:rPr>
              <a:t>place.</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crowd attention and limited access.</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Top loved foods</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uses </a:t>
            </a:r>
            <a:r>
              <a:rPr lang="en-US" sz="1800" dirty="0" smtClean="0">
                <a:latin typeface="Times New Roman" pitchFamily="18" charset="0"/>
                <a:cs typeface="Times New Roman" pitchFamily="18" charset="0"/>
              </a:rPr>
              <a:t>the machine learning techniques, four square API and the capstone</a:t>
            </a:r>
            <a:r>
              <a:rPr lang="en-US" sz="1800" dirty="0" smtClean="0"/>
              <a:t>.</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DATA</a:t>
            </a:r>
            <a:br>
              <a:rPr lang="en-US" dirty="0" smtClean="0"/>
            </a:br>
            <a:endParaRPr lang="en-US" dirty="0"/>
          </a:p>
        </p:txBody>
      </p:sp>
      <p:sp>
        <p:nvSpPr>
          <p:cNvPr id="3" name="Content Placeholder 2"/>
          <p:cNvSpPr>
            <a:spLocks noGrp="1"/>
          </p:cNvSpPr>
          <p:nvPr>
            <p:ph idx="1"/>
          </p:nvPr>
        </p:nvSpPr>
        <p:spPr/>
        <p:txBody>
          <a:bodyPr>
            <a:normAutofit/>
          </a:bodyPr>
          <a:lstStyle/>
          <a:p>
            <a:r>
              <a:rPr lang="en-US" sz="1800" dirty="0" smtClean="0"/>
              <a:t>Total </a:t>
            </a:r>
            <a:r>
              <a:rPr lang="en-US" sz="1800" dirty="0" smtClean="0"/>
              <a:t>restaurants in Canada </a:t>
            </a:r>
            <a:endParaRPr lang="en-US" sz="1800" dirty="0" smtClean="0"/>
          </a:p>
          <a:p>
            <a:endParaRPr lang="en-US" sz="1800" dirty="0" smtClean="0"/>
          </a:p>
          <a:p>
            <a:endParaRPr lang="en-US" sz="1800" dirty="0" smtClean="0"/>
          </a:p>
          <a:p>
            <a:r>
              <a:rPr lang="en-US" sz="1800" dirty="0" smtClean="0"/>
              <a:t>Area </a:t>
            </a:r>
            <a:r>
              <a:rPr lang="en-US" sz="1800" dirty="0" smtClean="0"/>
              <a:t>that has less Italian restaurant</a:t>
            </a:r>
            <a:r>
              <a:rPr lang="en-US" sz="1800" dirty="0" smtClean="0"/>
              <a:t>.</a:t>
            </a:r>
          </a:p>
          <a:p>
            <a:endParaRPr lang="en-US" sz="1800" dirty="0" smtClean="0"/>
          </a:p>
          <a:p>
            <a:endParaRPr lang="en-US" sz="1800" dirty="0" smtClean="0"/>
          </a:p>
          <a:p>
            <a:r>
              <a:rPr lang="en-US" sz="1800" dirty="0" smtClean="0"/>
              <a:t>Centralized </a:t>
            </a:r>
            <a:r>
              <a:rPr lang="en-US" sz="1800" dirty="0" smtClean="0"/>
              <a:t>area for </a:t>
            </a:r>
            <a:r>
              <a:rPr lang="en-US" sz="1800" dirty="0" smtClean="0"/>
              <a:t>setup</a:t>
            </a:r>
          </a:p>
          <a:p>
            <a:endParaRPr lang="en-US" sz="1800" dirty="0" smtClean="0"/>
          </a:p>
          <a:p>
            <a:endParaRPr lang="en-US" sz="1800" dirty="0" smtClean="0"/>
          </a:p>
          <a:p>
            <a:r>
              <a:rPr lang="en-US" sz="1800" dirty="0" smtClean="0"/>
              <a:t>Population </a:t>
            </a:r>
            <a:r>
              <a:rPr lang="en-US" sz="1800" dirty="0" smtClean="0"/>
              <a:t>in particular </a:t>
            </a:r>
            <a:r>
              <a:rPr lang="en-US" sz="1800" dirty="0" smtClean="0"/>
              <a:t>area</a:t>
            </a:r>
          </a:p>
          <a:p>
            <a:endParaRPr lang="en-US" sz="1800" dirty="0" smtClean="0"/>
          </a:p>
          <a:p>
            <a:endParaRPr lang="en-US" sz="1800" dirty="0" smtClean="0"/>
          </a:p>
          <a:p>
            <a:r>
              <a:rPr lang="en-US" sz="1800" dirty="0" smtClean="0"/>
              <a:t>Most </a:t>
            </a:r>
            <a:r>
              <a:rPr lang="en-US" sz="1800" dirty="0" smtClean="0"/>
              <a:t>loved Italian Cuisines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a:stretch>
            <a:fillRect/>
          </a:stretch>
        </p:blipFill>
        <p:spPr>
          <a:xfrm>
            <a:off x="457200" y="381000"/>
            <a:ext cx="7391400" cy="60959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ta.png"/>
          <p:cNvPicPr>
            <a:picLocks noChangeAspect="1"/>
          </p:cNvPicPr>
          <p:nvPr/>
        </p:nvPicPr>
        <p:blipFill>
          <a:blip r:embed="rId2"/>
          <a:stretch>
            <a:fillRect/>
          </a:stretch>
        </p:blipFill>
        <p:spPr>
          <a:xfrm>
            <a:off x="304800" y="1066800"/>
            <a:ext cx="7772399" cy="4648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attre.png"/>
          <p:cNvPicPr>
            <a:picLocks noChangeAspect="1"/>
          </p:cNvPicPr>
          <p:nvPr/>
        </p:nvPicPr>
        <p:blipFill>
          <a:blip r:embed="rId2"/>
          <a:stretch>
            <a:fillRect/>
          </a:stretch>
        </p:blipFill>
        <p:spPr>
          <a:xfrm>
            <a:off x="228600" y="533400"/>
            <a:ext cx="7696200" cy="4572000"/>
          </a:xfrm>
          <a:prstGeom prst="rect">
            <a:avLst/>
          </a:prstGeom>
        </p:spPr>
      </p:pic>
      <p:sp>
        <p:nvSpPr>
          <p:cNvPr id="1025" name="Rectangle 1"/>
          <p:cNvSpPr>
            <a:spLocks noChangeArrowheads="1"/>
          </p:cNvSpPr>
          <p:nvPr/>
        </p:nvSpPr>
        <p:spPr bwMode="auto">
          <a:xfrm>
            <a:off x="0" y="5334000"/>
            <a:ext cx="6701578"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above data are to collected using </a:t>
            </a:r>
            <a:r>
              <a:rPr kumimoji="0" lang="en-US"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geocoding</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foursquare API.</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METHODOLOGY</a:t>
            </a:r>
            <a:br>
              <a:rPr lang="en-US" dirty="0" smtClean="0"/>
            </a:br>
            <a:endParaRPr lang="en-US" dirty="0"/>
          </a:p>
        </p:txBody>
      </p:sp>
      <p:sp>
        <p:nvSpPr>
          <p:cNvPr id="3" name="Content Placeholder 2"/>
          <p:cNvSpPr>
            <a:spLocks noGrp="1"/>
          </p:cNvSpPr>
          <p:nvPr>
            <p:ph idx="1"/>
          </p:nvPr>
        </p:nvSpPr>
        <p:spPr/>
        <p:txBody>
          <a:bodyPr/>
          <a:lstStyle/>
          <a:p>
            <a:r>
              <a:rPr lang="en-US" sz="1800" dirty="0" smtClean="0">
                <a:latin typeface="Algerian" pitchFamily="82" charset="0"/>
                <a:cs typeface="Times New Roman" pitchFamily="18" charset="0"/>
              </a:rPr>
              <a:t>Foursquare</a:t>
            </a: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location and type </a:t>
            </a: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a:t>
            </a:r>
            <a:r>
              <a:rPr lang="en-US" sz="1800" dirty="0" err="1" smtClean="0">
                <a:latin typeface="Algerian" pitchFamily="82" charset="0"/>
                <a:cs typeface="Times New Roman" pitchFamily="18" charset="0"/>
              </a:rPr>
              <a:t>Geocoding</a:t>
            </a:r>
            <a:r>
              <a:rPr lang="en-US"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calculation </a:t>
            </a:r>
            <a:r>
              <a:rPr lang="en-US" sz="1800" dirty="0" smtClean="0">
                <a:latin typeface="Times New Roman" pitchFamily="18" charset="0"/>
                <a:cs typeface="Times New Roman" pitchFamily="18" charset="0"/>
              </a:rPr>
              <a:t>and exploration of </a:t>
            </a:r>
            <a:r>
              <a:rPr lang="en-US" sz="1800" dirty="0" smtClean="0">
                <a:latin typeface="Times New Roman" pitchFamily="18" charset="0"/>
                <a:cs typeface="Times New Roman" pitchFamily="18" charset="0"/>
              </a:rPr>
              <a:t>population and restaurant density :</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Algerian" pitchFamily="82" charset="0"/>
              <a:cs typeface="Times New Roman" pitchFamily="18" charset="0"/>
            </a:endParaRPr>
          </a:p>
          <a:p>
            <a:r>
              <a:rPr lang="en-US" sz="1800" dirty="0" smtClean="0">
                <a:latin typeface="Algerian" pitchFamily="82" charset="0"/>
                <a:cs typeface="Times New Roman" pitchFamily="18" charset="0"/>
              </a:rPr>
              <a:t>K-Means clustering</a:t>
            </a:r>
          </a:p>
          <a:p>
            <a:pPr>
              <a:buNone/>
            </a:pPr>
            <a:r>
              <a:rPr lang="en-US" sz="1800" dirty="0" smtClean="0">
                <a:latin typeface="Times New Roman" pitchFamily="18" charset="0"/>
                <a:cs typeface="Times New Roman" pitchFamily="18" charset="0"/>
              </a:rPr>
              <a:t>          Most </a:t>
            </a:r>
            <a:r>
              <a:rPr lang="en-US" sz="1800" dirty="0" smtClean="0">
                <a:latin typeface="Times New Roman" pitchFamily="18" charset="0"/>
                <a:cs typeface="Times New Roman" pitchFamily="18" charset="0"/>
              </a:rPr>
              <a:t>promising areas </a:t>
            </a:r>
            <a:endParaRPr lang="en-US" sz="1800" dirty="0" smtClean="0">
              <a:latin typeface="Times New Roman" pitchFamily="18" charset="0"/>
              <a:cs typeface="Times New Roman"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ANALYSIS</a:t>
            </a:r>
            <a:br>
              <a:rPr lang="en-US" dirty="0" smtClean="0"/>
            </a:br>
            <a:endParaRPr lang="en-US" dirty="0"/>
          </a:p>
        </p:txBody>
      </p:sp>
      <p:sp>
        <p:nvSpPr>
          <p:cNvPr id="3" name="Content Placeholder 2"/>
          <p:cNvSpPr>
            <a:spLocks noGrp="1"/>
          </p:cNvSpPr>
          <p:nvPr>
            <p:ph idx="1"/>
          </p:nvPr>
        </p:nvSpPr>
        <p:spPr/>
        <p:txBody>
          <a:bodyPr/>
          <a:lstStyle/>
          <a:p>
            <a:r>
              <a:rPr lang="en-US" sz="1800" dirty="0" smtClean="0">
                <a:latin typeface="Times New Roman" pitchFamily="18" charset="0"/>
                <a:cs typeface="Times New Roman" pitchFamily="18" charset="0"/>
              </a:rPr>
              <a:t>Total </a:t>
            </a:r>
            <a:r>
              <a:rPr lang="en-US" sz="1800" dirty="0" smtClean="0">
                <a:latin typeface="Times New Roman" pitchFamily="18" charset="0"/>
                <a:cs typeface="Times New Roman" pitchFamily="18" charset="0"/>
              </a:rPr>
              <a:t>number of </a:t>
            </a:r>
            <a:r>
              <a:rPr lang="en-US" sz="1800" dirty="0" smtClean="0">
                <a:latin typeface="Times New Roman" pitchFamily="18" charset="0"/>
                <a:cs typeface="Times New Roman" pitchFamily="18" charset="0"/>
              </a:rPr>
              <a:t>restaurants.</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rPr>
              <a:t>Italian restaurants are then </a:t>
            </a:r>
            <a:r>
              <a:rPr lang="en-US" sz="1800" dirty="0" smtClean="0">
                <a:latin typeface="Times New Roman" pitchFamily="18" charset="0"/>
                <a:cs typeface="Times New Roman" pitchFamily="18" charset="0"/>
              </a:rPr>
              <a:t>counted.</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Heat </a:t>
            </a:r>
            <a:r>
              <a:rPr lang="en-US" sz="1800" dirty="0" smtClean="0">
                <a:latin typeface="Times New Roman" pitchFamily="18" charset="0"/>
                <a:cs typeface="Times New Roman" pitchFamily="18" charset="0"/>
              </a:rPr>
              <a:t>map is used to locate them</a:t>
            </a:r>
            <a:r>
              <a:rPr lang="en-US" sz="1800" dirty="0" smtClean="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a:t>
            </a:r>
            <a:r>
              <a:rPr lang="en-US" sz="1800" dirty="0" smtClean="0">
                <a:latin typeface="Times New Roman" pitchFamily="18" charset="0"/>
                <a:cs typeface="Times New Roman" pitchFamily="18" charset="0"/>
              </a:rPr>
              <a:t>op </a:t>
            </a:r>
            <a:r>
              <a:rPr lang="en-US" sz="1800" dirty="0" smtClean="0">
                <a:latin typeface="Times New Roman" pitchFamily="18" charset="0"/>
                <a:cs typeface="Times New Roman" pitchFamily="18" charset="0"/>
              </a:rPr>
              <a:t>running hotels are taken </a:t>
            </a:r>
            <a:r>
              <a:rPr lang="en-US" sz="1800" dirty="0" smtClean="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A</a:t>
            </a:r>
            <a:r>
              <a:rPr lang="en-US" sz="1800" dirty="0" smtClean="0">
                <a:latin typeface="Times New Roman" pitchFamily="18" charset="0"/>
                <a:cs typeface="Times New Roman" pitchFamily="18" charset="0"/>
              </a:rPr>
              <a:t>reas </a:t>
            </a:r>
            <a:r>
              <a:rPr lang="en-US" sz="1800" dirty="0" smtClean="0">
                <a:latin typeface="Times New Roman" pitchFamily="18" charset="0"/>
                <a:cs typeface="Times New Roman" pitchFamily="18" charset="0"/>
              </a:rPr>
              <a:t>with less Italian restaurants are </a:t>
            </a:r>
            <a:r>
              <a:rPr lang="en-US" sz="1800" dirty="0" smtClean="0">
                <a:latin typeface="Times New Roman" pitchFamily="18" charset="0"/>
                <a:cs typeface="Times New Roman" pitchFamily="18" charset="0"/>
              </a:rPr>
              <a:t>noted.</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p.png"/>
          <p:cNvPicPr>
            <a:picLocks noChangeAspect="1"/>
          </p:cNvPicPr>
          <p:nvPr/>
        </p:nvPicPr>
        <p:blipFill>
          <a:blip r:embed="rId2"/>
          <a:stretch>
            <a:fillRect/>
          </a:stretch>
        </p:blipFill>
        <p:spPr>
          <a:xfrm>
            <a:off x="256573" y="457200"/>
            <a:ext cx="7820628" cy="5791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27</TotalTime>
  <Words>425</Words>
  <Application>Microsoft Office PowerPoint</Application>
  <PresentationFormat>On-screen Show (4:3)</PresentationFormat>
  <Paragraphs>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Predicting the Chances for Opening an Italian Cuisine Restaurant IN CANADA  </vt:lpstr>
      <vt:lpstr>PROBLEM STATEMENT </vt:lpstr>
      <vt:lpstr>DATA </vt:lpstr>
      <vt:lpstr>Slide 4</vt:lpstr>
      <vt:lpstr>Slide 5</vt:lpstr>
      <vt:lpstr>Slide 6</vt:lpstr>
      <vt:lpstr>METHODOLOGY </vt:lpstr>
      <vt:lpstr>ANALYSIS </vt:lpstr>
      <vt:lpstr>Slide 9</vt:lpstr>
      <vt:lpstr>Slide 10</vt:lpstr>
      <vt:lpstr>Slide 11</vt:lpstr>
      <vt:lpstr>RESULTS AND DISCUSSIONS </vt:lpstr>
      <vt:lpstr>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Chances for Opening an Italian Cuisine Restaurant IN CANADA</dc:title>
  <dc:creator>Windows User</dc:creator>
  <cp:lastModifiedBy>Windows User</cp:lastModifiedBy>
  <cp:revision>3</cp:revision>
  <dcterms:created xsi:type="dcterms:W3CDTF">2021-01-01T08:14:53Z</dcterms:created>
  <dcterms:modified xsi:type="dcterms:W3CDTF">2021-01-01T08:42:14Z</dcterms:modified>
</cp:coreProperties>
</file>