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4"/>
    <p:restoredTop sz="94653"/>
  </p:normalViewPr>
  <p:slideViewPr>
    <p:cSldViewPr snapToGrid="0" snapToObjects="1">
      <p:cViewPr>
        <p:scale>
          <a:sx n="100" d="100"/>
          <a:sy n="100" d="100"/>
        </p:scale>
        <p:origin x="-688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4D374-91BF-4087-963D-E8CEB1FD672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8690C9-514F-4455-810D-4AC2F732F439}">
      <dgm:prSet/>
      <dgm:spPr/>
      <dgm:t>
        <a:bodyPr/>
        <a:lstStyle/>
        <a:p>
          <a:r>
            <a:rPr lang="en-US"/>
            <a:t>Big Mountain Resort seeks to optimize ski ticket pricing for higher revenue and competitiveness.</a:t>
          </a:r>
        </a:p>
      </dgm:t>
    </dgm:pt>
    <dgm:pt modelId="{6ABF8B7D-BEDD-4A0B-B988-62E7EEADF1D4}" type="parTrans" cxnId="{646F1D40-95F0-4F25-A343-9A9E0CCEBF71}">
      <dgm:prSet/>
      <dgm:spPr/>
      <dgm:t>
        <a:bodyPr/>
        <a:lstStyle/>
        <a:p>
          <a:endParaRPr lang="en-US"/>
        </a:p>
      </dgm:t>
    </dgm:pt>
    <dgm:pt modelId="{8293C33E-A400-430A-968C-B5944CE7430B}" type="sibTrans" cxnId="{646F1D40-95F0-4F25-A343-9A9E0CCEBF71}">
      <dgm:prSet/>
      <dgm:spPr/>
      <dgm:t>
        <a:bodyPr/>
        <a:lstStyle/>
        <a:p>
          <a:endParaRPr lang="en-US"/>
        </a:p>
      </dgm:t>
    </dgm:pt>
    <dgm:pt modelId="{AA59236B-D1E1-4E10-8A4D-DE58270880C2}">
      <dgm:prSet/>
      <dgm:spPr/>
      <dgm:t>
        <a:bodyPr/>
        <a:lstStyle/>
        <a:p>
          <a:r>
            <a:rPr lang="en-US"/>
            <a:t>Current pricing is lower than many competitors despite offering similar amenities.</a:t>
          </a:r>
        </a:p>
      </dgm:t>
    </dgm:pt>
    <dgm:pt modelId="{E97CA7C0-890D-40EE-B276-A875BD509C6E}" type="parTrans" cxnId="{54C3BE57-260A-4B00-8FA6-DDA16E467F1D}">
      <dgm:prSet/>
      <dgm:spPr/>
      <dgm:t>
        <a:bodyPr/>
        <a:lstStyle/>
        <a:p>
          <a:endParaRPr lang="en-US"/>
        </a:p>
      </dgm:t>
    </dgm:pt>
    <dgm:pt modelId="{7FA61464-C238-410E-8C5B-58E46BE5A056}" type="sibTrans" cxnId="{54C3BE57-260A-4B00-8FA6-DDA16E467F1D}">
      <dgm:prSet/>
      <dgm:spPr/>
      <dgm:t>
        <a:bodyPr/>
        <a:lstStyle/>
        <a:p>
          <a:endParaRPr lang="en-US"/>
        </a:p>
      </dgm:t>
    </dgm:pt>
    <dgm:pt modelId="{0776F6E8-5AF7-49BA-88C4-087FB8EDF1FD}">
      <dgm:prSet/>
      <dgm:spPr/>
      <dgm:t>
        <a:bodyPr/>
        <a:lstStyle/>
        <a:p>
          <a:r>
            <a:rPr lang="en-US"/>
            <a:t>Goal: Develop a data-driven strategy for optimal pricing and improved profitability.</a:t>
          </a:r>
        </a:p>
      </dgm:t>
    </dgm:pt>
    <dgm:pt modelId="{B4CEF766-357D-4C31-BA06-39B4882D5F6A}" type="parTrans" cxnId="{6C4AE283-CF8F-432E-B135-86919BC0C6C3}">
      <dgm:prSet/>
      <dgm:spPr/>
      <dgm:t>
        <a:bodyPr/>
        <a:lstStyle/>
        <a:p>
          <a:endParaRPr lang="en-US"/>
        </a:p>
      </dgm:t>
    </dgm:pt>
    <dgm:pt modelId="{CED1D88A-7C13-4B33-8421-12CEBEFA464D}" type="sibTrans" cxnId="{6C4AE283-CF8F-432E-B135-86919BC0C6C3}">
      <dgm:prSet/>
      <dgm:spPr/>
      <dgm:t>
        <a:bodyPr/>
        <a:lstStyle/>
        <a:p>
          <a:endParaRPr lang="en-US"/>
        </a:p>
      </dgm:t>
    </dgm:pt>
    <dgm:pt modelId="{7D858D80-531B-AC4D-A4A2-27A017F7DC10}" type="pres">
      <dgm:prSet presAssocID="{F164D374-91BF-4087-963D-E8CEB1FD6729}" presName="linear" presStyleCnt="0">
        <dgm:presLayoutVars>
          <dgm:animLvl val="lvl"/>
          <dgm:resizeHandles val="exact"/>
        </dgm:presLayoutVars>
      </dgm:prSet>
      <dgm:spPr/>
    </dgm:pt>
    <dgm:pt modelId="{EC36F7C3-2C32-6E49-B1DE-F29F1B98007F}" type="pres">
      <dgm:prSet presAssocID="{038690C9-514F-4455-810D-4AC2F732F4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CB63837-C264-9647-B7DD-C9DF5D7E62C0}" type="pres">
      <dgm:prSet presAssocID="{8293C33E-A400-430A-968C-B5944CE7430B}" presName="spacer" presStyleCnt="0"/>
      <dgm:spPr/>
    </dgm:pt>
    <dgm:pt modelId="{858CCFE7-8E45-384E-9584-7A9F6DCE2AA7}" type="pres">
      <dgm:prSet presAssocID="{AA59236B-D1E1-4E10-8A4D-DE58270880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2D8DF5-D1F3-C74C-AC6C-91A1E93346F4}" type="pres">
      <dgm:prSet presAssocID="{7FA61464-C238-410E-8C5B-58E46BE5A056}" presName="spacer" presStyleCnt="0"/>
      <dgm:spPr/>
    </dgm:pt>
    <dgm:pt modelId="{62B01F8D-9330-EC4F-B1FF-7CBCB6B70579}" type="pres">
      <dgm:prSet presAssocID="{0776F6E8-5AF7-49BA-88C4-087FB8EDF1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46F1D40-95F0-4F25-A343-9A9E0CCEBF71}" srcId="{F164D374-91BF-4087-963D-E8CEB1FD6729}" destId="{038690C9-514F-4455-810D-4AC2F732F439}" srcOrd="0" destOrd="0" parTransId="{6ABF8B7D-BEDD-4A0B-B988-62E7EEADF1D4}" sibTransId="{8293C33E-A400-430A-968C-B5944CE7430B}"/>
    <dgm:cxn modelId="{54C3BE57-260A-4B00-8FA6-DDA16E467F1D}" srcId="{F164D374-91BF-4087-963D-E8CEB1FD6729}" destId="{AA59236B-D1E1-4E10-8A4D-DE58270880C2}" srcOrd="1" destOrd="0" parTransId="{E97CA7C0-890D-40EE-B276-A875BD509C6E}" sibTransId="{7FA61464-C238-410E-8C5B-58E46BE5A056}"/>
    <dgm:cxn modelId="{39EED162-9A3B-CE4F-893E-F7E6886AC58B}" type="presOf" srcId="{F164D374-91BF-4087-963D-E8CEB1FD6729}" destId="{7D858D80-531B-AC4D-A4A2-27A017F7DC10}" srcOrd="0" destOrd="0" presId="urn:microsoft.com/office/officeart/2005/8/layout/vList2"/>
    <dgm:cxn modelId="{6C4AE283-CF8F-432E-B135-86919BC0C6C3}" srcId="{F164D374-91BF-4087-963D-E8CEB1FD6729}" destId="{0776F6E8-5AF7-49BA-88C4-087FB8EDF1FD}" srcOrd="2" destOrd="0" parTransId="{B4CEF766-357D-4C31-BA06-39B4882D5F6A}" sibTransId="{CED1D88A-7C13-4B33-8421-12CEBEFA464D}"/>
    <dgm:cxn modelId="{51897CA0-D288-3544-8E80-73CC55C9A93E}" type="presOf" srcId="{038690C9-514F-4455-810D-4AC2F732F439}" destId="{EC36F7C3-2C32-6E49-B1DE-F29F1B98007F}" srcOrd="0" destOrd="0" presId="urn:microsoft.com/office/officeart/2005/8/layout/vList2"/>
    <dgm:cxn modelId="{147AE8BC-B568-2D4D-9D6D-6AE47E016F7E}" type="presOf" srcId="{AA59236B-D1E1-4E10-8A4D-DE58270880C2}" destId="{858CCFE7-8E45-384E-9584-7A9F6DCE2AA7}" srcOrd="0" destOrd="0" presId="urn:microsoft.com/office/officeart/2005/8/layout/vList2"/>
    <dgm:cxn modelId="{857BD8D7-83A5-5C4D-AB35-4D95F108F8F1}" type="presOf" srcId="{0776F6E8-5AF7-49BA-88C4-087FB8EDF1FD}" destId="{62B01F8D-9330-EC4F-B1FF-7CBCB6B70579}" srcOrd="0" destOrd="0" presId="urn:microsoft.com/office/officeart/2005/8/layout/vList2"/>
    <dgm:cxn modelId="{B91747A3-E949-A149-B785-7ABA531EDDE8}" type="presParOf" srcId="{7D858D80-531B-AC4D-A4A2-27A017F7DC10}" destId="{EC36F7C3-2C32-6E49-B1DE-F29F1B98007F}" srcOrd="0" destOrd="0" presId="urn:microsoft.com/office/officeart/2005/8/layout/vList2"/>
    <dgm:cxn modelId="{195C1C97-5C58-5D48-A360-3204DA51B2FE}" type="presParOf" srcId="{7D858D80-531B-AC4D-A4A2-27A017F7DC10}" destId="{DCB63837-C264-9647-B7DD-C9DF5D7E62C0}" srcOrd="1" destOrd="0" presId="urn:microsoft.com/office/officeart/2005/8/layout/vList2"/>
    <dgm:cxn modelId="{0C6F240E-3F49-3346-A085-1F4334C39142}" type="presParOf" srcId="{7D858D80-531B-AC4D-A4A2-27A017F7DC10}" destId="{858CCFE7-8E45-384E-9584-7A9F6DCE2AA7}" srcOrd="2" destOrd="0" presId="urn:microsoft.com/office/officeart/2005/8/layout/vList2"/>
    <dgm:cxn modelId="{59544496-F766-2644-99B5-4219CA87F80D}" type="presParOf" srcId="{7D858D80-531B-AC4D-A4A2-27A017F7DC10}" destId="{032D8DF5-D1F3-C74C-AC6C-91A1E93346F4}" srcOrd="3" destOrd="0" presId="urn:microsoft.com/office/officeart/2005/8/layout/vList2"/>
    <dgm:cxn modelId="{C9A38C17-2F02-8646-90BC-332E623261A0}" type="presParOf" srcId="{7D858D80-531B-AC4D-A4A2-27A017F7DC10}" destId="{62B01F8D-9330-EC4F-B1FF-7CBCB6B7057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F5926F-FDC7-4FBC-A126-FAD2CC6A6D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6150E6-AA53-4AE8-9D5F-D46E6966515D}">
      <dgm:prSet custT="1"/>
      <dgm:spPr/>
      <dgm:t>
        <a:bodyPr/>
        <a:lstStyle/>
        <a:p>
          <a:r>
            <a:rPr lang="en-US" sz="1600" dirty="0"/>
            <a:t>Simulated multiple pricing scenarios including chair lift operational costs.</a:t>
          </a:r>
        </a:p>
      </dgm:t>
    </dgm:pt>
    <dgm:pt modelId="{06D96C17-B073-4F86-8564-0D0C5C13366B}" type="parTrans" cxnId="{8E5F129F-7B9E-48CA-B327-B4A18ECA6940}">
      <dgm:prSet/>
      <dgm:spPr/>
      <dgm:t>
        <a:bodyPr/>
        <a:lstStyle/>
        <a:p>
          <a:endParaRPr lang="en-US"/>
        </a:p>
      </dgm:t>
    </dgm:pt>
    <dgm:pt modelId="{93332879-6647-4765-9323-819A40C11FAC}" type="sibTrans" cxnId="{8E5F129F-7B9E-48CA-B327-B4A18ECA6940}">
      <dgm:prSet/>
      <dgm:spPr/>
      <dgm:t>
        <a:bodyPr/>
        <a:lstStyle/>
        <a:p>
          <a:endParaRPr lang="en-US"/>
        </a:p>
      </dgm:t>
    </dgm:pt>
    <dgm:pt modelId="{11A802F9-6CCB-423B-A476-F4641FFA6B99}">
      <dgm:prSet custT="1"/>
      <dgm:spPr/>
      <dgm:t>
        <a:bodyPr/>
        <a:lstStyle/>
        <a:p>
          <a:r>
            <a:rPr lang="en-US" sz="1600" dirty="0"/>
            <a:t>Determined optimal ticket price to balance profitability and visitor demand.</a:t>
          </a:r>
        </a:p>
      </dgm:t>
    </dgm:pt>
    <dgm:pt modelId="{DD583FAF-F8D9-4BD4-B055-D87D7B623755}" type="parTrans" cxnId="{5AAFFF2E-7FC5-4A36-8FC2-6EEFA6E84AE8}">
      <dgm:prSet/>
      <dgm:spPr/>
      <dgm:t>
        <a:bodyPr/>
        <a:lstStyle/>
        <a:p>
          <a:endParaRPr lang="en-US"/>
        </a:p>
      </dgm:t>
    </dgm:pt>
    <dgm:pt modelId="{929BAFA4-C11D-4DFC-BABE-809BD79F967C}" type="sibTrans" cxnId="{5AAFFF2E-7FC5-4A36-8FC2-6EEFA6E84AE8}">
      <dgm:prSet/>
      <dgm:spPr/>
      <dgm:t>
        <a:bodyPr/>
        <a:lstStyle/>
        <a:p>
          <a:endParaRPr lang="en-US"/>
        </a:p>
      </dgm:t>
    </dgm:pt>
    <dgm:pt modelId="{E69374AD-7DBF-4869-A1FF-5D7C12F76D03}">
      <dgm:prSet custT="1"/>
      <dgm:spPr/>
      <dgm:t>
        <a:bodyPr/>
        <a:lstStyle/>
        <a:p>
          <a:r>
            <a:rPr lang="en-IN" sz="1600" b="1" dirty="0"/>
            <a:t>Current Price: $82/day</a:t>
          </a:r>
          <a:endParaRPr lang="en-IN" sz="1600" dirty="0"/>
        </a:p>
        <a:p>
          <a:r>
            <a:rPr lang="en-IN" sz="1600" b="1" dirty="0"/>
            <a:t>Model-Supported Price: $109–$112/day</a:t>
          </a:r>
          <a:endParaRPr lang="en-IN" sz="1600" dirty="0"/>
        </a:p>
        <a:p>
          <a:r>
            <a:rPr lang="en-IN" sz="1600" b="1" dirty="0"/>
            <a:t>Chair Lift Cost Impact: +$1.71 per ticket</a:t>
          </a:r>
          <a:endParaRPr lang="en-IN" sz="1600" dirty="0"/>
        </a:p>
        <a:p>
          <a:r>
            <a:rPr lang="en-IN" sz="1600" b="1" dirty="0"/>
            <a:t>Final Recommendation: $112/day</a:t>
          </a:r>
          <a:endParaRPr lang="en-US" sz="1600" dirty="0"/>
        </a:p>
      </dgm:t>
    </dgm:pt>
    <dgm:pt modelId="{8F3E50BB-EBFD-441E-832C-C3B6B0F23978}" type="parTrans" cxnId="{0B240337-7A92-4E72-9C57-19D7A37DF8D6}">
      <dgm:prSet/>
      <dgm:spPr/>
      <dgm:t>
        <a:bodyPr/>
        <a:lstStyle/>
        <a:p>
          <a:endParaRPr lang="en-US"/>
        </a:p>
      </dgm:t>
    </dgm:pt>
    <dgm:pt modelId="{9AD201A1-AAED-45D2-8B9E-5F2EB7A8A379}" type="sibTrans" cxnId="{0B240337-7A92-4E72-9C57-19D7A37DF8D6}">
      <dgm:prSet/>
      <dgm:spPr/>
      <dgm:t>
        <a:bodyPr/>
        <a:lstStyle/>
        <a:p>
          <a:endParaRPr lang="en-US"/>
        </a:p>
      </dgm:t>
    </dgm:pt>
    <dgm:pt modelId="{C04B6C7F-5276-4242-9DC5-C8B0929F93B9}" type="pres">
      <dgm:prSet presAssocID="{35F5926F-FDC7-4FBC-A126-FAD2CC6A6D0B}" presName="linear" presStyleCnt="0">
        <dgm:presLayoutVars>
          <dgm:animLvl val="lvl"/>
          <dgm:resizeHandles val="exact"/>
        </dgm:presLayoutVars>
      </dgm:prSet>
      <dgm:spPr/>
    </dgm:pt>
    <dgm:pt modelId="{8428F080-57D2-2743-8081-42FEDA395187}" type="pres">
      <dgm:prSet presAssocID="{276150E6-AA53-4AE8-9D5F-D46E6966515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533C28-D071-3F41-A109-A208F53D364F}" type="pres">
      <dgm:prSet presAssocID="{93332879-6647-4765-9323-819A40C11FAC}" presName="spacer" presStyleCnt="0"/>
      <dgm:spPr/>
    </dgm:pt>
    <dgm:pt modelId="{C1ECE376-BC0D-D440-B0FD-900CC0A3E4C3}" type="pres">
      <dgm:prSet presAssocID="{11A802F9-6CCB-423B-A476-F4641FFA6B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E4A613-A82B-3142-9A8F-EAEECBCFA0E0}" type="pres">
      <dgm:prSet presAssocID="{929BAFA4-C11D-4DFC-BABE-809BD79F967C}" presName="spacer" presStyleCnt="0"/>
      <dgm:spPr/>
    </dgm:pt>
    <dgm:pt modelId="{F9FD7422-E9B8-B845-87A7-70A994BE44F0}" type="pres">
      <dgm:prSet presAssocID="{E69374AD-7DBF-4869-A1FF-5D7C12F76D0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C92A26-44F8-A04A-A0B6-EF52404289B4}" type="presOf" srcId="{11A802F9-6CCB-423B-A476-F4641FFA6B99}" destId="{C1ECE376-BC0D-D440-B0FD-900CC0A3E4C3}" srcOrd="0" destOrd="0" presId="urn:microsoft.com/office/officeart/2005/8/layout/vList2"/>
    <dgm:cxn modelId="{5AAFFF2E-7FC5-4A36-8FC2-6EEFA6E84AE8}" srcId="{35F5926F-FDC7-4FBC-A126-FAD2CC6A6D0B}" destId="{11A802F9-6CCB-423B-A476-F4641FFA6B99}" srcOrd="1" destOrd="0" parTransId="{DD583FAF-F8D9-4BD4-B055-D87D7B623755}" sibTransId="{929BAFA4-C11D-4DFC-BABE-809BD79F967C}"/>
    <dgm:cxn modelId="{0B240337-7A92-4E72-9C57-19D7A37DF8D6}" srcId="{35F5926F-FDC7-4FBC-A126-FAD2CC6A6D0B}" destId="{E69374AD-7DBF-4869-A1FF-5D7C12F76D03}" srcOrd="2" destOrd="0" parTransId="{8F3E50BB-EBFD-441E-832C-C3B6B0F23978}" sibTransId="{9AD201A1-AAED-45D2-8B9E-5F2EB7A8A379}"/>
    <dgm:cxn modelId="{F0737A61-7256-F14B-B74F-E079FAD47D68}" type="presOf" srcId="{276150E6-AA53-4AE8-9D5F-D46E6966515D}" destId="{8428F080-57D2-2743-8081-42FEDA395187}" srcOrd="0" destOrd="0" presId="urn:microsoft.com/office/officeart/2005/8/layout/vList2"/>
    <dgm:cxn modelId="{4DEB4D77-82B6-D64B-88AB-62CF59474FBA}" type="presOf" srcId="{35F5926F-FDC7-4FBC-A126-FAD2CC6A6D0B}" destId="{C04B6C7F-5276-4242-9DC5-C8B0929F93B9}" srcOrd="0" destOrd="0" presId="urn:microsoft.com/office/officeart/2005/8/layout/vList2"/>
    <dgm:cxn modelId="{8E5F129F-7B9E-48CA-B327-B4A18ECA6940}" srcId="{35F5926F-FDC7-4FBC-A126-FAD2CC6A6D0B}" destId="{276150E6-AA53-4AE8-9D5F-D46E6966515D}" srcOrd="0" destOrd="0" parTransId="{06D96C17-B073-4F86-8564-0D0C5C13366B}" sibTransId="{93332879-6647-4765-9323-819A40C11FAC}"/>
    <dgm:cxn modelId="{1C84FABE-890A-6B45-A7A2-4224613AFD9A}" type="presOf" srcId="{E69374AD-7DBF-4869-A1FF-5D7C12F76D03}" destId="{F9FD7422-E9B8-B845-87A7-70A994BE44F0}" srcOrd="0" destOrd="0" presId="urn:microsoft.com/office/officeart/2005/8/layout/vList2"/>
    <dgm:cxn modelId="{257EACF9-2821-9047-807D-22ABE0B91A02}" type="presParOf" srcId="{C04B6C7F-5276-4242-9DC5-C8B0929F93B9}" destId="{8428F080-57D2-2743-8081-42FEDA395187}" srcOrd="0" destOrd="0" presId="urn:microsoft.com/office/officeart/2005/8/layout/vList2"/>
    <dgm:cxn modelId="{FBF0514A-4483-2144-B5B4-9695F01DF818}" type="presParOf" srcId="{C04B6C7F-5276-4242-9DC5-C8B0929F93B9}" destId="{BB533C28-D071-3F41-A109-A208F53D364F}" srcOrd="1" destOrd="0" presId="urn:microsoft.com/office/officeart/2005/8/layout/vList2"/>
    <dgm:cxn modelId="{C0222887-5B77-0048-BD9D-B6195843AA02}" type="presParOf" srcId="{C04B6C7F-5276-4242-9DC5-C8B0929F93B9}" destId="{C1ECE376-BC0D-D440-B0FD-900CC0A3E4C3}" srcOrd="2" destOrd="0" presId="urn:microsoft.com/office/officeart/2005/8/layout/vList2"/>
    <dgm:cxn modelId="{49804E06-72E1-2544-8245-A12C6D8F97D1}" type="presParOf" srcId="{C04B6C7F-5276-4242-9DC5-C8B0929F93B9}" destId="{62E4A613-A82B-3142-9A8F-EAEECBCFA0E0}" srcOrd="3" destOrd="0" presId="urn:microsoft.com/office/officeart/2005/8/layout/vList2"/>
    <dgm:cxn modelId="{D5C0598F-AF82-FB40-BF99-5CA8D1482875}" type="presParOf" srcId="{C04B6C7F-5276-4242-9DC5-C8B0929F93B9}" destId="{F9FD7422-E9B8-B845-87A7-70A994BE44F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9CA7B8-3EC0-4599-B33D-1C3B031A0A3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5B12AE-CF27-4E4D-AC80-B55556ABF51C}">
      <dgm:prSet/>
      <dgm:spPr/>
      <dgm:t>
        <a:bodyPr/>
        <a:lstStyle/>
        <a:p>
          <a:r>
            <a:rPr lang="en-US"/>
            <a:t>Big Mountain Resort currently undercharges compared to competitors.</a:t>
          </a:r>
        </a:p>
      </dgm:t>
    </dgm:pt>
    <dgm:pt modelId="{D1631564-BF35-478D-B6A0-B16ED2CB5001}" type="parTrans" cxnId="{F7B16B46-924B-4D60-AB89-50B9970E7D23}">
      <dgm:prSet/>
      <dgm:spPr/>
      <dgm:t>
        <a:bodyPr/>
        <a:lstStyle/>
        <a:p>
          <a:endParaRPr lang="en-US"/>
        </a:p>
      </dgm:t>
    </dgm:pt>
    <dgm:pt modelId="{9DD70CE0-B6D4-4082-AE90-A5545512BB94}" type="sibTrans" cxnId="{F7B16B46-924B-4D60-AB89-50B9970E7D23}">
      <dgm:prSet/>
      <dgm:spPr/>
      <dgm:t>
        <a:bodyPr/>
        <a:lstStyle/>
        <a:p>
          <a:endParaRPr lang="en-US"/>
        </a:p>
      </dgm:t>
    </dgm:pt>
    <dgm:pt modelId="{EFBAE3C7-F89B-4FEF-BAF3-BDA0981757F8}">
      <dgm:prSet/>
      <dgm:spPr/>
      <dgm:t>
        <a:bodyPr/>
        <a:lstStyle/>
        <a:p>
          <a:r>
            <a:rPr lang="en-US" dirty="0"/>
            <a:t>Recommended price: $112/day based on predictive modeling insights.</a:t>
          </a:r>
        </a:p>
      </dgm:t>
    </dgm:pt>
    <dgm:pt modelId="{E0190209-FE68-4BE1-A9BD-47807E8F9F03}" type="parTrans" cxnId="{33F5179A-A1E1-4082-8B34-F89596DDEB6C}">
      <dgm:prSet/>
      <dgm:spPr/>
      <dgm:t>
        <a:bodyPr/>
        <a:lstStyle/>
        <a:p>
          <a:endParaRPr lang="en-US"/>
        </a:p>
      </dgm:t>
    </dgm:pt>
    <dgm:pt modelId="{C9CBC8AA-38D3-4E48-8AED-4DC2A53BC13B}" type="sibTrans" cxnId="{33F5179A-A1E1-4082-8B34-F89596DDEB6C}">
      <dgm:prSet/>
      <dgm:spPr/>
      <dgm:t>
        <a:bodyPr/>
        <a:lstStyle/>
        <a:p>
          <a:endParaRPr lang="en-US"/>
        </a:p>
      </dgm:t>
    </dgm:pt>
    <dgm:pt modelId="{61D182B2-D1CF-4C1E-AA4E-4E0969F9145F}">
      <dgm:prSet/>
      <dgm:spPr/>
      <dgm:t>
        <a:bodyPr/>
        <a:lstStyle/>
        <a:p>
          <a:r>
            <a:rPr lang="en-US"/>
            <a:t>Proposed strategy offsets chair lift costs and maximizes revenue.</a:t>
          </a:r>
        </a:p>
      </dgm:t>
    </dgm:pt>
    <dgm:pt modelId="{DD44AB42-E79D-4A90-9720-9812F15CE389}" type="parTrans" cxnId="{712DED9D-D48B-4A1A-8948-3FFF52CC4755}">
      <dgm:prSet/>
      <dgm:spPr/>
      <dgm:t>
        <a:bodyPr/>
        <a:lstStyle/>
        <a:p>
          <a:endParaRPr lang="en-US"/>
        </a:p>
      </dgm:t>
    </dgm:pt>
    <dgm:pt modelId="{BC9B7394-0291-4285-BC6D-14AFC7884016}" type="sibTrans" cxnId="{712DED9D-D48B-4A1A-8948-3FFF52CC4755}">
      <dgm:prSet/>
      <dgm:spPr/>
      <dgm:t>
        <a:bodyPr/>
        <a:lstStyle/>
        <a:p>
          <a:endParaRPr lang="en-US"/>
        </a:p>
      </dgm:t>
    </dgm:pt>
    <dgm:pt modelId="{A3229E44-AD92-4CDF-BA2C-A25E0B1F014C}">
      <dgm:prSet/>
      <dgm:spPr/>
      <dgm:t>
        <a:bodyPr/>
        <a:lstStyle/>
        <a:p>
          <a:r>
            <a:rPr lang="en-US"/>
            <a:t>Next Steps: Include full cost structures and enable automated scenario testing.</a:t>
          </a:r>
        </a:p>
      </dgm:t>
    </dgm:pt>
    <dgm:pt modelId="{95C951E7-3141-46D4-8615-8E4803F4FDCE}" type="parTrans" cxnId="{EA5A6E2C-E93E-4AEC-A9BB-AEDBC3CA481F}">
      <dgm:prSet/>
      <dgm:spPr/>
      <dgm:t>
        <a:bodyPr/>
        <a:lstStyle/>
        <a:p>
          <a:endParaRPr lang="en-US"/>
        </a:p>
      </dgm:t>
    </dgm:pt>
    <dgm:pt modelId="{0DC6CBCE-DF21-45C3-87E0-83481D432613}" type="sibTrans" cxnId="{EA5A6E2C-E93E-4AEC-A9BB-AEDBC3CA481F}">
      <dgm:prSet/>
      <dgm:spPr/>
      <dgm:t>
        <a:bodyPr/>
        <a:lstStyle/>
        <a:p>
          <a:endParaRPr lang="en-US"/>
        </a:p>
      </dgm:t>
    </dgm:pt>
    <dgm:pt modelId="{E601759A-989B-1840-9539-D417689360CB}" type="pres">
      <dgm:prSet presAssocID="{429CA7B8-3EC0-4599-B33D-1C3B031A0A33}" presName="linear" presStyleCnt="0">
        <dgm:presLayoutVars>
          <dgm:animLvl val="lvl"/>
          <dgm:resizeHandles val="exact"/>
        </dgm:presLayoutVars>
      </dgm:prSet>
      <dgm:spPr/>
    </dgm:pt>
    <dgm:pt modelId="{736AC78C-104D-2245-86EB-279D1681903C}" type="pres">
      <dgm:prSet presAssocID="{EB5B12AE-CF27-4E4D-AC80-B55556ABF51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1B5B330-95D4-8D48-9670-634A86864853}" type="pres">
      <dgm:prSet presAssocID="{9DD70CE0-B6D4-4082-AE90-A5545512BB94}" presName="spacer" presStyleCnt="0"/>
      <dgm:spPr/>
    </dgm:pt>
    <dgm:pt modelId="{B8E2F68D-D5CF-5347-A6B8-24DEA455CDFD}" type="pres">
      <dgm:prSet presAssocID="{EFBAE3C7-F89B-4FEF-BAF3-BDA0981757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2DD98E-7BB4-634D-876B-3B1B1487F0BC}" type="pres">
      <dgm:prSet presAssocID="{C9CBC8AA-38D3-4E48-8AED-4DC2A53BC13B}" presName="spacer" presStyleCnt="0"/>
      <dgm:spPr/>
    </dgm:pt>
    <dgm:pt modelId="{F15F1F6B-5353-2C41-9EBE-A8DF2BC032F0}" type="pres">
      <dgm:prSet presAssocID="{61D182B2-D1CF-4C1E-AA4E-4E0969F9145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442F8F-304E-F545-B9D4-F1F981AE66B1}" type="pres">
      <dgm:prSet presAssocID="{BC9B7394-0291-4285-BC6D-14AFC7884016}" presName="spacer" presStyleCnt="0"/>
      <dgm:spPr/>
    </dgm:pt>
    <dgm:pt modelId="{0B5B663E-8182-A741-81F3-FA271853A111}" type="pres">
      <dgm:prSet presAssocID="{A3229E44-AD92-4CDF-BA2C-A25E0B1F014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A5A6E2C-E93E-4AEC-A9BB-AEDBC3CA481F}" srcId="{429CA7B8-3EC0-4599-B33D-1C3B031A0A33}" destId="{A3229E44-AD92-4CDF-BA2C-A25E0B1F014C}" srcOrd="3" destOrd="0" parTransId="{95C951E7-3141-46D4-8615-8E4803F4FDCE}" sibTransId="{0DC6CBCE-DF21-45C3-87E0-83481D432613}"/>
    <dgm:cxn modelId="{F7B16B46-924B-4D60-AB89-50B9970E7D23}" srcId="{429CA7B8-3EC0-4599-B33D-1C3B031A0A33}" destId="{EB5B12AE-CF27-4E4D-AC80-B55556ABF51C}" srcOrd="0" destOrd="0" parTransId="{D1631564-BF35-478D-B6A0-B16ED2CB5001}" sibTransId="{9DD70CE0-B6D4-4082-AE90-A5545512BB94}"/>
    <dgm:cxn modelId="{20FAC44A-4636-0E41-9712-23C896F3431F}" type="presOf" srcId="{EB5B12AE-CF27-4E4D-AC80-B55556ABF51C}" destId="{736AC78C-104D-2245-86EB-279D1681903C}" srcOrd="0" destOrd="0" presId="urn:microsoft.com/office/officeart/2005/8/layout/vList2"/>
    <dgm:cxn modelId="{575F2261-3CCE-6144-B153-CCB9C4260AC6}" type="presOf" srcId="{A3229E44-AD92-4CDF-BA2C-A25E0B1F014C}" destId="{0B5B663E-8182-A741-81F3-FA271853A111}" srcOrd="0" destOrd="0" presId="urn:microsoft.com/office/officeart/2005/8/layout/vList2"/>
    <dgm:cxn modelId="{3798D07C-B535-C44C-8A05-1C67A0154CA9}" type="presOf" srcId="{EFBAE3C7-F89B-4FEF-BAF3-BDA0981757F8}" destId="{B8E2F68D-D5CF-5347-A6B8-24DEA455CDFD}" srcOrd="0" destOrd="0" presId="urn:microsoft.com/office/officeart/2005/8/layout/vList2"/>
    <dgm:cxn modelId="{33F5179A-A1E1-4082-8B34-F89596DDEB6C}" srcId="{429CA7B8-3EC0-4599-B33D-1C3B031A0A33}" destId="{EFBAE3C7-F89B-4FEF-BAF3-BDA0981757F8}" srcOrd="1" destOrd="0" parTransId="{E0190209-FE68-4BE1-A9BD-47807E8F9F03}" sibTransId="{C9CBC8AA-38D3-4E48-8AED-4DC2A53BC13B}"/>
    <dgm:cxn modelId="{712DED9D-D48B-4A1A-8948-3FFF52CC4755}" srcId="{429CA7B8-3EC0-4599-B33D-1C3B031A0A33}" destId="{61D182B2-D1CF-4C1E-AA4E-4E0969F9145F}" srcOrd="2" destOrd="0" parTransId="{DD44AB42-E79D-4A90-9720-9812F15CE389}" sibTransId="{BC9B7394-0291-4285-BC6D-14AFC7884016}"/>
    <dgm:cxn modelId="{55C8C3CD-94F2-0242-AD7C-EEBC9897070F}" type="presOf" srcId="{429CA7B8-3EC0-4599-B33D-1C3B031A0A33}" destId="{E601759A-989B-1840-9539-D417689360CB}" srcOrd="0" destOrd="0" presId="urn:microsoft.com/office/officeart/2005/8/layout/vList2"/>
    <dgm:cxn modelId="{83F1FCF4-ADE1-0641-8293-9D68CCA943C5}" type="presOf" srcId="{61D182B2-D1CF-4C1E-AA4E-4E0969F9145F}" destId="{F15F1F6B-5353-2C41-9EBE-A8DF2BC032F0}" srcOrd="0" destOrd="0" presId="urn:microsoft.com/office/officeart/2005/8/layout/vList2"/>
    <dgm:cxn modelId="{F13179A1-F07D-DA4D-A6CB-DE4050700D5A}" type="presParOf" srcId="{E601759A-989B-1840-9539-D417689360CB}" destId="{736AC78C-104D-2245-86EB-279D1681903C}" srcOrd="0" destOrd="0" presId="urn:microsoft.com/office/officeart/2005/8/layout/vList2"/>
    <dgm:cxn modelId="{2F9F9B8C-EA5D-6749-A94C-67C41D9B71F4}" type="presParOf" srcId="{E601759A-989B-1840-9539-D417689360CB}" destId="{F1B5B330-95D4-8D48-9670-634A86864853}" srcOrd="1" destOrd="0" presId="urn:microsoft.com/office/officeart/2005/8/layout/vList2"/>
    <dgm:cxn modelId="{FFDD2D56-33F7-0D40-9597-59939897689C}" type="presParOf" srcId="{E601759A-989B-1840-9539-D417689360CB}" destId="{B8E2F68D-D5CF-5347-A6B8-24DEA455CDFD}" srcOrd="2" destOrd="0" presId="urn:microsoft.com/office/officeart/2005/8/layout/vList2"/>
    <dgm:cxn modelId="{7F027BE6-AC33-7C48-B70F-B89790CEA144}" type="presParOf" srcId="{E601759A-989B-1840-9539-D417689360CB}" destId="{132DD98E-7BB4-634D-876B-3B1B1487F0BC}" srcOrd="3" destOrd="0" presId="urn:microsoft.com/office/officeart/2005/8/layout/vList2"/>
    <dgm:cxn modelId="{F00282CA-2E31-3541-B15F-2D5EEA23BAEE}" type="presParOf" srcId="{E601759A-989B-1840-9539-D417689360CB}" destId="{F15F1F6B-5353-2C41-9EBE-A8DF2BC032F0}" srcOrd="4" destOrd="0" presId="urn:microsoft.com/office/officeart/2005/8/layout/vList2"/>
    <dgm:cxn modelId="{5286F675-7CD6-7C4A-9BF1-56F0A54BE4BC}" type="presParOf" srcId="{E601759A-989B-1840-9539-D417689360CB}" destId="{C9442F8F-304E-F545-B9D4-F1F981AE66B1}" srcOrd="5" destOrd="0" presId="urn:microsoft.com/office/officeart/2005/8/layout/vList2"/>
    <dgm:cxn modelId="{05B9A6E9-6181-F140-90AD-CD6C12EEE147}" type="presParOf" srcId="{E601759A-989B-1840-9539-D417689360CB}" destId="{0B5B663E-8182-A741-81F3-FA271853A11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6F7C3-2C32-6E49-B1DE-F29F1B98007F}">
      <dsp:nvSpPr>
        <dsp:cNvPr id="0" name=""/>
        <dsp:cNvSpPr/>
      </dsp:nvSpPr>
      <dsp:spPr>
        <a:xfrm>
          <a:off x="0" y="548580"/>
          <a:ext cx="5175384" cy="1429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Big Mountain Resort seeks to optimize ski ticket pricing for higher revenue and competitiveness.</a:t>
          </a:r>
        </a:p>
      </dsp:txBody>
      <dsp:txXfrm>
        <a:off x="69794" y="618374"/>
        <a:ext cx="5035796" cy="1290152"/>
      </dsp:txXfrm>
    </dsp:sp>
    <dsp:sp modelId="{858CCFE7-8E45-384E-9584-7A9F6DCE2AA7}">
      <dsp:nvSpPr>
        <dsp:cNvPr id="0" name=""/>
        <dsp:cNvSpPr/>
      </dsp:nvSpPr>
      <dsp:spPr>
        <a:xfrm>
          <a:off x="0" y="2053200"/>
          <a:ext cx="5175384" cy="1429740"/>
        </a:xfrm>
        <a:prstGeom prst="roundRect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Current pricing is lower than many competitors despite offering similar amenities.</a:t>
          </a:r>
        </a:p>
      </dsp:txBody>
      <dsp:txXfrm>
        <a:off x="69794" y="2122994"/>
        <a:ext cx="5035796" cy="1290152"/>
      </dsp:txXfrm>
    </dsp:sp>
    <dsp:sp modelId="{62B01F8D-9330-EC4F-B1FF-7CBCB6B70579}">
      <dsp:nvSpPr>
        <dsp:cNvPr id="0" name=""/>
        <dsp:cNvSpPr/>
      </dsp:nvSpPr>
      <dsp:spPr>
        <a:xfrm>
          <a:off x="0" y="3557820"/>
          <a:ext cx="5175384" cy="1429740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Goal: Develop a data-driven strategy for optimal pricing and improved profitability.</a:t>
          </a:r>
        </a:p>
      </dsp:txBody>
      <dsp:txXfrm>
        <a:off x="69794" y="3627614"/>
        <a:ext cx="5035796" cy="1290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8F080-57D2-2743-8081-42FEDA395187}">
      <dsp:nvSpPr>
        <dsp:cNvPr id="0" name=""/>
        <dsp:cNvSpPr/>
      </dsp:nvSpPr>
      <dsp:spPr>
        <a:xfrm>
          <a:off x="0" y="1727"/>
          <a:ext cx="3885185" cy="12910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Simulated multiple pricing scenarios including chair lift operational costs.</a:t>
          </a:r>
        </a:p>
      </dsp:txBody>
      <dsp:txXfrm>
        <a:off x="63024" y="64751"/>
        <a:ext cx="3759137" cy="1165008"/>
      </dsp:txXfrm>
    </dsp:sp>
    <dsp:sp modelId="{C1ECE376-BC0D-D440-B0FD-900CC0A3E4C3}">
      <dsp:nvSpPr>
        <dsp:cNvPr id="0" name=""/>
        <dsp:cNvSpPr/>
      </dsp:nvSpPr>
      <dsp:spPr>
        <a:xfrm>
          <a:off x="0" y="1305861"/>
          <a:ext cx="3885185" cy="1291056"/>
        </a:xfrm>
        <a:prstGeom prst="roundRect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Determined optimal ticket price to balance profitability and visitor demand.</a:t>
          </a:r>
        </a:p>
      </dsp:txBody>
      <dsp:txXfrm>
        <a:off x="63024" y="1368885"/>
        <a:ext cx="3759137" cy="1165008"/>
      </dsp:txXfrm>
    </dsp:sp>
    <dsp:sp modelId="{F9FD7422-E9B8-B845-87A7-70A994BE44F0}">
      <dsp:nvSpPr>
        <dsp:cNvPr id="0" name=""/>
        <dsp:cNvSpPr/>
      </dsp:nvSpPr>
      <dsp:spPr>
        <a:xfrm>
          <a:off x="0" y="2609996"/>
          <a:ext cx="3885185" cy="1291056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Current Price: $82/day</a:t>
          </a: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Model-Supported Price: $109–$112/day</a:t>
          </a: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Chair Lift Cost Impact: +$1.71 per ticket</a:t>
          </a: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Final Recommendation: $112/day</a:t>
          </a:r>
          <a:endParaRPr lang="en-US" sz="1600" kern="1200" dirty="0"/>
        </a:p>
      </dsp:txBody>
      <dsp:txXfrm>
        <a:off x="63024" y="2673020"/>
        <a:ext cx="3759137" cy="1165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AC78C-104D-2245-86EB-279D1681903C}">
      <dsp:nvSpPr>
        <dsp:cNvPr id="0" name=""/>
        <dsp:cNvSpPr/>
      </dsp:nvSpPr>
      <dsp:spPr>
        <a:xfrm>
          <a:off x="0" y="98059"/>
          <a:ext cx="5000124" cy="12647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Big Mountain Resort currently undercharges compared to competitors.</a:t>
          </a:r>
        </a:p>
      </dsp:txBody>
      <dsp:txXfrm>
        <a:off x="61741" y="159800"/>
        <a:ext cx="4876642" cy="1141288"/>
      </dsp:txXfrm>
    </dsp:sp>
    <dsp:sp modelId="{B8E2F68D-D5CF-5347-A6B8-24DEA455CDFD}">
      <dsp:nvSpPr>
        <dsp:cNvPr id="0" name=""/>
        <dsp:cNvSpPr/>
      </dsp:nvSpPr>
      <dsp:spPr>
        <a:xfrm>
          <a:off x="0" y="1429069"/>
          <a:ext cx="5000124" cy="1264770"/>
        </a:xfrm>
        <a:prstGeom prst="roundRect">
          <a:avLst/>
        </a:prstGeom>
        <a:gradFill rotWithShape="0">
          <a:gsLst>
            <a:gs pos="0">
              <a:schemeClr val="accent2">
                <a:hueOff val="-482067"/>
                <a:satOff val="-3308"/>
                <a:lumOff val="16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2067"/>
                <a:satOff val="-3308"/>
                <a:lumOff val="16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2067"/>
                <a:satOff val="-3308"/>
                <a:lumOff val="16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Recommended price: $112/day based on predictive modeling insights.</a:t>
          </a:r>
        </a:p>
      </dsp:txBody>
      <dsp:txXfrm>
        <a:off x="61741" y="1490810"/>
        <a:ext cx="4876642" cy="1141288"/>
      </dsp:txXfrm>
    </dsp:sp>
    <dsp:sp modelId="{F15F1F6B-5353-2C41-9EBE-A8DF2BC032F0}">
      <dsp:nvSpPr>
        <dsp:cNvPr id="0" name=""/>
        <dsp:cNvSpPr/>
      </dsp:nvSpPr>
      <dsp:spPr>
        <a:xfrm>
          <a:off x="0" y="2760080"/>
          <a:ext cx="5000124" cy="1264770"/>
        </a:xfrm>
        <a:prstGeom prst="roundRect">
          <a:avLst/>
        </a:prstGeom>
        <a:gradFill rotWithShape="0">
          <a:gsLst>
            <a:gs pos="0">
              <a:schemeClr val="accent2">
                <a:hueOff val="-964133"/>
                <a:satOff val="-6616"/>
                <a:lumOff val="33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64133"/>
                <a:satOff val="-6616"/>
                <a:lumOff val="33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64133"/>
                <a:satOff val="-6616"/>
                <a:lumOff val="33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Proposed strategy offsets chair lift costs and maximizes revenue.</a:t>
          </a:r>
        </a:p>
      </dsp:txBody>
      <dsp:txXfrm>
        <a:off x="61741" y="2821821"/>
        <a:ext cx="4876642" cy="1141288"/>
      </dsp:txXfrm>
    </dsp:sp>
    <dsp:sp modelId="{0B5B663E-8182-A741-81F3-FA271853A111}">
      <dsp:nvSpPr>
        <dsp:cNvPr id="0" name=""/>
        <dsp:cNvSpPr/>
      </dsp:nvSpPr>
      <dsp:spPr>
        <a:xfrm>
          <a:off x="0" y="4091090"/>
          <a:ext cx="5000124" cy="1264770"/>
        </a:xfrm>
        <a:prstGeom prst="roundRect">
          <a:avLst/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46200"/>
                <a:satOff val="-9924"/>
                <a:lumOff val="50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Next Steps: Include full cost structures and enable automated scenario testing.</a:t>
          </a:r>
        </a:p>
      </dsp:txBody>
      <dsp:txXfrm>
        <a:off x="61741" y="4152831"/>
        <a:ext cx="4876642" cy="1141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5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4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4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1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5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2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63188B-C92D-4606-95DB-0601ED0EC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27A7B7-1B6D-432E-B2C4-E71C6C36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5">
            <a:extLst>
              <a:ext uri="{FF2B5EF4-FFF2-40B4-BE49-F238E27FC236}">
                <a16:creationId xmlns:a16="http://schemas.microsoft.com/office/drawing/2014/main" id="{E27DBEE0-99A4-4464-9371-C89D97E7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136182 w 12192000"/>
              <a:gd name="connsiteY1" fmla="*/ 0 h 6858000"/>
              <a:gd name="connsiteX2" fmla="*/ 7136182 w 12192000"/>
              <a:gd name="connsiteY2" fmla="*/ 335 h 6858000"/>
              <a:gd name="connsiteX3" fmla="*/ 7215619 w 12192000"/>
              <a:gd name="connsiteY3" fmla="*/ 2368586 h 6858000"/>
              <a:gd name="connsiteX4" fmla="*/ 7295436 w 12192000"/>
              <a:gd name="connsiteY4" fmla="*/ 3753611 h 6858000"/>
              <a:gd name="connsiteX5" fmla="*/ 7397299 w 12192000"/>
              <a:gd name="connsiteY5" fmla="*/ 4072305 h 6858000"/>
              <a:gd name="connsiteX6" fmla="*/ 7445569 w 12192000"/>
              <a:gd name="connsiteY6" fmla="*/ 4526719 h 6858000"/>
              <a:gd name="connsiteX7" fmla="*/ 7531468 w 12192000"/>
              <a:gd name="connsiteY7" fmla="*/ 5116854 h 6858000"/>
              <a:gd name="connsiteX8" fmla="*/ 7590760 w 12192000"/>
              <a:gd name="connsiteY8" fmla="*/ 5630249 h 6858000"/>
              <a:gd name="connsiteX9" fmla="*/ 7884185 w 12192000"/>
              <a:gd name="connsiteY9" fmla="*/ 5724081 h 6858000"/>
              <a:gd name="connsiteX10" fmla="*/ 8115655 w 12192000"/>
              <a:gd name="connsiteY10" fmla="*/ 5424488 h 6858000"/>
              <a:gd name="connsiteX11" fmla="*/ 8264267 w 12192000"/>
              <a:gd name="connsiteY11" fmla="*/ 5616845 h 6858000"/>
              <a:gd name="connsiteX12" fmla="*/ 8453928 w 12192000"/>
              <a:gd name="connsiteY12" fmla="*/ 5348754 h 6858000"/>
              <a:gd name="connsiteX13" fmla="*/ 8615844 w 12192000"/>
              <a:gd name="connsiteY13" fmla="*/ 5190580 h 6858000"/>
              <a:gd name="connsiteX14" fmla="*/ 8701363 w 12192000"/>
              <a:gd name="connsiteY14" fmla="*/ 4645684 h 6858000"/>
              <a:gd name="connsiteX15" fmla="*/ 8801704 w 12192000"/>
              <a:gd name="connsiteY15" fmla="*/ 4490862 h 6858000"/>
              <a:gd name="connsiteX16" fmla="*/ 8859097 w 12192000"/>
              <a:gd name="connsiteY16" fmla="*/ 4649036 h 6858000"/>
              <a:gd name="connsiteX17" fmla="*/ 8816528 w 12192000"/>
              <a:gd name="connsiteY17" fmla="*/ 5258608 h 6858000"/>
              <a:gd name="connsiteX18" fmla="*/ 8908507 w 12192000"/>
              <a:gd name="connsiteY18" fmla="*/ 5148354 h 6858000"/>
              <a:gd name="connsiteX19" fmla="*/ 9112612 w 12192000"/>
              <a:gd name="connsiteY19" fmla="*/ 4460032 h 6858000"/>
              <a:gd name="connsiteX20" fmla="*/ 9242220 w 12192000"/>
              <a:gd name="connsiteY20" fmla="*/ 4342071 h 6858000"/>
              <a:gd name="connsiteX21" fmla="*/ 9341422 w 12192000"/>
              <a:gd name="connsiteY21" fmla="*/ 4562911 h 6858000"/>
              <a:gd name="connsiteX22" fmla="*/ 9480152 w 12192000"/>
              <a:gd name="connsiteY22" fmla="*/ 5150031 h 6858000"/>
              <a:gd name="connsiteX23" fmla="*/ 9561110 w 12192000"/>
              <a:gd name="connsiteY23" fmla="*/ 4866524 h 6858000"/>
              <a:gd name="connsiteX24" fmla="*/ 9881520 w 12192000"/>
              <a:gd name="connsiteY24" fmla="*/ 4313922 h 6858000"/>
              <a:gd name="connsiteX25" fmla="*/ 10094366 w 12192000"/>
              <a:gd name="connsiteY25" fmla="*/ 4813241 h 6858000"/>
              <a:gd name="connsiteX26" fmla="*/ 10237276 w 12192000"/>
              <a:gd name="connsiteY26" fmla="*/ 4416132 h 6858000"/>
              <a:gd name="connsiteX27" fmla="*/ 10324315 w 12192000"/>
              <a:gd name="connsiteY27" fmla="*/ 4322299 h 6858000"/>
              <a:gd name="connsiteX28" fmla="*/ 10344080 w 12192000"/>
              <a:gd name="connsiteY28" fmla="*/ 4373907 h 6858000"/>
              <a:gd name="connsiteX29" fmla="*/ 10527280 w 12192000"/>
              <a:gd name="connsiteY29" fmla="*/ 3490211 h 6858000"/>
              <a:gd name="connsiteX30" fmla="*/ 10594174 w 12192000"/>
              <a:gd name="connsiteY30" fmla="*/ 3861183 h 6858000"/>
              <a:gd name="connsiteX31" fmla="*/ 11258180 w 12192000"/>
              <a:gd name="connsiteY31" fmla="*/ 1488576 h 6858000"/>
              <a:gd name="connsiteX32" fmla="*/ 11362322 w 12192000"/>
              <a:gd name="connsiteY32" fmla="*/ 0 h 6858000"/>
              <a:gd name="connsiteX33" fmla="*/ 12192000 w 12192000"/>
              <a:gd name="connsiteY33" fmla="*/ 0 h 6858000"/>
              <a:gd name="connsiteX34" fmla="*/ 12192000 w 12192000"/>
              <a:gd name="connsiteY34" fmla="*/ 6858000 h 6858000"/>
              <a:gd name="connsiteX35" fmla="*/ 0 w 12192000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136182" y="0"/>
                </a:lnTo>
                <a:lnTo>
                  <a:pt x="7136182" y="335"/>
                </a:lnTo>
                <a:cubicBezTo>
                  <a:pt x="7149485" y="1194346"/>
                  <a:pt x="7215999" y="2368586"/>
                  <a:pt x="7215619" y="2368586"/>
                </a:cubicBezTo>
                <a:cubicBezTo>
                  <a:pt x="7215999" y="2370261"/>
                  <a:pt x="7261609" y="3524058"/>
                  <a:pt x="7295436" y="3753611"/>
                </a:cubicBezTo>
                <a:cubicBezTo>
                  <a:pt x="7329643" y="3986516"/>
                  <a:pt x="7366892" y="3841746"/>
                  <a:pt x="7397299" y="4072305"/>
                </a:cubicBezTo>
                <a:cubicBezTo>
                  <a:pt x="7410602" y="4226792"/>
                  <a:pt x="7396538" y="4381615"/>
                  <a:pt x="7445569" y="4526719"/>
                </a:cubicBezTo>
                <a:cubicBezTo>
                  <a:pt x="7442148" y="4749905"/>
                  <a:pt x="7507522" y="4896349"/>
                  <a:pt x="7531468" y="5116854"/>
                </a:cubicBezTo>
                <a:cubicBezTo>
                  <a:pt x="7542490" y="5292454"/>
                  <a:pt x="7518165" y="5467049"/>
                  <a:pt x="7590760" y="5630249"/>
                </a:cubicBezTo>
                <a:cubicBezTo>
                  <a:pt x="7648913" y="5755916"/>
                  <a:pt x="7723029" y="5854440"/>
                  <a:pt x="7884185" y="5724081"/>
                </a:cubicBezTo>
                <a:cubicBezTo>
                  <a:pt x="7883045" y="5562555"/>
                  <a:pt x="8152523" y="5586684"/>
                  <a:pt x="8115655" y="5424488"/>
                </a:cubicBezTo>
                <a:cubicBezTo>
                  <a:pt x="8237281" y="5459341"/>
                  <a:pt x="8173428" y="5573280"/>
                  <a:pt x="8264267" y="5616845"/>
                </a:cubicBezTo>
                <a:cubicBezTo>
                  <a:pt x="8342565" y="5535411"/>
                  <a:pt x="8290493" y="5372882"/>
                  <a:pt x="8453928" y="5348754"/>
                </a:cubicBezTo>
                <a:cubicBezTo>
                  <a:pt x="8621165" y="5384611"/>
                  <a:pt x="8603300" y="5278045"/>
                  <a:pt x="8615844" y="5190580"/>
                </a:cubicBezTo>
                <a:cubicBezTo>
                  <a:pt x="8640930" y="4983479"/>
                  <a:pt x="8661074" y="4848093"/>
                  <a:pt x="8701363" y="4645684"/>
                </a:cubicBezTo>
                <a:cubicBezTo>
                  <a:pt x="8712764" y="4595082"/>
                  <a:pt x="8689960" y="4479468"/>
                  <a:pt x="8801704" y="4490862"/>
                </a:cubicBezTo>
                <a:cubicBezTo>
                  <a:pt x="8887983" y="4501920"/>
                  <a:pt x="8855296" y="4593407"/>
                  <a:pt x="8859097" y="4649036"/>
                </a:cubicBezTo>
                <a:cubicBezTo>
                  <a:pt x="8892544" y="4963372"/>
                  <a:pt x="8818808" y="4944941"/>
                  <a:pt x="8816528" y="5258608"/>
                </a:cubicBezTo>
                <a:cubicBezTo>
                  <a:pt x="8816147" y="5271006"/>
                  <a:pt x="8871260" y="5282066"/>
                  <a:pt x="8908507" y="5148354"/>
                </a:cubicBezTo>
                <a:cubicBezTo>
                  <a:pt x="8981484" y="4884620"/>
                  <a:pt x="9068522" y="4676850"/>
                  <a:pt x="9112612" y="4460032"/>
                </a:cubicBezTo>
                <a:cubicBezTo>
                  <a:pt x="9165063" y="4506612"/>
                  <a:pt x="9210294" y="4296495"/>
                  <a:pt x="9242220" y="4342071"/>
                </a:cubicBezTo>
                <a:cubicBezTo>
                  <a:pt x="9257044" y="4418812"/>
                  <a:pt x="9283648" y="4492872"/>
                  <a:pt x="9341422" y="4562911"/>
                </a:cubicBezTo>
                <a:cubicBezTo>
                  <a:pt x="9391213" y="4774703"/>
                  <a:pt x="9336860" y="4972085"/>
                  <a:pt x="9480152" y="5150031"/>
                </a:cubicBezTo>
                <a:cubicBezTo>
                  <a:pt x="9480152" y="5150031"/>
                  <a:pt x="9482432" y="5095407"/>
                  <a:pt x="9561110" y="4866524"/>
                </a:cubicBezTo>
                <a:cubicBezTo>
                  <a:pt x="9624583" y="4682212"/>
                  <a:pt x="9705921" y="4777385"/>
                  <a:pt x="9881520" y="4313922"/>
                </a:cubicBezTo>
                <a:cubicBezTo>
                  <a:pt x="9929790" y="4492202"/>
                  <a:pt x="9821466" y="4720414"/>
                  <a:pt x="10094366" y="4813241"/>
                </a:cubicBezTo>
                <a:cubicBezTo>
                  <a:pt x="10147197" y="4677855"/>
                  <a:pt x="10106528" y="4511974"/>
                  <a:pt x="10237276" y="4416132"/>
                </a:cubicBezTo>
                <a:cubicBezTo>
                  <a:pt x="10275285" y="4388317"/>
                  <a:pt x="10302651" y="4356481"/>
                  <a:pt x="10324315" y="4322299"/>
                </a:cubicBezTo>
                <a:cubicBezTo>
                  <a:pt x="10330777" y="4339726"/>
                  <a:pt x="10337619" y="4357821"/>
                  <a:pt x="10344080" y="4373907"/>
                </a:cubicBezTo>
                <a:cubicBezTo>
                  <a:pt x="10370306" y="4346763"/>
                  <a:pt x="10519678" y="3662796"/>
                  <a:pt x="10527280" y="3490211"/>
                </a:cubicBezTo>
                <a:cubicBezTo>
                  <a:pt x="10565288" y="3612863"/>
                  <a:pt x="10594174" y="3861183"/>
                  <a:pt x="10594174" y="3861183"/>
                </a:cubicBezTo>
                <a:cubicBezTo>
                  <a:pt x="10594174" y="3861183"/>
                  <a:pt x="10758371" y="3809910"/>
                  <a:pt x="11258180" y="1488576"/>
                </a:cubicBezTo>
                <a:cubicBezTo>
                  <a:pt x="11297708" y="1305268"/>
                  <a:pt x="11334195" y="675255"/>
                  <a:pt x="11362322" y="0"/>
                </a:cubicBez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406005"/>
            <a:ext cx="3943350" cy="1763442"/>
          </a:xfrm>
        </p:spPr>
        <p:txBody>
          <a:bodyPr anchor="b">
            <a:normAutofit/>
          </a:bodyPr>
          <a:lstStyle/>
          <a:p>
            <a:pPr algn="l"/>
            <a:r>
              <a:rPr lang="en-IN" sz="3600" dirty="0"/>
              <a:t>Big Mountain Resort </a:t>
            </a:r>
            <a:br>
              <a:rPr lang="en-IN" sz="3800" dirty="0"/>
            </a:br>
            <a:r>
              <a:rPr lang="en-IN" sz="2800" dirty="0"/>
              <a:t>Executive Presentation</a:t>
            </a:r>
            <a:endParaRPr lang="en-IN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617" y="4415254"/>
            <a:ext cx="3115733" cy="1308213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Guided Capstone Project </a:t>
            </a:r>
          </a:p>
          <a:p>
            <a:pPr algn="l"/>
            <a:r>
              <a:rPr lang="en-IN" sz="1800" dirty="0"/>
              <a:t>by: Sowmya S Kapula</a:t>
            </a:r>
          </a:p>
          <a:p>
            <a:pPr algn="l"/>
            <a:r>
              <a:rPr lang="en-IN" sz="1800" dirty="0"/>
              <a:t>Date: 08-27-25</a:t>
            </a:r>
          </a:p>
        </p:txBody>
      </p:sp>
      <p:pic>
        <p:nvPicPr>
          <p:cNvPr id="7" name="Graphic 6" descr="Ski Resorts">
            <a:extLst>
              <a:ext uri="{FF2B5EF4-FFF2-40B4-BE49-F238E27FC236}">
                <a16:creationId xmlns:a16="http://schemas.microsoft.com/office/drawing/2014/main" id="{4DD6296A-5C0D-C839-D3A0-A299013E4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5093" y="1019174"/>
            <a:ext cx="2057401" cy="20574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3300"/>
              <a:t>Problem Identification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6B3D83-F5BF-5DE8-A048-F98AA1E91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67309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IN" sz="4700"/>
              <a:t>Recommendations &amp; Key Findings</a:t>
            </a:r>
          </a:p>
        </p:txBody>
      </p:sp>
      <p:pic>
        <p:nvPicPr>
          <p:cNvPr id="5" name="Picture 4" descr="Calculator and folders">
            <a:extLst>
              <a:ext uri="{FF2B5EF4-FFF2-40B4-BE49-F238E27FC236}">
                <a16:creationId xmlns:a16="http://schemas.microsoft.com/office/drawing/2014/main" id="{4E9EEBA6-B4D6-B1C2-A8BF-E9B5029E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86" r="43224" b="-1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endParaRPr lang="en-IN" sz="1900" dirty="0"/>
          </a:p>
          <a:p>
            <a:pPr>
              <a:defRPr sz="2000"/>
            </a:pPr>
            <a:r>
              <a:rPr lang="en-IN" sz="1500" dirty="0"/>
              <a:t>Machine learning models suggest increasing ticket prices to align with market benchmarks.</a:t>
            </a:r>
          </a:p>
          <a:p>
            <a:pPr>
              <a:defRPr sz="2000"/>
            </a:pPr>
            <a:r>
              <a:rPr lang="en-IN" sz="1500" dirty="0"/>
              <a:t>Optimal price identified considering facilities, competitor pricing, and customer preferences.</a:t>
            </a:r>
          </a:p>
          <a:p>
            <a:r>
              <a:rPr lang="en-IN" sz="1500" dirty="0"/>
              <a:t>Average Competitor vs Big Mountain Pricing (Summary in Big Mountain Current Price: ~$82/day.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/>
              <a:t>Competitor Average Price: Resorts with similar features (terrain size, lifts, amenities) average around $105–$110/day.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/>
              <a:t>Price Gap: Big Mountain undercharges by about 25–30% compared to its market peers.</a:t>
            </a:r>
          </a:p>
          <a:p>
            <a:pPr>
              <a:defRPr sz="2000"/>
            </a:pPr>
            <a:endParaRPr lang="en-IN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557190"/>
            <a:ext cx="3886133" cy="1671569"/>
          </a:xfrm>
        </p:spPr>
        <p:txBody>
          <a:bodyPr>
            <a:normAutofit/>
          </a:bodyPr>
          <a:lstStyle/>
          <a:p>
            <a:r>
              <a:rPr lang="en-IN" sz="3500"/>
              <a:t>Exploratory Data Analysis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59" y="2228759"/>
            <a:ext cx="4155170" cy="4239774"/>
          </a:xfrm>
        </p:spPr>
        <p:txBody>
          <a:bodyPr>
            <a:normAutofit fontScale="25000" lnSpcReduction="20000"/>
          </a:bodyPr>
          <a:lstStyle/>
          <a:p>
            <a:endParaRPr lang="en-IN" sz="4000" dirty="0"/>
          </a:p>
          <a:p>
            <a:pPr>
              <a:defRPr sz="2000"/>
            </a:pPr>
            <a:r>
              <a:rPr lang="en-IN" sz="4000" dirty="0"/>
              <a:t>Examined regional ticket price variations and demand drivers.</a:t>
            </a:r>
          </a:p>
          <a:p>
            <a:pPr>
              <a:defRPr sz="2000"/>
            </a:pPr>
            <a:r>
              <a:rPr lang="en-IN" sz="4000" dirty="0"/>
              <a:t>Top influencing factors: resort size, amenities, and lift availability.</a:t>
            </a:r>
          </a:p>
          <a:p>
            <a:r>
              <a:rPr lang="en-IN" sz="4000" b="1" dirty="0"/>
              <a:t>Average Ticket Price by Region </a:t>
            </a:r>
          </a:p>
          <a:p>
            <a:pPr marL="0" indent="0">
              <a:buNone/>
            </a:pPr>
            <a:r>
              <a:rPr lang="en-IN" sz="4000" dirty="0"/>
              <a:t>Western U.S. Resorts:</a:t>
            </a:r>
          </a:p>
          <a:p>
            <a:pPr marL="457200" lvl="1" indent="0">
              <a:buNone/>
            </a:pPr>
            <a:r>
              <a:rPr lang="en-IN" sz="4000" dirty="0"/>
              <a:t>Have the highest average ticket prices, typically above $110/day.</a:t>
            </a:r>
          </a:p>
          <a:p>
            <a:pPr marL="457200" lvl="1" indent="0">
              <a:buNone/>
            </a:pPr>
            <a:r>
              <a:rPr lang="en-IN" sz="4000" dirty="0"/>
              <a:t>This reflects larger ski areas, more advanced amenities, and higher demand.</a:t>
            </a:r>
          </a:p>
          <a:p>
            <a:pPr marL="0" indent="0">
              <a:buNone/>
            </a:pPr>
            <a:r>
              <a:rPr lang="en-IN" sz="4000" dirty="0"/>
              <a:t>Northeast Resorts:</a:t>
            </a:r>
          </a:p>
          <a:p>
            <a:pPr marL="457200" lvl="1" indent="0">
              <a:buNone/>
            </a:pPr>
            <a:r>
              <a:rPr lang="en-IN" sz="4000" dirty="0"/>
              <a:t>Average ticket price around $95–$100/day.</a:t>
            </a:r>
          </a:p>
          <a:p>
            <a:pPr marL="457200" lvl="1" indent="0">
              <a:buNone/>
            </a:pPr>
            <a:r>
              <a:rPr lang="en-IN" sz="4000" dirty="0"/>
              <a:t>Smaller skiable areas compared to the West, but higher density of resorts leads to competitive pricing.</a:t>
            </a:r>
          </a:p>
          <a:p>
            <a:pPr marL="0" indent="0">
              <a:buNone/>
            </a:pPr>
            <a:r>
              <a:rPr lang="en-IN" sz="4000" dirty="0"/>
              <a:t>Midwest Resorts:</a:t>
            </a:r>
          </a:p>
          <a:p>
            <a:pPr marL="457200" lvl="1" indent="0">
              <a:buNone/>
            </a:pPr>
            <a:r>
              <a:rPr lang="en-IN" sz="4000" dirty="0"/>
              <a:t>Average ticket price closer to $70–$80/day.</a:t>
            </a:r>
          </a:p>
          <a:p>
            <a:pPr marL="457200" lvl="1" indent="0">
              <a:buNone/>
            </a:pPr>
            <a:r>
              <a:rPr lang="en-IN" sz="4000" dirty="0"/>
              <a:t>Resorts are smaller in scale and cater to regional/local visitors.</a:t>
            </a:r>
          </a:p>
          <a:p>
            <a:pPr marL="0" indent="0">
              <a:buNone/>
            </a:pPr>
            <a:r>
              <a:rPr lang="en-IN" sz="4000" dirty="0"/>
              <a:t>Southeast Resorts:</a:t>
            </a:r>
          </a:p>
          <a:p>
            <a:pPr marL="457200" lvl="1" indent="0">
              <a:buNone/>
            </a:pPr>
            <a:r>
              <a:rPr lang="en-IN" sz="4000" dirty="0"/>
              <a:t>The lowest average ticket prices, typically $60–$70/day, reflecting shorter seasons and limited terrain.</a:t>
            </a:r>
          </a:p>
          <a:p>
            <a:pPr marL="0" indent="0">
              <a:buNone/>
            </a:pPr>
            <a:r>
              <a:rPr lang="en-IN" sz="4000" dirty="0"/>
              <a:t>Big Mountain’s Position:</a:t>
            </a:r>
          </a:p>
          <a:p>
            <a:pPr marL="457200" lvl="1" indent="0">
              <a:buNone/>
            </a:pPr>
            <a:r>
              <a:rPr lang="en-IN" sz="4000" dirty="0"/>
              <a:t>At ~$82/day, it is priced below Western and Northeast averages despite offering facilities comparable to those higher-priced markets.</a:t>
            </a:r>
          </a:p>
        </p:txBody>
      </p:sp>
      <p:pic>
        <p:nvPicPr>
          <p:cNvPr id="14" name="Picture 13" descr="Calculator, pen, compass, money and a paper with graphs printed on it">
            <a:extLst>
              <a:ext uri="{FF2B5EF4-FFF2-40B4-BE49-F238E27FC236}">
                <a16:creationId xmlns:a16="http://schemas.microsoft.com/office/drawing/2014/main" id="{853F9A3A-23F0-B61B-A2EE-92F27AE4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35" r="28112" b="-1"/>
          <a:stretch>
            <a:fillRect/>
          </a:stretch>
        </p:blipFill>
        <p:spPr>
          <a:xfrm>
            <a:off x="4641866" y="10"/>
            <a:ext cx="4502133" cy="685799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IN" sz="3600"/>
              <a:t>Model Performance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endParaRPr lang="en-IN" sz="1200" dirty="0"/>
          </a:p>
          <a:p>
            <a:pPr>
              <a:defRPr sz="2000"/>
            </a:pPr>
            <a:r>
              <a:rPr lang="en-IN" sz="1200" dirty="0"/>
              <a:t>Tested Linear Regression, Random Forest, and </a:t>
            </a:r>
            <a:r>
              <a:rPr lang="en-IN" sz="1200" dirty="0" err="1"/>
              <a:t>XGBoost</a:t>
            </a:r>
            <a:r>
              <a:rPr lang="en-IN" sz="1200" dirty="0"/>
              <a:t> for price prediction.</a:t>
            </a:r>
          </a:p>
          <a:p>
            <a:pPr>
              <a:defRPr sz="2000"/>
            </a:pPr>
            <a:r>
              <a:rPr lang="en-IN" sz="1200" dirty="0"/>
              <a:t>Best Performing Model: </a:t>
            </a:r>
            <a:r>
              <a:rPr lang="en-IN" sz="1200" dirty="0" err="1"/>
              <a:t>XGBoost</a:t>
            </a:r>
            <a:r>
              <a:rPr lang="en-IN" sz="1200" dirty="0"/>
              <a:t> → Highest R² and lowest RMSE.</a:t>
            </a:r>
          </a:p>
          <a:p>
            <a:r>
              <a:rPr lang="en-IN" sz="1200" b="1" dirty="0"/>
              <a:t>Model Comparison Metrics Linear Regression:</a:t>
            </a:r>
            <a:endParaRPr lang="en-I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Performed poorly with a low R² (~0.45).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Struggled to capture non-linear relationships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Decision Tree: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Improved performance with R² around 0.70, but prone to overfitting.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Model was less stable when tested on unseen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Random Forest: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Showed strong predictive ability with R² ~0.82 and lower RMSE compared to Decision Tree.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Reduced overfitting due to ensemble averaging.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 err="1"/>
              <a:t>XGBoost</a:t>
            </a:r>
            <a:r>
              <a:rPr lang="en-IN" sz="1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Best performing model with R² ~0.87 and the lowest RMSE.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Provided the most accurate price predictions and was selected as the winning model for recommendation.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557190"/>
            <a:ext cx="3878139" cy="1671564"/>
          </a:xfrm>
        </p:spPr>
        <p:txBody>
          <a:bodyPr>
            <a:normAutofit/>
          </a:bodyPr>
          <a:lstStyle/>
          <a:p>
            <a:r>
              <a:rPr lang="en-IN" sz="3500"/>
              <a:t>Scenario Modeling &amp; Pricing Recommendations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770CF-B2E2-0D36-B86C-B1D75A49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97" r="27545" b="2"/>
          <a:stretch>
            <a:fillRect/>
          </a:stretch>
        </p:blipFill>
        <p:spPr>
          <a:xfrm>
            <a:off x="4637208" y="557189"/>
            <a:ext cx="3878139" cy="5571898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BCA6CB-915F-4577-E634-D8417E55E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057674"/>
              </p:ext>
            </p:extLst>
          </p:nvPr>
        </p:nvGraphicFramePr>
        <p:xfrm>
          <a:off x="486696" y="2226307"/>
          <a:ext cx="3885185" cy="3902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Summary &amp; Conclusion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BD28FC90-ED09-4CC7-9BBD-A84EE01BB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0000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564</Words>
  <Application>Microsoft Macintosh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2013 - 2022 Theme</vt:lpstr>
      <vt:lpstr>Big Mountain Resort  Executive Presentation</vt:lpstr>
      <vt:lpstr>Problem Identification</vt:lpstr>
      <vt:lpstr>Recommendations &amp; Key Findings</vt:lpstr>
      <vt:lpstr>Exploratory Data Analysis Highlights</vt:lpstr>
      <vt:lpstr>Model Performance</vt:lpstr>
      <vt:lpstr>Scenario Modeling &amp; Pricing Recommendations</vt:lpstr>
      <vt:lpstr>Summary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Kapula, Sowmya</cp:lastModifiedBy>
  <cp:revision>3</cp:revision>
  <dcterms:created xsi:type="dcterms:W3CDTF">2013-01-27T09:14:16Z</dcterms:created>
  <dcterms:modified xsi:type="dcterms:W3CDTF">2025-08-28T06:26:59Z</dcterms:modified>
  <cp:category/>
</cp:coreProperties>
</file>