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9" r:id="rId5"/>
    <p:sldId id="339" r:id="rId6"/>
    <p:sldId id="341" r:id="rId7"/>
    <p:sldId id="344" r:id="rId8"/>
    <p:sldId id="342" r:id="rId9"/>
    <p:sldId id="349" r:id="rId10"/>
    <p:sldId id="345" r:id="rId11"/>
    <p:sldId id="347" r:id="rId12"/>
    <p:sldId id="351" r:id="rId13"/>
    <p:sldId id="35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p:scale>
          <a:sx n="70" d="100"/>
          <a:sy n="70" d="100"/>
        </p:scale>
        <p:origin x="-1086" y="-66"/>
      </p:cViewPr>
      <p:guideLst>
        <p:guide orient="horz" pos="2160"/>
        <p:guide orient="horz" pos="3249"/>
        <p:guide orient="horz" pos="1380"/>
        <p:guide pos="3840"/>
        <p:guide pos="7068"/>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18/11/2024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xmlns="">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sayed564/amazon-sales-dataset" TargetMode="External"/><Relationship Id="rId2" Type="http://schemas.openxmlformats.org/officeDocument/2006/relationships/hyperlink" Target="https://www.kaggle.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p:txBody>
          <a:bodyPr>
            <a:normAutofit fontScale="90000"/>
          </a:bodyPr>
          <a:lstStyle/>
          <a:p>
            <a:pPr algn="ctr"/>
            <a:r>
              <a:rPr lang="en-US" dirty="0"/>
              <a:t>Research Question – </a:t>
            </a:r>
            <a:br>
              <a:rPr lang="en-US" dirty="0"/>
            </a:br>
            <a:r>
              <a:rPr lang="en-US" sz="4000" dirty="0"/>
              <a:t>Tutorial Presentation for Feedback</a:t>
            </a:r>
            <a:br>
              <a:rPr lang="en-US" sz="4000" dirty="0"/>
            </a:br>
            <a:r>
              <a:rPr lang="en-US" sz="2200" dirty="0"/>
              <a:t>Date: </a:t>
            </a:r>
            <a:r>
              <a:rPr lang="en-US" sz="2200" dirty="0" smtClean="0"/>
              <a:t>17</a:t>
            </a:r>
            <a:r>
              <a:rPr lang="en-US" sz="2200" baseline="30000" dirty="0" smtClean="0"/>
              <a:t>th</a:t>
            </a:r>
            <a:r>
              <a:rPr lang="en-US" sz="2200" dirty="0" smtClean="0"/>
              <a:t> November 2024</a:t>
            </a:r>
            <a:r>
              <a:rPr lang="en-US" sz="8000" dirty="0"/>
              <a:t/>
            </a:r>
            <a:br>
              <a:rPr lang="en-US" sz="8000" dirty="0"/>
            </a:b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a:xfrm>
            <a:off x="1004104" y="2115469"/>
            <a:ext cx="10795414" cy="360000"/>
          </a:xfrm>
        </p:spPr>
        <p:txBody>
          <a:bodyPr/>
          <a:lstStyle/>
          <a:p>
            <a:r>
              <a:rPr lang="en-US" sz="2000" dirty="0"/>
              <a:t>Group Name:                                                            Name of Student Presenting</a:t>
            </a:r>
            <a:r>
              <a:rPr lang="en-US" sz="2000" dirty="0" smtClean="0"/>
              <a:t>: </a:t>
            </a:r>
            <a:r>
              <a:rPr lang="en-US" sz="2000" dirty="0" err="1"/>
              <a:t>Sowmya</a:t>
            </a:r>
            <a:r>
              <a:rPr lang="en-US" sz="2000" dirty="0"/>
              <a:t> </a:t>
            </a:r>
            <a:r>
              <a:rPr lang="en-US" sz="2000" dirty="0" err="1"/>
              <a:t>Kondam</a:t>
            </a:r>
            <a:endParaRPr lang="en-US" sz="2000" dirty="0"/>
          </a:p>
          <a:p>
            <a:endParaRPr lang="en-US" sz="2000" dirty="0"/>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965290" y="274320"/>
            <a:ext cx="4045122" cy="736245"/>
          </a:xfrm>
        </p:spPr>
        <p:txBody>
          <a:bodyPr/>
          <a:lstStyle/>
          <a:p>
            <a:pPr algn="just"/>
            <a:r>
              <a:rPr lang="en-GB" dirty="0"/>
              <a:t>7COM1079-2024  Student Group No: </a:t>
            </a:r>
            <a:r>
              <a:rPr lang="en-GB" dirty="0" smtClean="0"/>
              <a:t>A108</a:t>
            </a:r>
            <a:endParaRPr lang="en-GB" dirty="0" smtClean="0"/>
          </a:p>
          <a:p>
            <a:pPr algn="just"/>
            <a:endParaRPr lang="en-GB" dirty="0"/>
          </a:p>
          <a:p>
            <a:pPr algn="just"/>
            <a:r>
              <a:rPr lang="en-GB" dirty="0" smtClean="0"/>
              <a:t> </a:t>
            </a:r>
            <a:endParaRPr lang="en-GB" dirty="0"/>
          </a:p>
        </p:txBody>
      </p:sp>
      <p:sp>
        <p:nvSpPr>
          <p:cNvPr id="5" name="TextBox 4"/>
          <p:cNvSpPr txBox="1"/>
          <p:nvPr/>
        </p:nvSpPr>
        <p:spPr>
          <a:xfrm>
            <a:off x="7114783" y="187890"/>
            <a:ext cx="4346531" cy="1754326"/>
          </a:xfrm>
          <a:prstGeom prst="rect">
            <a:avLst/>
          </a:prstGeom>
          <a:noFill/>
        </p:spPr>
        <p:txBody>
          <a:bodyPr wrap="square" rtlCol="0">
            <a:spAutoFit/>
          </a:bodyPr>
          <a:lstStyle/>
          <a:p>
            <a:pPr algn="just"/>
            <a:r>
              <a:rPr lang="en-GB" dirty="0">
                <a:solidFill>
                  <a:schemeClr val="bg1"/>
                </a:solidFill>
              </a:rPr>
              <a:t>Names of Student Attendees: </a:t>
            </a:r>
            <a:endParaRPr lang="en-GB" dirty="0" smtClean="0">
              <a:solidFill>
                <a:schemeClr val="bg1"/>
              </a:solidFill>
            </a:endParaRPr>
          </a:p>
          <a:p>
            <a:pPr marL="342900" indent="-342900">
              <a:buFont typeface="+mj-lt"/>
              <a:buAutoNum type="arabicParenR"/>
            </a:pPr>
            <a:r>
              <a:rPr lang="en-US" dirty="0" err="1" smtClean="0">
                <a:solidFill>
                  <a:schemeClr val="bg1"/>
                </a:solidFill>
              </a:rPr>
              <a:t>Sowmya</a:t>
            </a:r>
            <a:r>
              <a:rPr lang="en-US" dirty="0" smtClean="0">
                <a:solidFill>
                  <a:schemeClr val="bg1"/>
                </a:solidFill>
              </a:rPr>
              <a:t> </a:t>
            </a:r>
            <a:r>
              <a:rPr lang="en-US" dirty="0" err="1">
                <a:solidFill>
                  <a:schemeClr val="bg1"/>
                </a:solidFill>
              </a:rPr>
              <a:t>Kondam</a:t>
            </a:r>
            <a:endParaRPr lang="en-US" dirty="0">
              <a:solidFill>
                <a:schemeClr val="bg1"/>
              </a:solidFill>
            </a:endParaRPr>
          </a:p>
          <a:p>
            <a:pPr marL="342900" indent="-342900">
              <a:buFont typeface="+mj-lt"/>
              <a:buAutoNum type="arabicParenR"/>
            </a:pPr>
            <a:r>
              <a:rPr lang="en-IN" dirty="0" smtClean="0">
                <a:solidFill>
                  <a:srgbClr val="FF0000"/>
                </a:solidFill>
              </a:rPr>
              <a:t>Student </a:t>
            </a:r>
            <a:r>
              <a:rPr lang="en-IN" dirty="0">
                <a:solidFill>
                  <a:srgbClr val="FF0000"/>
                </a:solidFill>
              </a:rPr>
              <a:t>Name </a:t>
            </a:r>
            <a:r>
              <a:rPr lang="en-IN" dirty="0" smtClean="0">
                <a:solidFill>
                  <a:srgbClr val="FF0000"/>
                </a:solidFill>
              </a:rPr>
              <a:t>2</a:t>
            </a:r>
          </a:p>
          <a:p>
            <a:pPr marL="342900" indent="-342900">
              <a:buFont typeface="+mj-lt"/>
              <a:buAutoNum type="arabicParenR"/>
            </a:pPr>
            <a:r>
              <a:rPr lang="en-IN" dirty="0">
                <a:solidFill>
                  <a:srgbClr val="FF0000"/>
                </a:solidFill>
              </a:rPr>
              <a:t>Student Name </a:t>
            </a:r>
            <a:r>
              <a:rPr lang="en-IN" dirty="0" smtClean="0">
                <a:solidFill>
                  <a:srgbClr val="FF0000"/>
                </a:solidFill>
              </a:rPr>
              <a:t>3</a:t>
            </a:r>
          </a:p>
          <a:p>
            <a:pPr marL="342900" indent="-342900">
              <a:buFont typeface="+mj-lt"/>
              <a:buAutoNum type="arabicParenR"/>
            </a:pPr>
            <a:r>
              <a:rPr lang="en-IN" dirty="0">
                <a:solidFill>
                  <a:srgbClr val="FF0000"/>
                </a:solidFill>
              </a:rPr>
              <a:t>Student Name </a:t>
            </a:r>
            <a:r>
              <a:rPr lang="en-IN" dirty="0" smtClean="0">
                <a:solidFill>
                  <a:srgbClr val="FF0000"/>
                </a:solidFill>
              </a:rPr>
              <a:t>4</a:t>
            </a:r>
          </a:p>
          <a:p>
            <a:pPr marL="342900" indent="-342900">
              <a:buFont typeface="+mj-lt"/>
              <a:buAutoNum type="arabicParenR"/>
            </a:pPr>
            <a:r>
              <a:rPr lang="en-IN" dirty="0">
                <a:solidFill>
                  <a:srgbClr val="FF0000"/>
                </a:solidFill>
              </a:rPr>
              <a:t>Student Name </a:t>
            </a:r>
            <a:r>
              <a:rPr lang="en-IN" dirty="0" smtClean="0">
                <a:solidFill>
                  <a:srgbClr val="FF0000"/>
                </a:solidFill>
              </a:rPr>
              <a:t>5</a:t>
            </a:r>
            <a:endParaRPr lang="en-US" dirty="0">
              <a:solidFill>
                <a:srgbClr val="FF0000"/>
              </a:solidFill>
            </a:endParaRPr>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10</a:t>
            </a:fld>
            <a:endParaRPr lang="en-GB" dirty="0"/>
          </a:p>
        </p:txBody>
      </p:sp>
      <p:sp>
        <p:nvSpPr>
          <p:cNvPr id="6" name="TextBox 5"/>
          <p:cNvSpPr txBox="1"/>
          <p:nvPr/>
        </p:nvSpPr>
        <p:spPr>
          <a:xfrm>
            <a:off x="2169994" y="1828800"/>
            <a:ext cx="6796585" cy="1015663"/>
          </a:xfrm>
          <a:prstGeom prst="rect">
            <a:avLst/>
          </a:prstGeom>
          <a:noFill/>
        </p:spPr>
        <p:txBody>
          <a:bodyPr wrap="square" rtlCol="0">
            <a:spAutoFit/>
          </a:bodyPr>
          <a:lstStyle/>
          <a:p>
            <a:pPr algn="ctr"/>
            <a:r>
              <a:rPr lang="en-IN" sz="6000" dirty="0" smtClean="0"/>
              <a:t>Thanking  You</a:t>
            </a:r>
            <a:endParaRPr lang="en-US" sz="6000" dirty="0"/>
          </a:p>
        </p:txBody>
      </p:sp>
    </p:spTree>
    <p:extLst>
      <p:ext uri="{BB962C8B-B14F-4D97-AF65-F5344CB8AC3E}">
        <p14:creationId xmlns:p14="http://schemas.microsoft.com/office/powerpoint/2010/main" val="226202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EDF47CE-5D5A-6104-A73A-4C8E09C48DA4}"/>
              </a:ext>
            </a:extLst>
          </p:cNvPr>
          <p:cNvSpPr>
            <a:spLocks noGrp="1"/>
          </p:cNvSpPr>
          <p:nvPr>
            <p:ph type="subTitle" idx="1"/>
          </p:nvPr>
        </p:nvSpPr>
        <p:spPr>
          <a:xfrm>
            <a:off x="979052" y="2695573"/>
            <a:ext cx="9769418" cy="230832"/>
          </a:xfrm>
        </p:spPr>
        <p:txBody>
          <a:bodyPr/>
          <a:lstStyle/>
          <a:p>
            <a:pPr algn="ctr" fontAlgn="base"/>
            <a:r>
              <a:rPr lang="en-US" sz="2800" dirty="0"/>
              <a:t>Team Research Project - </a:t>
            </a:r>
            <a:r>
              <a:rPr lang="en-US" sz="2800" dirty="0"/>
              <a:t>Amazon Sales Dataset</a:t>
            </a:r>
          </a:p>
          <a:p>
            <a:pPr algn="ctr"/>
            <a:endParaRPr lang="en-US" sz="2800" dirty="0"/>
          </a:p>
          <a:p>
            <a:pPr algn="ctr"/>
            <a:endParaRPr lang="en-GB" sz="2800" dirty="0"/>
          </a:p>
        </p:txBody>
      </p:sp>
      <p:sp>
        <p:nvSpPr>
          <p:cNvPr id="3" name="Footer Placeholder 2">
            <a:extLst>
              <a:ext uri="{FF2B5EF4-FFF2-40B4-BE49-F238E27FC236}">
                <a16:creationId xmlns:a16="http://schemas.microsoft.com/office/drawing/2014/main" xmlns="" id="{E6EB5BD4-BD08-7B73-D9D9-2582DDE1B3D9}"/>
              </a:ext>
            </a:extLst>
          </p:cNvPr>
          <p:cNvSpPr>
            <a:spLocks noGrp="1"/>
          </p:cNvSpPr>
          <p:nvPr>
            <p:ph type="ftr" sz="quarter" idx="11"/>
          </p:nvPr>
        </p:nvSpPr>
        <p:spPr>
          <a:xfrm>
            <a:off x="2293048" y="828600"/>
            <a:ext cx="7176911" cy="230832"/>
          </a:xfrm>
        </p:spPr>
        <p:txBody>
          <a:bodyPr/>
          <a:lstStyle/>
          <a:p>
            <a:pPr algn="ctr" fontAlgn="base"/>
            <a:r>
              <a:rPr lang="en-US" dirty="0"/>
              <a:t>Team Research Project </a:t>
            </a:r>
            <a:r>
              <a:rPr lang="en-US" dirty="0" smtClean="0"/>
              <a:t>– </a:t>
            </a:r>
            <a:r>
              <a:rPr lang="en-US" b="1" dirty="0"/>
              <a:t>Amazon Sales Dataset</a:t>
            </a:r>
          </a:p>
          <a:p>
            <a:pPr algn="ctr"/>
            <a:endParaRPr lang="en-GB" dirty="0"/>
          </a:p>
        </p:txBody>
      </p:sp>
      <p:sp>
        <p:nvSpPr>
          <p:cNvPr id="4" name="Slide Number Placeholder 3">
            <a:extLst>
              <a:ext uri="{FF2B5EF4-FFF2-40B4-BE49-F238E27FC236}">
                <a16:creationId xmlns:a16="http://schemas.microsoft.com/office/drawing/2014/main" xmlns=""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5" name="TextBox 4"/>
          <p:cNvSpPr txBox="1"/>
          <p:nvPr/>
        </p:nvSpPr>
        <p:spPr>
          <a:xfrm>
            <a:off x="2572427" y="3404695"/>
            <a:ext cx="6455742" cy="369332"/>
          </a:xfrm>
          <a:prstGeom prst="rect">
            <a:avLst/>
          </a:prstGeom>
          <a:noFill/>
        </p:spPr>
        <p:txBody>
          <a:bodyPr wrap="none" rtlCol="0">
            <a:spAutoFit/>
          </a:bodyPr>
          <a:lstStyle/>
          <a:p>
            <a:pPr algn="ctr"/>
            <a:r>
              <a:rPr lang="en-US" dirty="0"/>
              <a:t>Analyzing Consumer Reviews and Pricing Trends on Amazon</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19545" y="649923"/>
            <a:ext cx="7200000" cy="360000"/>
          </a:xfrm>
        </p:spPr>
        <p:txBody>
          <a:bodyPr/>
          <a:lstStyle/>
          <a:p>
            <a:pPr algn="ctr"/>
            <a:r>
              <a:rPr lang="en-US" dirty="0"/>
              <a:t>Dataset Overview</a:t>
            </a:r>
          </a:p>
          <a:p>
            <a:pPr algn="ctr"/>
            <a:endParaRPr lang="en-US" dirty="0"/>
          </a:p>
        </p:txBody>
      </p:sp>
      <p:sp>
        <p:nvSpPr>
          <p:cNvPr id="4" name="Slide Number Placeholder 3"/>
          <p:cNvSpPr>
            <a:spLocks noGrp="1"/>
          </p:cNvSpPr>
          <p:nvPr>
            <p:ph type="sldNum" sz="quarter" idx="12"/>
          </p:nvPr>
        </p:nvSpPr>
        <p:spPr/>
        <p:txBody>
          <a:bodyPr/>
          <a:lstStyle/>
          <a:p>
            <a:fld id="{E4D355CA-84B7-41B1-B164-8BB439CC7C6B}" type="slidenum">
              <a:rPr lang="en-GB" smtClean="0"/>
              <a:pPr/>
              <a:t>3</a:t>
            </a:fld>
            <a:endParaRPr lang="en-GB" dirty="0"/>
          </a:p>
        </p:txBody>
      </p:sp>
      <p:sp>
        <p:nvSpPr>
          <p:cNvPr id="6" name="TextBox 5"/>
          <p:cNvSpPr txBox="1"/>
          <p:nvPr/>
        </p:nvSpPr>
        <p:spPr>
          <a:xfrm>
            <a:off x="814190" y="1077426"/>
            <a:ext cx="10554393" cy="4401205"/>
          </a:xfrm>
          <a:prstGeom prst="rect">
            <a:avLst/>
          </a:prstGeom>
          <a:noFill/>
        </p:spPr>
        <p:txBody>
          <a:bodyPr wrap="square" rtlCol="0">
            <a:spAutoFit/>
          </a:bodyPr>
          <a:lstStyle/>
          <a:p>
            <a:pPr lvl="0"/>
            <a:r>
              <a:rPr lang="en-US" sz="2400" b="1" dirty="0"/>
              <a:t>Dataset Source:</a:t>
            </a:r>
            <a:r>
              <a:rPr lang="en-US" sz="2400" dirty="0"/>
              <a:t> Provided </a:t>
            </a:r>
            <a:r>
              <a:rPr lang="en-US" sz="2400" dirty="0" smtClean="0"/>
              <a:t>from </a:t>
            </a:r>
            <a:r>
              <a:rPr lang="en-US" sz="2400" dirty="0" smtClean="0">
                <a:hlinkClick r:id="rId2"/>
              </a:rPr>
              <a:t>Kaggle.com</a:t>
            </a:r>
            <a:r>
              <a:rPr lang="en-US" sz="2400" dirty="0" smtClean="0"/>
              <a:t>.</a:t>
            </a:r>
          </a:p>
          <a:p>
            <a:r>
              <a:rPr lang="en-IN" sz="2400" dirty="0" smtClean="0"/>
              <a:t>Dataset Name:</a:t>
            </a:r>
            <a:r>
              <a:rPr lang="en-US" sz="2400" b="1" dirty="0"/>
              <a:t> </a:t>
            </a:r>
            <a:r>
              <a:rPr lang="en-US" sz="2400" b="1" dirty="0">
                <a:hlinkClick r:id="rId3"/>
              </a:rPr>
              <a:t>Amazon Sales Dataset</a:t>
            </a:r>
            <a:endParaRPr lang="en-US" sz="2400" b="1" dirty="0"/>
          </a:p>
          <a:p>
            <a:r>
              <a:rPr lang="en-IN" sz="2400" dirty="0" smtClean="0"/>
              <a:t>Dataset </a:t>
            </a:r>
            <a:r>
              <a:rPr lang="en-IN" sz="2400" dirty="0" smtClean="0"/>
              <a:t>Code: </a:t>
            </a:r>
            <a:r>
              <a:rPr lang="en-US" sz="2400" dirty="0" smtClean="0"/>
              <a:t>DS128</a:t>
            </a:r>
            <a:endParaRPr lang="en-US" sz="2400" dirty="0"/>
          </a:p>
          <a:p>
            <a:pPr lvl="0"/>
            <a:endParaRPr lang="en-US" sz="2400" b="1" dirty="0" smtClean="0"/>
          </a:p>
          <a:p>
            <a:pPr lvl="0"/>
            <a:r>
              <a:rPr lang="en-US" sz="2400" b="1" dirty="0" smtClean="0"/>
              <a:t>Introduction of dataset:</a:t>
            </a:r>
            <a:endParaRPr lang="en-US" sz="2400" dirty="0"/>
          </a:p>
          <a:p>
            <a:pPr lvl="0"/>
            <a:endParaRPr lang="en-US" sz="2000" dirty="0" smtClean="0"/>
          </a:p>
          <a:p>
            <a:pPr lvl="0" algn="just"/>
            <a:r>
              <a:rPr lang="en-US" sz="2000" dirty="0"/>
              <a:t>The Amazon Sales Dataset provides detailed information about products on Amazon, including product details such as name, category, and description. It also contains pricing information, including original price, discounted price, and discount percentage, making it useful for analyzing pricing strategies. Customer feedback is captured through ratings, number of reviews, and detailed review content. Additionally, the dataset includes links to product images and pages, offering further context. This dataset is ideal for exploring customer behavior, product performance, and e-commerce trends.</a:t>
            </a:r>
            <a:endParaRPr lang="en-US" sz="2400" dirty="0"/>
          </a:p>
        </p:txBody>
      </p:sp>
    </p:spTree>
    <p:extLst>
      <p:ext uri="{BB962C8B-B14F-4D97-AF65-F5344CB8AC3E}">
        <p14:creationId xmlns:p14="http://schemas.microsoft.com/office/powerpoint/2010/main" val="271715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4</a:t>
            </a:fld>
            <a:endParaRPr lang="en-GB" dirty="0"/>
          </a:p>
        </p:txBody>
      </p:sp>
      <p:sp>
        <p:nvSpPr>
          <p:cNvPr id="6" name="TextBox 5"/>
          <p:cNvSpPr txBox="1"/>
          <p:nvPr/>
        </p:nvSpPr>
        <p:spPr>
          <a:xfrm>
            <a:off x="901871" y="975594"/>
            <a:ext cx="10459233" cy="2923877"/>
          </a:xfrm>
          <a:prstGeom prst="rect">
            <a:avLst/>
          </a:prstGeom>
          <a:noFill/>
        </p:spPr>
        <p:txBody>
          <a:bodyPr wrap="square" rtlCol="0">
            <a:spAutoFit/>
          </a:bodyPr>
          <a:lstStyle/>
          <a:p>
            <a:r>
              <a:rPr lang="en-US" b="1" dirty="0" smtClean="0"/>
              <a:t>Variables:</a:t>
            </a:r>
          </a:p>
          <a:p>
            <a:endParaRPr lang="en-US" dirty="0"/>
          </a:p>
          <a:p>
            <a:pPr lvl="0"/>
            <a:r>
              <a:rPr lang="en-US" sz="2000" b="1" dirty="0"/>
              <a:t>Independent Variables</a:t>
            </a:r>
            <a:r>
              <a:rPr lang="en-US" sz="2000" b="1" dirty="0" smtClean="0"/>
              <a:t>:</a:t>
            </a:r>
            <a:r>
              <a:rPr lang="en-US" sz="2000" dirty="0"/>
              <a:t> </a:t>
            </a:r>
            <a:r>
              <a:rPr lang="en-US" sz="2000" dirty="0" smtClean="0"/>
              <a:t>category</a:t>
            </a:r>
            <a:r>
              <a:rPr lang="en-US" sz="2000" dirty="0"/>
              <a:t>, </a:t>
            </a:r>
            <a:r>
              <a:rPr lang="en-US" sz="2000" dirty="0" smtClean="0"/>
              <a:t>discount _percentage</a:t>
            </a:r>
            <a:r>
              <a:rPr lang="en-US" sz="2000" dirty="0"/>
              <a:t>, </a:t>
            </a:r>
            <a:r>
              <a:rPr lang="en-US" sz="2000" dirty="0" smtClean="0"/>
              <a:t>actual _price</a:t>
            </a:r>
            <a:r>
              <a:rPr lang="en-US" sz="2000" dirty="0"/>
              <a:t>, </a:t>
            </a:r>
            <a:r>
              <a:rPr lang="en-US" sz="2000" dirty="0" smtClean="0"/>
              <a:t>discounted _price</a:t>
            </a:r>
            <a:r>
              <a:rPr lang="en-US" sz="2000" dirty="0"/>
              <a:t>, </a:t>
            </a:r>
            <a:r>
              <a:rPr lang="en-US" sz="2000" dirty="0" smtClean="0"/>
              <a:t>rating _count</a:t>
            </a:r>
            <a:endParaRPr lang="en-US" sz="2000" dirty="0"/>
          </a:p>
          <a:p>
            <a:pPr lvl="0" algn="just"/>
            <a:endParaRPr lang="en-US" dirty="0"/>
          </a:p>
          <a:p>
            <a:pPr lvl="0"/>
            <a:r>
              <a:rPr lang="en-US" b="1" dirty="0"/>
              <a:t>Dependent Variable:</a:t>
            </a:r>
            <a:r>
              <a:rPr lang="en-US" dirty="0"/>
              <a:t> </a:t>
            </a:r>
            <a:r>
              <a:rPr lang="en-US" dirty="0" smtClean="0"/>
              <a:t>rating</a:t>
            </a:r>
            <a:r>
              <a:rPr lang="en-US" dirty="0"/>
              <a:t>, </a:t>
            </a:r>
            <a:r>
              <a:rPr lang="en-US" dirty="0" smtClean="0"/>
              <a:t>review content</a:t>
            </a:r>
            <a:r>
              <a:rPr lang="en-US" dirty="0" smtClean="0"/>
              <a:t>.</a:t>
            </a:r>
            <a:endParaRPr lang="en-US" dirty="0"/>
          </a:p>
          <a:p>
            <a:r>
              <a:rPr lang="en-US" b="1" dirty="0"/>
              <a:t>Dataset Size:</a:t>
            </a:r>
            <a:r>
              <a:rPr lang="en-US" dirty="0"/>
              <a:t> Total Rows: </a:t>
            </a:r>
            <a:r>
              <a:rPr lang="en-US" dirty="0" smtClean="0"/>
              <a:t>1465</a:t>
            </a:r>
            <a:endParaRPr lang="en-US" dirty="0"/>
          </a:p>
          <a:p>
            <a:endParaRPr lang="en-US" b="1" dirty="0" smtClean="0"/>
          </a:p>
          <a:p>
            <a:endParaRPr lang="en-US" b="1" dirty="0"/>
          </a:p>
          <a:p>
            <a:r>
              <a:rPr lang="en-US" dirty="0"/>
              <a:t> </a:t>
            </a:r>
          </a:p>
        </p:txBody>
      </p:sp>
      <p:sp>
        <p:nvSpPr>
          <p:cNvPr id="7" name="TextBox 6"/>
          <p:cNvSpPr txBox="1"/>
          <p:nvPr/>
        </p:nvSpPr>
        <p:spPr>
          <a:xfrm>
            <a:off x="1866378" y="452374"/>
            <a:ext cx="6488482" cy="523220"/>
          </a:xfrm>
          <a:prstGeom prst="rect">
            <a:avLst/>
          </a:prstGeom>
          <a:noFill/>
        </p:spPr>
        <p:txBody>
          <a:bodyPr wrap="square" rtlCol="0">
            <a:spAutoFit/>
          </a:bodyPr>
          <a:lstStyle/>
          <a:p>
            <a:pPr algn="ctr"/>
            <a:r>
              <a:rPr lang="en-US" sz="2800" b="1" dirty="0"/>
              <a:t>Dataset Information</a:t>
            </a:r>
            <a:endParaRPr lang="en-US" sz="2800" dirty="0"/>
          </a:p>
        </p:txBody>
      </p:sp>
      <p:sp>
        <p:nvSpPr>
          <p:cNvPr id="2" name="TextBox 1"/>
          <p:cNvSpPr txBox="1"/>
          <p:nvPr/>
        </p:nvSpPr>
        <p:spPr>
          <a:xfrm>
            <a:off x="1064713" y="3156561"/>
            <a:ext cx="9832932" cy="923330"/>
          </a:xfrm>
          <a:prstGeom prst="rect">
            <a:avLst/>
          </a:prstGeom>
          <a:noFill/>
        </p:spPr>
        <p:txBody>
          <a:bodyPr wrap="square" rtlCol="0">
            <a:spAutoFit/>
          </a:bodyPr>
          <a:lstStyle/>
          <a:p>
            <a:pPr algn="just"/>
            <a:endParaRPr lang="en-US" b="1" dirty="0" smtClean="0"/>
          </a:p>
          <a:p>
            <a:pPr algn="ctr"/>
            <a:r>
              <a:rPr lang="en-US" b="1" dirty="0" smtClean="0"/>
              <a:t>Data </a:t>
            </a:r>
            <a:r>
              <a:rPr lang="en-US" b="1" dirty="0"/>
              <a:t>Snapshot:</a:t>
            </a:r>
            <a:endParaRPr lang="en-US" dirty="0"/>
          </a:p>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704" y="3899471"/>
            <a:ext cx="10058400" cy="1573706"/>
          </a:xfrm>
          <a:prstGeom prst="rect">
            <a:avLst/>
          </a:prstGeom>
        </p:spPr>
      </p:pic>
    </p:spTree>
    <p:extLst>
      <p:ext uri="{BB962C8B-B14F-4D97-AF65-F5344CB8AC3E}">
        <p14:creationId xmlns:p14="http://schemas.microsoft.com/office/powerpoint/2010/main" val="409436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5</a:t>
            </a:fld>
            <a:endParaRPr lang="en-GB" dirty="0"/>
          </a:p>
        </p:txBody>
      </p:sp>
      <p:sp>
        <p:nvSpPr>
          <p:cNvPr id="6" name="TextBox 5"/>
          <p:cNvSpPr txBox="1"/>
          <p:nvPr/>
        </p:nvSpPr>
        <p:spPr>
          <a:xfrm>
            <a:off x="968992" y="1323833"/>
            <a:ext cx="10417168" cy="4093428"/>
          </a:xfrm>
          <a:prstGeom prst="rect">
            <a:avLst/>
          </a:prstGeom>
          <a:noFill/>
        </p:spPr>
        <p:txBody>
          <a:bodyPr wrap="square" rtlCol="0">
            <a:spAutoFit/>
          </a:bodyPr>
          <a:lstStyle/>
          <a:p>
            <a:r>
              <a:rPr lang="en-IN" sz="2000" b="1" dirty="0" smtClean="0"/>
              <a:t>Objectives:</a:t>
            </a:r>
          </a:p>
          <a:p>
            <a:endParaRPr lang="en-US" sz="2000" b="1" dirty="0" smtClean="0"/>
          </a:p>
          <a:p>
            <a:pPr marL="342900" indent="-342900" algn="just">
              <a:buFont typeface="Wingdings" pitchFamily="2" charset="2"/>
              <a:buChar char="Ø"/>
            </a:pPr>
            <a:r>
              <a:rPr lang="en-US" sz="2000" dirty="0"/>
              <a:t>Analyze the impact of product pricing and discount percentages on customer ratings</a:t>
            </a:r>
            <a:r>
              <a:rPr lang="en-US" sz="2000" dirty="0" smtClean="0"/>
              <a:t>.</a:t>
            </a:r>
          </a:p>
          <a:p>
            <a:pPr algn="just"/>
            <a:endParaRPr lang="en-US" sz="2000" dirty="0"/>
          </a:p>
          <a:p>
            <a:pPr marL="342900" indent="-342900" algn="just">
              <a:buFont typeface="Wingdings" pitchFamily="2" charset="2"/>
              <a:buChar char="Ø"/>
            </a:pPr>
            <a:r>
              <a:rPr lang="en-US" sz="2000" dirty="0"/>
              <a:t>Examine the relationship between product categories and customer satisfaction</a:t>
            </a:r>
            <a:r>
              <a:rPr lang="en-US" sz="2000" dirty="0" smtClean="0"/>
              <a:t>.</a:t>
            </a:r>
          </a:p>
          <a:p>
            <a:pPr algn="just"/>
            <a:endParaRPr lang="en-US" sz="2000" dirty="0" smtClean="0"/>
          </a:p>
          <a:p>
            <a:pPr marL="342900" indent="-342900" algn="just">
              <a:buFont typeface="Wingdings" pitchFamily="2" charset="2"/>
              <a:buChar char="Ø"/>
            </a:pPr>
            <a:r>
              <a:rPr lang="en-US" sz="2000" dirty="0" smtClean="0"/>
              <a:t>Explore </a:t>
            </a:r>
            <a:r>
              <a:rPr lang="en-US" sz="2000" dirty="0"/>
              <a:t>the role of review content and rating count in influencing product performance on Amazon.</a:t>
            </a:r>
          </a:p>
          <a:p>
            <a:pPr algn="just"/>
            <a:endParaRPr lang="en-US" sz="2000" dirty="0" smtClean="0"/>
          </a:p>
          <a:p>
            <a:r>
              <a:rPr lang="en-US" sz="2000" b="1" dirty="0" smtClean="0"/>
              <a:t>Research </a:t>
            </a:r>
            <a:r>
              <a:rPr lang="en-US" sz="2000" b="1" dirty="0"/>
              <a:t>Question</a:t>
            </a:r>
            <a:r>
              <a:rPr lang="en-US" sz="2000" dirty="0" smtClean="0"/>
              <a:t>:</a:t>
            </a:r>
          </a:p>
          <a:p>
            <a:endParaRPr lang="en-US" sz="2000" dirty="0"/>
          </a:p>
          <a:p>
            <a:pPr algn="just"/>
            <a:r>
              <a:rPr lang="en-US" sz="2000" dirty="0"/>
              <a:t>How do pricing strategies, discount percentages, and product categories influence customer ratings and reviews on Amazon?</a:t>
            </a:r>
            <a:endParaRPr lang="en-US" sz="2000" b="1" dirty="0" smtClean="0"/>
          </a:p>
        </p:txBody>
      </p:sp>
      <p:sp>
        <p:nvSpPr>
          <p:cNvPr id="7" name="TextBox 6"/>
          <p:cNvSpPr txBox="1"/>
          <p:nvPr/>
        </p:nvSpPr>
        <p:spPr>
          <a:xfrm>
            <a:off x="1766170" y="739036"/>
            <a:ext cx="6488482" cy="954107"/>
          </a:xfrm>
          <a:prstGeom prst="rect">
            <a:avLst/>
          </a:prstGeom>
          <a:noFill/>
        </p:spPr>
        <p:txBody>
          <a:bodyPr wrap="square" rtlCol="0">
            <a:spAutoFit/>
          </a:bodyPr>
          <a:lstStyle/>
          <a:p>
            <a:pPr algn="ctr"/>
            <a:r>
              <a:rPr lang="en-US" sz="2800" b="1" dirty="0"/>
              <a:t>Research </a:t>
            </a:r>
            <a:r>
              <a:rPr lang="en-US" sz="2800" b="1" dirty="0" smtClean="0"/>
              <a:t>Objective &amp; Question</a:t>
            </a:r>
            <a:endParaRPr lang="en-US" sz="2800" dirty="0"/>
          </a:p>
          <a:p>
            <a:pPr algn="ctr"/>
            <a:endParaRPr lang="en-US" sz="2800" dirty="0"/>
          </a:p>
        </p:txBody>
      </p:sp>
    </p:spTree>
    <p:extLst>
      <p:ext uri="{BB962C8B-B14F-4D97-AF65-F5344CB8AC3E}">
        <p14:creationId xmlns:p14="http://schemas.microsoft.com/office/powerpoint/2010/main" val="175758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6</a:t>
            </a:fld>
            <a:endParaRPr lang="en-GB" dirty="0"/>
          </a:p>
        </p:txBody>
      </p:sp>
      <p:sp>
        <p:nvSpPr>
          <p:cNvPr id="6" name="TextBox 5"/>
          <p:cNvSpPr txBox="1"/>
          <p:nvPr/>
        </p:nvSpPr>
        <p:spPr>
          <a:xfrm>
            <a:off x="789140" y="1198550"/>
            <a:ext cx="10697227" cy="3046988"/>
          </a:xfrm>
          <a:prstGeom prst="rect">
            <a:avLst/>
          </a:prstGeom>
          <a:noFill/>
        </p:spPr>
        <p:txBody>
          <a:bodyPr wrap="square" rtlCol="0">
            <a:spAutoFit/>
          </a:bodyPr>
          <a:lstStyle/>
          <a:p>
            <a:pPr algn="just"/>
            <a:r>
              <a:rPr lang="en-US" sz="2400" b="1" dirty="0"/>
              <a:t>Null Hypothesis (H₀</a:t>
            </a:r>
            <a:r>
              <a:rPr lang="en-US" sz="2400" b="1" dirty="0" smtClean="0"/>
              <a:t>):</a:t>
            </a:r>
          </a:p>
          <a:p>
            <a:pPr algn="just"/>
            <a:r>
              <a:rPr lang="en-US" sz="2400" dirty="0" smtClean="0"/>
              <a:t>There </a:t>
            </a:r>
            <a:r>
              <a:rPr lang="en-US" sz="2400" dirty="0"/>
              <a:t>is </a:t>
            </a:r>
            <a:r>
              <a:rPr lang="en-US" sz="2400" b="1" dirty="0"/>
              <a:t>no significant relationship</a:t>
            </a:r>
            <a:r>
              <a:rPr lang="en-US" sz="2400" dirty="0"/>
              <a:t> between product attributes (Discount Percentage, Product Category, Actual Price, Rating Count) and customer satisfaction (Customer Rating and Customer Review Sentiment</a:t>
            </a:r>
            <a:r>
              <a:rPr lang="en-US" sz="2400" dirty="0" smtClean="0"/>
              <a:t>).</a:t>
            </a:r>
          </a:p>
          <a:p>
            <a:pPr algn="just"/>
            <a:endParaRPr lang="en-US" sz="2400" dirty="0"/>
          </a:p>
          <a:p>
            <a:pPr algn="just"/>
            <a:r>
              <a:rPr lang="en-US" sz="2400" b="1" dirty="0"/>
              <a:t>Alternative Hypothesis (H₁</a:t>
            </a:r>
            <a:r>
              <a:rPr lang="en-US" sz="2400" b="1" dirty="0" smtClean="0"/>
              <a:t>):</a:t>
            </a:r>
          </a:p>
          <a:p>
            <a:pPr algn="just"/>
            <a:r>
              <a:rPr lang="en-US" sz="2400" dirty="0" smtClean="0"/>
              <a:t>There </a:t>
            </a:r>
            <a:r>
              <a:rPr lang="en-US" sz="2400" b="1" dirty="0"/>
              <a:t>is a significant relationship</a:t>
            </a:r>
            <a:r>
              <a:rPr lang="en-US" sz="2400" dirty="0"/>
              <a:t> between product attributes and customer satisfaction.</a:t>
            </a:r>
          </a:p>
        </p:txBody>
      </p:sp>
      <p:sp>
        <p:nvSpPr>
          <p:cNvPr id="7" name="TextBox 6"/>
          <p:cNvSpPr txBox="1"/>
          <p:nvPr/>
        </p:nvSpPr>
        <p:spPr>
          <a:xfrm>
            <a:off x="1002081" y="601249"/>
            <a:ext cx="10484285" cy="553998"/>
          </a:xfrm>
          <a:prstGeom prst="rect">
            <a:avLst/>
          </a:prstGeom>
          <a:noFill/>
        </p:spPr>
        <p:txBody>
          <a:bodyPr wrap="square" rtlCol="0">
            <a:spAutoFit/>
          </a:bodyPr>
          <a:lstStyle/>
          <a:p>
            <a:pPr algn="ctr" fontAlgn="base"/>
            <a:r>
              <a:rPr lang="en-US" sz="3000" b="1" dirty="0" smtClean="0"/>
              <a:t>Hypothesis </a:t>
            </a:r>
            <a:r>
              <a:rPr lang="en-US" sz="3000" b="1" dirty="0" smtClean="0"/>
              <a:t>for </a:t>
            </a:r>
            <a:r>
              <a:rPr lang="en-US" sz="3000" b="1" dirty="0"/>
              <a:t>Amazon Sales Dataset</a:t>
            </a:r>
          </a:p>
        </p:txBody>
      </p:sp>
    </p:spTree>
    <p:extLst>
      <p:ext uri="{BB962C8B-B14F-4D97-AF65-F5344CB8AC3E}">
        <p14:creationId xmlns:p14="http://schemas.microsoft.com/office/powerpoint/2010/main" val="366873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7</a:t>
            </a:fld>
            <a:endParaRPr lang="en-GB" dirty="0"/>
          </a:p>
        </p:txBody>
      </p:sp>
      <p:sp>
        <p:nvSpPr>
          <p:cNvPr id="6" name="TextBox 5"/>
          <p:cNvSpPr txBox="1"/>
          <p:nvPr/>
        </p:nvSpPr>
        <p:spPr>
          <a:xfrm>
            <a:off x="914400" y="1555356"/>
            <a:ext cx="10647121" cy="2677656"/>
          </a:xfrm>
          <a:prstGeom prst="rect">
            <a:avLst/>
          </a:prstGeom>
          <a:noFill/>
        </p:spPr>
        <p:txBody>
          <a:bodyPr wrap="square" rtlCol="0">
            <a:spAutoFit/>
          </a:bodyPr>
          <a:lstStyle/>
          <a:p>
            <a:pPr algn="just"/>
            <a:r>
              <a:rPr lang="en-US" sz="2400" b="1" dirty="0" smtClean="0"/>
              <a:t>Correlation </a:t>
            </a:r>
            <a:r>
              <a:rPr lang="en-US" sz="2400" b="1" dirty="0"/>
              <a:t>Analysis</a:t>
            </a:r>
            <a:r>
              <a:rPr lang="en-US" sz="2400" b="1" dirty="0" smtClean="0"/>
              <a:t>:</a:t>
            </a:r>
          </a:p>
          <a:p>
            <a:pPr algn="just"/>
            <a:r>
              <a:rPr lang="en-US" sz="2400" dirty="0" smtClean="0"/>
              <a:t>To assess the strength and direction of the relationship between product attributes and customer satisfaction.</a:t>
            </a:r>
          </a:p>
          <a:p>
            <a:pPr algn="just"/>
            <a:endParaRPr lang="en-US" sz="2400" dirty="0"/>
          </a:p>
          <a:p>
            <a:pPr algn="just"/>
            <a:r>
              <a:rPr lang="en-US" sz="2400" b="1" dirty="0" smtClean="0"/>
              <a:t>P-value: </a:t>
            </a:r>
          </a:p>
          <a:p>
            <a:pPr algn="just"/>
            <a:r>
              <a:rPr lang="en-US" sz="2400" dirty="0" smtClean="0"/>
              <a:t>Used </a:t>
            </a:r>
            <a:r>
              <a:rPr lang="en-US" sz="2400" dirty="0"/>
              <a:t>to determine whether to </a:t>
            </a:r>
            <a:r>
              <a:rPr lang="en-US" sz="2400" b="1" dirty="0"/>
              <a:t>reject</a:t>
            </a:r>
            <a:r>
              <a:rPr lang="en-US" sz="2400" dirty="0"/>
              <a:t> or </a:t>
            </a:r>
            <a:r>
              <a:rPr lang="en-US" sz="2400" b="1" dirty="0"/>
              <a:t>fail to reject</a:t>
            </a:r>
            <a:r>
              <a:rPr lang="en-US" sz="2400" dirty="0"/>
              <a:t> the null hypothesis (α = 0.05).</a:t>
            </a:r>
          </a:p>
        </p:txBody>
      </p:sp>
      <p:sp>
        <p:nvSpPr>
          <p:cNvPr id="7" name="TextBox 6"/>
          <p:cNvSpPr txBox="1"/>
          <p:nvPr/>
        </p:nvSpPr>
        <p:spPr>
          <a:xfrm>
            <a:off x="1227551" y="601249"/>
            <a:ext cx="9632515" cy="954107"/>
          </a:xfrm>
          <a:prstGeom prst="rect">
            <a:avLst/>
          </a:prstGeom>
          <a:noFill/>
        </p:spPr>
        <p:txBody>
          <a:bodyPr wrap="square" rtlCol="0">
            <a:spAutoFit/>
          </a:bodyPr>
          <a:lstStyle/>
          <a:p>
            <a:pPr algn="ctr"/>
            <a:r>
              <a:rPr lang="en-US" sz="2800" b="1" dirty="0"/>
              <a:t>Statistical Testing </a:t>
            </a:r>
            <a:r>
              <a:rPr lang="en-US" sz="2800" b="1" dirty="0" smtClean="0"/>
              <a:t>Approach </a:t>
            </a:r>
            <a:r>
              <a:rPr lang="en-US" sz="2800" b="1" dirty="0" smtClean="0"/>
              <a:t>for </a:t>
            </a:r>
            <a:r>
              <a:rPr lang="en-US" sz="2800" b="1" dirty="0"/>
              <a:t>Amazon Sales Dataset</a:t>
            </a:r>
          </a:p>
          <a:p>
            <a:pPr algn="ctr"/>
            <a:endParaRPr lang="en-US" sz="2800" b="1" dirty="0"/>
          </a:p>
        </p:txBody>
      </p:sp>
    </p:spTree>
    <p:extLst>
      <p:ext uri="{BB962C8B-B14F-4D97-AF65-F5344CB8AC3E}">
        <p14:creationId xmlns:p14="http://schemas.microsoft.com/office/powerpoint/2010/main" val="110818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8</a:t>
            </a:fld>
            <a:endParaRPr lang="en-GB" dirty="0"/>
          </a:p>
        </p:txBody>
      </p:sp>
      <p:sp>
        <p:nvSpPr>
          <p:cNvPr id="6" name="TextBox 5"/>
          <p:cNvSpPr txBox="1"/>
          <p:nvPr/>
        </p:nvSpPr>
        <p:spPr>
          <a:xfrm>
            <a:off x="463462" y="1415442"/>
            <a:ext cx="10972801" cy="830997"/>
          </a:xfrm>
          <a:prstGeom prst="rect">
            <a:avLst/>
          </a:prstGeom>
          <a:noFill/>
        </p:spPr>
        <p:txBody>
          <a:bodyPr wrap="square" rtlCol="0">
            <a:spAutoFit/>
          </a:bodyPr>
          <a:lstStyle/>
          <a:p>
            <a:pPr algn="just"/>
            <a:r>
              <a:rPr lang="en-US" sz="2400" dirty="0" smtClean="0"/>
              <a:t>Based </a:t>
            </a:r>
            <a:r>
              <a:rPr lang="en-US" sz="2400" dirty="0"/>
              <a:t>on p-values, we will either </a:t>
            </a:r>
            <a:r>
              <a:rPr lang="en-US" sz="2400" b="1" dirty="0"/>
              <a:t>accept or reject the null hypothesis</a:t>
            </a:r>
            <a:r>
              <a:rPr lang="en-US" sz="2400" dirty="0"/>
              <a:t>, providing insights into how product attributes impact customer satisfaction.</a:t>
            </a:r>
          </a:p>
        </p:txBody>
      </p:sp>
      <p:sp>
        <p:nvSpPr>
          <p:cNvPr id="7" name="TextBox 6"/>
          <p:cNvSpPr txBox="1"/>
          <p:nvPr/>
        </p:nvSpPr>
        <p:spPr>
          <a:xfrm>
            <a:off x="2066794" y="452374"/>
            <a:ext cx="6488482" cy="523220"/>
          </a:xfrm>
          <a:prstGeom prst="rect">
            <a:avLst/>
          </a:prstGeom>
          <a:noFill/>
        </p:spPr>
        <p:txBody>
          <a:bodyPr wrap="square" rtlCol="0">
            <a:spAutoFit/>
          </a:bodyPr>
          <a:lstStyle/>
          <a:p>
            <a:pPr algn="ctr"/>
            <a:r>
              <a:rPr lang="en-US" sz="2800" b="1" dirty="0"/>
              <a:t>Expected </a:t>
            </a:r>
            <a:r>
              <a:rPr lang="en-US" sz="2800" b="1" dirty="0" smtClean="0"/>
              <a:t>Outcome</a:t>
            </a:r>
            <a:endParaRPr lang="en-US" sz="2800" b="1" dirty="0"/>
          </a:p>
        </p:txBody>
      </p:sp>
    </p:spTree>
    <p:extLst>
      <p:ext uri="{BB962C8B-B14F-4D97-AF65-F5344CB8AC3E}">
        <p14:creationId xmlns:p14="http://schemas.microsoft.com/office/powerpoint/2010/main" val="361570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D355CA-84B7-41B1-B164-8BB439CC7C6B}" type="slidenum">
              <a:rPr lang="en-GB" smtClean="0"/>
              <a:pPr/>
              <a:t>9</a:t>
            </a:fld>
            <a:endParaRPr lang="en-GB" dirty="0"/>
          </a:p>
        </p:txBody>
      </p:sp>
      <p:sp>
        <p:nvSpPr>
          <p:cNvPr id="6" name="TextBox 5"/>
          <p:cNvSpPr txBox="1"/>
          <p:nvPr/>
        </p:nvSpPr>
        <p:spPr>
          <a:xfrm>
            <a:off x="2981195" y="663879"/>
            <a:ext cx="4171167" cy="523220"/>
          </a:xfrm>
          <a:prstGeom prst="rect">
            <a:avLst/>
          </a:prstGeom>
          <a:noFill/>
        </p:spPr>
        <p:txBody>
          <a:bodyPr wrap="square" rtlCol="0">
            <a:spAutoFit/>
          </a:bodyPr>
          <a:lstStyle/>
          <a:p>
            <a:pPr algn="ctr"/>
            <a:r>
              <a:rPr lang="en-IN" sz="2800" b="1" dirty="0" smtClean="0"/>
              <a:t>Python Code</a:t>
            </a:r>
            <a:endParaRPr 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633538"/>
            <a:ext cx="9677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00629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3c474641-ec36-472f-b125-6b1b0910eaa4"/>
    <ds:schemaRef ds:uri="4ad138b4-2b68-4b70-945d-07f8f18b1c9a"/>
    <ds:schemaRef ds:uri="http://www.w3.org/XML/1998/namespace"/>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11636</TotalTime>
  <Words>436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Herts Theme</vt:lpstr>
      <vt:lpstr>Research Question –  Tutorial Presentation for Feedback Date: 17th November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Veera Batthula</cp:lastModifiedBy>
  <cp:revision>305</cp:revision>
  <dcterms:created xsi:type="dcterms:W3CDTF">2019-10-01T08:37:56Z</dcterms:created>
  <dcterms:modified xsi:type="dcterms:W3CDTF">2024-11-18T22:23:21Z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