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2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40A6A-5FC5-475A-8ACB-C12169C141A1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735A-A2CF-4C1E-82C0-8D4AA7B7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735A-A2CF-4C1E-82C0-8D4AA7B78A9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3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Let use see how many applications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735A-A2CF-4C1E-82C0-8D4AA7B78A9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1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0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9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4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3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0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0FDC-E614-4B53-856F-A4147D0A8334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9991-5914-44BC-B1DD-741C363CB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Purchase Invoice Data Entry into 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252" y="3602038"/>
            <a:ext cx="8396748" cy="557007"/>
          </a:xfrm>
        </p:spPr>
        <p:txBody>
          <a:bodyPr>
            <a:normAutofit fontScale="92500"/>
          </a:bodyPr>
          <a:lstStyle/>
          <a:p>
            <a:r>
              <a:rPr lang="en-IN" sz="2200" dirty="0"/>
              <a:t>Read data from purchase invoices (PDF) and enter into Accounting System</a:t>
            </a:r>
          </a:p>
        </p:txBody>
      </p:sp>
    </p:spTree>
    <p:extLst>
      <p:ext uri="{BB962C8B-B14F-4D97-AF65-F5344CB8AC3E}">
        <p14:creationId xmlns:p14="http://schemas.microsoft.com/office/powerpoint/2010/main" val="99801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7EB2D2-6A5E-40C7-9660-4198EBE4B4AB}"/>
              </a:ext>
            </a:extLst>
          </p:cNvPr>
          <p:cNvSpPr/>
          <p:nvPr/>
        </p:nvSpPr>
        <p:spPr>
          <a:xfrm>
            <a:off x="178085" y="2044559"/>
            <a:ext cx="11835829" cy="29384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F3DFD86-21FB-4DDD-9FF9-6A9F0B03530E}"/>
              </a:ext>
            </a:extLst>
          </p:cNvPr>
          <p:cNvSpPr/>
          <p:nvPr/>
        </p:nvSpPr>
        <p:spPr>
          <a:xfrm>
            <a:off x="429790" y="2835670"/>
            <a:ext cx="2856214" cy="1479475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Read Purchase </a:t>
            </a:r>
            <a:br>
              <a:rPr lang="en-IN" sz="2000" dirty="0"/>
            </a:br>
            <a:r>
              <a:rPr lang="en-IN" sz="2000" dirty="0"/>
              <a:t>Invoice Data </a:t>
            </a:r>
            <a:br>
              <a:rPr lang="en-IN" sz="2000" dirty="0"/>
            </a:br>
            <a:r>
              <a:rPr lang="en-IN" sz="2000" dirty="0"/>
              <a:t>(PDF)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05EA7E3-ECD6-47E2-BC37-925E12196BC0}"/>
              </a:ext>
            </a:extLst>
          </p:cNvPr>
          <p:cNvSpPr/>
          <p:nvPr/>
        </p:nvSpPr>
        <p:spPr>
          <a:xfrm>
            <a:off x="2833940" y="2835673"/>
            <a:ext cx="3000846" cy="147947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Enter data in ERP System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(Cloud)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20A9F35-0ABE-4353-9B6D-2722A3398FD7}"/>
              </a:ext>
            </a:extLst>
          </p:cNvPr>
          <p:cNvSpPr/>
          <p:nvPr/>
        </p:nvSpPr>
        <p:spPr>
          <a:xfrm>
            <a:off x="5407631" y="2835672"/>
            <a:ext cx="3274032" cy="14794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Download 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(Excel file)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32EFD51-8634-4323-AC36-9125DA9904AD}"/>
              </a:ext>
            </a:extLst>
          </p:cNvPr>
          <p:cNvSpPr/>
          <p:nvPr/>
        </p:nvSpPr>
        <p:spPr>
          <a:xfrm>
            <a:off x="8375162" y="2835670"/>
            <a:ext cx="3387048" cy="14794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Sending Email to superior (Email)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270C7-56EA-43EF-81C1-D04A27A02C2D}"/>
              </a:ext>
            </a:extLst>
          </p:cNvPr>
          <p:cNvSpPr txBox="1"/>
          <p:nvPr/>
        </p:nvSpPr>
        <p:spPr>
          <a:xfrm>
            <a:off x="3239785" y="410966"/>
            <a:ext cx="6520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5">
                    <a:lumMod val="50000"/>
                  </a:schemeClr>
                </a:solidFill>
              </a:rPr>
              <a:t>Purchase Invoice Data Entry Into ERP - Demo</a:t>
            </a:r>
          </a:p>
        </p:txBody>
      </p:sp>
    </p:spTree>
    <p:extLst>
      <p:ext uri="{BB962C8B-B14F-4D97-AF65-F5344CB8AC3E}">
        <p14:creationId xmlns:p14="http://schemas.microsoft.com/office/powerpoint/2010/main" val="33604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3177" y="83121"/>
            <a:ext cx="1071716" cy="5604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26" y="2666907"/>
            <a:ext cx="790908" cy="776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cxnSp>
        <p:nvCxnSpPr>
          <p:cNvPr id="7" name="Straight Arrow Connector 6"/>
          <p:cNvCxnSpPr>
            <a:cxnSpLocks/>
            <a:stCxn id="4" idx="4"/>
            <a:endCxn id="9" idx="0"/>
          </p:cNvCxnSpPr>
          <p:nvPr/>
        </p:nvCxnSpPr>
        <p:spPr>
          <a:xfrm flipH="1">
            <a:off x="3354328" y="643559"/>
            <a:ext cx="4707" cy="502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87155" y="3251484"/>
            <a:ext cx="1563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to file folder and read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50" y="1146427"/>
            <a:ext cx="765156" cy="592081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  <a:stCxn id="14" idx="2"/>
            <a:endCxn id="5" idx="0"/>
          </p:cNvCxnSpPr>
          <p:nvPr/>
        </p:nvCxnSpPr>
        <p:spPr>
          <a:xfrm flipH="1">
            <a:off x="3333780" y="2238697"/>
            <a:ext cx="647" cy="428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6226" y="1684699"/>
            <a:ext cx="167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</a:t>
            </a:r>
            <a:r>
              <a:rPr lang="en-I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Akaunting</a:t>
            </a:r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Website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2568533" y="4284276"/>
            <a:ext cx="1592826" cy="1192821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 contain .PDF files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7272" y="5922395"/>
            <a:ext cx="1734808" cy="831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File Doesn't Contain PDF Files</a:t>
            </a:r>
          </a:p>
        </p:txBody>
      </p:sp>
      <p:cxnSp>
        <p:nvCxnSpPr>
          <p:cNvPr id="36" name="Straight Arrow Connector 35"/>
          <p:cNvCxnSpPr>
            <a:cxnSpLocks/>
            <a:stCxn id="8" idx="2"/>
            <a:endCxn id="16" idx="0"/>
          </p:cNvCxnSpPr>
          <p:nvPr/>
        </p:nvCxnSpPr>
        <p:spPr>
          <a:xfrm flipH="1">
            <a:off x="3364946" y="3805482"/>
            <a:ext cx="3874" cy="4787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28" idx="0"/>
          </p:cNvCxnSpPr>
          <p:nvPr/>
        </p:nvCxnSpPr>
        <p:spPr>
          <a:xfrm flipH="1">
            <a:off x="3354676" y="5477097"/>
            <a:ext cx="10270" cy="445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63" y="97735"/>
            <a:ext cx="1061882" cy="60693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268497" y="907623"/>
            <a:ext cx="1784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require Fields From PDF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080" y="1781032"/>
            <a:ext cx="651387" cy="63898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732637" y="2316447"/>
            <a:ext cx="2856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invoice data from captured fields of PDF into </a:t>
            </a:r>
            <a:r>
              <a:rPr lang="en-I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Akaunting</a:t>
            </a:r>
            <a:endParaRPr lang="en-IN" sz="15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16" y="5356760"/>
            <a:ext cx="707920" cy="685971"/>
          </a:xfrm>
          <a:prstGeom prst="rect">
            <a:avLst/>
          </a:prstGeom>
        </p:spPr>
      </p:pic>
      <p:cxnSp>
        <p:nvCxnSpPr>
          <p:cNvPr id="61" name="Elbow Connector 60"/>
          <p:cNvCxnSpPr>
            <a:cxnSpLocks/>
            <a:stCxn id="16" idx="3"/>
            <a:endCxn id="55" idx="1"/>
          </p:cNvCxnSpPr>
          <p:nvPr/>
        </p:nvCxnSpPr>
        <p:spPr>
          <a:xfrm flipV="1">
            <a:off x="4161359" y="401205"/>
            <a:ext cx="3417104" cy="44794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588909" y="6061347"/>
            <a:ext cx="1334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 from </a:t>
            </a:r>
            <a:r>
              <a:rPr lang="en-I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Akaunting</a:t>
            </a:r>
            <a:endParaRPr lang="en-I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Oval 63"/>
          <p:cNvSpPr/>
          <p:nvPr/>
        </p:nvSpPr>
        <p:spPr>
          <a:xfrm>
            <a:off x="5141824" y="6094706"/>
            <a:ext cx="1061882" cy="48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>
          <a:xfrm>
            <a:off x="8160774" y="1461621"/>
            <a:ext cx="0" cy="319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60774" y="2832442"/>
            <a:ext cx="0" cy="419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8" idx="3"/>
            <a:endCxn id="64" idx="2"/>
          </p:cNvCxnSpPr>
          <p:nvPr/>
        </p:nvCxnSpPr>
        <p:spPr>
          <a:xfrm>
            <a:off x="4222080" y="6338347"/>
            <a:ext cx="919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6482" y="4448509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05" y="3240057"/>
            <a:ext cx="745338" cy="700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3083" y="3896776"/>
            <a:ext cx="2615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Purchase Invoice Excel file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25" y="4732988"/>
            <a:ext cx="689506" cy="6238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89320" y="5414630"/>
            <a:ext cx="25920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Mail the </a:t>
            </a:r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Purchase invoice excel file to finance lead</a:t>
            </a:r>
          </a:p>
        </p:txBody>
      </p: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8160773" y="4450774"/>
            <a:ext cx="605" cy="282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3"/>
            <a:endCxn id="59" idx="0"/>
          </p:cNvCxnSpPr>
          <p:nvPr/>
        </p:nvCxnSpPr>
        <p:spPr>
          <a:xfrm>
            <a:off x="8506131" y="5044911"/>
            <a:ext cx="1916645" cy="31184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203706" y="6358011"/>
            <a:ext cx="3385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67550" y="5523234"/>
            <a:ext cx="64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742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9FD4D1-4A15-4096-987F-18E0F66EE91E}"/>
              </a:ext>
            </a:extLst>
          </p:cNvPr>
          <p:cNvSpPr/>
          <p:nvPr/>
        </p:nvSpPr>
        <p:spPr>
          <a:xfrm>
            <a:off x="5057775" y="3211659"/>
            <a:ext cx="1924050" cy="164609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Purchase Invoice Data Entry into ERP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E384C8-1FA6-4D11-A7D5-6761DCEAB081}"/>
              </a:ext>
            </a:extLst>
          </p:cNvPr>
          <p:cNvSpPr/>
          <p:nvPr/>
        </p:nvSpPr>
        <p:spPr>
          <a:xfrm>
            <a:off x="7372348" y="2287995"/>
            <a:ext cx="1314449" cy="798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12 Clicks activities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97166-C3E5-4403-B9FE-F179CB1FE50B}"/>
              </a:ext>
            </a:extLst>
          </p:cNvPr>
          <p:cNvSpPr/>
          <p:nvPr/>
        </p:nvSpPr>
        <p:spPr>
          <a:xfrm>
            <a:off x="7360444" y="4805362"/>
            <a:ext cx="1314449" cy="798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8 Paste activities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284CA-0A4A-4B34-8C59-1F94E74B141A}"/>
              </a:ext>
            </a:extLst>
          </p:cNvPr>
          <p:cNvSpPr/>
          <p:nvPr/>
        </p:nvSpPr>
        <p:spPr>
          <a:xfrm>
            <a:off x="7800976" y="3521482"/>
            <a:ext cx="1314449" cy="798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8 Copy activities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8F60F2F-3686-48C2-96A8-B612303A98E0}"/>
              </a:ext>
            </a:extLst>
          </p:cNvPr>
          <p:cNvSpPr/>
          <p:nvPr/>
        </p:nvSpPr>
        <p:spPr>
          <a:xfrm>
            <a:off x="9039225" y="2419352"/>
            <a:ext cx="1066800" cy="333374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1A795A-95D1-4EF0-A1FC-BB0433288F6A}"/>
              </a:ext>
            </a:extLst>
          </p:cNvPr>
          <p:cNvSpPr/>
          <p:nvPr/>
        </p:nvSpPr>
        <p:spPr>
          <a:xfrm>
            <a:off x="3519488" y="2287995"/>
            <a:ext cx="1314449" cy="798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12 Clicks activities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CD7B51-3B07-486F-AC78-B811258A5886}"/>
              </a:ext>
            </a:extLst>
          </p:cNvPr>
          <p:cNvSpPr/>
          <p:nvPr/>
        </p:nvSpPr>
        <p:spPr>
          <a:xfrm>
            <a:off x="3500440" y="4859745"/>
            <a:ext cx="1314449" cy="798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10 Paste activities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C5F24-B421-4790-8E41-FA97F6CBC65D}"/>
              </a:ext>
            </a:extLst>
          </p:cNvPr>
          <p:cNvSpPr/>
          <p:nvPr/>
        </p:nvSpPr>
        <p:spPr>
          <a:xfrm>
            <a:off x="2771776" y="3573870"/>
            <a:ext cx="1314449" cy="798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10 Copy activities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EEF1E6D-69C7-4F62-820D-61F41206B51F}"/>
              </a:ext>
            </a:extLst>
          </p:cNvPr>
          <p:cNvSpPr/>
          <p:nvPr/>
        </p:nvSpPr>
        <p:spPr>
          <a:xfrm rot="10800000">
            <a:off x="1933578" y="2419350"/>
            <a:ext cx="1066800" cy="333374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D599B8-7B79-4737-9DA0-E4F437BCB5E0}"/>
              </a:ext>
            </a:extLst>
          </p:cNvPr>
          <p:cNvSpPr/>
          <p:nvPr/>
        </p:nvSpPr>
        <p:spPr>
          <a:xfrm>
            <a:off x="10210800" y="3425603"/>
            <a:ext cx="1857375" cy="10225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28 Event</a:t>
            </a:r>
            <a:br>
              <a:rPr lang="en-IN" dirty="0"/>
            </a:br>
            <a:r>
              <a:rPr lang="en-IN" dirty="0"/>
              <a:t>36 Sec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3A4964-8A87-43C8-BB98-5BA8A617A854}"/>
              </a:ext>
            </a:extLst>
          </p:cNvPr>
          <p:cNvSpPr/>
          <p:nvPr/>
        </p:nvSpPr>
        <p:spPr>
          <a:xfrm>
            <a:off x="123825" y="3425603"/>
            <a:ext cx="1857375" cy="10225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32 Event</a:t>
            </a:r>
            <a:br>
              <a:rPr lang="en-IN" dirty="0"/>
            </a:br>
            <a:r>
              <a:rPr lang="en-IN" dirty="0"/>
              <a:t>1 Min 55 Sec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94DC0-A34F-4636-A995-3E5194D54A9E}"/>
              </a:ext>
            </a:extLst>
          </p:cNvPr>
          <p:cNvSpPr/>
          <p:nvPr/>
        </p:nvSpPr>
        <p:spPr>
          <a:xfrm>
            <a:off x="2597061" y="86056"/>
            <a:ext cx="6907961" cy="116282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EDD85-86E1-4B1E-BBCD-D0ABAAF64C67}"/>
              </a:ext>
            </a:extLst>
          </p:cNvPr>
          <p:cNvSpPr txBox="1"/>
          <p:nvPr/>
        </p:nvSpPr>
        <p:spPr>
          <a:xfrm flipH="1">
            <a:off x="3304603" y="131094"/>
            <a:ext cx="24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of Applications - 4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E1226-604C-4BD1-83A2-A36F4F767B3B}"/>
              </a:ext>
            </a:extLst>
          </p:cNvPr>
          <p:cNvSpPr txBox="1"/>
          <p:nvPr/>
        </p:nvSpPr>
        <p:spPr>
          <a:xfrm>
            <a:off x="2284110" y="1534540"/>
            <a:ext cx="3074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Human – Manual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1E7A9-702D-4739-A510-239D4EA5EAA8}"/>
              </a:ext>
            </a:extLst>
          </p:cNvPr>
          <p:cNvSpPr txBox="1"/>
          <p:nvPr/>
        </p:nvSpPr>
        <p:spPr>
          <a:xfrm>
            <a:off x="7166659" y="1484497"/>
            <a:ext cx="4012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Robots – Digital Workflow Process</a:t>
            </a:r>
          </a:p>
        </p:txBody>
      </p:sp>
      <p:pic>
        <p:nvPicPr>
          <p:cNvPr id="39" name="Content Placeholder 5">
            <a:extLst>
              <a:ext uri="{FF2B5EF4-FFF2-40B4-BE49-F238E27FC236}">
                <a16:creationId xmlns:a16="http://schemas.microsoft.com/office/drawing/2014/main" id="{30E2C46E-E12C-4CCF-9583-778D060A9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5100" y="579717"/>
            <a:ext cx="648929" cy="60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8AE2850-DE86-44B7-AA1D-0D84C4935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2" y="642926"/>
            <a:ext cx="854919" cy="5278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CDB37CF-F7AF-4F61-8F0F-9695FECD10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09" y="563247"/>
            <a:ext cx="768452" cy="61988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32AA6E-EB13-4A3B-AAA8-4DC979A78C16}"/>
              </a:ext>
            </a:extLst>
          </p:cNvPr>
          <p:cNvCxnSpPr>
            <a:cxnSpLocks/>
          </p:cNvCxnSpPr>
          <p:nvPr/>
        </p:nvCxnSpPr>
        <p:spPr>
          <a:xfrm>
            <a:off x="6763739" y="4678468"/>
            <a:ext cx="596705" cy="2915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7AA0C7-F2A1-45B1-B1F4-BE8C95B98E1C}"/>
              </a:ext>
            </a:extLst>
          </p:cNvPr>
          <p:cNvCxnSpPr>
            <a:cxnSpLocks/>
          </p:cNvCxnSpPr>
          <p:nvPr/>
        </p:nvCxnSpPr>
        <p:spPr>
          <a:xfrm flipV="1">
            <a:off x="6840940" y="3044217"/>
            <a:ext cx="723905" cy="2943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6F69DD-3B64-47DE-A4AC-789DAB231AAF}"/>
              </a:ext>
            </a:extLst>
          </p:cNvPr>
          <p:cNvCxnSpPr>
            <a:cxnSpLocks/>
          </p:cNvCxnSpPr>
          <p:nvPr/>
        </p:nvCxnSpPr>
        <p:spPr>
          <a:xfrm flipV="1">
            <a:off x="7105649" y="3998225"/>
            <a:ext cx="609601" cy="364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FDC3A8-0F0D-46EB-9DA9-F5CC93779BC7}"/>
              </a:ext>
            </a:extLst>
          </p:cNvPr>
          <p:cNvCxnSpPr>
            <a:cxnSpLocks/>
          </p:cNvCxnSpPr>
          <p:nvPr/>
        </p:nvCxnSpPr>
        <p:spPr>
          <a:xfrm flipH="1" flipV="1">
            <a:off x="4696211" y="3044217"/>
            <a:ext cx="573109" cy="3467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8A3838-459B-4AFF-894C-BA4F689DD5F3}"/>
              </a:ext>
            </a:extLst>
          </p:cNvPr>
          <p:cNvCxnSpPr>
            <a:cxnSpLocks/>
          </p:cNvCxnSpPr>
          <p:nvPr/>
        </p:nvCxnSpPr>
        <p:spPr>
          <a:xfrm flipH="1">
            <a:off x="4216796" y="4034704"/>
            <a:ext cx="71715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124674-D47E-4A3C-B51B-F8E1110306F7}"/>
              </a:ext>
            </a:extLst>
          </p:cNvPr>
          <p:cNvCxnSpPr>
            <a:cxnSpLocks/>
          </p:cNvCxnSpPr>
          <p:nvPr/>
        </p:nvCxnSpPr>
        <p:spPr>
          <a:xfrm flipH="1">
            <a:off x="4696212" y="4678468"/>
            <a:ext cx="573108" cy="2915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7C991A9-09AF-400C-9987-434BB31CF3FB}"/>
              </a:ext>
            </a:extLst>
          </p:cNvPr>
          <p:cNvSpPr/>
          <p:nvPr/>
        </p:nvSpPr>
        <p:spPr>
          <a:xfrm>
            <a:off x="7902601" y="395282"/>
            <a:ext cx="1174724" cy="7331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 30 fields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C9BD04-C05B-4FCC-9492-764F56E26179}"/>
              </a:ext>
            </a:extLst>
          </p:cNvPr>
          <p:cNvCxnSpPr>
            <a:cxnSpLocks/>
          </p:cNvCxnSpPr>
          <p:nvPr/>
        </p:nvCxnSpPr>
        <p:spPr>
          <a:xfrm flipH="1">
            <a:off x="6019800" y="334124"/>
            <a:ext cx="19050" cy="7779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17C4BDC-ADC4-44F3-BD54-399613B477D0}"/>
              </a:ext>
            </a:extLst>
          </p:cNvPr>
          <p:cNvSpPr/>
          <p:nvPr/>
        </p:nvSpPr>
        <p:spPr>
          <a:xfrm>
            <a:off x="6360730" y="395283"/>
            <a:ext cx="1170529" cy="73310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3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Screens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C08E1EF-1B68-47FE-956B-B9CBC5F33835}"/>
              </a:ext>
            </a:extLst>
          </p:cNvPr>
          <p:cNvCxnSpPr>
            <a:cxnSpLocks/>
          </p:cNvCxnSpPr>
          <p:nvPr/>
        </p:nvCxnSpPr>
        <p:spPr>
          <a:xfrm flipH="1">
            <a:off x="7715250" y="361950"/>
            <a:ext cx="19050" cy="7779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CE070E-2534-4698-8166-827D0271B997}"/>
              </a:ext>
            </a:extLst>
          </p:cNvPr>
          <p:cNvSpPr/>
          <p:nvPr/>
        </p:nvSpPr>
        <p:spPr>
          <a:xfrm>
            <a:off x="3425487" y="528346"/>
            <a:ext cx="791309" cy="5812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ERP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3B5A9-D0D1-4F0E-A57D-69A2B8E9BA91}"/>
              </a:ext>
            </a:extLst>
          </p:cNvPr>
          <p:cNvSpPr txBox="1"/>
          <p:nvPr/>
        </p:nvSpPr>
        <p:spPr>
          <a:xfrm flipH="1">
            <a:off x="608398" y="4502462"/>
            <a:ext cx="80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AHT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AAE0D-8187-4249-875D-05BD215C800F}"/>
              </a:ext>
            </a:extLst>
          </p:cNvPr>
          <p:cNvSpPr txBox="1"/>
          <p:nvPr/>
        </p:nvSpPr>
        <p:spPr>
          <a:xfrm flipH="1">
            <a:off x="10778132" y="4500752"/>
            <a:ext cx="80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AHT</a:t>
            </a:r>
          </a:p>
        </p:txBody>
      </p:sp>
    </p:spTree>
    <p:extLst>
      <p:ext uri="{BB962C8B-B14F-4D97-AF65-F5344CB8AC3E}">
        <p14:creationId xmlns:p14="http://schemas.microsoft.com/office/powerpoint/2010/main" val="22850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  <p:bldP spid="28" grpId="0"/>
      <p:bldP spid="29" grpId="0"/>
      <p:bldP spid="68" grpId="0" animBg="1"/>
      <p:bldP spid="79" grpId="0" animBg="1"/>
      <p:bldP spid="6" grpId="0" animBg="1"/>
      <p:bldP spid="2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9D54D-41A4-46CE-8935-8E9226CDF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28559"/>
              </p:ext>
            </p:extLst>
          </p:nvPr>
        </p:nvGraphicFramePr>
        <p:xfrm>
          <a:off x="2362962" y="2132424"/>
          <a:ext cx="6662040" cy="209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628299249"/>
                    </a:ext>
                  </a:extLst>
                </a:gridCol>
                <a:gridCol w="1691196">
                  <a:extLst>
                    <a:ext uri="{9D8B030D-6E8A-4147-A177-3AD203B41FA5}">
                      <a16:colId xmlns:a16="http://schemas.microsoft.com/office/drawing/2014/main" val="755380157"/>
                    </a:ext>
                  </a:extLst>
                </a:gridCol>
                <a:gridCol w="2061020">
                  <a:extLst>
                    <a:ext uri="{9D8B030D-6E8A-4147-A177-3AD203B41FA5}">
                      <a16:colId xmlns:a16="http://schemas.microsoft.com/office/drawing/2014/main" val="2875544393"/>
                    </a:ext>
                  </a:extLst>
                </a:gridCol>
              </a:tblGrid>
              <a:tr h="48325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Key Measures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 Transaction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 100 transaction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7852"/>
                  </a:ext>
                </a:extLst>
              </a:tr>
              <a:tr h="482886">
                <a:tc>
                  <a:txBody>
                    <a:bodyPr/>
                    <a:lstStyle/>
                    <a:p>
                      <a:r>
                        <a:rPr lang="en-IN" dirty="0"/>
                        <a:t>Total Events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17697"/>
                  </a:ext>
                </a:extLst>
              </a:tr>
              <a:tr h="563152">
                <a:tc>
                  <a:txBody>
                    <a:bodyPr/>
                    <a:lstStyle/>
                    <a:p>
                      <a:r>
                        <a:rPr lang="en-IN" dirty="0"/>
                        <a:t>Total Fields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45609"/>
                  </a:ext>
                </a:extLst>
              </a:tr>
              <a:tr h="563152">
                <a:tc>
                  <a:txBody>
                    <a:bodyPr/>
                    <a:lstStyle/>
                    <a:p>
                      <a:r>
                        <a:rPr lang="en-IN" sz="1800" dirty="0"/>
                        <a:t>Average Handling Time (</a:t>
                      </a:r>
                      <a:r>
                        <a:rPr lang="en-IN" sz="1600" dirty="0"/>
                        <a:t>AHT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 sec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3600 sec (60 min)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85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4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A9E7-0227-4533-800D-7542EC63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4F83-9664-4E69-B3A4-4C4E7D33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67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BDC962-DF80-41AF-919F-B25C9D2AB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31557"/>
              </p:ext>
            </p:extLst>
          </p:nvPr>
        </p:nvGraphicFramePr>
        <p:xfrm>
          <a:off x="2342414" y="3848209"/>
          <a:ext cx="6662040" cy="209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628299249"/>
                    </a:ext>
                  </a:extLst>
                </a:gridCol>
                <a:gridCol w="1691196">
                  <a:extLst>
                    <a:ext uri="{9D8B030D-6E8A-4147-A177-3AD203B41FA5}">
                      <a16:colId xmlns:a16="http://schemas.microsoft.com/office/drawing/2014/main" val="755380157"/>
                    </a:ext>
                  </a:extLst>
                </a:gridCol>
                <a:gridCol w="2061020">
                  <a:extLst>
                    <a:ext uri="{9D8B030D-6E8A-4147-A177-3AD203B41FA5}">
                      <a16:colId xmlns:a16="http://schemas.microsoft.com/office/drawing/2014/main" val="2875544393"/>
                    </a:ext>
                  </a:extLst>
                </a:gridCol>
              </a:tblGrid>
              <a:tr h="48325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Key Measures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 Transaction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 100 transaction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7852"/>
                  </a:ext>
                </a:extLst>
              </a:tr>
              <a:tr h="482886">
                <a:tc>
                  <a:txBody>
                    <a:bodyPr/>
                    <a:lstStyle/>
                    <a:p>
                      <a:r>
                        <a:rPr lang="en-IN" dirty="0"/>
                        <a:t>Total Events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17697"/>
                  </a:ext>
                </a:extLst>
              </a:tr>
              <a:tr h="563152">
                <a:tc>
                  <a:txBody>
                    <a:bodyPr/>
                    <a:lstStyle/>
                    <a:p>
                      <a:r>
                        <a:rPr lang="en-IN" dirty="0"/>
                        <a:t>Total Fields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45609"/>
                  </a:ext>
                </a:extLst>
              </a:tr>
              <a:tr h="563152">
                <a:tc>
                  <a:txBody>
                    <a:bodyPr/>
                    <a:lstStyle/>
                    <a:p>
                      <a:r>
                        <a:rPr lang="en-IN" sz="1800" dirty="0"/>
                        <a:t>Average Handling Time (</a:t>
                      </a:r>
                      <a:r>
                        <a:rPr lang="en-IN" sz="1600" dirty="0"/>
                        <a:t>AHT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 sec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3600 sec (60 min)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85220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E227E4-4054-4E70-919C-541962787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43310"/>
              </p:ext>
            </p:extLst>
          </p:nvPr>
        </p:nvGraphicFramePr>
        <p:xfrm>
          <a:off x="2139119" y="309646"/>
          <a:ext cx="7220638" cy="311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793">
                  <a:extLst>
                    <a:ext uri="{9D8B030D-6E8A-4147-A177-3AD203B41FA5}">
                      <a16:colId xmlns:a16="http://schemas.microsoft.com/office/drawing/2014/main" val="3203202235"/>
                    </a:ext>
                  </a:extLst>
                </a:gridCol>
                <a:gridCol w="3779845">
                  <a:extLst>
                    <a:ext uri="{9D8B030D-6E8A-4147-A177-3AD203B41FA5}">
                      <a16:colId xmlns:a16="http://schemas.microsoft.com/office/drawing/2014/main" val="779607855"/>
                    </a:ext>
                  </a:extLst>
                </a:gridCol>
              </a:tblGrid>
              <a:tr h="344859">
                <a:tc gridSpan="2"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 Effort involved / tasks involved/detailed activities (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Per Transaction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50956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No of Applications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Wingdings" panose="05000000000000000000" pitchFamily="2" charset="2"/>
                        </a:rPr>
                        <a:t>4 (</a:t>
                      </a:r>
                      <a:r>
                        <a:rPr lang="en-IN" sz="1600" dirty="0" err="1">
                          <a:sym typeface="Wingdings" panose="05000000000000000000" pitchFamily="2" charset="2"/>
                        </a:rPr>
                        <a:t>Akaunting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 application, PDF, Excel, Email</a:t>
                      </a:r>
                      <a:r>
                        <a:rPr lang="en-IN" sz="18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32348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No of Screens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Wingdings" panose="05000000000000000000" pitchFamily="2" charset="2"/>
                        </a:rPr>
                        <a:t>3 (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Excel, </a:t>
                      </a:r>
                      <a:r>
                        <a:rPr lang="en-IN" sz="1600" dirty="0" err="1">
                          <a:sym typeface="Wingdings" panose="05000000000000000000" pitchFamily="2" charset="2"/>
                        </a:rPr>
                        <a:t>Akaunting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 App, Email</a:t>
                      </a:r>
                      <a:r>
                        <a:rPr lang="en-IN" sz="1800" dirty="0">
                          <a:sym typeface="Wingdings" panose="05000000000000000000" pitchFamily="2" charset="2"/>
                        </a:rPr>
                        <a:t>)</a:t>
                      </a:r>
                      <a:endParaRPr lang="en-IN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845422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Average Handling Time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ym typeface="Wingdings" panose="05000000000000000000" pitchFamily="2" charset="2"/>
                        </a:rPr>
                        <a:t>36 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Sec</a:t>
                      </a:r>
                      <a:endParaRPr lang="en-IN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2985"/>
                  </a:ext>
                </a:extLst>
              </a:tr>
              <a:tr h="467594">
                <a:tc>
                  <a:txBody>
                    <a:bodyPr/>
                    <a:lstStyle/>
                    <a:p>
                      <a:r>
                        <a:rPr lang="en-IN" sz="1800" dirty="0"/>
                        <a:t>No of fields across all applications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9387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Events: 28, see below for breakup</a:t>
                      </a:r>
                    </a:p>
                    <a:p>
                      <a:r>
                        <a:rPr lang="en-IN" sz="1800" dirty="0"/>
                        <a:t>               No of Clicks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              No of Copy activities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              No of type into activities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IN" sz="1800" dirty="0"/>
                      </a:br>
                      <a:r>
                        <a:rPr lang="en-IN" sz="1800" dirty="0"/>
                        <a:t>12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8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9841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91B3A6-B08B-4092-BEA0-9E9A6A580DCD}"/>
              </a:ext>
            </a:extLst>
          </p:cNvPr>
          <p:cNvSpPr txBox="1"/>
          <p:nvPr/>
        </p:nvSpPr>
        <p:spPr>
          <a:xfrm flipH="1">
            <a:off x="1278618" y="6359865"/>
            <a:ext cx="69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Manual data entry AHT for one transaction </a:t>
            </a:r>
            <a:r>
              <a:rPr lang="en-IN">
                <a:sym typeface="Wingdings" panose="05000000000000000000" pitchFamily="2" charset="2"/>
              </a:rPr>
              <a:t> 1min 55sec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40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336</Words>
  <Application>Microsoft Office PowerPoint</Application>
  <PresentationFormat>Widescreen</PresentationFormat>
  <Paragraphs>80</Paragraphs>
  <Slides>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Purchase Invoice Data Entry into ERP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kothapalli</dc:creator>
  <cp:lastModifiedBy>sowmya kothapalli</cp:lastModifiedBy>
  <cp:revision>166</cp:revision>
  <dcterms:created xsi:type="dcterms:W3CDTF">2019-10-03T07:30:13Z</dcterms:created>
  <dcterms:modified xsi:type="dcterms:W3CDTF">2019-12-20T04:48:30Z</dcterms:modified>
</cp:coreProperties>
</file>