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9" r:id="rId4"/>
    <p:sldId id="262" r:id="rId5"/>
    <p:sldId id="264"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3B61F-21EC-43A7-93AD-4166033D18A7}" type="datetimeFigureOut">
              <a:rPr lang="en-IN" smtClean="0"/>
              <a:t>20-12-2019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C4F9D-FCB3-44FF-91C3-D08A03EAAEFD}" type="slidenum">
              <a:rPr lang="en-IN" smtClean="0"/>
              <a:t>‹#›</a:t>
            </a:fld>
            <a:endParaRPr lang="en-IN"/>
          </a:p>
        </p:txBody>
      </p:sp>
    </p:spTree>
    <p:extLst>
      <p:ext uri="{BB962C8B-B14F-4D97-AF65-F5344CB8AC3E}">
        <p14:creationId xmlns:p14="http://schemas.microsoft.com/office/powerpoint/2010/main" val="155175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process mainly compare transaction</a:t>
            </a:r>
            <a:r>
              <a:rPr lang="en-IN" baseline="0" dirty="0"/>
              <a:t> data between bank statement and accounting system to identify any mismatches</a:t>
            </a:r>
            <a:endParaRPr lang="en-IN" dirty="0"/>
          </a:p>
        </p:txBody>
      </p:sp>
      <p:sp>
        <p:nvSpPr>
          <p:cNvPr id="4" name="Slide Number Placeholder 3"/>
          <p:cNvSpPr>
            <a:spLocks noGrp="1"/>
          </p:cNvSpPr>
          <p:nvPr>
            <p:ph type="sldNum" sz="quarter" idx="10"/>
          </p:nvPr>
        </p:nvSpPr>
        <p:spPr/>
        <p:txBody>
          <a:bodyPr/>
          <a:lstStyle/>
          <a:p>
            <a:fld id="{5B1C4F9D-FCB3-44FF-91C3-D08A03EAAEFD}" type="slidenum">
              <a:rPr lang="en-IN" smtClean="0"/>
              <a:t>1</a:t>
            </a:fld>
            <a:endParaRPr lang="en-IN"/>
          </a:p>
        </p:txBody>
      </p:sp>
    </p:spTree>
    <p:extLst>
      <p:ext uri="{BB962C8B-B14F-4D97-AF65-F5344CB8AC3E}">
        <p14:creationId xmlns:p14="http://schemas.microsoft.com/office/powerpoint/2010/main" val="202925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1C4F9D-FCB3-44FF-91C3-D08A03EAAEFD}" type="slidenum">
              <a:rPr lang="en-IN" smtClean="0"/>
              <a:t>2</a:t>
            </a:fld>
            <a:endParaRPr lang="en-IN"/>
          </a:p>
        </p:txBody>
      </p:sp>
    </p:spTree>
    <p:extLst>
      <p:ext uri="{BB962C8B-B14F-4D97-AF65-F5344CB8AC3E}">
        <p14:creationId xmlns:p14="http://schemas.microsoft.com/office/powerpoint/2010/main" val="36113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IN" sz="1200" kern="1200" dirty="0">
                <a:solidFill>
                  <a:schemeClr val="tx1"/>
                </a:solidFill>
                <a:effectLst/>
                <a:latin typeface="+mn-lt"/>
                <a:ea typeface="+mn-ea"/>
                <a:cs typeface="+mn-cs"/>
              </a:rPr>
              <a:t>As soon as the process starts it reads Bank Statement and Accounting system and store in the data table and in the next step, it will create two empty data tables one is to store matched data and other is to store Unmatched.</a:t>
            </a:r>
            <a:endParaRPr lang="en-IN" dirty="0">
              <a:effectLst/>
            </a:endParaRPr>
          </a:p>
          <a:p>
            <a:pPr rtl="0" latinLnBrk="0"/>
            <a:r>
              <a:rPr lang="en-IN" sz="1200" kern="1200" dirty="0">
                <a:solidFill>
                  <a:schemeClr val="tx1"/>
                </a:solidFill>
                <a:effectLst/>
                <a:latin typeface="+mn-lt"/>
                <a:ea typeface="+mn-ea"/>
                <a:cs typeface="+mn-cs"/>
              </a:rPr>
              <a:t>Now from the bank statement and accounting system, it will take the first-row check whether the record in the bank statement and accounting system is matched or not matched. Based on the match result particular record is written into the respective file.</a:t>
            </a:r>
            <a:endParaRPr lang="en-IN" dirty="0">
              <a:effectLst/>
            </a:endParaRPr>
          </a:p>
          <a:p>
            <a:pPr rtl="0" latinLnBrk="0"/>
            <a:r>
              <a:rPr lang="en-IN" sz="1200" kern="1200" dirty="0">
                <a:solidFill>
                  <a:schemeClr val="tx1"/>
                </a:solidFill>
                <a:effectLst/>
                <a:latin typeface="+mn-lt"/>
                <a:ea typeface="+mn-ea"/>
                <a:cs typeface="+mn-cs"/>
              </a:rPr>
              <a:t>The Process will repeat up to the last record and then both files are saved into a file and email is sent to the finance manager.</a:t>
            </a:r>
            <a:endParaRPr lang="en-IN" dirty="0">
              <a:effectLst/>
            </a:endParaRPr>
          </a:p>
        </p:txBody>
      </p:sp>
      <p:sp>
        <p:nvSpPr>
          <p:cNvPr id="4" name="Slide Number Placeholder 3"/>
          <p:cNvSpPr>
            <a:spLocks noGrp="1"/>
          </p:cNvSpPr>
          <p:nvPr>
            <p:ph type="sldNum" sz="quarter" idx="10"/>
          </p:nvPr>
        </p:nvSpPr>
        <p:spPr/>
        <p:txBody>
          <a:bodyPr/>
          <a:lstStyle/>
          <a:p>
            <a:fld id="{5B1C4F9D-FCB3-44FF-91C3-D08A03EAAEFD}" type="slidenum">
              <a:rPr lang="en-IN" smtClean="0"/>
              <a:t>3</a:t>
            </a:fld>
            <a:endParaRPr lang="en-IN"/>
          </a:p>
        </p:txBody>
      </p:sp>
    </p:spTree>
    <p:extLst>
      <p:ext uri="{BB962C8B-B14F-4D97-AF65-F5344CB8AC3E}">
        <p14:creationId xmlns:p14="http://schemas.microsoft.com/office/powerpoint/2010/main" val="136724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BE6337-ECD1-4FBE-A21A-C91B98506844}"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3851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BE6337-ECD1-4FBE-A21A-C91B98506844}"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357421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BE6337-ECD1-4FBE-A21A-C91B98506844}"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29430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BE6337-ECD1-4FBE-A21A-C91B98506844}"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38925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E6337-ECD1-4FBE-A21A-C91B98506844}"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04045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BE6337-ECD1-4FBE-A21A-C91B98506844}"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84158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BE6337-ECD1-4FBE-A21A-C91B98506844}" type="datetimeFigureOut">
              <a:rPr lang="en-IN" smtClean="0"/>
              <a:t>20-12-2019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61494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BE6337-ECD1-4FBE-A21A-C91B98506844}" type="datetimeFigureOut">
              <a:rPr lang="en-IN" smtClean="0"/>
              <a:t>20-12-2019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53793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E6337-ECD1-4FBE-A21A-C91B98506844}" type="datetimeFigureOut">
              <a:rPr lang="en-IN" smtClean="0"/>
              <a:t>20-12-2019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39343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BE6337-ECD1-4FBE-A21A-C91B98506844}"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324696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BE6337-ECD1-4FBE-A21A-C91B98506844}"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2650-79A3-4337-A7D0-8B9770801955}" type="slidenum">
              <a:rPr lang="en-IN" smtClean="0"/>
              <a:t>‹#›</a:t>
            </a:fld>
            <a:endParaRPr lang="en-IN"/>
          </a:p>
        </p:txBody>
      </p:sp>
    </p:spTree>
    <p:extLst>
      <p:ext uri="{BB962C8B-B14F-4D97-AF65-F5344CB8AC3E}">
        <p14:creationId xmlns:p14="http://schemas.microsoft.com/office/powerpoint/2010/main" val="177697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E6337-ECD1-4FBE-A21A-C91B98506844}" type="datetimeFigureOut">
              <a:rPr lang="en-IN" smtClean="0"/>
              <a:t>20-12-2019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2650-79A3-4337-A7D0-8B9770801955}" type="slidenum">
              <a:rPr lang="en-IN" smtClean="0"/>
              <a:t>‹#›</a:t>
            </a:fld>
            <a:endParaRPr lang="en-IN"/>
          </a:p>
        </p:txBody>
      </p:sp>
    </p:spTree>
    <p:extLst>
      <p:ext uri="{BB962C8B-B14F-4D97-AF65-F5344CB8AC3E}">
        <p14:creationId xmlns:p14="http://schemas.microsoft.com/office/powerpoint/2010/main" val="314409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56579"/>
          </a:xfrm>
        </p:spPr>
        <p:txBody>
          <a:bodyPr>
            <a:normAutofit/>
          </a:bodyPr>
          <a:lstStyle/>
          <a:p>
            <a:r>
              <a:rPr lang="en-IN" sz="7000" b="1" dirty="0">
                <a:effectLst>
                  <a:outerShdw blurRad="38100" dist="38100" dir="2700000" algn="tl">
                    <a:srgbClr val="000000">
                      <a:alpha val="43137"/>
                    </a:srgbClr>
                  </a:outerShdw>
                </a:effectLst>
              </a:rPr>
              <a:t>Reconciliation</a:t>
            </a:r>
          </a:p>
        </p:txBody>
      </p:sp>
      <p:sp>
        <p:nvSpPr>
          <p:cNvPr id="3" name="TextBox 2"/>
          <p:cNvSpPr txBox="1"/>
          <p:nvPr/>
        </p:nvSpPr>
        <p:spPr>
          <a:xfrm>
            <a:off x="3487918" y="3959258"/>
            <a:ext cx="5920033" cy="707886"/>
          </a:xfrm>
          <a:prstGeom prst="rect">
            <a:avLst/>
          </a:prstGeom>
          <a:noFill/>
        </p:spPr>
        <p:txBody>
          <a:bodyPr wrap="square" rtlCol="0">
            <a:spAutoFit/>
          </a:bodyPr>
          <a:lstStyle/>
          <a:p>
            <a:r>
              <a:rPr lang="en-IN" sz="2000" dirty="0"/>
              <a:t>Compare Transactional data between Bank Statement and Accounting System to identify any mismatches</a:t>
            </a:r>
          </a:p>
        </p:txBody>
      </p:sp>
    </p:spTree>
    <p:extLst>
      <p:ext uri="{BB962C8B-B14F-4D97-AF65-F5344CB8AC3E}">
        <p14:creationId xmlns:p14="http://schemas.microsoft.com/office/powerpoint/2010/main" val="64055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620B25-B429-4D90-8FFC-CD1E086C4456}"/>
              </a:ext>
            </a:extLst>
          </p:cNvPr>
          <p:cNvSpPr/>
          <p:nvPr/>
        </p:nvSpPr>
        <p:spPr>
          <a:xfrm>
            <a:off x="580490" y="1806540"/>
            <a:ext cx="11039582" cy="2794571"/>
          </a:xfrm>
          <a:prstGeom prst="rect">
            <a:avLst/>
          </a:prstGeom>
          <a:solidFill>
            <a:schemeClr val="accent5">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 name="Arrow: Pentagon 3">
            <a:extLst>
              <a:ext uri="{FF2B5EF4-FFF2-40B4-BE49-F238E27FC236}">
                <a16:creationId xmlns:a16="http://schemas.microsoft.com/office/drawing/2014/main" id="{7EBF0A69-590D-4B1D-80B3-DDFC0EB73633}"/>
              </a:ext>
            </a:extLst>
          </p:cNvPr>
          <p:cNvSpPr/>
          <p:nvPr/>
        </p:nvSpPr>
        <p:spPr>
          <a:xfrm>
            <a:off x="750012" y="2659296"/>
            <a:ext cx="2332235" cy="1222624"/>
          </a:xfrm>
          <a:prstGeom prst="homePlate">
            <a:avLst/>
          </a:prstGeom>
          <a:solidFill>
            <a:schemeClr val="accent5">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 Data1</a:t>
            </a:r>
          </a:p>
          <a:p>
            <a:pPr algn="ctr"/>
            <a:r>
              <a:rPr lang="en-IN" dirty="0"/>
              <a:t>(Accounting System data in excel)</a:t>
            </a:r>
          </a:p>
        </p:txBody>
      </p:sp>
      <p:sp>
        <p:nvSpPr>
          <p:cNvPr id="5" name="Arrow: Chevron 4">
            <a:extLst>
              <a:ext uri="{FF2B5EF4-FFF2-40B4-BE49-F238E27FC236}">
                <a16:creationId xmlns:a16="http://schemas.microsoft.com/office/drawing/2014/main" id="{24A483CF-EDFA-4453-97EB-ED7C22202762}"/>
              </a:ext>
            </a:extLst>
          </p:cNvPr>
          <p:cNvSpPr/>
          <p:nvPr/>
        </p:nvSpPr>
        <p:spPr>
          <a:xfrm>
            <a:off x="2989780" y="2659296"/>
            <a:ext cx="3010328" cy="1222623"/>
          </a:xfrm>
          <a:prstGeom prst="chevron">
            <a:avLst/>
          </a:prstGeom>
          <a:solidFill>
            <a:schemeClr val="accent5">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Account Data2</a:t>
            </a:r>
          </a:p>
          <a:p>
            <a:pPr algn="ctr"/>
            <a:r>
              <a:rPr lang="en-IN" dirty="0">
                <a:solidFill>
                  <a:schemeClr val="bg1"/>
                </a:solidFill>
              </a:rPr>
              <a:t>(Bank Statement data in excel)</a:t>
            </a:r>
          </a:p>
        </p:txBody>
      </p:sp>
      <p:sp>
        <p:nvSpPr>
          <p:cNvPr id="6" name="Arrow: Chevron 5">
            <a:extLst>
              <a:ext uri="{FF2B5EF4-FFF2-40B4-BE49-F238E27FC236}">
                <a16:creationId xmlns:a16="http://schemas.microsoft.com/office/drawing/2014/main" id="{729BFE48-5768-47DF-9A51-FF3018DF814A}"/>
              </a:ext>
            </a:extLst>
          </p:cNvPr>
          <p:cNvSpPr/>
          <p:nvPr/>
        </p:nvSpPr>
        <p:spPr>
          <a:xfrm>
            <a:off x="5876819" y="2659294"/>
            <a:ext cx="2825395" cy="1222623"/>
          </a:xfrm>
          <a:prstGeom prst="chevron">
            <a:avLst/>
          </a:prstGeom>
          <a:solidFill>
            <a:schemeClr val="accent5">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Reconciled or Not (Recorded in a excel)</a:t>
            </a:r>
          </a:p>
        </p:txBody>
      </p:sp>
      <p:sp>
        <p:nvSpPr>
          <p:cNvPr id="2" name="TextBox 1">
            <a:extLst>
              <a:ext uri="{FF2B5EF4-FFF2-40B4-BE49-F238E27FC236}">
                <a16:creationId xmlns:a16="http://schemas.microsoft.com/office/drawing/2014/main" id="{F7DE42B0-82F6-44AE-BB8A-100A28B79ED9}"/>
              </a:ext>
            </a:extLst>
          </p:cNvPr>
          <p:cNvSpPr txBox="1"/>
          <p:nvPr/>
        </p:nvSpPr>
        <p:spPr>
          <a:xfrm>
            <a:off x="1643866" y="256854"/>
            <a:ext cx="8568646" cy="861774"/>
          </a:xfrm>
          <a:prstGeom prst="rect">
            <a:avLst/>
          </a:prstGeom>
          <a:noFill/>
        </p:spPr>
        <p:txBody>
          <a:bodyPr wrap="square" rtlCol="0">
            <a:spAutoFit/>
          </a:bodyPr>
          <a:lstStyle/>
          <a:p>
            <a:r>
              <a:rPr lang="en-IN" sz="2500" b="1" dirty="0">
                <a:solidFill>
                  <a:schemeClr val="accent5">
                    <a:lumMod val="50000"/>
                  </a:schemeClr>
                </a:solidFill>
              </a:rPr>
              <a:t>Comparison between Accounting System and Bank Statement To Check whether Statements are Reconciled or not - Demo</a:t>
            </a:r>
          </a:p>
        </p:txBody>
      </p:sp>
      <p:sp>
        <p:nvSpPr>
          <p:cNvPr id="7" name="Arrow: Chevron 6">
            <a:extLst>
              <a:ext uri="{FF2B5EF4-FFF2-40B4-BE49-F238E27FC236}">
                <a16:creationId xmlns:a16="http://schemas.microsoft.com/office/drawing/2014/main" id="{67A1E9B4-0DD9-4DED-AB6A-E59B769E6EC9}"/>
              </a:ext>
            </a:extLst>
          </p:cNvPr>
          <p:cNvSpPr/>
          <p:nvPr/>
        </p:nvSpPr>
        <p:spPr>
          <a:xfrm>
            <a:off x="8495016" y="2659295"/>
            <a:ext cx="3010328" cy="1222623"/>
          </a:xfrm>
          <a:prstGeom prst="chevron">
            <a:avLst/>
          </a:prstGeom>
          <a:solidFill>
            <a:schemeClr val="accent5">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Mailing result excel to finance manager (Email)</a:t>
            </a:r>
          </a:p>
        </p:txBody>
      </p:sp>
    </p:spTree>
    <p:extLst>
      <p:ext uri="{BB962C8B-B14F-4D97-AF65-F5344CB8AC3E}">
        <p14:creationId xmlns:p14="http://schemas.microsoft.com/office/powerpoint/2010/main" val="100286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1566" y="164940"/>
            <a:ext cx="1066800" cy="412955"/>
          </a:xfrm>
          <a:prstGeom prst="ellips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Start</a:t>
            </a:r>
          </a:p>
        </p:txBody>
      </p:sp>
      <p:pic>
        <p:nvPicPr>
          <p:cNvPr id="5"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016230" y="78659"/>
            <a:ext cx="648929" cy="68825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4" idx="6"/>
            <a:endCxn id="5" idx="1"/>
          </p:cNvCxnSpPr>
          <p:nvPr/>
        </p:nvCxnSpPr>
        <p:spPr>
          <a:xfrm>
            <a:off x="1158366" y="371418"/>
            <a:ext cx="857864" cy="51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10813" y="688258"/>
            <a:ext cx="1583298" cy="1415772"/>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Read Data from two Excel sheets</a:t>
            </a:r>
          </a:p>
          <a:p>
            <a:r>
              <a:rPr lang="en-IN" sz="1400" dirty="0"/>
              <a:t>(Bank statement, </a:t>
            </a:r>
          </a:p>
          <a:p>
            <a:r>
              <a:rPr lang="en-IN" sz="1400" dirty="0"/>
              <a:t>Data extract from Accounting System)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772" y="1"/>
            <a:ext cx="1124564" cy="845574"/>
          </a:xfrm>
          <a:prstGeom prst="rect">
            <a:avLst/>
          </a:prstGeom>
        </p:spPr>
      </p:pic>
      <p:sp>
        <p:nvSpPr>
          <p:cNvPr id="11" name="TextBox 10"/>
          <p:cNvSpPr txBox="1"/>
          <p:nvPr/>
        </p:nvSpPr>
        <p:spPr>
          <a:xfrm>
            <a:off x="3443041" y="680516"/>
            <a:ext cx="1109295" cy="553998"/>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Build two data tables</a:t>
            </a:r>
          </a:p>
        </p:txBody>
      </p:sp>
      <p:sp>
        <p:nvSpPr>
          <p:cNvPr id="12" name="Flowchart: Decision 11"/>
          <p:cNvSpPr/>
          <p:nvPr/>
        </p:nvSpPr>
        <p:spPr>
          <a:xfrm>
            <a:off x="5198114" y="2713511"/>
            <a:ext cx="1869814" cy="988193"/>
          </a:xfrm>
          <a:prstGeom prst="flowChartDecisi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Match ?</a:t>
            </a:r>
            <a:endParaRPr lang="en-IN" sz="1500" dirty="0">
              <a:ln w="0"/>
              <a:solidFill>
                <a:schemeClr val="tx1"/>
              </a:solidFill>
              <a:effectLst>
                <a:outerShdw blurRad="38100" dist="19050" dir="2700000" algn="tl" rotWithShape="0">
                  <a:schemeClr val="dk1">
                    <a:alpha val="40000"/>
                  </a:schemeClr>
                </a:outerShdw>
              </a:effectLst>
            </a:endParaRPr>
          </a:p>
        </p:txBody>
      </p:sp>
      <p:cxnSp>
        <p:nvCxnSpPr>
          <p:cNvPr id="19" name="Straight Arrow Connector 18"/>
          <p:cNvCxnSpPr>
            <a:stCxn id="5" idx="3"/>
            <a:endCxn id="8" idx="1"/>
          </p:cNvCxnSpPr>
          <p:nvPr/>
        </p:nvCxnSpPr>
        <p:spPr>
          <a:xfrm>
            <a:off x="2665159" y="422788"/>
            <a:ext cx="7626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547" y="1013119"/>
            <a:ext cx="1124564" cy="845574"/>
          </a:xfrm>
          <a:prstGeom prst="rect">
            <a:avLst/>
          </a:prstGeom>
        </p:spPr>
      </p:pic>
      <p:sp>
        <p:nvSpPr>
          <p:cNvPr id="34" name="TextBox 33"/>
          <p:cNvSpPr txBox="1"/>
          <p:nvPr/>
        </p:nvSpPr>
        <p:spPr>
          <a:xfrm>
            <a:off x="5132590" y="1736726"/>
            <a:ext cx="2000862" cy="553998"/>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Fetch details from each row</a:t>
            </a: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4111" y="2467698"/>
            <a:ext cx="1124564" cy="845574"/>
          </a:xfrm>
          <a:prstGeom prst="rect">
            <a:avLst/>
          </a:prstGeom>
        </p:spPr>
      </p:pic>
      <p:sp>
        <p:nvSpPr>
          <p:cNvPr id="44" name="TextBox 43"/>
          <p:cNvSpPr txBox="1"/>
          <p:nvPr/>
        </p:nvSpPr>
        <p:spPr>
          <a:xfrm>
            <a:off x="3001908" y="3313272"/>
            <a:ext cx="1848465" cy="553998"/>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Insert Reconciled rows into data table</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798" y="2413081"/>
            <a:ext cx="1124564" cy="845574"/>
          </a:xfrm>
          <a:prstGeom prst="rect">
            <a:avLst/>
          </a:prstGeom>
        </p:spPr>
      </p:pic>
      <p:sp>
        <p:nvSpPr>
          <p:cNvPr id="49" name="TextBox 48"/>
          <p:cNvSpPr txBox="1"/>
          <p:nvPr/>
        </p:nvSpPr>
        <p:spPr>
          <a:xfrm>
            <a:off x="7566684" y="3185842"/>
            <a:ext cx="2108403" cy="553998"/>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Insert Unmatched rows into data table</a:t>
            </a:r>
          </a:p>
        </p:txBody>
      </p:sp>
      <p:cxnSp>
        <p:nvCxnSpPr>
          <p:cNvPr id="79" name="Elbow Connector 78"/>
          <p:cNvCxnSpPr>
            <a:stCxn id="8" idx="3"/>
            <a:endCxn id="23" idx="0"/>
          </p:cNvCxnSpPr>
          <p:nvPr/>
        </p:nvCxnSpPr>
        <p:spPr>
          <a:xfrm>
            <a:off x="4552336" y="422788"/>
            <a:ext cx="1502493" cy="59033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3263" y="4468071"/>
            <a:ext cx="768452" cy="619886"/>
          </a:xfrm>
          <a:prstGeom prst="rect">
            <a:avLst/>
          </a:prstGeom>
        </p:spPr>
      </p:pic>
      <p:sp>
        <p:nvSpPr>
          <p:cNvPr id="121" name="TextBox 120"/>
          <p:cNvSpPr txBox="1"/>
          <p:nvPr/>
        </p:nvSpPr>
        <p:spPr>
          <a:xfrm>
            <a:off x="7509687" y="5024076"/>
            <a:ext cx="1904194" cy="553998"/>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E-Mail both files to finance manager</a:t>
            </a:r>
            <a:endParaRPr lang="en-IN" sz="1500" dirty="0"/>
          </a:p>
        </p:txBody>
      </p:sp>
      <p:pic>
        <p:nvPicPr>
          <p:cNvPr id="126" name="Picture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3742" y="4482791"/>
            <a:ext cx="561576" cy="565985"/>
          </a:xfrm>
          <a:prstGeom prst="rect">
            <a:avLst/>
          </a:prstGeom>
        </p:spPr>
      </p:pic>
      <p:sp>
        <p:nvSpPr>
          <p:cNvPr id="130" name="TextBox 129"/>
          <p:cNvSpPr txBox="1"/>
          <p:nvPr/>
        </p:nvSpPr>
        <p:spPr>
          <a:xfrm>
            <a:off x="5488107" y="5024076"/>
            <a:ext cx="2000862" cy="1015663"/>
          </a:xfrm>
          <a:prstGeom prst="rect">
            <a:avLst/>
          </a:prstGeom>
          <a:noFill/>
        </p:spPr>
        <p:txBody>
          <a:bodyPr wrap="square" rtlCol="0">
            <a:spAutoFit/>
          </a:bodyPr>
          <a:lstStyle/>
          <a:p>
            <a:r>
              <a:rPr lang="en-IN" sz="1500" dirty="0">
                <a:ln w="0"/>
                <a:effectLst>
                  <a:outerShdw blurRad="38100" dist="19050" dir="2700000" algn="tl" rotWithShape="0">
                    <a:schemeClr val="dk1">
                      <a:alpha val="40000"/>
                    </a:schemeClr>
                  </a:outerShdw>
                </a:effectLst>
              </a:rPr>
              <a:t>Write two data tables into two different files</a:t>
            </a:r>
          </a:p>
          <a:p>
            <a:r>
              <a:rPr lang="en-IN" sz="1400" dirty="0"/>
              <a:t>(Reconciled &amp; Unreconciled)</a:t>
            </a:r>
          </a:p>
        </p:txBody>
      </p:sp>
      <p:cxnSp>
        <p:nvCxnSpPr>
          <p:cNvPr id="132" name="Straight Arrow Connector 131"/>
          <p:cNvCxnSpPr>
            <a:stCxn id="126" idx="3"/>
            <a:endCxn id="101" idx="1"/>
          </p:cNvCxnSpPr>
          <p:nvPr/>
        </p:nvCxnSpPr>
        <p:spPr>
          <a:xfrm>
            <a:off x="6455318" y="4765784"/>
            <a:ext cx="1257945" cy="12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513087" y="2468321"/>
            <a:ext cx="1121177" cy="369332"/>
          </a:xfrm>
          <a:prstGeom prst="rect">
            <a:avLst/>
          </a:prstGeom>
          <a:noFill/>
        </p:spPr>
        <p:txBody>
          <a:bodyPr wrap="square" rtlCol="0">
            <a:spAutoFit/>
          </a:bodyPr>
          <a:lstStyle/>
          <a:p>
            <a:r>
              <a:rPr lang="en-IN" dirty="0">
                <a:ln w="0"/>
                <a:effectLst>
                  <a:outerShdw blurRad="38100" dist="19050" dir="2700000" algn="tl" rotWithShape="0">
                    <a:schemeClr val="dk1">
                      <a:alpha val="40000"/>
                    </a:schemeClr>
                  </a:outerShdw>
                </a:effectLst>
              </a:rPr>
              <a:t>Yes</a:t>
            </a:r>
          </a:p>
        </p:txBody>
      </p:sp>
      <p:sp>
        <p:nvSpPr>
          <p:cNvPr id="136" name="TextBox 135"/>
          <p:cNvSpPr txBox="1"/>
          <p:nvPr/>
        </p:nvSpPr>
        <p:spPr>
          <a:xfrm>
            <a:off x="7379708" y="2447686"/>
            <a:ext cx="1121177" cy="369332"/>
          </a:xfrm>
          <a:prstGeom prst="rect">
            <a:avLst/>
          </a:prstGeom>
          <a:noFill/>
        </p:spPr>
        <p:txBody>
          <a:bodyPr wrap="square" rtlCol="0">
            <a:spAutoFit/>
          </a:bodyPr>
          <a:lstStyle/>
          <a:p>
            <a:r>
              <a:rPr lang="en-IN" dirty="0">
                <a:ln w="0"/>
                <a:effectLst>
                  <a:outerShdw blurRad="38100" dist="19050" dir="2700000" algn="tl" rotWithShape="0">
                    <a:schemeClr val="dk1">
                      <a:alpha val="40000"/>
                    </a:schemeClr>
                  </a:outerShdw>
                </a:effectLst>
              </a:rPr>
              <a:t>No</a:t>
            </a:r>
          </a:p>
        </p:txBody>
      </p:sp>
      <p:sp>
        <p:nvSpPr>
          <p:cNvPr id="137" name="Oval 136"/>
          <p:cNvSpPr/>
          <p:nvPr/>
        </p:nvSpPr>
        <p:spPr>
          <a:xfrm>
            <a:off x="9653915" y="4559305"/>
            <a:ext cx="1066800" cy="412955"/>
          </a:xfrm>
          <a:prstGeom prst="ellips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Stop</a:t>
            </a:r>
          </a:p>
        </p:txBody>
      </p:sp>
      <p:cxnSp>
        <p:nvCxnSpPr>
          <p:cNvPr id="139" name="Straight Arrow Connector 138"/>
          <p:cNvCxnSpPr>
            <a:stCxn id="101" idx="3"/>
            <a:endCxn id="137" idx="2"/>
          </p:cNvCxnSpPr>
          <p:nvPr/>
        </p:nvCxnSpPr>
        <p:spPr>
          <a:xfrm flipV="1">
            <a:off x="8481715" y="4765783"/>
            <a:ext cx="1172200" cy="12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4" idx="2"/>
            <a:endCxn id="12" idx="0"/>
          </p:cNvCxnSpPr>
          <p:nvPr/>
        </p:nvCxnSpPr>
        <p:spPr>
          <a:xfrm>
            <a:off x="6133021" y="2290724"/>
            <a:ext cx="0" cy="4227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a:stCxn id="40" idx="0"/>
          </p:cNvCxnSpPr>
          <p:nvPr/>
        </p:nvCxnSpPr>
        <p:spPr>
          <a:xfrm rot="5400000" flipH="1" flipV="1">
            <a:off x="4158574" y="1133725"/>
            <a:ext cx="1031792" cy="163615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46" idx="0"/>
          </p:cNvCxnSpPr>
          <p:nvPr/>
        </p:nvCxnSpPr>
        <p:spPr>
          <a:xfrm rot="16200000" flipV="1">
            <a:off x="7023584" y="1010585"/>
            <a:ext cx="996024" cy="180896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Elbow Connector 42"/>
          <p:cNvCxnSpPr>
            <a:endCxn id="40" idx="3"/>
          </p:cNvCxnSpPr>
          <p:nvPr/>
        </p:nvCxnSpPr>
        <p:spPr>
          <a:xfrm rot="10800000">
            <a:off x="4418675" y="2890486"/>
            <a:ext cx="667978" cy="317123"/>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Elbow Connector 44"/>
          <p:cNvCxnSpPr>
            <a:endCxn id="46" idx="1"/>
          </p:cNvCxnSpPr>
          <p:nvPr/>
        </p:nvCxnSpPr>
        <p:spPr>
          <a:xfrm flipV="1">
            <a:off x="7179389" y="2835868"/>
            <a:ext cx="684409" cy="349974"/>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6128635" y="3849382"/>
            <a:ext cx="4385" cy="5502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264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A9FD4D1-4A15-4096-987F-18E0F66EE91E}"/>
              </a:ext>
            </a:extLst>
          </p:cNvPr>
          <p:cNvSpPr/>
          <p:nvPr/>
        </p:nvSpPr>
        <p:spPr>
          <a:xfrm>
            <a:off x="5057775" y="3211659"/>
            <a:ext cx="1924050" cy="164609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 Excel Records in two sheets</a:t>
            </a:r>
          </a:p>
        </p:txBody>
      </p:sp>
      <p:sp>
        <p:nvSpPr>
          <p:cNvPr id="15" name="Rectangle: Rounded Corners 14">
            <a:extLst>
              <a:ext uri="{FF2B5EF4-FFF2-40B4-BE49-F238E27FC236}">
                <a16:creationId xmlns:a16="http://schemas.microsoft.com/office/drawing/2014/main" id="{C1D599B8-7B79-4737-9DA0-E4F437BCB5E0}"/>
              </a:ext>
            </a:extLst>
          </p:cNvPr>
          <p:cNvSpPr/>
          <p:nvPr/>
        </p:nvSpPr>
        <p:spPr>
          <a:xfrm>
            <a:off x="9412014" y="3523418"/>
            <a:ext cx="1857375" cy="102257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 Transactions</a:t>
            </a:r>
            <a:br>
              <a:rPr lang="en-IN" dirty="0"/>
            </a:br>
            <a:r>
              <a:rPr lang="en-IN" dirty="0"/>
              <a:t>9 Sec</a:t>
            </a:r>
          </a:p>
        </p:txBody>
      </p:sp>
      <p:sp>
        <p:nvSpPr>
          <p:cNvPr id="16" name="Rectangle: Rounded Corners 15">
            <a:extLst>
              <a:ext uri="{FF2B5EF4-FFF2-40B4-BE49-F238E27FC236}">
                <a16:creationId xmlns:a16="http://schemas.microsoft.com/office/drawing/2014/main" id="{083A4964-8A87-43C8-BB98-5BA8A617A854}"/>
              </a:ext>
            </a:extLst>
          </p:cNvPr>
          <p:cNvSpPr/>
          <p:nvPr/>
        </p:nvSpPr>
        <p:spPr>
          <a:xfrm>
            <a:off x="922611" y="3523418"/>
            <a:ext cx="1857375" cy="102257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 Transactions</a:t>
            </a:r>
            <a:br>
              <a:rPr lang="en-IN" dirty="0"/>
            </a:br>
            <a:r>
              <a:rPr lang="en-IN" dirty="0"/>
              <a:t>1 Min 20Sec</a:t>
            </a:r>
          </a:p>
        </p:txBody>
      </p:sp>
      <p:sp>
        <p:nvSpPr>
          <p:cNvPr id="17" name="Rectangle 16">
            <a:extLst>
              <a:ext uri="{FF2B5EF4-FFF2-40B4-BE49-F238E27FC236}">
                <a16:creationId xmlns:a16="http://schemas.microsoft.com/office/drawing/2014/main" id="{1EB94DC0-A34F-4636-A995-3E5194D54A9E}"/>
              </a:ext>
            </a:extLst>
          </p:cNvPr>
          <p:cNvSpPr/>
          <p:nvPr/>
        </p:nvSpPr>
        <p:spPr>
          <a:xfrm>
            <a:off x="3304603" y="34685"/>
            <a:ext cx="6200419" cy="1162823"/>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06EDD85-86E1-4B1E-BBCD-D0ABAAF64C67}"/>
              </a:ext>
            </a:extLst>
          </p:cNvPr>
          <p:cNvSpPr txBox="1"/>
          <p:nvPr/>
        </p:nvSpPr>
        <p:spPr>
          <a:xfrm flipH="1">
            <a:off x="3499809" y="131094"/>
            <a:ext cx="2423652" cy="369332"/>
          </a:xfrm>
          <a:prstGeom prst="rect">
            <a:avLst/>
          </a:prstGeom>
          <a:noFill/>
          <a:ln>
            <a:noFill/>
          </a:ln>
        </p:spPr>
        <p:txBody>
          <a:bodyPr wrap="square" rtlCol="0">
            <a:spAutoFit/>
          </a:bodyPr>
          <a:lstStyle/>
          <a:p>
            <a:r>
              <a:rPr lang="en-IN" dirty="0"/>
              <a:t>No of Applications - 4</a:t>
            </a:r>
          </a:p>
        </p:txBody>
      </p:sp>
      <p:sp>
        <p:nvSpPr>
          <p:cNvPr id="28" name="TextBox 27">
            <a:extLst>
              <a:ext uri="{FF2B5EF4-FFF2-40B4-BE49-F238E27FC236}">
                <a16:creationId xmlns:a16="http://schemas.microsoft.com/office/drawing/2014/main" id="{CBCE1226-604C-4BD1-83A2-A36F4F767B3B}"/>
              </a:ext>
            </a:extLst>
          </p:cNvPr>
          <p:cNvSpPr txBox="1"/>
          <p:nvPr/>
        </p:nvSpPr>
        <p:spPr>
          <a:xfrm>
            <a:off x="2174941" y="2314522"/>
            <a:ext cx="3074061" cy="400110"/>
          </a:xfrm>
          <a:prstGeom prst="rect">
            <a:avLst/>
          </a:prstGeom>
          <a:noFill/>
        </p:spPr>
        <p:txBody>
          <a:bodyPr wrap="square" rtlCol="0">
            <a:spAutoFit/>
          </a:bodyPr>
          <a:lstStyle/>
          <a:p>
            <a:r>
              <a:rPr lang="en-IN" sz="2000" b="1" dirty="0"/>
              <a:t>Human – Manual Process</a:t>
            </a:r>
          </a:p>
        </p:txBody>
      </p:sp>
      <p:sp>
        <p:nvSpPr>
          <p:cNvPr id="29" name="TextBox 28">
            <a:extLst>
              <a:ext uri="{FF2B5EF4-FFF2-40B4-BE49-F238E27FC236}">
                <a16:creationId xmlns:a16="http://schemas.microsoft.com/office/drawing/2014/main" id="{0681E7A9-702D-4739-A510-239D4EA5EAA8}"/>
              </a:ext>
            </a:extLst>
          </p:cNvPr>
          <p:cNvSpPr txBox="1"/>
          <p:nvPr/>
        </p:nvSpPr>
        <p:spPr>
          <a:xfrm>
            <a:off x="7172248" y="2252641"/>
            <a:ext cx="3831743" cy="400110"/>
          </a:xfrm>
          <a:prstGeom prst="rect">
            <a:avLst/>
          </a:prstGeom>
          <a:noFill/>
        </p:spPr>
        <p:txBody>
          <a:bodyPr wrap="square" rtlCol="0">
            <a:spAutoFit/>
          </a:bodyPr>
          <a:lstStyle/>
          <a:p>
            <a:r>
              <a:rPr lang="en-IN" sz="2000" b="1" dirty="0"/>
              <a:t>Robots – Digital Workflow Process</a:t>
            </a:r>
          </a:p>
        </p:txBody>
      </p:sp>
      <p:pic>
        <p:nvPicPr>
          <p:cNvPr id="39" name="Content Placeholder 5">
            <a:extLst>
              <a:ext uri="{FF2B5EF4-FFF2-40B4-BE49-F238E27FC236}">
                <a16:creationId xmlns:a16="http://schemas.microsoft.com/office/drawing/2014/main" id="{30E2C46E-E12C-4CCF-9583-778D060A96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711972" y="522242"/>
            <a:ext cx="648929" cy="606143"/>
          </a:xfrm>
          <a:prstGeom prst="rect">
            <a:avLst/>
          </a:prstGeom>
          <a:noFill/>
          <a:ln>
            <a:solidFill>
              <a:schemeClr val="accent5">
                <a:lumMod val="50000"/>
              </a:schemeClr>
            </a:solidFill>
          </a:ln>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FCDB37CF-F7AF-4F61-8F0F-9695FECD10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7374" y="575379"/>
            <a:ext cx="768452" cy="619886"/>
          </a:xfrm>
          <a:prstGeom prst="rect">
            <a:avLst/>
          </a:prstGeom>
          <a:ln>
            <a:solidFill>
              <a:schemeClr val="accent5">
                <a:lumMod val="50000"/>
              </a:schemeClr>
            </a:solidFill>
          </a:ln>
        </p:spPr>
      </p:pic>
      <p:sp>
        <p:nvSpPr>
          <p:cNvPr id="68" name="Oval 67">
            <a:extLst>
              <a:ext uri="{FF2B5EF4-FFF2-40B4-BE49-F238E27FC236}">
                <a16:creationId xmlns:a16="http://schemas.microsoft.com/office/drawing/2014/main" id="{D7C991A9-09AF-400C-9987-434BB31CF3FB}"/>
              </a:ext>
            </a:extLst>
          </p:cNvPr>
          <p:cNvSpPr/>
          <p:nvPr/>
        </p:nvSpPr>
        <p:spPr>
          <a:xfrm>
            <a:off x="7902601" y="395282"/>
            <a:ext cx="1096070" cy="733103"/>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 50 fields</a:t>
            </a:r>
          </a:p>
        </p:txBody>
      </p:sp>
      <p:cxnSp>
        <p:nvCxnSpPr>
          <p:cNvPr id="74" name="Straight Connector 73">
            <a:extLst>
              <a:ext uri="{FF2B5EF4-FFF2-40B4-BE49-F238E27FC236}">
                <a16:creationId xmlns:a16="http://schemas.microsoft.com/office/drawing/2014/main" id="{C1C9BD04-C05B-4FCC-9492-764F56E26179}"/>
              </a:ext>
            </a:extLst>
          </p:cNvPr>
          <p:cNvCxnSpPr>
            <a:cxnSpLocks/>
          </p:cNvCxnSpPr>
          <p:nvPr/>
        </p:nvCxnSpPr>
        <p:spPr>
          <a:xfrm flipH="1">
            <a:off x="6019800" y="334124"/>
            <a:ext cx="19050" cy="77793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E17C4BDC-ADC4-44F3-BD54-399613B477D0}"/>
              </a:ext>
            </a:extLst>
          </p:cNvPr>
          <p:cNvSpPr/>
          <p:nvPr/>
        </p:nvSpPr>
        <p:spPr>
          <a:xfrm>
            <a:off x="6360731" y="343913"/>
            <a:ext cx="1096070" cy="733102"/>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2 </a:t>
            </a:r>
            <a:r>
              <a:rPr lang="en-IN" sz="1400" dirty="0">
                <a:solidFill>
                  <a:schemeClr val="tx1"/>
                </a:solidFill>
              </a:rPr>
              <a:t>Screens</a:t>
            </a:r>
            <a:endParaRPr lang="en-IN" sz="1600" dirty="0">
              <a:solidFill>
                <a:schemeClr val="tx1"/>
              </a:solidFill>
            </a:endParaRPr>
          </a:p>
        </p:txBody>
      </p:sp>
      <p:cxnSp>
        <p:nvCxnSpPr>
          <p:cNvPr id="80" name="Straight Connector 79">
            <a:extLst>
              <a:ext uri="{FF2B5EF4-FFF2-40B4-BE49-F238E27FC236}">
                <a16:creationId xmlns:a16="http://schemas.microsoft.com/office/drawing/2014/main" id="{BC08E1EF-1B68-47FE-956B-B9CBC5F33835}"/>
              </a:ext>
            </a:extLst>
          </p:cNvPr>
          <p:cNvCxnSpPr>
            <a:cxnSpLocks/>
          </p:cNvCxnSpPr>
          <p:nvPr/>
        </p:nvCxnSpPr>
        <p:spPr>
          <a:xfrm flipH="1">
            <a:off x="7715250" y="361950"/>
            <a:ext cx="19050" cy="77793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F3414679-F6D1-4A14-B02A-51F7AF4F39E8}"/>
              </a:ext>
            </a:extLst>
          </p:cNvPr>
          <p:cNvCxnSpPr/>
          <p:nvPr/>
        </p:nvCxnSpPr>
        <p:spPr>
          <a:xfrm flipH="1">
            <a:off x="3061699" y="3983332"/>
            <a:ext cx="1735675" cy="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95B7C59-2819-4993-832E-6FA05D45F1B3}"/>
              </a:ext>
            </a:extLst>
          </p:cNvPr>
          <p:cNvCxnSpPr/>
          <p:nvPr/>
        </p:nvCxnSpPr>
        <p:spPr>
          <a:xfrm>
            <a:off x="7171362" y="3983332"/>
            <a:ext cx="1827309" cy="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9B020D3-9FED-45B0-8521-4F26369D519B}"/>
              </a:ext>
            </a:extLst>
          </p:cNvPr>
          <p:cNvSpPr txBox="1"/>
          <p:nvPr/>
        </p:nvSpPr>
        <p:spPr>
          <a:xfrm>
            <a:off x="1405185" y="4545989"/>
            <a:ext cx="952316" cy="400110"/>
          </a:xfrm>
          <a:prstGeom prst="rect">
            <a:avLst/>
          </a:prstGeom>
          <a:noFill/>
        </p:spPr>
        <p:txBody>
          <a:bodyPr wrap="square" rtlCol="0">
            <a:spAutoFit/>
          </a:bodyPr>
          <a:lstStyle/>
          <a:p>
            <a:r>
              <a:rPr lang="en-IN" sz="2000" b="1" dirty="0"/>
              <a:t>AHT</a:t>
            </a:r>
          </a:p>
        </p:txBody>
      </p:sp>
      <p:sp>
        <p:nvSpPr>
          <p:cNvPr id="19" name="TextBox 18">
            <a:extLst>
              <a:ext uri="{FF2B5EF4-FFF2-40B4-BE49-F238E27FC236}">
                <a16:creationId xmlns:a16="http://schemas.microsoft.com/office/drawing/2014/main" id="{50C8518B-B612-4835-8A53-517E79687B8C}"/>
              </a:ext>
            </a:extLst>
          </p:cNvPr>
          <p:cNvSpPr txBox="1"/>
          <p:nvPr/>
        </p:nvSpPr>
        <p:spPr>
          <a:xfrm>
            <a:off x="10033793" y="4544279"/>
            <a:ext cx="952316" cy="400110"/>
          </a:xfrm>
          <a:prstGeom prst="rect">
            <a:avLst/>
          </a:prstGeom>
          <a:noFill/>
        </p:spPr>
        <p:txBody>
          <a:bodyPr wrap="square" rtlCol="0">
            <a:spAutoFit/>
          </a:bodyPr>
          <a:lstStyle/>
          <a:p>
            <a:r>
              <a:rPr lang="en-IN" sz="2000" b="1" dirty="0"/>
              <a:t>AHT</a:t>
            </a:r>
          </a:p>
        </p:txBody>
      </p:sp>
    </p:spTree>
    <p:extLst>
      <p:ext uri="{BB962C8B-B14F-4D97-AF65-F5344CB8AC3E}">
        <p14:creationId xmlns:p14="http://schemas.microsoft.com/office/powerpoint/2010/main" val="22850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21" grpId="0"/>
      <p:bldP spid="28" grpId="0"/>
      <p:bldP spid="29" grpId="0"/>
      <p:bldP spid="68" grpId="0" animBg="1"/>
      <p:bldP spid="79" grpId="0" animBg="1"/>
      <p:bldP spid="2"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D778F766-506A-4C8F-93CB-BCB723B2F45E}"/>
              </a:ext>
            </a:extLst>
          </p:cNvPr>
          <p:cNvGraphicFramePr>
            <a:graphicFrameLocks noGrp="1"/>
          </p:cNvGraphicFramePr>
          <p:nvPr>
            <p:extLst>
              <p:ext uri="{D42A27DB-BD31-4B8C-83A1-F6EECF244321}">
                <p14:modId xmlns:p14="http://schemas.microsoft.com/office/powerpoint/2010/main" val="2219343028"/>
              </p:ext>
            </p:extLst>
          </p:nvPr>
        </p:nvGraphicFramePr>
        <p:xfrm>
          <a:off x="3206091" y="2232272"/>
          <a:ext cx="5517389" cy="2682240"/>
        </p:xfrm>
        <a:graphic>
          <a:graphicData uri="http://schemas.openxmlformats.org/drawingml/2006/table">
            <a:tbl>
              <a:tblPr firstRow="1" bandRow="1">
                <a:tableStyleId>{5C22544A-7EE6-4342-B048-85BDC9FD1C3A}</a:tableStyleId>
              </a:tblPr>
              <a:tblGrid>
                <a:gridCol w="1552067">
                  <a:extLst>
                    <a:ext uri="{9D8B030D-6E8A-4147-A177-3AD203B41FA5}">
                      <a16:colId xmlns:a16="http://schemas.microsoft.com/office/drawing/2014/main" val="1123261435"/>
                    </a:ext>
                  </a:extLst>
                </a:gridCol>
                <a:gridCol w="1609154">
                  <a:extLst>
                    <a:ext uri="{9D8B030D-6E8A-4147-A177-3AD203B41FA5}">
                      <a16:colId xmlns:a16="http://schemas.microsoft.com/office/drawing/2014/main" val="4168921657"/>
                    </a:ext>
                  </a:extLst>
                </a:gridCol>
                <a:gridCol w="2356168">
                  <a:extLst>
                    <a:ext uri="{9D8B030D-6E8A-4147-A177-3AD203B41FA5}">
                      <a16:colId xmlns:a16="http://schemas.microsoft.com/office/drawing/2014/main" val="2265598424"/>
                    </a:ext>
                  </a:extLst>
                </a:gridCol>
              </a:tblGrid>
              <a:tr h="517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chemeClr val="bg1"/>
                          </a:solidFill>
                        </a:rPr>
                        <a:t>No of Transactions</a:t>
                      </a:r>
                    </a:p>
                  </a:txBody>
                  <a:tcPr>
                    <a:solidFill>
                      <a:schemeClr val="accent5">
                        <a:lumMod val="75000"/>
                      </a:schemeClr>
                    </a:solidFill>
                  </a:tcPr>
                </a:tc>
                <a:tc>
                  <a:txBody>
                    <a:bodyPr/>
                    <a:lstStyle/>
                    <a:p>
                      <a:r>
                        <a:rPr lang="en-IN" sz="2000" b="1" dirty="0">
                          <a:solidFill>
                            <a:schemeClr val="bg1"/>
                          </a:solidFill>
                        </a:rPr>
                        <a:t>Manual time</a:t>
                      </a:r>
                    </a:p>
                  </a:txBody>
                  <a:tcPr>
                    <a:solidFill>
                      <a:schemeClr val="accent5">
                        <a:lumMod val="75000"/>
                      </a:schemeClr>
                    </a:solidFill>
                  </a:tcPr>
                </a:tc>
                <a:tc>
                  <a:txBody>
                    <a:bodyPr/>
                    <a:lstStyle/>
                    <a:p>
                      <a:r>
                        <a:rPr lang="en-IN" sz="2000" b="1" dirty="0">
                          <a:solidFill>
                            <a:schemeClr val="bg1"/>
                          </a:solidFill>
                        </a:rPr>
                        <a:t>Automation Time</a:t>
                      </a:r>
                    </a:p>
                  </a:txBody>
                  <a:tcPr>
                    <a:solidFill>
                      <a:schemeClr val="accent5">
                        <a:lumMod val="75000"/>
                      </a:schemeClr>
                    </a:solidFill>
                  </a:tcPr>
                </a:tc>
                <a:extLst>
                  <a:ext uri="{0D108BD9-81ED-4DB2-BD59-A6C34878D82A}">
                    <a16:rowId xmlns:a16="http://schemas.microsoft.com/office/drawing/2014/main" val="179657770"/>
                  </a:ext>
                </a:extLst>
              </a:tr>
              <a:tr h="295519">
                <a:tc>
                  <a:txBody>
                    <a:bodyPr/>
                    <a:lstStyle/>
                    <a:p>
                      <a:r>
                        <a:rPr lang="en-IN" sz="2000" dirty="0">
                          <a:solidFill>
                            <a:schemeClr val="bg1"/>
                          </a:solidFill>
                        </a:rPr>
                        <a:t>1000</a:t>
                      </a:r>
                    </a:p>
                  </a:txBody>
                  <a:tcPr>
                    <a:solidFill>
                      <a:schemeClr val="accent5">
                        <a:lumMod val="75000"/>
                      </a:schemeClr>
                    </a:solidFill>
                  </a:tcPr>
                </a:tc>
                <a:tc>
                  <a:txBody>
                    <a:bodyPr/>
                    <a:lstStyle/>
                    <a:p>
                      <a:r>
                        <a:rPr lang="en-IN" sz="2000" dirty="0">
                          <a:solidFill>
                            <a:schemeClr val="bg1"/>
                          </a:solidFill>
                        </a:rPr>
                        <a:t>27Min</a:t>
                      </a:r>
                    </a:p>
                  </a:txBody>
                  <a:tcPr>
                    <a:solidFill>
                      <a:schemeClr val="accent5">
                        <a:lumMod val="75000"/>
                      </a:schemeClr>
                    </a:solidFill>
                  </a:tcPr>
                </a:tc>
                <a:tc>
                  <a:txBody>
                    <a:bodyPr/>
                    <a:lstStyle/>
                    <a:p>
                      <a:r>
                        <a:rPr lang="en-IN" sz="2000" dirty="0">
                          <a:solidFill>
                            <a:schemeClr val="bg1"/>
                          </a:solidFill>
                        </a:rPr>
                        <a:t>3Min</a:t>
                      </a:r>
                    </a:p>
                  </a:txBody>
                  <a:tcPr>
                    <a:solidFill>
                      <a:schemeClr val="accent5">
                        <a:lumMod val="75000"/>
                      </a:schemeClr>
                    </a:solidFill>
                  </a:tcPr>
                </a:tc>
                <a:extLst>
                  <a:ext uri="{0D108BD9-81ED-4DB2-BD59-A6C34878D82A}">
                    <a16:rowId xmlns:a16="http://schemas.microsoft.com/office/drawing/2014/main" val="1496368702"/>
                  </a:ext>
                </a:extLst>
              </a:tr>
              <a:tr h="295519">
                <a:tc>
                  <a:txBody>
                    <a:bodyPr/>
                    <a:lstStyle/>
                    <a:p>
                      <a:r>
                        <a:rPr lang="en-IN" sz="2000" dirty="0">
                          <a:solidFill>
                            <a:schemeClr val="bg1"/>
                          </a:solidFill>
                        </a:rPr>
                        <a:t>10,000</a:t>
                      </a:r>
                    </a:p>
                  </a:txBody>
                  <a:tcPr>
                    <a:solidFill>
                      <a:schemeClr val="accent5">
                        <a:lumMod val="75000"/>
                      </a:schemeClr>
                    </a:solidFill>
                  </a:tcPr>
                </a:tc>
                <a:tc>
                  <a:txBody>
                    <a:bodyPr/>
                    <a:lstStyle/>
                    <a:p>
                      <a:r>
                        <a:rPr lang="en-IN" sz="2000" dirty="0">
                          <a:solidFill>
                            <a:schemeClr val="bg1"/>
                          </a:solidFill>
                          <a:sym typeface="Wingdings" panose="05000000000000000000" pitchFamily="2" charset="2"/>
                        </a:rPr>
                        <a:t>4H 45Min</a:t>
                      </a:r>
                      <a:endParaRPr lang="en-IN" sz="2000" dirty="0">
                        <a:solidFill>
                          <a:schemeClr val="bg1"/>
                        </a:solidFill>
                      </a:endParaRPr>
                    </a:p>
                  </a:txBody>
                  <a:tcPr>
                    <a:solidFill>
                      <a:schemeClr val="accent5">
                        <a:lumMod val="75000"/>
                      </a:schemeClr>
                    </a:solidFill>
                  </a:tcPr>
                </a:tc>
                <a:tc>
                  <a:txBody>
                    <a:bodyPr/>
                    <a:lstStyle/>
                    <a:p>
                      <a:r>
                        <a:rPr lang="en-IN" sz="2000" dirty="0">
                          <a:solidFill>
                            <a:schemeClr val="bg1"/>
                          </a:solidFill>
                          <a:sym typeface="Wingdings" panose="05000000000000000000" pitchFamily="2" charset="2"/>
                        </a:rPr>
                        <a:t>30Min</a:t>
                      </a:r>
                      <a:endParaRPr lang="en-IN" sz="2000" dirty="0">
                        <a:solidFill>
                          <a:schemeClr val="bg1"/>
                        </a:solidFill>
                      </a:endParaRPr>
                    </a:p>
                  </a:txBody>
                  <a:tcPr>
                    <a:solidFill>
                      <a:schemeClr val="accent5">
                        <a:lumMod val="75000"/>
                      </a:schemeClr>
                    </a:solidFill>
                  </a:tcPr>
                </a:tc>
                <a:extLst>
                  <a:ext uri="{0D108BD9-81ED-4DB2-BD59-A6C34878D82A}">
                    <a16:rowId xmlns:a16="http://schemas.microsoft.com/office/drawing/2014/main" val="2248278571"/>
                  </a:ext>
                </a:extLst>
              </a:tr>
              <a:tr h="295519">
                <a:tc>
                  <a:txBody>
                    <a:bodyPr/>
                    <a:lstStyle/>
                    <a:p>
                      <a:r>
                        <a:rPr lang="en-IN" sz="2000" dirty="0">
                          <a:solidFill>
                            <a:schemeClr val="bg1"/>
                          </a:solidFill>
                          <a:sym typeface="Wingdings" panose="05000000000000000000" pitchFamily="2" charset="2"/>
                        </a:rPr>
                        <a:t>50,000</a:t>
                      </a:r>
                      <a:endParaRPr lang="en-IN" sz="2000" dirty="0">
                        <a:solidFill>
                          <a:schemeClr val="bg1"/>
                        </a:solidFill>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sym typeface="Wingdings" panose="05000000000000000000" pitchFamily="2" charset="2"/>
                        </a:rPr>
                        <a:t>22H</a:t>
                      </a:r>
                    </a:p>
                  </a:txBody>
                  <a:tcPr>
                    <a:solidFill>
                      <a:schemeClr val="accent5">
                        <a:lumMod val="75000"/>
                      </a:schemeClr>
                    </a:solidFill>
                  </a:tcPr>
                </a:tc>
                <a:tc>
                  <a:txBody>
                    <a:bodyPr/>
                    <a:lstStyle/>
                    <a:p>
                      <a:r>
                        <a:rPr lang="en-IN" sz="2000" dirty="0">
                          <a:solidFill>
                            <a:schemeClr val="bg1"/>
                          </a:solidFill>
                          <a:sym typeface="Wingdings" panose="05000000000000000000" pitchFamily="2" charset="2"/>
                        </a:rPr>
                        <a:t>2H 30Min</a:t>
                      </a:r>
                      <a:endParaRPr lang="en-IN" sz="2000" dirty="0">
                        <a:solidFill>
                          <a:schemeClr val="bg1"/>
                        </a:solidFill>
                      </a:endParaRPr>
                    </a:p>
                  </a:txBody>
                  <a:tcPr>
                    <a:solidFill>
                      <a:schemeClr val="accent5">
                        <a:lumMod val="75000"/>
                      </a:schemeClr>
                    </a:solidFill>
                  </a:tcPr>
                </a:tc>
                <a:extLst>
                  <a:ext uri="{0D108BD9-81ED-4DB2-BD59-A6C34878D82A}">
                    <a16:rowId xmlns:a16="http://schemas.microsoft.com/office/drawing/2014/main" val="3100068746"/>
                  </a:ext>
                </a:extLst>
              </a:tr>
              <a:tr h="295519">
                <a:tc>
                  <a:txBody>
                    <a:bodyPr/>
                    <a:lstStyle/>
                    <a:p>
                      <a:r>
                        <a:rPr lang="en-IN" sz="2000" dirty="0">
                          <a:solidFill>
                            <a:schemeClr val="bg1"/>
                          </a:solidFill>
                        </a:rPr>
                        <a:t>1,00,000</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sym typeface="Wingdings" panose="05000000000000000000" pitchFamily="2" charset="2"/>
                        </a:rPr>
                        <a:t>44H</a:t>
                      </a:r>
                      <a:endParaRPr lang="en-IN" sz="2000" dirty="0">
                        <a:solidFill>
                          <a:schemeClr val="bg1"/>
                        </a:solidFill>
                      </a:endParaRPr>
                    </a:p>
                  </a:txBody>
                  <a:tcPr>
                    <a:solidFill>
                      <a:schemeClr val="accent5">
                        <a:lumMod val="75000"/>
                      </a:schemeClr>
                    </a:solidFill>
                  </a:tcPr>
                </a:tc>
                <a:tc>
                  <a:txBody>
                    <a:bodyPr/>
                    <a:lstStyle/>
                    <a:p>
                      <a:r>
                        <a:rPr lang="en-IN" sz="2000" dirty="0">
                          <a:solidFill>
                            <a:schemeClr val="bg1"/>
                          </a:solidFill>
                          <a:sym typeface="Wingdings" panose="05000000000000000000" pitchFamily="2" charset="2"/>
                        </a:rPr>
                        <a:t>5H</a:t>
                      </a:r>
                      <a:endParaRPr lang="en-IN" sz="2000" dirty="0">
                        <a:solidFill>
                          <a:schemeClr val="bg1"/>
                        </a:solidFill>
                      </a:endParaRPr>
                    </a:p>
                  </a:txBody>
                  <a:tcPr>
                    <a:solidFill>
                      <a:schemeClr val="accent5">
                        <a:lumMod val="75000"/>
                      </a:schemeClr>
                    </a:solidFill>
                  </a:tcPr>
                </a:tc>
                <a:extLst>
                  <a:ext uri="{0D108BD9-81ED-4DB2-BD59-A6C34878D82A}">
                    <a16:rowId xmlns:a16="http://schemas.microsoft.com/office/drawing/2014/main" val="1987417021"/>
                  </a:ext>
                </a:extLst>
              </a:tr>
              <a:tr h="295519">
                <a:tc>
                  <a:txBody>
                    <a:bodyPr/>
                    <a:lstStyle/>
                    <a:p>
                      <a:r>
                        <a:rPr lang="en-IN" sz="2000" dirty="0">
                          <a:solidFill>
                            <a:schemeClr val="bg1"/>
                          </a:solidFill>
                        </a:rPr>
                        <a:t>10,00,000</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sym typeface="Wingdings" panose="05000000000000000000" pitchFamily="2" charset="2"/>
                        </a:rPr>
                        <a:t>18Days</a:t>
                      </a:r>
                      <a:endParaRPr lang="en-IN" sz="2000" dirty="0">
                        <a:solidFill>
                          <a:schemeClr val="bg1"/>
                        </a:solidFill>
                      </a:endParaRPr>
                    </a:p>
                  </a:txBody>
                  <a:tcPr>
                    <a:solidFill>
                      <a:schemeClr val="accent5">
                        <a:lumMod val="75000"/>
                      </a:schemeClr>
                    </a:solidFill>
                  </a:tcPr>
                </a:tc>
                <a:tc>
                  <a:txBody>
                    <a:bodyPr/>
                    <a:lstStyle/>
                    <a:p>
                      <a:r>
                        <a:rPr lang="en-IN" sz="2000" dirty="0">
                          <a:solidFill>
                            <a:schemeClr val="bg1"/>
                          </a:solidFill>
                          <a:sym typeface="Wingdings" panose="05000000000000000000" pitchFamily="2" charset="2"/>
                        </a:rPr>
                        <a:t>2Days</a:t>
                      </a:r>
                      <a:endParaRPr lang="en-IN" sz="2000" dirty="0">
                        <a:solidFill>
                          <a:schemeClr val="bg1"/>
                        </a:solidFill>
                      </a:endParaRPr>
                    </a:p>
                  </a:txBody>
                  <a:tcPr>
                    <a:solidFill>
                      <a:schemeClr val="accent5">
                        <a:lumMod val="75000"/>
                      </a:schemeClr>
                    </a:solidFill>
                  </a:tcPr>
                </a:tc>
                <a:extLst>
                  <a:ext uri="{0D108BD9-81ED-4DB2-BD59-A6C34878D82A}">
                    <a16:rowId xmlns:a16="http://schemas.microsoft.com/office/drawing/2014/main" val="406717113"/>
                  </a:ext>
                </a:extLst>
              </a:tr>
            </a:tbl>
          </a:graphicData>
        </a:graphic>
      </p:graphicFrame>
    </p:spTree>
    <p:extLst>
      <p:ext uri="{BB962C8B-B14F-4D97-AF65-F5344CB8AC3E}">
        <p14:creationId xmlns:p14="http://schemas.microsoft.com/office/powerpoint/2010/main" val="31687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45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80DFD1A-6DF4-4F3D-A70B-AC4245893C2E}"/>
              </a:ext>
            </a:extLst>
          </p:cNvPr>
          <p:cNvGraphicFramePr>
            <a:graphicFrameLocks noGrp="1"/>
          </p:cNvGraphicFramePr>
          <p:nvPr>
            <p:extLst>
              <p:ext uri="{D42A27DB-BD31-4B8C-83A1-F6EECF244321}">
                <p14:modId xmlns:p14="http://schemas.microsoft.com/office/powerpoint/2010/main" val="2724946692"/>
              </p:ext>
            </p:extLst>
          </p:nvPr>
        </p:nvGraphicFramePr>
        <p:xfrm>
          <a:off x="170819" y="4904330"/>
          <a:ext cx="5027295" cy="1737360"/>
        </p:xfrm>
        <a:graphic>
          <a:graphicData uri="http://schemas.openxmlformats.org/drawingml/2006/table">
            <a:tbl>
              <a:tblPr firstRow="1" bandRow="1">
                <a:tableStyleId>{5C22544A-7EE6-4342-B048-85BDC9FD1C3A}</a:tableStyleId>
              </a:tblPr>
              <a:tblGrid>
                <a:gridCol w="2330440">
                  <a:extLst>
                    <a:ext uri="{9D8B030D-6E8A-4147-A177-3AD203B41FA5}">
                      <a16:colId xmlns:a16="http://schemas.microsoft.com/office/drawing/2014/main" val="3203202235"/>
                    </a:ext>
                  </a:extLst>
                </a:gridCol>
                <a:gridCol w="2696855">
                  <a:extLst>
                    <a:ext uri="{9D8B030D-6E8A-4147-A177-3AD203B41FA5}">
                      <a16:colId xmlns:a16="http://schemas.microsoft.com/office/drawing/2014/main" val="779607855"/>
                    </a:ext>
                  </a:extLst>
                </a:gridCol>
              </a:tblGrid>
              <a:tr h="609745">
                <a:tc gridSpan="2">
                  <a:txBody>
                    <a:bodyPr/>
                    <a:lstStyle/>
                    <a:p>
                      <a:r>
                        <a:rPr lang="en-IN" sz="1800" dirty="0"/>
                        <a:t> Effort involved / tasks involved/detailed activities </a:t>
                      </a:r>
                      <a:br>
                        <a:rPr lang="en-IN" sz="1800" dirty="0"/>
                      </a:br>
                      <a:r>
                        <a:rPr lang="en-IN" sz="1800" dirty="0"/>
                        <a:t>(</a:t>
                      </a:r>
                      <a:r>
                        <a:rPr lang="en-IN" sz="1600" dirty="0"/>
                        <a:t>Per Transaction</a:t>
                      </a:r>
                      <a:r>
                        <a:rPr lang="en-IN" sz="1800" dirty="0"/>
                        <a:t>)</a:t>
                      </a:r>
                    </a:p>
                  </a:txBody>
                  <a:tcPr/>
                </a:tc>
                <a:tc hMerge="1">
                  <a:txBody>
                    <a:bodyPr/>
                    <a:lstStyle/>
                    <a:p>
                      <a:endParaRPr lang="en-IN" sz="1800" dirty="0"/>
                    </a:p>
                  </a:txBody>
                  <a:tcPr/>
                </a:tc>
                <a:extLst>
                  <a:ext uri="{0D108BD9-81ED-4DB2-BD59-A6C34878D82A}">
                    <a16:rowId xmlns:a16="http://schemas.microsoft.com/office/drawing/2014/main" val="549050956"/>
                  </a:ext>
                </a:extLst>
              </a:tr>
              <a:tr h="348426">
                <a:tc>
                  <a:txBody>
                    <a:bodyPr/>
                    <a:lstStyle/>
                    <a:p>
                      <a:r>
                        <a:rPr lang="en-IN" sz="1800" dirty="0"/>
                        <a:t>No of Applications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ym typeface="Wingdings" panose="05000000000000000000" pitchFamily="2" charset="2"/>
                        </a:rPr>
                        <a:t>2 (</a:t>
                      </a:r>
                      <a:r>
                        <a:rPr lang="en-IN" sz="1600" dirty="0">
                          <a:sym typeface="Wingdings" panose="05000000000000000000" pitchFamily="2" charset="2"/>
                        </a:rPr>
                        <a:t>Excel, </a:t>
                      </a:r>
                      <a:r>
                        <a:rPr lang="en-IN" sz="1600" dirty="0" err="1">
                          <a:sym typeface="Wingdings" panose="05000000000000000000" pitchFamily="2" charset="2"/>
                        </a:rPr>
                        <a:t>EMail</a:t>
                      </a:r>
                      <a:r>
                        <a:rPr lang="en-IN" sz="1800" dirty="0">
                          <a:sym typeface="Wingdings" panose="05000000000000000000" pitchFamily="2" charset="2"/>
                        </a:rPr>
                        <a:t>)</a:t>
                      </a:r>
                    </a:p>
                  </a:txBody>
                  <a:tcPr/>
                </a:tc>
                <a:extLst>
                  <a:ext uri="{0D108BD9-81ED-4DB2-BD59-A6C34878D82A}">
                    <a16:rowId xmlns:a16="http://schemas.microsoft.com/office/drawing/2014/main" val="1085332348"/>
                  </a:ext>
                </a:extLst>
              </a:tr>
              <a:tr h="348426">
                <a:tc>
                  <a:txBody>
                    <a:bodyPr/>
                    <a:lstStyle/>
                    <a:p>
                      <a:r>
                        <a:rPr lang="en-IN" sz="1800" dirty="0"/>
                        <a:t>Volume of transactions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50</a:t>
                      </a:r>
                    </a:p>
                  </a:txBody>
                  <a:tcPr/>
                </a:tc>
                <a:extLst>
                  <a:ext uri="{0D108BD9-81ED-4DB2-BD59-A6C34878D82A}">
                    <a16:rowId xmlns:a16="http://schemas.microsoft.com/office/drawing/2014/main" val="3851845422"/>
                  </a:ext>
                </a:extLst>
              </a:tr>
              <a:tr h="348426">
                <a:tc>
                  <a:txBody>
                    <a:bodyPr/>
                    <a:lstStyle/>
                    <a:p>
                      <a:r>
                        <a:rPr lang="en-IN" sz="1800" dirty="0"/>
                        <a:t>Average Handling Time</a:t>
                      </a:r>
                    </a:p>
                  </a:txBody>
                  <a:tcPr/>
                </a:tc>
                <a:tc>
                  <a:txBody>
                    <a:bodyPr/>
                    <a:lstStyle/>
                    <a:p>
                      <a:r>
                        <a:rPr lang="en-IN" sz="1800" dirty="0">
                          <a:sym typeface="Wingdings" panose="05000000000000000000" pitchFamily="2" charset="2"/>
                        </a:rPr>
                        <a:t>9 </a:t>
                      </a:r>
                      <a:r>
                        <a:rPr lang="en-IN" sz="1600" dirty="0">
                          <a:sym typeface="Wingdings" panose="05000000000000000000" pitchFamily="2" charset="2"/>
                        </a:rPr>
                        <a:t>Sec</a:t>
                      </a:r>
                      <a:endParaRPr lang="en-IN" sz="1800" dirty="0"/>
                    </a:p>
                  </a:txBody>
                  <a:tcPr/>
                </a:tc>
                <a:extLst>
                  <a:ext uri="{0D108BD9-81ED-4DB2-BD59-A6C34878D82A}">
                    <a16:rowId xmlns:a16="http://schemas.microsoft.com/office/drawing/2014/main" val="362112985"/>
                  </a:ext>
                </a:extLst>
              </a:tr>
            </a:tbl>
          </a:graphicData>
        </a:graphic>
      </p:graphicFrame>
      <p:graphicFrame>
        <p:nvGraphicFramePr>
          <p:cNvPr id="5" name="Table 2">
            <a:extLst>
              <a:ext uri="{FF2B5EF4-FFF2-40B4-BE49-F238E27FC236}">
                <a16:creationId xmlns:a16="http://schemas.microsoft.com/office/drawing/2014/main" id="{20A43663-5B98-45A2-A407-2FA85BFC16A7}"/>
              </a:ext>
            </a:extLst>
          </p:cNvPr>
          <p:cNvGraphicFramePr>
            <a:graphicFrameLocks noGrp="1"/>
          </p:cNvGraphicFramePr>
          <p:nvPr>
            <p:extLst>
              <p:ext uri="{D42A27DB-BD31-4B8C-83A1-F6EECF244321}">
                <p14:modId xmlns:p14="http://schemas.microsoft.com/office/powerpoint/2010/main" val="2277318053"/>
              </p:ext>
            </p:extLst>
          </p:nvPr>
        </p:nvGraphicFramePr>
        <p:xfrm>
          <a:off x="6617111" y="177441"/>
          <a:ext cx="5517389" cy="1005840"/>
        </p:xfrm>
        <a:graphic>
          <a:graphicData uri="http://schemas.openxmlformats.org/drawingml/2006/table">
            <a:tbl>
              <a:tblPr firstRow="1" bandRow="1">
                <a:tableStyleId>{5C22544A-7EE6-4342-B048-85BDC9FD1C3A}</a:tableStyleId>
              </a:tblPr>
              <a:tblGrid>
                <a:gridCol w="1552067">
                  <a:extLst>
                    <a:ext uri="{9D8B030D-6E8A-4147-A177-3AD203B41FA5}">
                      <a16:colId xmlns:a16="http://schemas.microsoft.com/office/drawing/2014/main" val="1123261435"/>
                    </a:ext>
                  </a:extLst>
                </a:gridCol>
                <a:gridCol w="1609154">
                  <a:extLst>
                    <a:ext uri="{9D8B030D-6E8A-4147-A177-3AD203B41FA5}">
                      <a16:colId xmlns:a16="http://schemas.microsoft.com/office/drawing/2014/main" val="4168921657"/>
                    </a:ext>
                  </a:extLst>
                </a:gridCol>
                <a:gridCol w="2356168">
                  <a:extLst>
                    <a:ext uri="{9D8B030D-6E8A-4147-A177-3AD203B41FA5}">
                      <a16:colId xmlns:a16="http://schemas.microsoft.com/office/drawing/2014/main" val="2265598424"/>
                    </a:ext>
                  </a:extLst>
                </a:gridCol>
              </a:tblGrid>
              <a:tr h="517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Key Measures</a:t>
                      </a:r>
                    </a:p>
                    <a:p>
                      <a:endParaRPr lang="en-IN" dirty="0"/>
                    </a:p>
                  </a:txBody>
                  <a:tcPr/>
                </a:tc>
                <a:tc>
                  <a:txBody>
                    <a:bodyPr/>
                    <a:lstStyle/>
                    <a:p>
                      <a:r>
                        <a:rPr lang="en-IN" dirty="0"/>
                        <a:t>50 Transaction</a:t>
                      </a:r>
                    </a:p>
                  </a:txBody>
                  <a:tcPr/>
                </a:tc>
                <a:tc>
                  <a:txBody>
                    <a:bodyPr/>
                    <a:lstStyle/>
                    <a:p>
                      <a:r>
                        <a:rPr lang="en-IN" dirty="0"/>
                        <a:t>500 Transaction</a:t>
                      </a:r>
                    </a:p>
                  </a:txBody>
                  <a:tcPr/>
                </a:tc>
                <a:extLst>
                  <a:ext uri="{0D108BD9-81ED-4DB2-BD59-A6C34878D82A}">
                    <a16:rowId xmlns:a16="http://schemas.microsoft.com/office/drawing/2014/main" val="179657770"/>
                  </a:ext>
                </a:extLst>
              </a:tr>
              <a:tr h="295519">
                <a:tc>
                  <a:txBody>
                    <a:bodyPr/>
                    <a:lstStyle/>
                    <a:p>
                      <a:r>
                        <a:rPr lang="en-IN" dirty="0"/>
                        <a:t>AHT</a:t>
                      </a:r>
                    </a:p>
                  </a:txBody>
                  <a:tcPr/>
                </a:tc>
                <a:tc>
                  <a:txBody>
                    <a:bodyPr/>
                    <a:lstStyle/>
                    <a:p>
                      <a:r>
                        <a:rPr lang="en-IN" dirty="0"/>
                        <a:t>9 Sec</a:t>
                      </a:r>
                    </a:p>
                  </a:txBody>
                  <a:tcPr/>
                </a:tc>
                <a:tc>
                  <a:txBody>
                    <a:bodyPr/>
                    <a:lstStyle/>
                    <a:p>
                      <a:r>
                        <a:rPr lang="en-IN" dirty="0"/>
                        <a:t> 90 Sec (1 min 30 sec)</a:t>
                      </a:r>
                    </a:p>
                  </a:txBody>
                  <a:tcPr/>
                </a:tc>
                <a:extLst>
                  <a:ext uri="{0D108BD9-81ED-4DB2-BD59-A6C34878D82A}">
                    <a16:rowId xmlns:a16="http://schemas.microsoft.com/office/drawing/2014/main" val="1496368702"/>
                  </a:ext>
                </a:extLst>
              </a:tr>
            </a:tbl>
          </a:graphicData>
        </a:graphic>
      </p:graphicFrame>
      <p:sp>
        <p:nvSpPr>
          <p:cNvPr id="2" name="TextBox 1">
            <a:extLst>
              <a:ext uri="{FF2B5EF4-FFF2-40B4-BE49-F238E27FC236}">
                <a16:creationId xmlns:a16="http://schemas.microsoft.com/office/drawing/2014/main" id="{69A717EF-B2B9-4F59-9B6C-58A5571B428F}"/>
              </a:ext>
            </a:extLst>
          </p:cNvPr>
          <p:cNvSpPr txBox="1"/>
          <p:nvPr/>
        </p:nvSpPr>
        <p:spPr>
          <a:xfrm>
            <a:off x="1469204" y="2089500"/>
            <a:ext cx="6298059" cy="2862322"/>
          </a:xfrm>
          <a:prstGeom prst="rect">
            <a:avLst/>
          </a:prstGeom>
          <a:noFill/>
        </p:spPr>
        <p:txBody>
          <a:bodyPr wrap="square" rtlCol="0">
            <a:spAutoFit/>
          </a:bodyPr>
          <a:lstStyle/>
          <a:p>
            <a:r>
              <a:rPr lang="en-IN" dirty="0"/>
              <a:t>1000 </a:t>
            </a:r>
            <a:r>
              <a:rPr lang="en-IN" dirty="0">
                <a:sym typeface="Wingdings" panose="05000000000000000000" pitchFamily="2" charset="2"/>
              </a:rPr>
              <a:t> 27 Min  3 Min</a:t>
            </a:r>
            <a:endParaRPr lang="en-IN" dirty="0"/>
          </a:p>
          <a:p>
            <a:r>
              <a:rPr lang="en-IN" dirty="0"/>
              <a:t>10,000 </a:t>
            </a:r>
            <a:r>
              <a:rPr lang="en-IN" dirty="0">
                <a:sym typeface="Wingdings" panose="05000000000000000000" pitchFamily="2" charset="2"/>
              </a:rPr>
              <a:t> 4 H 45 Min  30 Min</a:t>
            </a:r>
          </a:p>
          <a:p>
            <a:r>
              <a:rPr lang="en-IN" dirty="0">
                <a:sym typeface="Wingdings" panose="05000000000000000000" pitchFamily="2" charset="2"/>
              </a:rPr>
              <a:t>50,000  22 H  2 H 30 Min</a:t>
            </a:r>
          </a:p>
          <a:p>
            <a:r>
              <a:rPr lang="en-IN" dirty="0"/>
              <a:t>100000 </a:t>
            </a:r>
            <a:r>
              <a:rPr lang="en-IN" dirty="0">
                <a:sym typeface="Wingdings" panose="05000000000000000000" pitchFamily="2" charset="2"/>
              </a:rPr>
              <a:t> 44 H  5 H</a:t>
            </a:r>
            <a:endParaRPr lang="en-IN" dirty="0"/>
          </a:p>
          <a:p>
            <a:r>
              <a:rPr lang="en-IN" dirty="0"/>
              <a:t>1000000 </a:t>
            </a:r>
            <a:r>
              <a:rPr lang="en-IN" dirty="0">
                <a:sym typeface="Wingdings" panose="05000000000000000000" pitchFamily="2" charset="2"/>
              </a:rPr>
              <a:t> 18 Days   2 Days</a:t>
            </a: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9367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416</Words>
  <Application>Microsoft Office PowerPoint</Application>
  <PresentationFormat>Widescreen</PresentationFormat>
  <Paragraphs>80</Paragraphs>
  <Slides>7</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Reconciliation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kothapalli</dc:creator>
  <cp:lastModifiedBy>sowmya kothapalli</cp:lastModifiedBy>
  <cp:revision>146</cp:revision>
  <dcterms:created xsi:type="dcterms:W3CDTF">2019-09-28T10:58:05Z</dcterms:created>
  <dcterms:modified xsi:type="dcterms:W3CDTF">2019-12-20T04:52:13Z</dcterms:modified>
</cp:coreProperties>
</file>