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8970" autoAdjust="0"/>
  </p:normalViewPr>
  <p:slideViewPr>
    <p:cSldViewPr snapToGrid="0">
      <p:cViewPr varScale="1">
        <p:scale>
          <a:sx n="67" d="100"/>
          <a:sy n="67" d="100"/>
        </p:scale>
        <p:origin x="6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421A4-5D04-4976-A6D3-BD5473CF44E3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35E9-D2AE-4006-8BA3-E4493D78F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4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Overall process description: When we Sell Goods, we need to prepare invoices and share the invoices with customers for their perusal.</a:t>
            </a:r>
          </a:p>
          <a:p>
            <a:endParaRPr lang="en-IN" dirty="0"/>
          </a:p>
          <a:p>
            <a:r>
              <a:rPr lang="en-IN" dirty="0"/>
              <a:t>Key</a:t>
            </a:r>
            <a:r>
              <a:rPr lang="en-IN" baseline="0" dirty="0"/>
              <a:t> steps of the </a:t>
            </a:r>
            <a:r>
              <a:rPr lang="en-IN" dirty="0"/>
              <a:t>Process in one statement: </a:t>
            </a:r>
          </a:p>
          <a:p>
            <a:r>
              <a:rPr lang="en-IN" dirty="0"/>
              <a:t>Finance </a:t>
            </a:r>
            <a:r>
              <a:rPr lang="en-IN" dirty="0" err="1"/>
              <a:t>dept</a:t>
            </a:r>
            <a:r>
              <a:rPr lang="en-IN" dirty="0"/>
              <a:t> is processing sales invoices and recording them in invoice management system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Input: Sales data based on goods sold / sales orders. This data is available in Excel for RPA to start the process.</a:t>
            </a:r>
            <a:r>
              <a:rPr lang="en-IN" baseline="0" dirty="0"/>
              <a:t> </a:t>
            </a:r>
            <a:endParaRPr lang="en-IN" dirty="0"/>
          </a:p>
          <a:p>
            <a:endParaRPr lang="en-IN" dirty="0"/>
          </a:p>
          <a:p>
            <a:r>
              <a:rPr lang="en-IN" dirty="0"/>
              <a:t>Processing: Invoice preparation from sales data available in Excel.</a:t>
            </a:r>
            <a:r>
              <a:rPr lang="en-IN" baseline="0" dirty="0"/>
              <a:t> And create those invoices in Invoice Management Application / ERP system (in this case we are using Invoicely.com). </a:t>
            </a:r>
            <a:r>
              <a:rPr lang="en-IN" dirty="0"/>
              <a:t>RPA will pick up data from Excel,</a:t>
            </a:r>
            <a:r>
              <a:rPr lang="en-IN" baseline="0" dirty="0"/>
              <a:t> log into Invoicely.com and perform data entry. </a:t>
            </a:r>
            <a:endParaRPr lang="en-IN" dirty="0"/>
          </a:p>
          <a:p>
            <a:endParaRPr lang="en-IN" dirty="0"/>
          </a:p>
          <a:p>
            <a:r>
              <a:rPr lang="en-IN" dirty="0"/>
              <a:t>Output: As RPA creates invoice records</a:t>
            </a:r>
            <a:r>
              <a:rPr lang="en-IN" baseline="0" dirty="0"/>
              <a:t> into </a:t>
            </a:r>
            <a:r>
              <a:rPr lang="en-IN" baseline="0" dirty="0" err="1"/>
              <a:t>Invoicely</a:t>
            </a:r>
            <a:r>
              <a:rPr lang="en-IN" baseline="0" dirty="0"/>
              <a:t> application, they are downloaded into a common folder and a copy of invoice is emailed to respective customers. </a:t>
            </a:r>
            <a:endParaRPr lang="en-IN" dirty="0"/>
          </a:p>
          <a:p>
            <a:r>
              <a:rPr lang="en-IN" dirty="0"/>
              <a:t>-----------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E35E9-D2AE-4006-8BA3-E4493D78FC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7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35E9-D2AE-4006-8BA3-E4493D78FC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3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35E9-D2AE-4006-8BA3-E4493D78FC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2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0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5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2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1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7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6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8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B8AE-E14D-4778-9C8E-4694B8FCE558}" type="datetimeFigureOut">
              <a:rPr lang="en-IN" smtClean="0"/>
              <a:t>20-12-2019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4914-536A-452B-B985-E34388759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Invoice Recording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8808" y="3751868"/>
            <a:ext cx="5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Invoice creation in ERP system from sales order data obtained from email in Excel format from Sales Department. </a:t>
            </a:r>
          </a:p>
        </p:txBody>
      </p:sp>
    </p:spTree>
    <p:extLst>
      <p:ext uri="{BB962C8B-B14F-4D97-AF65-F5344CB8AC3E}">
        <p14:creationId xmlns:p14="http://schemas.microsoft.com/office/powerpoint/2010/main" val="248123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69DB26-0A45-449F-9E99-2582CA2D0CD2}"/>
              </a:ext>
            </a:extLst>
          </p:cNvPr>
          <p:cNvGrpSpPr/>
          <p:nvPr/>
        </p:nvGrpSpPr>
        <p:grpSpPr>
          <a:xfrm>
            <a:off x="239485" y="2275113"/>
            <a:ext cx="11538857" cy="2551457"/>
            <a:chOff x="4704080" y="96482"/>
            <a:chExt cx="572549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87920E-169E-4F63-A51C-E1B5937C8820}"/>
                </a:ext>
              </a:extLst>
            </p:cNvPr>
            <p:cNvSpPr/>
            <p:nvPr/>
          </p:nvSpPr>
          <p:spPr>
            <a:xfrm>
              <a:off x="4704080" y="96482"/>
              <a:ext cx="5725490" cy="10769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B5D08B-1EF1-48FE-9AC1-095688B5BA1B}"/>
                </a:ext>
              </a:extLst>
            </p:cNvPr>
            <p:cNvGrpSpPr/>
            <p:nvPr/>
          </p:nvGrpSpPr>
          <p:grpSpPr>
            <a:xfrm>
              <a:off x="4809105" y="355644"/>
              <a:ext cx="5604257" cy="558635"/>
              <a:chOff x="4087333" y="559025"/>
              <a:chExt cx="5604257" cy="558635"/>
            </a:xfrm>
          </p:grpSpPr>
          <p:sp>
            <p:nvSpPr>
              <p:cNvPr id="7" name="Pentagon 1">
                <a:extLst>
                  <a:ext uri="{FF2B5EF4-FFF2-40B4-BE49-F238E27FC236}">
                    <a16:creationId xmlns:a16="http://schemas.microsoft.com/office/drawing/2014/main" id="{CD57A6AF-1309-4CE4-959B-8A320827330F}"/>
                  </a:ext>
                </a:extLst>
              </p:cNvPr>
              <p:cNvSpPr/>
              <p:nvPr/>
            </p:nvSpPr>
            <p:spPr>
              <a:xfrm>
                <a:off x="4087333" y="559025"/>
                <a:ext cx="1698737" cy="55863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Read Sales order Data</a:t>
                </a:r>
                <a:br>
                  <a:rPr lang="en-IN" sz="2000" dirty="0"/>
                </a:br>
                <a:r>
                  <a:rPr lang="en-IN" sz="2000" dirty="0"/>
                  <a:t>(Excel)</a:t>
                </a:r>
              </a:p>
            </p:txBody>
          </p:sp>
          <p:sp>
            <p:nvSpPr>
              <p:cNvPr id="8" name="Chevron 3">
                <a:extLst>
                  <a:ext uri="{FF2B5EF4-FFF2-40B4-BE49-F238E27FC236}">
                    <a16:creationId xmlns:a16="http://schemas.microsoft.com/office/drawing/2014/main" id="{B08F6ED0-854E-47A0-BB54-81BE80B1BCE0}"/>
                  </a:ext>
                </a:extLst>
              </p:cNvPr>
              <p:cNvSpPr/>
              <p:nvPr/>
            </p:nvSpPr>
            <p:spPr>
              <a:xfrm>
                <a:off x="5786070" y="569982"/>
                <a:ext cx="1944656" cy="54767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Create Invoice</a:t>
                </a:r>
                <a:br>
                  <a:rPr lang="en-IN" sz="2000" dirty="0"/>
                </a:br>
                <a:r>
                  <a:rPr lang="en-IN" sz="2000" dirty="0"/>
                  <a:t>(ERP System)</a:t>
                </a:r>
              </a:p>
            </p:txBody>
          </p:sp>
          <p:sp>
            <p:nvSpPr>
              <p:cNvPr id="9" name="Chevron 45">
                <a:extLst>
                  <a:ext uri="{FF2B5EF4-FFF2-40B4-BE49-F238E27FC236}">
                    <a16:creationId xmlns:a16="http://schemas.microsoft.com/office/drawing/2014/main" id="{956693E1-29BB-4817-AD56-D14CE274C808}"/>
                  </a:ext>
                </a:extLst>
              </p:cNvPr>
              <p:cNvSpPr/>
              <p:nvPr/>
            </p:nvSpPr>
            <p:spPr>
              <a:xfrm>
                <a:off x="7746934" y="569982"/>
                <a:ext cx="1944656" cy="54767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Email Invoice to Customer (Email)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FDA26E-FEAC-421C-B606-50A9A0DAFF93}"/>
              </a:ext>
            </a:extLst>
          </p:cNvPr>
          <p:cNvSpPr txBox="1"/>
          <p:nvPr/>
        </p:nvSpPr>
        <p:spPr>
          <a:xfrm>
            <a:off x="2220686" y="500742"/>
            <a:ext cx="788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</a:rPr>
              <a:t>Invoice Creation in ERP and sending to Customers - Demo</a:t>
            </a:r>
          </a:p>
        </p:txBody>
      </p:sp>
    </p:spTree>
    <p:extLst>
      <p:ext uri="{BB962C8B-B14F-4D97-AF65-F5344CB8AC3E}">
        <p14:creationId xmlns:p14="http://schemas.microsoft.com/office/powerpoint/2010/main" val="376619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109" y="1213171"/>
            <a:ext cx="648929" cy="68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315" y="1901430"/>
            <a:ext cx="1899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Sales Data from input Excel sheet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199" y="605308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4799" y="88490"/>
            <a:ext cx="1066800" cy="41295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-7376" y="3104350"/>
            <a:ext cx="1691148" cy="1160207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row exists in Excel sheet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198" y="2547760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8198" y="4317148"/>
            <a:ext cx="0" cy="565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0488" y="44034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64888" y="3684453"/>
            <a:ext cx="585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65874" y="3315121"/>
            <a:ext cx="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14" y="4911653"/>
            <a:ext cx="1759974" cy="830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Message Box pops up saying No Data In Excel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825906" y="5742039"/>
            <a:ext cx="0" cy="565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2506" y="6307885"/>
            <a:ext cx="1066800" cy="41295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26" y="3360813"/>
            <a:ext cx="911942" cy="64727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22091" y="405378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Browser and Launch invocely.com</a:t>
            </a:r>
            <a:endParaRPr lang="en-IN" sz="15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42968" y="3676892"/>
            <a:ext cx="585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83" y="3129442"/>
            <a:ext cx="1286797" cy="10369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43835" y="4053785"/>
            <a:ext cx="16272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 details from each row of sales order data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5961" y="3647909"/>
            <a:ext cx="585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38" y="3315121"/>
            <a:ext cx="798794" cy="6655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57438" y="4053785"/>
            <a:ext cx="999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to </a:t>
            </a:r>
            <a:r>
              <a:rPr lang="en-I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Invoicely</a:t>
            </a:r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cloud</a:t>
            </a:r>
          </a:p>
        </p:txBody>
      </p:sp>
      <p:cxnSp>
        <p:nvCxnSpPr>
          <p:cNvPr id="32" name="Straight Arrow Connector 31"/>
          <p:cNvCxnSpPr>
            <a:endCxn id="33" idx="1"/>
          </p:cNvCxnSpPr>
          <p:nvPr/>
        </p:nvCxnSpPr>
        <p:spPr>
          <a:xfrm>
            <a:off x="6651522" y="3647909"/>
            <a:ext cx="734127" cy="18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49" y="3315121"/>
            <a:ext cx="875070" cy="7021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30403" y="4053785"/>
            <a:ext cx="1648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New Invoice in </a:t>
            </a:r>
            <a:r>
              <a:rPr lang="en-I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Invoicely</a:t>
            </a:r>
            <a:endParaRPr lang="en-I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37" y="3312476"/>
            <a:ext cx="746029" cy="74130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260719" y="3691639"/>
            <a:ext cx="753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08084" y="4017239"/>
            <a:ext cx="1621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Invoice to local folder</a:t>
            </a:r>
            <a:endParaRPr lang="en-IN" sz="15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94" y="3374509"/>
            <a:ext cx="768452" cy="619886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10086543" y="3691639"/>
            <a:ext cx="933866" cy="3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71287" y="4017239"/>
            <a:ext cx="9455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 the invoice to customer</a:t>
            </a:r>
            <a:endParaRPr lang="en-IN" sz="15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26" y="5588390"/>
            <a:ext cx="678346" cy="62514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537449" y="6180713"/>
            <a:ext cx="1433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 from </a:t>
            </a:r>
            <a:r>
              <a:rPr lang="en-I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Invoicely</a:t>
            </a:r>
            <a:endParaRPr lang="en-IN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1682253" y="2347336"/>
            <a:ext cx="0" cy="904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27" idx="0"/>
          </p:cNvCxnSpPr>
          <p:nvPr/>
        </p:nvCxnSpPr>
        <p:spPr>
          <a:xfrm rot="10800000" flipV="1">
            <a:off x="6078182" y="2347336"/>
            <a:ext cx="5604072" cy="7821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060362" y="5074846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953609" y="5699153"/>
            <a:ext cx="1066800" cy="40361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44697" y="5651884"/>
            <a:ext cx="1669640" cy="4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 the browser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079257" y="5900960"/>
            <a:ext cx="753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476785" y="5900960"/>
            <a:ext cx="753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2E3128-809C-4DFF-B19A-5A2825F3804B}"/>
              </a:ext>
            </a:extLst>
          </p:cNvPr>
          <p:cNvSpPr txBox="1"/>
          <p:nvPr/>
        </p:nvSpPr>
        <p:spPr>
          <a:xfrm>
            <a:off x="3832344" y="0"/>
            <a:ext cx="5038111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5">
                    <a:lumMod val="50000"/>
                  </a:schemeClr>
                </a:solidFill>
              </a:rPr>
              <a:t>Detailed Steps For Invoice Creation</a:t>
            </a:r>
          </a:p>
        </p:txBody>
      </p:sp>
    </p:spTree>
    <p:extLst>
      <p:ext uri="{BB962C8B-B14F-4D97-AF65-F5344CB8AC3E}">
        <p14:creationId xmlns:p14="http://schemas.microsoft.com/office/powerpoint/2010/main" val="7225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9FD4D1-4A15-4096-987F-18E0F66EE91E}"/>
              </a:ext>
            </a:extLst>
          </p:cNvPr>
          <p:cNvSpPr/>
          <p:nvPr/>
        </p:nvSpPr>
        <p:spPr>
          <a:xfrm>
            <a:off x="5057775" y="3211659"/>
            <a:ext cx="1924050" cy="164609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Invoice Data Entry into ERP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E384C8-1FA6-4D11-A7D5-6761DCEAB081}"/>
              </a:ext>
            </a:extLst>
          </p:cNvPr>
          <p:cNvSpPr/>
          <p:nvPr/>
        </p:nvSpPr>
        <p:spPr>
          <a:xfrm>
            <a:off x="7372348" y="2287995"/>
            <a:ext cx="1314449" cy="7981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19 Click activities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B97166-C3E5-4403-B9FE-F179CB1FE50B}"/>
              </a:ext>
            </a:extLst>
          </p:cNvPr>
          <p:cNvSpPr/>
          <p:nvPr/>
        </p:nvSpPr>
        <p:spPr>
          <a:xfrm>
            <a:off x="7360444" y="4805362"/>
            <a:ext cx="1314449" cy="7981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8 Paste activities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284CA-0A4A-4B34-8C59-1F94E74B141A}"/>
              </a:ext>
            </a:extLst>
          </p:cNvPr>
          <p:cNvSpPr/>
          <p:nvPr/>
        </p:nvSpPr>
        <p:spPr>
          <a:xfrm>
            <a:off x="7800976" y="3521482"/>
            <a:ext cx="1314449" cy="7981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8 Copy activities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8F60F2F-3686-48C2-96A8-B612303A98E0}"/>
              </a:ext>
            </a:extLst>
          </p:cNvPr>
          <p:cNvSpPr/>
          <p:nvPr/>
        </p:nvSpPr>
        <p:spPr>
          <a:xfrm>
            <a:off x="9039225" y="2419352"/>
            <a:ext cx="1066800" cy="333374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1A795A-95D1-4EF0-A1FC-BB0433288F6A}"/>
              </a:ext>
            </a:extLst>
          </p:cNvPr>
          <p:cNvSpPr/>
          <p:nvPr/>
        </p:nvSpPr>
        <p:spPr>
          <a:xfrm>
            <a:off x="3519488" y="2287995"/>
            <a:ext cx="1314449" cy="7981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19 Click activities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CD7B51-3B07-486F-AC78-B811258A5886}"/>
              </a:ext>
            </a:extLst>
          </p:cNvPr>
          <p:cNvSpPr/>
          <p:nvPr/>
        </p:nvSpPr>
        <p:spPr>
          <a:xfrm>
            <a:off x="3500440" y="4859745"/>
            <a:ext cx="1314449" cy="7981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10 Paste activities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C5F24-B421-4790-8E41-FA97F6CBC65D}"/>
              </a:ext>
            </a:extLst>
          </p:cNvPr>
          <p:cNvSpPr/>
          <p:nvPr/>
        </p:nvSpPr>
        <p:spPr>
          <a:xfrm>
            <a:off x="2771776" y="3573870"/>
            <a:ext cx="1314449" cy="7981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10 Copy activities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EEF1E6D-69C7-4F62-820D-61F41206B51F}"/>
              </a:ext>
            </a:extLst>
          </p:cNvPr>
          <p:cNvSpPr/>
          <p:nvPr/>
        </p:nvSpPr>
        <p:spPr>
          <a:xfrm rot="10800000">
            <a:off x="1933578" y="2419350"/>
            <a:ext cx="1066800" cy="333374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D599B8-7B79-4737-9DA0-E4F437BCB5E0}"/>
              </a:ext>
            </a:extLst>
          </p:cNvPr>
          <p:cNvSpPr/>
          <p:nvPr/>
        </p:nvSpPr>
        <p:spPr>
          <a:xfrm>
            <a:off x="10210800" y="3425603"/>
            <a:ext cx="1857375" cy="10225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35 Events</a:t>
            </a:r>
            <a:br>
              <a:rPr lang="en-IN" dirty="0"/>
            </a:br>
            <a:r>
              <a:rPr lang="en-IN" dirty="0"/>
              <a:t>35 Sec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3A4964-8A87-43C8-BB98-5BA8A617A854}"/>
              </a:ext>
            </a:extLst>
          </p:cNvPr>
          <p:cNvSpPr/>
          <p:nvPr/>
        </p:nvSpPr>
        <p:spPr>
          <a:xfrm>
            <a:off x="104775" y="3425603"/>
            <a:ext cx="1857375" cy="10225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39 Events</a:t>
            </a:r>
            <a:br>
              <a:rPr lang="en-IN" dirty="0"/>
            </a:br>
            <a:r>
              <a:rPr lang="en-IN" dirty="0"/>
              <a:t>1 Min 40 Sec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94DC0-A34F-4636-A995-3E5194D54A9E}"/>
              </a:ext>
            </a:extLst>
          </p:cNvPr>
          <p:cNvSpPr/>
          <p:nvPr/>
        </p:nvSpPr>
        <p:spPr>
          <a:xfrm>
            <a:off x="2597061" y="86056"/>
            <a:ext cx="6907961" cy="116282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EDD85-86E1-4B1E-BBCD-D0ABAAF64C67}"/>
              </a:ext>
            </a:extLst>
          </p:cNvPr>
          <p:cNvSpPr txBox="1"/>
          <p:nvPr/>
        </p:nvSpPr>
        <p:spPr>
          <a:xfrm flipH="1">
            <a:off x="3304603" y="131094"/>
            <a:ext cx="24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of Applications - 4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E1226-604C-4BD1-83A2-A36F4F767B3B}"/>
              </a:ext>
            </a:extLst>
          </p:cNvPr>
          <p:cNvSpPr txBox="1"/>
          <p:nvPr/>
        </p:nvSpPr>
        <p:spPr>
          <a:xfrm>
            <a:off x="1983714" y="1492532"/>
            <a:ext cx="3074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Human – Manual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1E7A9-702D-4739-A510-239D4EA5EAA8}"/>
              </a:ext>
            </a:extLst>
          </p:cNvPr>
          <p:cNvSpPr txBox="1"/>
          <p:nvPr/>
        </p:nvSpPr>
        <p:spPr>
          <a:xfrm>
            <a:off x="7062091" y="1482501"/>
            <a:ext cx="380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Robots – Digital Workflow Process</a:t>
            </a:r>
          </a:p>
        </p:txBody>
      </p:sp>
      <p:pic>
        <p:nvPicPr>
          <p:cNvPr id="39" name="Content Placeholder 5">
            <a:extLst>
              <a:ext uri="{FF2B5EF4-FFF2-40B4-BE49-F238E27FC236}">
                <a16:creationId xmlns:a16="http://schemas.microsoft.com/office/drawing/2014/main" id="{30E2C46E-E12C-4CCF-9583-778D060A9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5100" y="579717"/>
            <a:ext cx="648929" cy="60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FB8AB33-0644-4B7E-AD9E-887E7EB086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585936"/>
            <a:ext cx="694182" cy="5800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8AE2850-DE86-44B7-AA1D-0D84C49359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90" y="612034"/>
            <a:ext cx="854919" cy="5278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CDB37CF-F7AF-4F61-8F0F-9695FECD10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09" y="563247"/>
            <a:ext cx="768452" cy="61988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32AA6E-EB13-4A3B-AAA8-4DC979A78C16}"/>
              </a:ext>
            </a:extLst>
          </p:cNvPr>
          <p:cNvCxnSpPr>
            <a:cxnSpLocks/>
          </p:cNvCxnSpPr>
          <p:nvPr/>
        </p:nvCxnSpPr>
        <p:spPr>
          <a:xfrm>
            <a:off x="6763739" y="4678468"/>
            <a:ext cx="596705" cy="29157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7AA0C7-F2A1-45B1-B1F4-BE8C95B98E1C}"/>
              </a:ext>
            </a:extLst>
          </p:cNvPr>
          <p:cNvCxnSpPr>
            <a:cxnSpLocks/>
          </p:cNvCxnSpPr>
          <p:nvPr/>
        </p:nvCxnSpPr>
        <p:spPr>
          <a:xfrm flipV="1">
            <a:off x="6840940" y="3044217"/>
            <a:ext cx="723905" cy="29433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6F69DD-3B64-47DE-A4AC-789DAB231AAF}"/>
              </a:ext>
            </a:extLst>
          </p:cNvPr>
          <p:cNvCxnSpPr>
            <a:cxnSpLocks/>
          </p:cNvCxnSpPr>
          <p:nvPr/>
        </p:nvCxnSpPr>
        <p:spPr>
          <a:xfrm flipV="1">
            <a:off x="7105649" y="3998225"/>
            <a:ext cx="609601" cy="364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FDC3A8-0F0D-46EB-9DA9-F5CC93779BC7}"/>
              </a:ext>
            </a:extLst>
          </p:cNvPr>
          <p:cNvCxnSpPr>
            <a:cxnSpLocks/>
          </p:cNvCxnSpPr>
          <p:nvPr/>
        </p:nvCxnSpPr>
        <p:spPr>
          <a:xfrm flipH="1" flipV="1">
            <a:off x="4696211" y="3044217"/>
            <a:ext cx="573109" cy="3467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8A3838-459B-4AFF-894C-BA4F689DD5F3}"/>
              </a:ext>
            </a:extLst>
          </p:cNvPr>
          <p:cNvCxnSpPr>
            <a:cxnSpLocks/>
          </p:cNvCxnSpPr>
          <p:nvPr/>
        </p:nvCxnSpPr>
        <p:spPr>
          <a:xfrm flipH="1">
            <a:off x="4216796" y="4034704"/>
            <a:ext cx="71715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124674-D47E-4A3C-B51B-F8E1110306F7}"/>
              </a:ext>
            </a:extLst>
          </p:cNvPr>
          <p:cNvCxnSpPr>
            <a:cxnSpLocks/>
          </p:cNvCxnSpPr>
          <p:nvPr/>
        </p:nvCxnSpPr>
        <p:spPr>
          <a:xfrm flipH="1">
            <a:off x="4696212" y="4678468"/>
            <a:ext cx="573108" cy="29157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7C991A9-09AF-400C-9987-434BB31CF3FB}"/>
              </a:ext>
            </a:extLst>
          </p:cNvPr>
          <p:cNvSpPr/>
          <p:nvPr/>
        </p:nvSpPr>
        <p:spPr>
          <a:xfrm>
            <a:off x="7902601" y="395282"/>
            <a:ext cx="1096070" cy="7331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21 fields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C9BD04-C05B-4FCC-9492-764F56E26179}"/>
              </a:ext>
            </a:extLst>
          </p:cNvPr>
          <p:cNvCxnSpPr>
            <a:cxnSpLocks/>
          </p:cNvCxnSpPr>
          <p:nvPr/>
        </p:nvCxnSpPr>
        <p:spPr>
          <a:xfrm flipH="1">
            <a:off x="6019800" y="323850"/>
            <a:ext cx="19050" cy="77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17C4BDC-ADC4-44F3-BD54-399613B477D0}"/>
              </a:ext>
            </a:extLst>
          </p:cNvPr>
          <p:cNvSpPr/>
          <p:nvPr/>
        </p:nvSpPr>
        <p:spPr>
          <a:xfrm>
            <a:off x="6360731" y="395283"/>
            <a:ext cx="1186218" cy="733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3 Screens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C08E1EF-1B68-47FE-956B-B9CBC5F33835}"/>
              </a:ext>
            </a:extLst>
          </p:cNvPr>
          <p:cNvCxnSpPr>
            <a:cxnSpLocks/>
          </p:cNvCxnSpPr>
          <p:nvPr/>
        </p:nvCxnSpPr>
        <p:spPr>
          <a:xfrm flipH="1">
            <a:off x="7715250" y="361950"/>
            <a:ext cx="19050" cy="77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A96987-98C9-456A-BCFF-7C1D7DAEA597}"/>
              </a:ext>
            </a:extLst>
          </p:cNvPr>
          <p:cNvSpPr txBox="1"/>
          <p:nvPr/>
        </p:nvSpPr>
        <p:spPr>
          <a:xfrm>
            <a:off x="566738" y="4478892"/>
            <a:ext cx="98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AHT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5929F-40BE-4358-86C3-DC597E251109}"/>
              </a:ext>
            </a:extLst>
          </p:cNvPr>
          <p:cNvSpPr txBox="1"/>
          <p:nvPr/>
        </p:nvSpPr>
        <p:spPr>
          <a:xfrm>
            <a:off x="10748963" y="4478892"/>
            <a:ext cx="98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0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  <p:bldP spid="28" grpId="0"/>
      <p:bldP spid="29" grpId="0"/>
      <p:bldP spid="68" grpId="0" animBg="1"/>
      <p:bldP spid="79" grpId="0" animBg="1"/>
      <p:bldP spid="2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78C943-CFEC-497E-BCB1-A23521E59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60466"/>
              </p:ext>
            </p:extLst>
          </p:nvPr>
        </p:nvGraphicFramePr>
        <p:xfrm>
          <a:off x="2604408" y="1867881"/>
          <a:ext cx="6475730" cy="201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163">
                  <a:extLst>
                    <a:ext uri="{9D8B030D-6E8A-4147-A177-3AD203B41FA5}">
                      <a16:colId xmlns:a16="http://schemas.microsoft.com/office/drawing/2014/main" val="957749976"/>
                    </a:ext>
                  </a:extLst>
                </a:gridCol>
                <a:gridCol w="1649134">
                  <a:extLst>
                    <a:ext uri="{9D8B030D-6E8A-4147-A177-3AD203B41FA5}">
                      <a16:colId xmlns:a16="http://schemas.microsoft.com/office/drawing/2014/main" val="2061027662"/>
                    </a:ext>
                  </a:extLst>
                </a:gridCol>
                <a:gridCol w="1998433">
                  <a:extLst>
                    <a:ext uri="{9D8B030D-6E8A-4147-A177-3AD203B41FA5}">
                      <a16:colId xmlns:a16="http://schemas.microsoft.com/office/drawing/2014/main" val="1854330039"/>
                    </a:ext>
                  </a:extLst>
                </a:gridCol>
              </a:tblGrid>
              <a:tr h="653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100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40293"/>
                  </a:ext>
                </a:extLst>
              </a:tr>
              <a:tr h="441968">
                <a:tc>
                  <a:txBody>
                    <a:bodyPr/>
                    <a:lstStyle/>
                    <a:p>
                      <a:r>
                        <a:rPr lang="en-IN" dirty="0"/>
                        <a:t>Total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71525"/>
                  </a:ext>
                </a:extLst>
              </a:tr>
              <a:tr h="448680">
                <a:tc>
                  <a:txBody>
                    <a:bodyPr/>
                    <a:lstStyle/>
                    <a:p>
                      <a:r>
                        <a:rPr lang="en-IN" dirty="0"/>
                        <a:t>Total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22427"/>
                  </a:ext>
                </a:extLst>
              </a:tr>
              <a:tr h="471742">
                <a:tc>
                  <a:txBody>
                    <a:bodyPr/>
                    <a:lstStyle/>
                    <a:p>
                      <a:r>
                        <a:rPr lang="en-IN" sz="1800" dirty="0"/>
                        <a:t>Average Handling Time(</a:t>
                      </a:r>
                      <a:r>
                        <a:rPr lang="en-IN" sz="1600" dirty="0"/>
                        <a:t>AHT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 Sec (</a:t>
                      </a:r>
                      <a:r>
                        <a:rPr lang="en-IN" sz="1600" dirty="0"/>
                        <a:t>58 min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0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97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8A80-E10B-400D-BED8-9713EAB2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1F49-A707-46DF-B419-F1C58248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AA7F026-51F3-4BAC-BF46-E1DEBC36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32762"/>
              </p:ext>
            </p:extLst>
          </p:nvPr>
        </p:nvGraphicFramePr>
        <p:xfrm>
          <a:off x="2623458" y="4134831"/>
          <a:ext cx="6475730" cy="201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163">
                  <a:extLst>
                    <a:ext uri="{9D8B030D-6E8A-4147-A177-3AD203B41FA5}">
                      <a16:colId xmlns:a16="http://schemas.microsoft.com/office/drawing/2014/main" val="957749976"/>
                    </a:ext>
                  </a:extLst>
                </a:gridCol>
                <a:gridCol w="1649134">
                  <a:extLst>
                    <a:ext uri="{9D8B030D-6E8A-4147-A177-3AD203B41FA5}">
                      <a16:colId xmlns:a16="http://schemas.microsoft.com/office/drawing/2014/main" val="2061027662"/>
                    </a:ext>
                  </a:extLst>
                </a:gridCol>
                <a:gridCol w="1998433">
                  <a:extLst>
                    <a:ext uri="{9D8B030D-6E8A-4147-A177-3AD203B41FA5}">
                      <a16:colId xmlns:a16="http://schemas.microsoft.com/office/drawing/2014/main" val="1854330039"/>
                    </a:ext>
                  </a:extLst>
                </a:gridCol>
              </a:tblGrid>
              <a:tr h="653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100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40293"/>
                  </a:ext>
                </a:extLst>
              </a:tr>
              <a:tr h="441968">
                <a:tc>
                  <a:txBody>
                    <a:bodyPr/>
                    <a:lstStyle/>
                    <a:p>
                      <a:r>
                        <a:rPr lang="en-IN" dirty="0"/>
                        <a:t>Total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71525"/>
                  </a:ext>
                </a:extLst>
              </a:tr>
              <a:tr h="448680">
                <a:tc>
                  <a:txBody>
                    <a:bodyPr/>
                    <a:lstStyle/>
                    <a:p>
                      <a:r>
                        <a:rPr lang="en-IN" dirty="0"/>
                        <a:t>Total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22427"/>
                  </a:ext>
                </a:extLst>
              </a:tr>
              <a:tr h="471742">
                <a:tc>
                  <a:txBody>
                    <a:bodyPr/>
                    <a:lstStyle/>
                    <a:p>
                      <a:r>
                        <a:rPr lang="en-IN" sz="1800" dirty="0"/>
                        <a:t>Average Handling Time(</a:t>
                      </a:r>
                      <a:r>
                        <a:rPr lang="en-IN" sz="1600" dirty="0"/>
                        <a:t>AHT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 Sec (</a:t>
                      </a:r>
                      <a:r>
                        <a:rPr lang="en-IN" sz="1600" dirty="0"/>
                        <a:t>58 min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0028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5C1D75-900D-4E46-807F-81AF31C24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5048"/>
              </p:ext>
            </p:extLst>
          </p:nvPr>
        </p:nvGraphicFramePr>
        <p:xfrm>
          <a:off x="2623458" y="611344"/>
          <a:ext cx="6475730" cy="311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358">
                  <a:extLst>
                    <a:ext uri="{9D8B030D-6E8A-4147-A177-3AD203B41FA5}">
                      <a16:colId xmlns:a16="http://schemas.microsoft.com/office/drawing/2014/main" val="3203202235"/>
                    </a:ext>
                  </a:extLst>
                </a:gridCol>
                <a:gridCol w="3107372">
                  <a:extLst>
                    <a:ext uri="{9D8B030D-6E8A-4147-A177-3AD203B41FA5}">
                      <a16:colId xmlns:a16="http://schemas.microsoft.com/office/drawing/2014/main" val="779607855"/>
                    </a:ext>
                  </a:extLst>
                </a:gridCol>
              </a:tblGrid>
              <a:tr h="344859">
                <a:tc gridSpan="2">
                  <a:txBody>
                    <a:bodyPr/>
                    <a:lstStyle/>
                    <a:p>
                      <a:r>
                        <a:rPr lang="en-IN" sz="1800" dirty="0"/>
                        <a:t> Effort involved / tasks involved/detailed activities (</a:t>
                      </a:r>
                      <a:r>
                        <a:rPr lang="en-IN" sz="1600" dirty="0"/>
                        <a:t>Per Transaction</a:t>
                      </a:r>
                      <a:r>
                        <a:rPr lang="en-IN" sz="18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50956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r>
                        <a:rPr lang="en-IN" sz="1800" dirty="0"/>
                        <a:t>No of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Wingdings" panose="05000000000000000000" pitchFamily="2" charset="2"/>
                        </a:rPr>
                        <a:t>4 (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Excel, </a:t>
                      </a:r>
                      <a:r>
                        <a:rPr lang="en-IN" sz="1600" dirty="0" err="1">
                          <a:sym typeface="Wingdings" panose="05000000000000000000" pitchFamily="2" charset="2"/>
                        </a:rPr>
                        <a:t>Invoicely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 App, PDF, Email</a:t>
                      </a:r>
                      <a:r>
                        <a:rPr lang="en-IN" sz="18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2348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r>
                        <a:rPr lang="en-IN" sz="1800" dirty="0"/>
                        <a:t>No of Screens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Wingdings" panose="05000000000000000000" pitchFamily="2" charset="2"/>
                        </a:rPr>
                        <a:t>3 (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Excel, </a:t>
                      </a:r>
                      <a:r>
                        <a:rPr lang="en-IN" sz="1600" dirty="0" err="1">
                          <a:sym typeface="Wingdings" panose="05000000000000000000" pitchFamily="2" charset="2"/>
                        </a:rPr>
                        <a:t>Invoicely</a:t>
                      </a:r>
                      <a:r>
                        <a:rPr lang="en-IN" sz="1600" dirty="0">
                          <a:sym typeface="Wingdings" panose="05000000000000000000" pitchFamily="2" charset="2"/>
                        </a:rPr>
                        <a:t> App, Email</a:t>
                      </a:r>
                      <a:r>
                        <a:rPr lang="en-IN" sz="1800" dirty="0">
                          <a:sym typeface="Wingdings" panose="05000000000000000000" pitchFamily="2" charset="2"/>
                        </a:rPr>
                        <a:t>)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45422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r>
                        <a:rPr lang="en-IN" sz="1800" dirty="0"/>
                        <a:t>Average Handling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ym typeface="Wingdings" panose="05000000000000000000" pitchFamily="2" charset="2"/>
                        </a:rPr>
                        <a:t>35 Sec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2985"/>
                  </a:ext>
                </a:extLst>
              </a:tr>
              <a:tr h="467594">
                <a:tc>
                  <a:txBody>
                    <a:bodyPr/>
                    <a:lstStyle/>
                    <a:p>
                      <a:r>
                        <a:rPr lang="en-IN" sz="1800" dirty="0"/>
                        <a:t>No of fields across all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79387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r>
                        <a:rPr lang="en-IN" sz="1800" dirty="0"/>
                        <a:t>Events: 36, see below for breakup</a:t>
                      </a:r>
                    </a:p>
                    <a:p>
                      <a:r>
                        <a:rPr lang="en-IN" sz="1800" dirty="0"/>
                        <a:t>               No of Clicks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              No of Copy activities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              No of type into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IN" sz="1800" dirty="0"/>
                      </a:br>
                      <a:r>
                        <a:rPr lang="en-IN" sz="1800" dirty="0"/>
                        <a:t>19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9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841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58AFD2-77B7-4470-BF07-AC7E391FD185}"/>
              </a:ext>
            </a:extLst>
          </p:cNvPr>
          <p:cNvSpPr txBox="1"/>
          <p:nvPr/>
        </p:nvSpPr>
        <p:spPr>
          <a:xfrm>
            <a:off x="171450" y="6211669"/>
            <a:ext cx="592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Manual data entry to create 1 invoice </a:t>
            </a:r>
            <a:r>
              <a:rPr lang="en-IN" dirty="0">
                <a:sym typeface="Wingdings" panose="05000000000000000000" pitchFamily="2" charset="2"/>
              </a:rPr>
              <a:t> 1min40sec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8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489</Words>
  <Application>Microsoft Office PowerPoint</Application>
  <PresentationFormat>Widescreen</PresentationFormat>
  <Paragraphs>93</Paragraphs>
  <Slides>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Invoice Recording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kothapalli</dc:creator>
  <cp:lastModifiedBy>sowmya kothapalli</cp:lastModifiedBy>
  <cp:revision>388</cp:revision>
  <dcterms:created xsi:type="dcterms:W3CDTF">2019-09-28T06:24:29Z</dcterms:created>
  <dcterms:modified xsi:type="dcterms:W3CDTF">2019-12-20T04:46:56Z</dcterms:modified>
</cp:coreProperties>
</file>