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0" r:id="rId13"/>
    <p:sldId id="264" r:id="rId14"/>
    <p:sldId id="27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9A8E1-0938-F3FC-4209-CD947AD34CC6}" v="104" dt="2023-04-29T20:19:01.518"/>
    <p1510:client id="{3A335037-CAD5-A85A-47EC-D846F6544043}" v="85" dt="2023-05-02T00:34:06.088"/>
    <p1510:client id="{433894C1-1366-1494-33C8-BD8FFA693E53}" v="2753" dt="2023-04-30T20:18:27.709"/>
    <p1510:client id="{5714425A-CDB7-41D6-A65A-75653B87A68A}" v="18" dt="2023-05-02T01:25:29.265"/>
    <p1510:client id="{7743B39B-AB79-9AF4-0271-7DD8C464919C}" v="11" dt="2023-05-01T22:51:22.651"/>
    <p1510:client id="{A2908E89-DAC5-7390-4AB2-F886BCA8CDE9}" v="529" dt="2023-05-01T16:51:06.223"/>
    <p1510:client id="{CEDC14F0-BF7F-439D-AEC6-2A36B7063A45}" v="90" dt="2023-04-29T19:32:04.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746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925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14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75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552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8985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7389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3198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2930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6476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223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842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760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497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98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8108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413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25670566"/>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pmc/articles/PMC5664648/" TargetMode="External"/><Relationship Id="rId2" Type="http://schemas.openxmlformats.org/officeDocument/2006/relationships/hyperlink" Target="https://academic.oup.com/ajcn/article/87/4/801/463335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drive/folders/1ASxju39Y89g4_2XlyNfVrmq74J2WofGB?usp=sha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ata.go.kr/data/15007122/fileData.d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E89978F-6724-2D0E-8CA0-37A95FE0EFB4}"/>
              </a:ext>
            </a:extLst>
          </p:cNvPr>
          <p:cNvPicPr>
            <a:picLocks noChangeAspect="1"/>
          </p:cNvPicPr>
          <p:nvPr/>
        </p:nvPicPr>
        <p:blipFill rotWithShape="1">
          <a:blip r:embed="rId3">
            <a:duotone>
              <a:schemeClr val="bg2">
                <a:shade val="45000"/>
                <a:satMod val="135000"/>
              </a:schemeClr>
              <a:prstClr val="white"/>
            </a:duotone>
            <a:alphaModFix amt="35000"/>
          </a:blip>
          <a:srcRect r="-2" b="-2"/>
          <a:stretch/>
        </p:blipFill>
        <p:spPr>
          <a:xfrm>
            <a:off x="20" y="10"/>
            <a:ext cx="12191980" cy="6857990"/>
          </a:xfrm>
          <a:prstGeom prst="rect">
            <a:avLst/>
          </a:prstGeom>
        </p:spPr>
      </p:pic>
      <p:grpSp>
        <p:nvGrpSpPr>
          <p:cNvPr id="7" name="Group 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ormAutofit/>
          </a:bodyPr>
          <a:lstStyle/>
          <a:p>
            <a:r>
              <a:rPr lang="en-US" dirty="0">
                <a:latin typeface="Calibri"/>
                <a:cs typeface="Calibri Light"/>
              </a:rPr>
              <a:t>Body Signals of Smoking</a:t>
            </a:r>
            <a:endParaRPr lang="en-US" dirty="0">
              <a:latin typeface="Calibri"/>
              <a:cs typeface="Calibri"/>
            </a:endParaRPr>
          </a:p>
        </p:txBody>
      </p:sp>
      <p:sp>
        <p:nvSpPr>
          <p:cNvPr id="3" name="Subtitle 2"/>
          <p:cNvSpPr>
            <a:spLocks noGrp="1"/>
          </p:cNvSpPr>
          <p:nvPr>
            <p:ph type="subTitle" idx="1"/>
          </p:nvPr>
        </p:nvSpPr>
        <p:spPr>
          <a:xfrm>
            <a:off x="4515377" y="3996267"/>
            <a:ext cx="6987645" cy="1388534"/>
          </a:xfrm>
        </p:spPr>
        <p:txBody>
          <a:bodyPr vert="horz" lIns="91440" tIns="45720" rIns="91440" bIns="45720" rtlCol="0">
            <a:normAutofit/>
          </a:bodyPr>
          <a:lstStyle/>
          <a:p>
            <a:r>
              <a:rPr lang="en-US">
                <a:latin typeface="Calibri"/>
                <a:cs typeface="Calibri"/>
              </a:rPr>
              <a:t>Sowmya Maddali</a:t>
            </a:r>
          </a:p>
          <a:p>
            <a:r>
              <a:rPr lang="en-US">
                <a:latin typeface="Calibri"/>
                <a:cs typeface="Calibri"/>
              </a:rPr>
              <a:t>Sunisha Harish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484311" y="235527"/>
            <a:ext cx="10018713" cy="1752599"/>
          </a:xfrm>
        </p:spPr>
        <p:txBody>
          <a:bodyPr vert="horz" lIns="91440" tIns="45720" rIns="91440" bIns="45720" rtlCol="0" anchor="ctr">
            <a:normAutofit/>
          </a:bodyPr>
          <a:lstStyle/>
          <a:p>
            <a:r>
              <a:rPr lang="en-US" b="1"/>
              <a:t>Model Building</a:t>
            </a:r>
          </a:p>
        </p:txBody>
      </p:sp>
      <p:sp>
        <p:nvSpPr>
          <p:cNvPr id="7" name="TextBox 6">
            <a:extLst>
              <a:ext uri="{FF2B5EF4-FFF2-40B4-BE49-F238E27FC236}">
                <a16:creationId xmlns:a16="http://schemas.microsoft.com/office/drawing/2014/main" id="{BD7B8527-5EA9-5D2E-703A-D59F8262A858}"/>
              </a:ext>
            </a:extLst>
          </p:cNvPr>
          <p:cNvSpPr txBox="1"/>
          <p:nvPr/>
        </p:nvSpPr>
        <p:spPr>
          <a:xfrm>
            <a:off x="4931064" y="1564408"/>
            <a:ext cx="6906777" cy="49310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defTabSz="457200">
              <a:lnSpc>
                <a:spcPct val="120000"/>
              </a:lnSpc>
              <a:spcBef>
                <a:spcPct val="20000"/>
              </a:spcBef>
              <a:spcAft>
                <a:spcPts val="600"/>
              </a:spcAft>
              <a:buClr>
                <a:schemeClr val="accent1">
                  <a:lumMod val="75000"/>
                </a:schemeClr>
              </a:buClr>
              <a:buSzPct val="145000"/>
            </a:pPr>
            <a:r>
              <a:rPr lang="en-US" sz="2000" b="1">
                <a:latin typeface="Calibri"/>
                <a:ea typeface="Calibri"/>
                <a:cs typeface="Calibri"/>
              </a:rPr>
              <a:t>Multi-Layer Perceptron Classifier</a:t>
            </a:r>
            <a:endParaRPr lang="en-US">
              <a:latin typeface="Calibri"/>
              <a:cs typeface="Calibri"/>
            </a:endParaRPr>
          </a:p>
          <a:p>
            <a:pPr algn="just" defTabSz="457200">
              <a:lnSpc>
                <a:spcPct val="120000"/>
              </a:lnSpc>
              <a:spcBef>
                <a:spcPct val="20000"/>
              </a:spcBef>
              <a:spcAft>
                <a:spcPts val="600"/>
              </a:spcAft>
              <a:buClr>
                <a:schemeClr val="accent1">
                  <a:lumMod val="75000"/>
                </a:schemeClr>
              </a:buClr>
              <a:buSzPct val="145000"/>
            </a:pPr>
            <a:endParaRPr lang="en-US" sz="1600">
              <a:latin typeface="Calibri"/>
              <a:ea typeface="Calibri"/>
              <a:cs typeface="Calibri"/>
            </a:endParaRPr>
          </a:p>
          <a:p>
            <a:pPr algn="just" defTabSz="457200">
              <a:lnSpc>
                <a:spcPct val="120000"/>
              </a:lnSpc>
            </a:pPr>
            <a:r>
              <a:rPr lang="en-US">
                <a:latin typeface="Calibri"/>
                <a:ea typeface="+mn-lt"/>
                <a:cs typeface="+mn-lt"/>
              </a:rPr>
              <a:t>The MLP Classifier is a type of artificial neural network that is widely used for classification tasks. It consists of multiple layers of interconnected nodes or neurons, where each neuron receives input from the previous layer and computes an output that is passed on to the next layer.</a:t>
            </a:r>
          </a:p>
          <a:p>
            <a:pPr algn="just" defTabSz="457200">
              <a:lnSpc>
                <a:spcPct val="120000"/>
              </a:lnSpc>
            </a:pPr>
            <a:endParaRPr lang="en-US">
              <a:latin typeface="Calibri"/>
              <a:cs typeface="Calibri"/>
            </a:endParaRPr>
          </a:p>
          <a:p>
            <a:pPr algn="just" defTabSz="457200">
              <a:lnSpc>
                <a:spcPct val="120000"/>
              </a:lnSpc>
            </a:pPr>
            <a:r>
              <a:rPr lang="en-US">
                <a:latin typeface="Calibri"/>
                <a:ea typeface="+mn-lt"/>
                <a:cs typeface="+mn-lt"/>
              </a:rPr>
              <a:t>The first layer of the MLP Classifier is the input layer, which takes the input data and passes it on to the next layer. The next layers are called hidden layers, and they perform intermediate computations on the input data. The final layer is the output layer, which produces the classification output.</a:t>
            </a:r>
          </a:p>
          <a:p>
            <a:pPr algn="just" defTabSz="457200">
              <a:lnSpc>
                <a:spcPct val="120000"/>
              </a:lnSpc>
            </a:pPr>
            <a:endParaRPr lang="en-US">
              <a:latin typeface="Calibri"/>
              <a:cs typeface="Calibri"/>
            </a:endParaRPr>
          </a:p>
          <a:p>
            <a:pPr algn="just" defTabSz="457200">
              <a:lnSpc>
                <a:spcPct val="120000"/>
              </a:lnSpc>
            </a:pPr>
            <a:r>
              <a:rPr lang="en-US">
                <a:latin typeface="Calibri"/>
                <a:ea typeface="+mn-lt"/>
                <a:cs typeface="+mn-lt"/>
              </a:rPr>
              <a:t>During training, the MLP Classifier adjusts the weights and biases of the neurons to minimize the difference between the predicted output and the actual output. This process is known as backpropagation, and it is used to update the weights and biases of the neurons in the network.</a:t>
            </a:r>
            <a:endParaRPr lang="en-US">
              <a:latin typeface="Calibri"/>
              <a:cs typeface="Calibri"/>
            </a:endParaRPr>
          </a:p>
          <a:p>
            <a:pPr algn="just" defTabSz="457200">
              <a:lnSpc>
                <a:spcPct val="120000"/>
              </a:lnSpc>
            </a:pPr>
            <a:endParaRPr lang="en-US">
              <a:latin typeface="Calibri"/>
              <a:cs typeface="Calibri"/>
            </a:endParaRPr>
          </a:p>
          <a:p>
            <a:pPr algn="just" defTabSz="457200">
              <a:lnSpc>
                <a:spcPct val="120000"/>
              </a:lnSpc>
            </a:pPr>
            <a:r>
              <a:rPr lang="en-US">
                <a:latin typeface="Calibri"/>
                <a:ea typeface="+mn-lt"/>
                <a:cs typeface="+mn-lt"/>
              </a:rPr>
              <a:t>The MLP Classifier can be used for both binary and multi-class classification problems. For binary classification, the output layer typically consists of a single neuron with a sigmoid activation function, which produces a probability value between 0 and 1. </a:t>
            </a:r>
          </a:p>
          <a:p>
            <a:pPr defTabSz="457200">
              <a:lnSpc>
                <a:spcPct val="120000"/>
              </a:lnSpc>
              <a:spcBef>
                <a:spcPct val="20000"/>
              </a:spcBef>
              <a:spcAft>
                <a:spcPts val="600"/>
              </a:spcAft>
            </a:pPr>
            <a:endParaRPr lang="en-US" sz="1600">
              <a:latin typeface="Calibri"/>
              <a:ea typeface="Calibri"/>
              <a:cs typeface="Calibri"/>
            </a:endParaRPr>
          </a:p>
          <a:p>
            <a:pPr defTabSz="457200">
              <a:lnSpc>
                <a:spcPct val="120000"/>
              </a:lnSpc>
              <a:spcBef>
                <a:spcPct val="20000"/>
              </a:spcBef>
              <a:spcAft>
                <a:spcPts val="600"/>
              </a:spcAft>
              <a:buClr>
                <a:schemeClr val="accent1">
                  <a:lumMod val="75000"/>
                </a:schemeClr>
              </a:buClr>
              <a:buSzPct val="145000"/>
            </a:pPr>
            <a:endParaRPr lang="en-US" sz="1100">
              <a:latin typeface="Calibri"/>
              <a:cs typeface="Calibri"/>
            </a:endParaRPr>
          </a:p>
          <a:p>
            <a:pPr defTabSz="457200">
              <a:lnSpc>
                <a:spcPct val="120000"/>
              </a:lnSpc>
              <a:spcBef>
                <a:spcPct val="20000"/>
              </a:spcBef>
              <a:spcAft>
                <a:spcPts val="600"/>
              </a:spcAft>
              <a:buClr>
                <a:schemeClr val="accent1">
                  <a:lumMod val="75000"/>
                </a:schemeClr>
              </a:buClr>
              <a:buSzPct val="145000"/>
            </a:pPr>
            <a:endParaRPr lang="en-US" sz="1100">
              <a:latin typeface="Calibri"/>
              <a:cs typeface="Calibri"/>
            </a:endParaRPr>
          </a:p>
        </p:txBody>
      </p:sp>
      <p:pic>
        <p:nvPicPr>
          <p:cNvPr id="3" name="Picture 4" descr="Shape&#10;&#10;Description automatically generated">
            <a:extLst>
              <a:ext uri="{FF2B5EF4-FFF2-40B4-BE49-F238E27FC236}">
                <a16:creationId xmlns:a16="http://schemas.microsoft.com/office/drawing/2014/main" id="{3F27438F-C310-438D-F887-08CC06D5AACE}"/>
              </a:ext>
            </a:extLst>
          </p:cNvPr>
          <p:cNvPicPr>
            <a:picLocks noChangeAspect="1"/>
          </p:cNvPicPr>
          <p:nvPr/>
        </p:nvPicPr>
        <p:blipFill>
          <a:blip r:embed="rId3"/>
          <a:stretch>
            <a:fillRect/>
          </a:stretch>
        </p:blipFill>
        <p:spPr>
          <a:xfrm>
            <a:off x="1278082" y="3033222"/>
            <a:ext cx="3308927" cy="1986511"/>
          </a:xfrm>
          <a:prstGeom prst="rect">
            <a:avLst/>
          </a:prstGeom>
          <a:ln w="12700">
            <a:solidFill>
              <a:schemeClr val="tx1"/>
            </a:solidFill>
          </a:ln>
        </p:spPr>
      </p:pic>
    </p:spTree>
    <p:extLst>
      <p:ext uri="{BB962C8B-B14F-4D97-AF65-F5344CB8AC3E}">
        <p14:creationId xmlns:p14="http://schemas.microsoft.com/office/powerpoint/2010/main" val="206804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7A3-BBCF-A2C5-BBCA-23B3D59921FC}"/>
              </a:ext>
            </a:extLst>
          </p:cNvPr>
          <p:cNvSpPr>
            <a:spLocks noGrp="1"/>
          </p:cNvSpPr>
          <p:nvPr>
            <p:ph type="title"/>
          </p:nvPr>
        </p:nvSpPr>
        <p:spPr>
          <a:xfrm>
            <a:off x="1484311" y="685800"/>
            <a:ext cx="10018713" cy="1198418"/>
          </a:xfrm>
        </p:spPr>
        <p:txBody>
          <a:bodyPr/>
          <a:lstStyle/>
          <a:p>
            <a:r>
              <a:rPr lang="en-US" b="1">
                <a:latin typeface="Calibri"/>
                <a:ea typeface="Calibri"/>
                <a:cs typeface="Calibri"/>
              </a:rPr>
              <a:t>F1 Macro score</a:t>
            </a:r>
          </a:p>
        </p:txBody>
      </p:sp>
      <p:graphicFrame>
        <p:nvGraphicFramePr>
          <p:cNvPr id="4" name="Table 4">
            <a:extLst>
              <a:ext uri="{FF2B5EF4-FFF2-40B4-BE49-F238E27FC236}">
                <a16:creationId xmlns:a16="http://schemas.microsoft.com/office/drawing/2014/main" id="{AF205AE1-DC2C-43A8-206C-F03B67F5DE2C}"/>
              </a:ext>
            </a:extLst>
          </p:cNvPr>
          <p:cNvGraphicFramePr>
            <a:graphicFrameLocks noGrp="1"/>
          </p:cNvGraphicFramePr>
          <p:nvPr>
            <p:ph idx="1"/>
            <p:extLst>
              <p:ext uri="{D42A27DB-BD31-4B8C-83A1-F6EECF244321}">
                <p14:modId xmlns:p14="http://schemas.microsoft.com/office/powerpoint/2010/main" val="761854429"/>
              </p:ext>
            </p:extLst>
          </p:nvPr>
        </p:nvGraphicFramePr>
        <p:xfrm>
          <a:off x="2887086" y="2713182"/>
          <a:ext cx="7215907" cy="1854200"/>
        </p:xfrm>
        <a:graphic>
          <a:graphicData uri="http://schemas.openxmlformats.org/drawingml/2006/table">
            <a:tbl>
              <a:tblPr firstRow="1" bandRow="1">
                <a:tableStyleId>{073A0DAA-6AF3-43AB-8588-CEC1D06C72B9}</a:tableStyleId>
              </a:tblPr>
              <a:tblGrid>
                <a:gridCol w="4052453">
                  <a:extLst>
                    <a:ext uri="{9D8B030D-6E8A-4147-A177-3AD203B41FA5}">
                      <a16:colId xmlns:a16="http://schemas.microsoft.com/office/drawing/2014/main" val="164894105"/>
                    </a:ext>
                  </a:extLst>
                </a:gridCol>
                <a:gridCol w="3163454">
                  <a:extLst>
                    <a:ext uri="{9D8B030D-6E8A-4147-A177-3AD203B41FA5}">
                      <a16:colId xmlns:a16="http://schemas.microsoft.com/office/drawing/2014/main" val="2447411587"/>
                    </a:ext>
                  </a:extLst>
                </a:gridCol>
              </a:tblGrid>
              <a:tr h="370840">
                <a:tc>
                  <a:txBody>
                    <a:bodyPr/>
                    <a:lstStyle/>
                    <a:p>
                      <a:pPr algn="ctr"/>
                      <a:r>
                        <a:rPr lang="en-US">
                          <a:latin typeface="Calibri"/>
                        </a:rPr>
                        <a:t>Model</a:t>
                      </a:r>
                    </a:p>
                  </a:txBody>
                  <a:tcPr/>
                </a:tc>
                <a:tc>
                  <a:txBody>
                    <a:bodyPr/>
                    <a:lstStyle/>
                    <a:p>
                      <a:pPr algn="ctr"/>
                      <a:r>
                        <a:rPr lang="en-US">
                          <a:latin typeface="Calibri"/>
                        </a:rPr>
                        <a:t>Best Score</a:t>
                      </a:r>
                    </a:p>
                  </a:txBody>
                  <a:tcPr/>
                </a:tc>
                <a:extLst>
                  <a:ext uri="{0D108BD9-81ED-4DB2-BD59-A6C34878D82A}">
                    <a16:rowId xmlns:a16="http://schemas.microsoft.com/office/drawing/2014/main" val="2733975749"/>
                  </a:ext>
                </a:extLst>
              </a:tr>
              <a:tr h="370840">
                <a:tc>
                  <a:txBody>
                    <a:bodyPr/>
                    <a:lstStyle/>
                    <a:p>
                      <a:r>
                        <a:rPr lang="en-US">
                          <a:solidFill>
                            <a:srgbClr val="FF0000"/>
                          </a:solidFill>
                          <a:latin typeface="Calibri"/>
                        </a:rPr>
                        <a:t>Decision Tree Classifier</a:t>
                      </a:r>
                    </a:p>
                  </a:txBody>
                  <a:tcPr/>
                </a:tc>
                <a:tc>
                  <a:txBody>
                    <a:bodyPr/>
                    <a:lstStyle/>
                    <a:p>
                      <a:pPr lvl="0" algn="ctr">
                        <a:buNone/>
                      </a:pPr>
                      <a:r>
                        <a:rPr lang="en-US" sz="1800" b="0" i="0" u="none" strike="noStrike" noProof="0">
                          <a:solidFill>
                            <a:srgbClr val="FF0000"/>
                          </a:solidFill>
                          <a:latin typeface="Calibri"/>
                        </a:rPr>
                        <a:t>0.805344</a:t>
                      </a:r>
                      <a:endParaRPr lang="en-US">
                        <a:solidFill>
                          <a:srgbClr val="FF0000"/>
                        </a:solidFill>
                        <a:latin typeface="Calibri"/>
                      </a:endParaRPr>
                    </a:p>
                  </a:txBody>
                  <a:tcPr/>
                </a:tc>
                <a:extLst>
                  <a:ext uri="{0D108BD9-81ED-4DB2-BD59-A6C34878D82A}">
                    <a16:rowId xmlns:a16="http://schemas.microsoft.com/office/drawing/2014/main" val="2833108043"/>
                  </a:ext>
                </a:extLst>
              </a:tr>
              <a:tr h="370840">
                <a:tc>
                  <a:txBody>
                    <a:bodyPr/>
                    <a:lstStyle/>
                    <a:p>
                      <a:r>
                        <a:rPr lang="en-US">
                          <a:latin typeface="Calibri"/>
                        </a:rPr>
                        <a:t>Histogram-Based Gradient Boosting</a:t>
                      </a:r>
                    </a:p>
                  </a:txBody>
                  <a:tcPr/>
                </a:tc>
                <a:tc>
                  <a:txBody>
                    <a:bodyPr/>
                    <a:lstStyle/>
                    <a:p>
                      <a:pPr lvl="0" algn="ctr">
                        <a:buNone/>
                      </a:pPr>
                      <a:r>
                        <a:rPr lang="en-US" sz="1800" b="0" i="0" u="none" strike="noStrike" noProof="0">
                          <a:latin typeface="Calibri"/>
                        </a:rPr>
                        <a:t>    0.760279    </a:t>
                      </a:r>
                      <a:endParaRPr lang="en-US">
                        <a:latin typeface="Calibri"/>
                      </a:endParaRPr>
                    </a:p>
                  </a:txBody>
                  <a:tcPr/>
                </a:tc>
                <a:extLst>
                  <a:ext uri="{0D108BD9-81ED-4DB2-BD59-A6C34878D82A}">
                    <a16:rowId xmlns:a16="http://schemas.microsoft.com/office/drawing/2014/main" val="2993601601"/>
                  </a:ext>
                </a:extLst>
              </a:tr>
              <a:tr h="370840">
                <a:tc>
                  <a:txBody>
                    <a:bodyPr/>
                    <a:lstStyle/>
                    <a:p>
                      <a:r>
                        <a:rPr lang="en-US">
                          <a:latin typeface="Calibri"/>
                        </a:rPr>
                        <a:t>MLP Classifier</a:t>
                      </a:r>
                    </a:p>
                  </a:txBody>
                  <a:tcPr/>
                </a:tc>
                <a:tc>
                  <a:txBody>
                    <a:bodyPr/>
                    <a:lstStyle/>
                    <a:p>
                      <a:pPr lvl="0" algn="ctr">
                        <a:buNone/>
                      </a:pPr>
                      <a:r>
                        <a:rPr lang="en-US" sz="1800" b="0" i="0" u="none" strike="noStrike" noProof="0">
                          <a:latin typeface="Calibri"/>
                        </a:rPr>
                        <a:t>    0.751127    </a:t>
                      </a:r>
                      <a:endParaRPr lang="en-US">
                        <a:latin typeface="Calibri"/>
                      </a:endParaRPr>
                    </a:p>
                  </a:txBody>
                  <a:tcPr/>
                </a:tc>
                <a:extLst>
                  <a:ext uri="{0D108BD9-81ED-4DB2-BD59-A6C34878D82A}">
                    <a16:rowId xmlns:a16="http://schemas.microsoft.com/office/drawing/2014/main" val="570498163"/>
                  </a:ext>
                </a:extLst>
              </a:tr>
              <a:tr h="370840">
                <a:tc>
                  <a:txBody>
                    <a:bodyPr/>
                    <a:lstStyle/>
                    <a:p>
                      <a:r>
                        <a:rPr lang="en-US">
                          <a:latin typeface="Calibri"/>
                        </a:rPr>
                        <a:t>Logistic Regression</a:t>
                      </a:r>
                    </a:p>
                  </a:txBody>
                  <a:tcPr/>
                </a:tc>
                <a:tc>
                  <a:txBody>
                    <a:bodyPr/>
                    <a:lstStyle/>
                    <a:p>
                      <a:pPr lvl="0" algn="ctr">
                        <a:buNone/>
                      </a:pPr>
                      <a:r>
                        <a:rPr lang="en-US" sz="1800" b="0" i="0" u="none" strike="noStrike" noProof="0">
                          <a:latin typeface="Calibri"/>
                        </a:rPr>
                        <a:t>0.716431</a:t>
                      </a:r>
                      <a:endParaRPr lang="en-US">
                        <a:latin typeface="Calibri"/>
                      </a:endParaRPr>
                    </a:p>
                  </a:txBody>
                  <a:tcPr/>
                </a:tc>
                <a:extLst>
                  <a:ext uri="{0D108BD9-81ED-4DB2-BD59-A6C34878D82A}">
                    <a16:rowId xmlns:a16="http://schemas.microsoft.com/office/drawing/2014/main" val="963652064"/>
                  </a:ext>
                </a:extLst>
              </a:tr>
            </a:tbl>
          </a:graphicData>
        </a:graphic>
      </p:graphicFrame>
    </p:spTree>
    <p:extLst>
      <p:ext uri="{BB962C8B-B14F-4D97-AF65-F5344CB8AC3E}">
        <p14:creationId xmlns:p14="http://schemas.microsoft.com/office/powerpoint/2010/main" val="39237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EAAB-E21C-8BAF-87F5-4082859377DB}"/>
              </a:ext>
            </a:extLst>
          </p:cNvPr>
          <p:cNvSpPr>
            <a:spLocks noGrp="1"/>
          </p:cNvSpPr>
          <p:nvPr>
            <p:ph type="title"/>
          </p:nvPr>
        </p:nvSpPr>
        <p:spPr/>
        <p:txBody>
          <a:bodyPr/>
          <a:lstStyle/>
          <a:p>
            <a:r>
              <a:rPr lang="en-US">
                <a:latin typeface="Calibri"/>
                <a:cs typeface="Calibri"/>
              </a:rPr>
              <a:t>Conclusion</a:t>
            </a:r>
          </a:p>
        </p:txBody>
      </p:sp>
      <p:sp>
        <p:nvSpPr>
          <p:cNvPr id="4" name="TextBox 3">
            <a:extLst>
              <a:ext uri="{FF2B5EF4-FFF2-40B4-BE49-F238E27FC236}">
                <a16:creationId xmlns:a16="http://schemas.microsoft.com/office/drawing/2014/main" id="{4EED2934-BF8E-4805-E0A4-CD9566CE7ED9}"/>
              </a:ext>
            </a:extLst>
          </p:cNvPr>
          <p:cNvSpPr txBox="1"/>
          <p:nvPr/>
        </p:nvSpPr>
        <p:spPr>
          <a:xfrm>
            <a:off x="1838036" y="2288309"/>
            <a:ext cx="9312563" cy="1891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a:buChar char="•"/>
            </a:pPr>
            <a:r>
              <a:rPr lang="en-US" sz="2000">
                <a:latin typeface="Calibri"/>
                <a:cs typeface="Arial"/>
              </a:rPr>
              <a:t>Based on the results obtained above, we can conclude that the Decision Tree Classifier is the best model in identifying the presence or absence of smoking.​</a:t>
            </a:r>
            <a:endParaRPr lang="en-US"/>
          </a:p>
          <a:p>
            <a:pPr marL="342900" indent="-342900" algn="just">
              <a:lnSpc>
                <a:spcPct val="150000"/>
              </a:lnSpc>
              <a:buFont typeface="Arial"/>
              <a:buChar char="•"/>
            </a:pPr>
            <a:r>
              <a:rPr lang="en-US" sz="2000">
                <a:latin typeface="Calibri"/>
                <a:cs typeface="Arial"/>
              </a:rPr>
              <a:t>It has performed better compared to other models such as Logistic Regression, MLP Classifier and Histogram-based Gradient Boosting.</a:t>
            </a:r>
          </a:p>
        </p:txBody>
      </p:sp>
    </p:spTree>
    <p:extLst>
      <p:ext uri="{BB962C8B-B14F-4D97-AF65-F5344CB8AC3E}">
        <p14:creationId xmlns:p14="http://schemas.microsoft.com/office/powerpoint/2010/main" val="313852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692059" y="334360"/>
            <a:ext cx="9601196" cy="1251676"/>
          </a:xfrm>
        </p:spPr>
        <p:txBody>
          <a:bodyPr/>
          <a:lstStyle/>
          <a:p>
            <a:r>
              <a:rPr lang="en-US" b="1">
                <a:latin typeface="Calibri"/>
                <a:cs typeface="Calibri Light"/>
              </a:rPr>
              <a:t>References</a:t>
            </a:r>
          </a:p>
        </p:txBody>
      </p:sp>
      <p:sp>
        <p:nvSpPr>
          <p:cNvPr id="7" name="TextBox 6">
            <a:extLst>
              <a:ext uri="{FF2B5EF4-FFF2-40B4-BE49-F238E27FC236}">
                <a16:creationId xmlns:a16="http://schemas.microsoft.com/office/drawing/2014/main" id="{BD7B8527-5EA9-5D2E-703A-D59F8262A858}"/>
              </a:ext>
            </a:extLst>
          </p:cNvPr>
          <p:cNvSpPr txBox="1"/>
          <p:nvPr/>
        </p:nvSpPr>
        <p:spPr>
          <a:xfrm>
            <a:off x="1693781" y="2064580"/>
            <a:ext cx="9994726"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a:latin typeface="Calibri"/>
                <a:ea typeface="+mn-lt"/>
                <a:cs typeface="+mn-lt"/>
              </a:rPr>
              <a:t>Arnaud </a:t>
            </a:r>
            <a:r>
              <a:rPr lang="en-US" err="1">
                <a:latin typeface="Calibri"/>
                <a:ea typeface="+mn-lt"/>
                <a:cs typeface="+mn-lt"/>
              </a:rPr>
              <a:t>Chiolero</a:t>
            </a:r>
            <a:r>
              <a:rPr lang="en-US">
                <a:latin typeface="Calibri"/>
                <a:ea typeface="+mn-lt"/>
                <a:cs typeface="+mn-lt"/>
              </a:rPr>
              <a:t>, David </a:t>
            </a:r>
            <a:r>
              <a:rPr lang="en-US" err="1">
                <a:latin typeface="Calibri"/>
                <a:ea typeface="+mn-lt"/>
                <a:cs typeface="+mn-lt"/>
              </a:rPr>
              <a:t>Faeh</a:t>
            </a:r>
            <a:r>
              <a:rPr lang="en-US">
                <a:latin typeface="Calibri"/>
                <a:ea typeface="+mn-lt"/>
                <a:cs typeface="+mn-lt"/>
              </a:rPr>
              <a:t>, Fred </a:t>
            </a:r>
            <a:r>
              <a:rPr lang="en-US" err="1">
                <a:latin typeface="Calibri"/>
                <a:ea typeface="+mn-lt"/>
                <a:cs typeface="+mn-lt"/>
              </a:rPr>
              <a:t>Paccaud</a:t>
            </a:r>
            <a:r>
              <a:rPr lang="en-US">
                <a:latin typeface="Calibri"/>
                <a:ea typeface="+mn-lt"/>
                <a:cs typeface="+mn-lt"/>
              </a:rPr>
              <a:t>, Jacques </a:t>
            </a:r>
            <a:r>
              <a:rPr lang="en-US" err="1">
                <a:latin typeface="Calibri"/>
                <a:ea typeface="+mn-lt"/>
                <a:cs typeface="+mn-lt"/>
              </a:rPr>
              <a:t>Cornuz</a:t>
            </a:r>
            <a:r>
              <a:rPr lang="en-US">
                <a:latin typeface="Calibri"/>
                <a:ea typeface="+mn-lt"/>
                <a:cs typeface="+mn-lt"/>
              </a:rPr>
              <a:t> (April 2008). Consequences of smoking for body weight, body fat distribution, and insulin resistance. </a:t>
            </a:r>
            <a:r>
              <a:rPr lang="en-US" err="1">
                <a:latin typeface="Calibri"/>
                <a:ea typeface="+mn-lt"/>
                <a:cs typeface="+mn-lt"/>
              </a:rPr>
              <a:t>Retrived</a:t>
            </a:r>
            <a:r>
              <a:rPr lang="en-US">
                <a:latin typeface="Calibri"/>
                <a:ea typeface="+mn-lt"/>
                <a:cs typeface="+mn-lt"/>
              </a:rPr>
              <a:t> from </a:t>
            </a:r>
            <a:r>
              <a:rPr lang="en-US">
                <a:latin typeface="Calibri"/>
                <a:ea typeface="+mn-lt"/>
                <a:cs typeface="+mn-lt"/>
                <a:hlinkClick r:id="rId2"/>
              </a:rPr>
              <a:t>https://academic.oup.com/ajcn/article/87/4/801/4633357</a:t>
            </a:r>
            <a:endParaRPr lang="en-US">
              <a:latin typeface="Calibri"/>
              <a:ea typeface="+mn-lt"/>
              <a:cs typeface="Calibri"/>
            </a:endParaRPr>
          </a:p>
          <a:p>
            <a:pPr marL="342900" indent="-342900" algn="just">
              <a:buAutoNum type="arabicPeriod"/>
            </a:pPr>
            <a:endParaRPr lang="en-US">
              <a:latin typeface="Calibri"/>
              <a:ea typeface="Calibri"/>
              <a:cs typeface="Calibri"/>
            </a:endParaRPr>
          </a:p>
          <a:p>
            <a:pPr marL="342900" indent="-342900" algn="just">
              <a:buAutoNum type="arabicPeriod"/>
            </a:pPr>
            <a:r>
              <a:rPr lang="en-US" err="1">
                <a:solidFill>
                  <a:schemeClr val="tx2"/>
                </a:solidFill>
                <a:latin typeface="Calibri"/>
                <a:ea typeface="+mn-lt"/>
                <a:cs typeface="+mn-lt"/>
              </a:rPr>
              <a:t>IfeanyiChukwu</a:t>
            </a:r>
            <a:r>
              <a:rPr lang="en-US">
                <a:solidFill>
                  <a:schemeClr val="tx2"/>
                </a:solidFill>
                <a:latin typeface="Calibri"/>
                <a:ea typeface="+mn-lt"/>
                <a:cs typeface="+mn-lt"/>
              </a:rPr>
              <a:t> O. </a:t>
            </a:r>
            <a:r>
              <a:rPr lang="en-US" err="1">
                <a:solidFill>
                  <a:schemeClr val="tx2"/>
                </a:solidFill>
                <a:latin typeface="Calibri"/>
                <a:ea typeface="+mn-lt"/>
                <a:cs typeface="+mn-lt"/>
              </a:rPr>
              <a:t>Onor</a:t>
            </a:r>
            <a:r>
              <a:rPr lang="en-US">
                <a:solidFill>
                  <a:schemeClr val="tx2"/>
                </a:solidFill>
                <a:latin typeface="Calibri"/>
                <a:ea typeface="+mn-lt"/>
                <a:cs typeface="+mn-lt"/>
              </a:rPr>
              <a:t>,  Daniel L. Stirling, Shandrika R. Williams, Daniel Bediako, Amne </a:t>
            </a:r>
            <a:r>
              <a:rPr lang="en-US" err="1">
                <a:solidFill>
                  <a:schemeClr val="tx2"/>
                </a:solidFill>
                <a:latin typeface="Calibri"/>
                <a:ea typeface="+mn-lt"/>
                <a:cs typeface="+mn-lt"/>
              </a:rPr>
              <a:t>Borghol</a:t>
            </a:r>
            <a:r>
              <a:rPr lang="en-US">
                <a:solidFill>
                  <a:schemeClr val="tx2"/>
                </a:solidFill>
                <a:latin typeface="Calibri"/>
                <a:ea typeface="+mn-lt"/>
                <a:cs typeface="+mn-lt"/>
              </a:rPr>
              <a:t>, Martha B. Harris, </a:t>
            </a:r>
            <a:r>
              <a:rPr lang="en-US" err="1">
                <a:solidFill>
                  <a:schemeClr val="tx2"/>
                </a:solidFill>
                <a:latin typeface="Calibri"/>
                <a:ea typeface="+mn-lt"/>
                <a:cs typeface="+mn-lt"/>
              </a:rPr>
              <a:t>Tiernisha</a:t>
            </a:r>
            <a:r>
              <a:rPr lang="en-US">
                <a:solidFill>
                  <a:schemeClr val="tx2"/>
                </a:solidFill>
                <a:latin typeface="Calibri"/>
                <a:ea typeface="+mn-lt"/>
                <a:cs typeface="+mn-lt"/>
              </a:rPr>
              <a:t> B. Darensburg, Sharde D. Clay, Samuel C. </a:t>
            </a:r>
            <a:r>
              <a:rPr lang="en-US" err="1">
                <a:solidFill>
                  <a:schemeClr val="tx2"/>
                </a:solidFill>
                <a:latin typeface="Calibri"/>
                <a:ea typeface="+mn-lt"/>
                <a:cs typeface="+mn-lt"/>
              </a:rPr>
              <a:t>Okpechi,and</a:t>
            </a:r>
            <a:r>
              <a:rPr lang="en-US">
                <a:solidFill>
                  <a:schemeClr val="tx2"/>
                </a:solidFill>
                <a:latin typeface="Calibri"/>
                <a:ea typeface="+mn-lt"/>
                <a:cs typeface="+mn-lt"/>
              </a:rPr>
              <a:t> Daniel F. Sarpong, (Sept 2017).</a:t>
            </a:r>
            <a:r>
              <a:rPr lang="en-US">
                <a:solidFill>
                  <a:schemeClr val="tx2"/>
                </a:solidFill>
                <a:latin typeface="Calibri"/>
                <a:ea typeface="Cambria"/>
                <a:cs typeface="+mn-lt"/>
              </a:rPr>
              <a:t> Clinical Effects of Cigarette Smoking: Epidemiologic Impact and Review of Pharmacotherapy Options. </a:t>
            </a:r>
            <a:r>
              <a:rPr lang="en-US" err="1">
                <a:solidFill>
                  <a:schemeClr val="tx2"/>
                </a:solidFill>
                <a:latin typeface="Calibri"/>
                <a:ea typeface="Cambria"/>
                <a:cs typeface="+mn-lt"/>
              </a:rPr>
              <a:t>Retrived</a:t>
            </a:r>
            <a:r>
              <a:rPr lang="en-US">
                <a:solidFill>
                  <a:schemeClr val="tx2"/>
                </a:solidFill>
                <a:latin typeface="Calibri"/>
                <a:ea typeface="Cambria"/>
                <a:cs typeface="+mn-lt"/>
              </a:rPr>
              <a:t> from </a:t>
            </a:r>
            <a:r>
              <a:rPr lang="en-US">
                <a:solidFill>
                  <a:schemeClr val="accent1">
                    <a:lumMod val="75000"/>
                  </a:schemeClr>
                </a:solidFill>
                <a:latin typeface="Calibri"/>
                <a:ea typeface="Cambria"/>
                <a:cs typeface="+mn-lt"/>
                <a:hlinkClick r:id="rId3">
                  <a:extLst>
                    <a:ext uri="{A12FA001-AC4F-418D-AE19-62706E023703}">
                      <ahyp:hlinkClr xmlns:ahyp="http://schemas.microsoft.com/office/drawing/2018/hyperlinkcolor" val="tx"/>
                    </a:ext>
                  </a:extLst>
                </a:hlinkClick>
              </a:rPr>
              <a:t>https</a:t>
            </a:r>
            <a:r>
              <a:rPr lang="en-US">
                <a:solidFill>
                  <a:schemeClr val="accent1">
                    <a:lumMod val="75000"/>
                  </a:schemeClr>
                </a:solidFill>
                <a:latin typeface="Calibri"/>
                <a:ea typeface="+mn-lt"/>
                <a:cs typeface="+mn-lt"/>
                <a:hlinkClick r:id="rId3">
                  <a:extLst>
                    <a:ext uri="{A12FA001-AC4F-418D-AE19-62706E023703}">
                      <ahyp:hlinkClr xmlns:ahyp="http://schemas.microsoft.com/office/drawing/2018/hyperlinkcolor" val="tx"/>
                    </a:ext>
                  </a:extLst>
                </a:hlinkClick>
              </a:rPr>
              <a:t>://www.ncbi.nlm.nih.gov/pmc/articles/PMC5664648/</a:t>
            </a:r>
            <a:endParaRPr lang="en-US">
              <a:solidFill>
                <a:schemeClr val="accent1">
                  <a:lumMod val="75000"/>
                </a:schemeClr>
              </a:solidFill>
              <a:latin typeface="Calibri"/>
              <a:ea typeface="Calibri"/>
              <a:cs typeface="Calibri"/>
            </a:endParaRPr>
          </a:p>
          <a:p>
            <a:pPr marL="342900" indent="-342900" algn="just">
              <a:buAutoNum type="arabicPeriod"/>
            </a:pPr>
            <a:endParaRPr lang="en-US">
              <a:solidFill>
                <a:schemeClr val="accent1">
                  <a:lumMod val="75000"/>
                </a:schemeClr>
              </a:solidFill>
              <a:latin typeface="Calibri"/>
              <a:ea typeface="Calibri"/>
              <a:cs typeface="Calibri"/>
            </a:endParaRPr>
          </a:p>
          <a:p>
            <a:pPr marL="342900" indent="-342900" algn="just">
              <a:buAutoNum type="arabicPeriod"/>
            </a:pPr>
            <a:r>
              <a:rPr lang="en-US" err="1">
                <a:ea typeface="+mn-lt"/>
                <a:cs typeface="+mn-lt"/>
              </a:rPr>
              <a:t>GeÌ</a:t>
            </a:r>
            <a:r>
              <a:rPr lang="en-US">
                <a:ea typeface="+mn-lt"/>
                <a:cs typeface="+mn-lt"/>
              </a:rPr>
              <a:t> </a:t>
            </a:r>
            <a:r>
              <a:rPr lang="en-US" err="1">
                <a:ea typeface="+mn-lt"/>
                <a:cs typeface="+mn-lt"/>
              </a:rPr>
              <a:t>ron</a:t>
            </a:r>
            <a:r>
              <a:rPr lang="en-US">
                <a:ea typeface="+mn-lt"/>
                <a:cs typeface="+mn-lt"/>
              </a:rPr>
              <a:t>, A. (2019). Hands-on machine learning with Scikit-Learn, </a:t>
            </a:r>
            <a:r>
              <a:rPr lang="en-US" err="1">
                <a:ea typeface="+mn-lt"/>
                <a:cs typeface="+mn-lt"/>
              </a:rPr>
              <a:t>Keras</a:t>
            </a:r>
            <a:r>
              <a:rPr lang="en-US">
                <a:ea typeface="+mn-lt"/>
                <a:cs typeface="+mn-lt"/>
              </a:rPr>
              <a:t> and TensorFlow: concepts, tools, and techniques to build intelligent systems (2nd ed.). O’Reilly.</a:t>
            </a:r>
            <a:endParaRPr lang="en-US"/>
          </a:p>
          <a:p>
            <a:endParaRPr lang="en-US">
              <a:solidFill>
                <a:srgbClr val="1287C3"/>
              </a:solidFill>
              <a:latin typeface="Calibri"/>
              <a:ea typeface="Calibri"/>
              <a:cs typeface="Calibri"/>
            </a:endParaRPr>
          </a:p>
          <a:p>
            <a:endParaRPr lang="en-US">
              <a:solidFill>
                <a:srgbClr val="1287C3"/>
              </a:solidFill>
              <a:latin typeface="Calibri"/>
              <a:ea typeface="Calibri"/>
              <a:cs typeface="Calibri"/>
            </a:endParaRPr>
          </a:p>
          <a:p>
            <a:endParaRPr lang="en-US" sz="1200" u="sng">
              <a:solidFill>
                <a:srgbClr val="376FAA"/>
              </a:solidFill>
              <a:latin typeface="Corbel"/>
              <a:cs typeface="Calibri"/>
            </a:endParaRPr>
          </a:p>
        </p:txBody>
      </p:sp>
    </p:spTree>
    <p:extLst>
      <p:ext uri="{BB962C8B-B14F-4D97-AF65-F5344CB8AC3E}">
        <p14:creationId xmlns:p14="http://schemas.microsoft.com/office/powerpoint/2010/main" val="245284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DD6A-64EE-DB81-4A0A-CE5FE3630768}"/>
              </a:ext>
            </a:extLst>
          </p:cNvPr>
          <p:cNvSpPr>
            <a:spLocks noGrp="1"/>
          </p:cNvSpPr>
          <p:nvPr>
            <p:ph type="title"/>
          </p:nvPr>
        </p:nvSpPr>
        <p:spPr/>
        <p:txBody>
          <a:bodyPr/>
          <a:lstStyle/>
          <a:p>
            <a:r>
              <a:rPr lang="en-US" b="1" dirty="0">
                <a:latin typeface="Calibri"/>
                <a:cs typeface="Calibri"/>
              </a:rPr>
              <a:t>Video Recording Link</a:t>
            </a:r>
          </a:p>
        </p:txBody>
      </p:sp>
      <p:sp>
        <p:nvSpPr>
          <p:cNvPr id="3" name="Content Placeholder 2">
            <a:extLst>
              <a:ext uri="{FF2B5EF4-FFF2-40B4-BE49-F238E27FC236}">
                <a16:creationId xmlns:a16="http://schemas.microsoft.com/office/drawing/2014/main" id="{E4AB3A6A-0937-5CD5-B3EC-EBDEC5C5585C}"/>
              </a:ext>
            </a:extLst>
          </p:cNvPr>
          <p:cNvSpPr>
            <a:spLocks noGrp="1"/>
          </p:cNvSpPr>
          <p:nvPr>
            <p:ph idx="1"/>
          </p:nvPr>
        </p:nvSpPr>
        <p:spPr/>
        <p:txBody>
          <a:bodyPr>
            <a:normAutofit/>
          </a:bodyPr>
          <a:lstStyle/>
          <a:p>
            <a:pPr marL="0" indent="0" algn="ctr">
              <a:buNone/>
            </a:pPr>
            <a:r>
              <a:rPr lang="en-US" sz="3200" dirty="0">
                <a:latin typeface="Calibri"/>
                <a:cs typeface="Calibri"/>
                <a:hlinkClick r:id="rId2"/>
              </a:rPr>
              <a:t>Body Signals of Smoking - Video Recording</a:t>
            </a:r>
            <a:endParaRPr lang="en-US" sz="3200">
              <a:latin typeface="Calibri"/>
              <a:cs typeface="Calibri"/>
            </a:endParaRPr>
          </a:p>
        </p:txBody>
      </p:sp>
    </p:spTree>
    <p:extLst>
      <p:ext uri="{BB962C8B-B14F-4D97-AF65-F5344CB8AC3E}">
        <p14:creationId xmlns:p14="http://schemas.microsoft.com/office/powerpoint/2010/main" val="126910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827758" y="2676822"/>
            <a:ext cx="9601196" cy="1251676"/>
          </a:xfrm>
        </p:spPr>
        <p:txBody>
          <a:bodyPr>
            <a:normAutofit/>
          </a:bodyPr>
          <a:lstStyle/>
          <a:p>
            <a:r>
              <a:rPr lang="en-US" sz="6000" b="1">
                <a:latin typeface="Calibri"/>
                <a:cs typeface="Calibri Light"/>
              </a:rPr>
              <a:t>Thank You</a:t>
            </a:r>
          </a:p>
        </p:txBody>
      </p:sp>
    </p:spTree>
    <p:extLst>
      <p:ext uri="{BB962C8B-B14F-4D97-AF65-F5344CB8AC3E}">
        <p14:creationId xmlns:p14="http://schemas.microsoft.com/office/powerpoint/2010/main" val="40157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92CC-4FAD-430A-25A6-DC6D15615936}"/>
              </a:ext>
            </a:extLst>
          </p:cNvPr>
          <p:cNvSpPr>
            <a:spLocks noGrp="1"/>
          </p:cNvSpPr>
          <p:nvPr>
            <p:ph type="title"/>
          </p:nvPr>
        </p:nvSpPr>
        <p:spPr/>
        <p:txBody>
          <a:bodyPr/>
          <a:lstStyle/>
          <a:p>
            <a:pPr algn="ctr"/>
            <a:r>
              <a:rPr lang="en-US" b="1">
                <a:latin typeface="Calibri"/>
                <a:cs typeface="Calibri Light"/>
              </a:rPr>
              <a:t>Overview</a:t>
            </a:r>
          </a:p>
        </p:txBody>
      </p:sp>
      <p:sp>
        <p:nvSpPr>
          <p:cNvPr id="3" name="Content Placeholder 2">
            <a:extLst>
              <a:ext uri="{FF2B5EF4-FFF2-40B4-BE49-F238E27FC236}">
                <a16:creationId xmlns:a16="http://schemas.microsoft.com/office/drawing/2014/main" id="{2D88398F-7153-6784-AD7B-8E15925ED6DA}"/>
              </a:ext>
            </a:extLst>
          </p:cNvPr>
          <p:cNvSpPr>
            <a:spLocks noGrp="1"/>
          </p:cNvSpPr>
          <p:nvPr>
            <p:ph idx="1"/>
          </p:nvPr>
        </p:nvSpPr>
        <p:spPr>
          <a:xfrm>
            <a:off x="2111063" y="2322584"/>
            <a:ext cx="9601196" cy="4048738"/>
          </a:xfrm>
        </p:spPr>
        <p:txBody>
          <a:bodyPr vert="horz" lIns="91440" tIns="45720" rIns="91440" bIns="45720" rtlCol="0" anchor="t">
            <a:normAutofit lnSpcReduction="10000"/>
          </a:bodyPr>
          <a:lstStyle/>
          <a:p>
            <a:pPr marL="342900" indent="-342900" algn="just">
              <a:lnSpc>
                <a:spcPct val="150000"/>
              </a:lnSpc>
              <a:buAutoNum type="arabicPeriod"/>
            </a:pPr>
            <a:r>
              <a:rPr lang="en-US" sz="1800">
                <a:cs typeface="Calibri"/>
              </a:rPr>
              <a:t>   </a:t>
            </a:r>
            <a:r>
              <a:rPr lang="en-US" sz="2000">
                <a:latin typeface="Calibri"/>
                <a:cs typeface="Calibri"/>
              </a:rPr>
              <a:t>Introduction</a:t>
            </a:r>
          </a:p>
          <a:p>
            <a:pPr marL="514350" indent="-514350" algn="just">
              <a:lnSpc>
                <a:spcPct val="150000"/>
              </a:lnSpc>
              <a:buAutoNum type="arabicPeriod"/>
            </a:pPr>
            <a:r>
              <a:rPr lang="en-US" sz="2000">
                <a:latin typeface="Calibri"/>
                <a:cs typeface="Calibri"/>
              </a:rPr>
              <a:t>Data Overview</a:t>
            </a:r>
          </a:p>
          <a:p>
            <a:pPr marL="514350" indent="-514350" algn="just">
              <a:lnSpc>
                <a:spcPct val="150000"/>
              </a:lnSpc>
              <a:buAutoNum type="arabicPeriod"/>
            </a:pPr>
            <a:r>
              <a:rPr lang="en-US" sz="2000">
                <a:latin typeface="Calibri"/>
                <a:cs typeface="Calibri"/>
              </a:rPr>
              <a:t>Data Preprocessing</a:t>
            </a:r>
          </a:p>
          <a:p>
            <a:pPr marL="514350" indent="-514350" algn="just">
              <a:lnSpc>
                <a:spcPct val="150000"/>
              </a:lnSpc>
              <a:buAutoNum type="arabicPeriod"/>
            </a:pPr>
            <a:r>
              <a:rPr lang="en-US" sz="2000">
                <a:latin typeface="Calibri"/>
                <a:cs typeface="Calibri"/>
              </a:rPr>
              <a:t>Model Building</a:t>
            </a:r>
          </a:p>
          <a:p>
            <a:pPr marL="514350" indent="-514350" algn="just">
              <a:lnSpc>
                <a:spcPct val="150000"/>
              </a:lnSpc>
              <a:buAutoNum type="arabicPeriod"/>
            </a:pPr>
            <a:r>
              <a:rPr lang="en-US" sz="2000">
                <a:latin typeface="Calibri"/>
                <a:cs typeface="Calibri"/>
              </a:rPr>
              <a:t>Model Evaluation</a:t>
            </a:r>
          </a:p>
          <a:p>
            <a:pPr marL="514350" indent="-514350" algn="just">
              <a:lnSpc>
                <a:spcPct val="150000"/>
              </a:lnSpc>
              <a:buAutoNum type="arabicPeriod"/>
            </a:pPr>
            <a:r>
              <a:rPr lang="en-US" sz="2000">
                <a:latin typeface="Calibri"/>
                <a:cs typeface="Calibri"/>
              </a:rPr>
              <a:t>Conclusion</a:t>
            </a:r>
          </a:p>
          <a:p>
            <a:pPr marL="514350" indent="-514350" algn="just">
              <a:lnSpc>
                <a:spcPct val="150000"/>
              </a:lnSpc>
              <a:buAutoNum type="arabicPeriod"/>
            </a:pPr>
            <a:r>
              <a:rPr lang="en-US" sz="2000">
                <a:latin typeface="Calibri"/>
                <a:cs typeface="Calibri"/>
              </a:rPr>
              <a:t>References</a:t>
            </a:r>
          </a:p>
        </p:txBody>
      </p:sp>
    </p:spTree>
    <p:extLst>
      <p:ext uri="{BB962C8B-B14F-4D97-AF65-F5344CB8AC3E}">
        <p14:creationId xmlns:p14="http://schemas.microsoft.com/office/powerpoint/2010/main" val="38008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484311" y="535547"/>
            <a:ext cx="10018713" cy="1752599"/>
          </a:xfrm>
        </p:spPr>
        <p:txBody>
          <a:bodyPr/>
          <a:lstStyle/>
          <a:p>
            <a:pPr algn="ctr"/>
            <a:r>
              <a:rPr lang="en-US" b="1">
                <a:latin typeface="Calibri"/>
                <a:cs typeface="Calibri Light"/>
              </a:rPr>
              <a:t>Introduction</a:t>
            </a:r>
          </a:p>
        </p:txBody>
      </p:sp>
      <p:sp>
        <p:nvSpPr>
          <p:cNvPr id="3" name="Content Placeholder 2">
            <a:extLst>
              <a:ext uri="{FF2B5EF4-FFF2-40B4-BE49-F238E27FC236}">
                <a16:creationId xmlns:a16="http://schemas.microsoft.com/office/drawing/2014/main" id="{E9A0B72F-5E3E-61DE-07B7-5185676942D1}"/>
              </a:ext>
            </a:extLst>
          </p:cNvPr>
          <p:cNvSpPr>
            <a:spLocks noGrp="1"/>
          </p:cNvSpPr>
          <p:nvPr>
            <p:ph idx="1"/>
          </p:nvPr>
        </p:nvSpPr>
        <p:spPr>
          <a:xfrm>
            <a:off x="1484310" y="2137877"/>
            <a:ext cx="10018713" cy="4133046"/>
          </a:xfrm>
        </p:spPr>
        <p:txBody>
          <a:bodyPr vert="horz" lIns="91440" tIns="45720" rIns="91440" bIns="45720" rtlCol="0" anchor="t">
            <a:normAutofit/>
          </a:bodyPr>
          <a:lstStyle/>
          <a:p>
            <a:pPr marL="0" indent="0" algn="just">
              <a:buNone/>
            </a:pPr>
            <a:r>
              <a:rPr lang="en-US" sz="1800">
                <a:latin typeface="Calibri"/>
                <a:ea typeface="+mn-lt"/>
                <a:cs typeface="+mn-lt"/>
              </a:rPr>
              <a:t>Smoking is a major public health concern worldwide, with more than 1 billion people estimated to be regular smokers. It is a major contributor to avoidable deaths and is linked to several health issues, such as lung cancer, heart disease, stroke, and respiratory illnesses. Therefore, understanding the physical and psychological effects of smoking on the body is important for developing effective interventions to help people quit smoking.</a:t>
            </a:r>
          </a:p>
          <a:p>
            <a:pPr marL="0" indent="0" algn="just">
              <a:buNone/>
            </a:pPr>
            <a:r>
              <a:rPr lang="en-US" sz="1800">
                <a:latin typeface="Calibri"/>
                <a:ea typeface="+mn-lt"/>
                <a:cs typeface="+mn-lt"/>
              </a:rPr>
              <a:t>Researchers have conducted studies on the consequences of smoking on the human body to better understand the physical signals connected with smoking. The signals that have been examined in these investigations include, among others, respiratory function, cardiovascular health, and cognitive performance. </a:t>
            </a:r>
            <a:endParaRPr lang="en-US" sz="1800">
              <a:latin typeface="Calibri"/>
              <a:ea typeface="+mn-lt"/>
              <a:cs typeface="Calibri"/>
            </a:endParaRPr>
          </a:p>
          <a:p>
            <a:pPr marL="0" indent="0" algn="just">
              <a:buNone/>
            </a:pPr>
            <a:r>
              <a:rPr lang="en-US" sz="1800">
                <a:latin typeface="Calibri"/>
                <a:ea typeface="+mn-lt"/>
                <a:cs typeface="+mn-lt"/>
              </a:rPr>
              <a:t>The Body Signal of smoking dataset is a collection of basic health biological signal data that can help find smokers by the vital signs. It can be used to train machine learning models that can predict the presence or absence of smoking. These models can help develop more effective interventions to help people quit smoking and improve their health.</a:t>
            </a:r>
            <a:endParaRPr lang="en-US" sz="1800">
              <a:latin typeface="Calibri"/>
              <a:cs typeface="Calibri"/>
            </a:endParaRPr>
          </a:p>
        </p:txBody>
      </p:sp>
    </p:spTree>
    <p:extLst>
      <p:ext uri="{BB962C8B-B14F-4D97-AF65-F5344CB8AC3E}">
        <p14:creationId xmlns:p14="http://schemas.microsoft.com/office/powerpoint/2010/main" val="127915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692059" y="380383"/>
            <a:ext cx="9601196" cy="1251676"/>
          </a:xfrm>
        </p:spPr>
        <p:txBody>
          <a:bodyPr/>
          <a:lstStyle/>
          <a:p>
            <a:pPr algn="ctr"/>
            <a:r>
              <a:rPr lang="en-US" b="1">
                <a:latin typeface="Calibri"/>
                <a:cs typeface="Calibri Light"/>
              </a:rPr>
              <a:t>Data Overview</a:t>
            </a:r>
          </a:p>
        </p:txBody>
      </p:sp>
      <p:sp>
        <p:nvSpPr>
          <p:cNvPr id="5" name="TextBox 4">
            <a:extLst>
              <a:ext uri="{FF2B5EF4-FFF2-40B4-BE49-F238E27FC236}">
                <a16:creationId xmlns:a16="http://schemas.microsoft.com/office/drawing/2014/main" id="{EE7C4B9A-48C0-C279-6416-BD09CF7652E3}"/>
              </a:ext>
            </a:extLst>
          </p:cNvPr>
          <p:cNvSpPr txBox="1"/>
          <p:nvPr/>
        </p:nvSpPr>
        <p:spPr>
          <a:xfrm>
            <a:off x="2041837" y="1714499"/>
            <a:ext cx="628918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Calibri"/>
                <a:cs typeface="Calibri"/>
              </a:rPr>
              <a:t>The Body Signal of Smoking dataset was obtained from Kaggle and contains more than 50000+ rows.</a:t>
            </a:r>
            <a:endParaRPr lang="en-US"/>
          </a:p>
          <a:p>
            <a:pPr marL="285750" indent="-285750" algn="just">
              <a:buFont typeface="Arial"/>
              <a:buChar char="•"/>
            </a:pPr>
            <a:endParaRPr lang="en-US">
              <a:latin typeface="Calibri"/>
              <a:cs typeface="Calibri"/>
            </a:endParaRPr>
          </a:p>
          <a:p>
            <a:pPr marL="285750" indent="-285750" algn="just">
              <a:buFont typeface="Arial"/>
              <a:buChar char="•"/>
            </a:pPr>
            <a:r>
              <a:rPr lang="en-US">
                <a:latin typeface="Calibri"/>
                <a:cs typeface="Calibri"/>
              </a:rPr>
              <a:t>The dataset was sourced from the official e-Government website of Republic of Korea. [</a:t>
            </a:r>
            <a:r>
              <a:rPr lang="en-US">
                <a:latin typeface="Calibri"/>
                <a:cs typeface="Calibri"/>
                <a:hlinkClick r:id="rId2"/>
              </a:rPr>
              <a:t>Link</a:t>
            </a:r>
            <a:r>
              <a:rPr lang="en-US">
                <a:latin typeface="Calibri"/>
                <a:cs typeface="Calibri"/>
              </a:rPr>
              <a:t>]</a:t>
            </a:r>
          </a:p>
          <a:p>
            <a:pPr marL="285750" indent="-285750" algn="just">
              <a:buFont typeface="Arial"/>
              <a:buChar char="•"/>
            </a:pPr>
            <a:endParaRPr lang="en-US">
              <a:latin typeface="Calibri"/>
              <a:cs typeface="Calibri"/>
            </a:endParaRPr>
          </a:p>
          <a:p>
            <a:pPr marL="285750" indent="-285750" algn="just">
              <a:buFont typeface="Arial"/>
              <a:buChar char="•"/>
            </a:pPr>
            <a:r>
              <a:rPr lang="en-US">
                <a:latin typeface="Calibri"/>
                <a:cs typeface="Calibri"/>
              </a:rPr>
              <a:t>The data was later processed and filtered.</a:t>
            </a:r>
          </a:p>
          <a:p>
            <a:pPr algn="just"/>
            <a:endParaRPr lang="en-US">
              <a:latin typeface="Calibri"/>
              <a:cs typeface="Calibri"/>
            </a:endParaRPr>
          </a:p>
          <a:p>
            <a:pPr marL="285750" indent="-285750" algn="just">
              <a:buFont typeface="Arial"/>
              <a:buChar char="•"/>
            </a:pPr>
            <a:r>
              <a:rPr lang="en-US">
                <a:latin typeface="Calibri"/>
                <a:cs typeface="Calibri"/>
              </a:rPr>
              <a:t>The dataset contains a total of 26 features out of which 23 variables are numerical and the rest are categorical.</a:t>
            </a:r>
          </a:p>
          <a:p>
            <a:pPr algn="just"/>
            <a:endParaRPr lang="en-US">
              <a:latin typeface="Calibri"/>
              <a:cs typeface="Calibri"/>
            </a:endParaRPr>
          </a:p>
          <a:p>
            <a:pPr marL="285750" indent="-285750" algn="just">
              <a:buFont typeface="Arial"/>
              <a:buChar char="•"/>
            </a:pPr>
            <a:r>
              <a:rPr lang="en-US">
                <a:latin typeface="Calibri"/>
                <a:cs typeface="Calibri"/>
              </a:rPr>
              <a:t>The target variable is binary and indicates whether the person is a smoker or not.</a:t>
            </a:r>
          </a:p>
          <a:p>
            <a:pPr marL="285750" indent="-285750" algn="just">
              <a:buFont typeface="Arial"/>
              <a:buChar char="•"/>
            </a:pPr>
            <a:endParaRPr lang="en-US">
              <a:latin typeface="Calibri"/>
              <a:cs typeface="Calibri"/>
            </a:endParaRPr>
          </a:p>
        </p:txBody>
      </p:sp>
      <p:pic>
        <p:nvPicPr>
          <p:cNvPr id="7" name="Picture 7" descr="Text&#10;&#10;Description automatically generated">
            <a:extLst>
              <a:ext uri="{FF2B5EF4-FFF2-40B4-BE49-F238E27FC236}">
                <a16:creationId xmlns:a16="http://schemas.microsoft.com/office/drawing/2014/main" id="{E3B774DA-9BC3-CE0C-6183-BB4985275B71}"/>
              </a:ext>
            </a:extLst>
          </p:cNvPr>
          <p:cNvPicPr>
            <a:picLocks noGrp="1" noChangeAspect="1"/>
          </p:cNvPicPr>
          <p:nvPr>
            <p:ph idx="1"/>
          </p:nvPr>
        </p:nvPicPr>
        <p:blipFill>
          <a:blip r:embed="rId3"/>
          <a:stretch>
            <a:fillRect/>
          </a:stretch>
        </p:blipFill>
        <p:spPr>
          <a:xfrm>
            <a:off x="9005989" y="1124672"/>
            <a:ext cx="2750265" cy="5156201"/>
          </a:xfrm>
        </p:spPr>
      </p:pic>
    </p:spTree>
    <p:extLst>
      <p:ext uri="{BB962C8B-B14F-4D97-AF65-F5344CB8AC3E}">
        <p14:creationId xmlns:p14="http://schemas.microsoft.com/office/powerpoint/2010/main" val="215142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692059" y="223808"/>
            <a:ext cx="9601196" cy="1251676"/>
          </a:xfrm>
        </p:spPr>
        <p:txBody>
          <a:bodyPr/>
          <a:lstStyle/>
          <a:p>
            <a:pPr algn="ctr"/>
            <a:r>
              <a:rPr lang="en-US" b="1">
                <a:latin typeface="Calibri"/>
                <a:cs typeface="Calibri Light"/>
              </a:rPr>
              <a:t>Data Preprocessing</a:t>
            </a:r>
          </a:p>
        </p:txBody>
      </p:sp>
      <p:sp>
        <p:nvSpPr>
          <p:cNvPr id="7" name="TextBox 6">
            <a:extLst>
              <a:ext uri="{FF2B5EF4-FFF2-40B4-BE49-F238E27FC236}">
                <a16:creationId xmlns:a16="http://schemas.microsoft.com/office/drawing/2014/main" id="{BD7B8527-5EA9-5D2E-703A-D59F8262A858}"/>
              </a:ext>
            </a:extLst>
          </p:cNvPr>
          <p:cNvSpPr txBox="1"/>
          <p:nvPr/>
        </p:nvSpPr>
        <p:spPr>
          <a:xfrm>
            <a:off x="1688403" y="1544876"/>
            <a:ext cx="9994726"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Calibri"/>
                <a:cs typeface="Calibri"/>
              </a:rPr>
              <a:t>Splitting the data</a:t>
            </a:r>
            <a:endParaRPr lang="en-US"/>
          </a:p>
          <a:p>
            <a:pPr algn="just"/>
            <a:endParaRPr lang="en-US"/>
          </a:p>
          <a:p>
            <a:pPr algn="just"/>
            <a:r>
              <a:rPr lang="en-US">
                <a:latin typeface="Calibri"/>
                <a:cs typeface="Calibri"/>
              </a:rPr>
              <a:t>The train dataset is further split into training data (80%) and validation data (20%).</a:t>
            </a:r>
          </a:p>
          <a:p>
            <a:pPr algn="just"/>
            <a:endParaRPr lang="en-US">
              <a:latin typeface="Calibri"/>
              <a:cs typeface="Calibri"/>
            </a:endParaRPr>
          </a:p>
          <a:p>
            <a:pPr algn="just"/>
            <a:r>
              <a:rPr lang="en-US" sz="2000" b="1">
                <a:latin typeface="Calibri"/>
                <a:cs typeface="Calibri"/>
              </a:rPr>
              <a:t>Handling uncommon features</a:t>
            </a:r>
          </a:p>
          <a:p>
            <a:pPr algn="just"/>
            <a:endParaRPr lang="en-US" sz="2000" b="1">
              <a:latin typeface="Calibri"/>
              <a:cs typeface="Calibri"/>
            </a:endParaRPr>
          </a:p>
          <a:p>
            <a:pPr algn="just"/>
            <a:r>
              <a:rPr lang="en-US">
                <a:latin typeface="Calibri"/>
                <a:cs typeface="Calibri"/>
              </a:rPr>
              <a:t>In this step, we identify what are the common features between train, validation and test data. The features that are not common between these 3 datasets are removed to reduce the model complexity.</a:t>
            </a:r>
          </a:p>
          <a:p>
            <a:pPr algn="just"/>
            <a:endParaRPr lang="en-US">
              <a:latin typeface="Calibri"/>
              <a:cs typeface="Calibri"/>
            </a:endParaRPr>
          </a:p>
          <a:p>
            <a:pPr algn="just"/>
            <a:r>
              <a:rPr lang="en-US" sz="2000" b="1">
                <a:latin typeface="Calibri"/>
                <a:cs typeface="Calibri"/>
              </a:rPr>
              <a:t>Handling identifiers</a:t>
            </a:r>
          </a:p>
          <a:p>
            <a:pPr algn="just"/>
            <a:endParaRPr lang="en-US" sz="2000" b="1">
              <a:latin typeface="Calibri"/>
              <a:cs typeface="Calibri"/>
            </a:endParaRPr>
          </a:p>
          <a:p>
            <a:pPr algn="just"/>
            <a:r>
              <a:rPr lang="en-US">
                <a:latin typeface="Calibri"/>
                <a:cs typeface="Calibri"/>
              </a:rPr>
              <a:t>The next step is finding out the identifiers in our dataset. Columns such as 'id' which are unique do not provide any meaningful information for predicting our target variable. Hence, we removed the identifiers from our dataset.</a:t>
            </a:r>
          </a:p>
        </p:txBody>
      </p:sp>
    </p:spTree>
    <p:extLst>
      <p:ext uri="{BB962C8B-B14F-4D97-AF65-F5344CB8AC3E}">
        <p14:creationId xmlns:p14="http://schemas.microsoft.com/office/powerpoint/2010/main" val="288438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692059" y="161178"/>
            <a:ext cx="9601196" cy="1251676"/>
          </a:xfrm>
        </p:spPr>
        <p:txBody>
          <a:bodyPr/>
          <a:lstStyle/>
          <a:p>
            <a:pPr algn="ctr"/>
            <a:r>
              <a:rPr lang="en-US" b="1">
                <a:latin typeface="Calibri"/>
                <a:cs typeface="Calibri Light"/>
              </a:rPr>
              <a:t>Data Preprocessing</a:t>
            </a:r>
          </a:p>
        </p:txBody>
      </p:sp>
      <p:sp>
        <p:nvSpPr>
          <p:cNvPr id="7" name="TextBox 6">
            <a:extLst>
              <a:ext uri="{FF2B5EF4-FFF2-40B4-BE49-F238E27FC236}">
                <a16:creationId xmlns:a16="http://schemas.microsoft.com/office/drawing/2014/main" id="{BD7B8527-5EA9-5D2E-703A-D59F8262A858}"/>
              </a:ext>
            </a:extLst>
          </p:cNvPr>
          <p:cNvSpPr txBox="1"/>
          <p:nvPr/>
        </p:nvSpPr>
        <p:spPr>
          <a:xfrm>
            <a:off x="1855417" y="1325671"/>
            <a:ext cx="9994726"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Calibri"/>
                <a:cs typeface="Calibri"/>
              </a:rPr>
              <a:t>Handling missing data</a:t>
            </a:r>
            <a:endParaRPr lang="en-US"/>
          </a:p>
          <a:p>
            <a:pPr algn="just"/>
            <a:endParaRPr lang="en-US"/>
          </a:p>
          <a:p>
            <a:pPr algn="just"/>
            <a:r>
              <a:rPr lang="en-US">
                <a:latin typeface="Calibri"/>
                <a:cs typeface="Calibri"/>
              </a:rPr>
              <a:t>We first identified the missing values proportion for each variable. Then, we imputed those values with statistical measures such as mean, median and mode to avoid bias and improve the model performance.</a:t>
            </a:r>
          </a:p>
          <a:p>
            <a:pPr algn="just"/>
            <a:endParaRPr lang="en-US">
              <a:latin typeface="Calibri"/>
              <a:cs typeface="Calibri"/>
            </a:endParaRPr>
          </a:p>
          <a:p>
            <a:pPr algn="just"/>
            <a:r>
              <a:rPr lang="en-US" sz="2000" b="1">
                <a:latin typeface="Calibri"/>
                <a:cs typeface="Calibri"/>
              </a:rPr>
              <a:t>Encoding categorical features</a:t>
            </a:r>
          </a:p>
          <a:p>
            <a:pPr algn="just"/>
            <a:endParaRPr lang="en-US" sz="2000" b="1">
              <a:latin typeface="Calibri"/>
              <a:cs typeface="Calibri"/>
            </a:endParaRPr>
          </a:p>
          <a:p>
            <a:pPr algn="just"/>
            <a:r>
              <a:rPr lang="en-US">
                <a:latin typeface="Calibri"/>
                <a:cs typeface="Calibri"/>
              </a:rPr>
              <a:t>In this step, we first identified the number of unique categories for each variable. Since the number was less, we did not remove any categorical features. Next, we one hot encoded these variables as machine learning models require numeric input and increasing the dimensionality improves model performance.</a:t>
            </a:r>
          </a:p>
          <a:p>
            <a:pPr algn="just"/>
            <a:endParaRPr lang="en-US">
              <a:latin typeface="Calibri"/>
              <a:cs typeface="Calibri"/>
            </a:endParaRPr>
          </a:p>
          <a:p>
            <a:pPr algn="just"/>
            <a:r>
              <a:rPr lang="en-US" sz="2000" b="1">
                <a:latin typeface="Calibri"/>
                <a:cs typeface="Calibri"/>
              </a:rPr>
              <a:t>Splitting the feature and target</a:t>
            </a:r>
          </a:p>
          <a:p>
            <a:pPr algn="just"/>
            <a:endParaRPr lang="en-US">
              <a:latin typeface="Calibri"/>
              <a:cs typeface="Calibri"/>
            </a:endParaRPr>
          </a:p>
          <a:p>
            <a:pPr algn="just"/>
            <a:r>
              <a:rPr lang="en-US">
                <a:latin typeface="Calibri"/>
                <a:cs typeface="Calibri"/>
              </a:rPr>
              <a:t>Here, we split the feature variables and the target variable in our data.</a:t>
            </a:r>
          </a:p>
          <a:p>
            <a:pPr algn="just"/>
            <a:endParaRPr lang="en-US">
              <a:latin typeface="Calibri"/>
              <a:cs typeface="Calibri"/>
            </a:endParaRPr>
          </a:p>
          <a:p>
            <a:pPr algn="just"/>
            <a:r>
              <a:rPr lang="en-US" b="1">
                <a:latin typeface="Calibri"/>
                <a:cs typeface="Calibri"/>
              </a:rPr>
              <a:t>Scaling the data</a:t>
            </a:r>
          </a:p>
          <a:p>
            <a:pPr algn="just"/>
            <a:endParaRPr lang="en-US" b="1">
              <a:latin typeface="Calibri"/>
              <a:cs typeface="Calibri"/>
            </a:endParaRPr>
          </a:p>
          <a:p>
            <a:pPr algn="just"/>
            <a:r>
              <a:rPr lang="en-US">
                <a:latin typeface="Calibri"/>
                <a:cs typeface="Calibri"/>
              </a:rPr>
              <a:t>In the last step, we scaled the data so that it can handle different scales and reduce outliers impact.</a:t>
            </a:r>
          </a:p>
        </p:txBody>
      </p:sp>
    </p:spTree>
    <p:extLst>
      <p:ext uri="{BB962C8B-B14F-4D97-AF65-F5344CB8AC3E}">
        <p14:creationId xmlns:p14="http://schemas.microsoft.com/office/powerpoint/2010/main" val="168620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085993" y="96981"/>
            <a:ext cx="10018713" cy="1163781"/>
          </a:xfrm>
        </p:spPr>
        <p:txBody>
          <a:bodyPr vert="horz" lIns="91440" tIns="45720" rIns="91440" bIns="45720" rtlCol="0" anchor="ctr">
            <a:normAutofit/>
          </a:bodyPr>
          <a:lstStyle/>
          <a:p>
            <a:r>
              <a:rPr lang="en-US" b="1"/>
              <a:t>Model Building</a:t>
            </a:r>
          </a:p>
        </p:txBody>
      </p:sp>
      <p:sp>
        <p:nvSpPr>
          <p:cNvPr id="7" name="TextBox 6">
            <a:extLst>
              <a:ext uri="{FF2B5EF4-FFF2-40B4-BE49-F238E27FC236}">
                <a16:creationId xmlns:a16="http://schemas.microsoft.com/office/drawing/2014/main" id="{BD7B8527-5EA9-5D2E-703A-D59F8262A858}"/>
              </a:ext>
            </a:extLst>
          </p:cNvPr>
          <p:cNvSpPr txBox="1"/>
          <p:nvPr/>
        </p:nvSpPr>
        <p:spPr>
          <a:xfrm>
            <a:off x="5323609" y="1131454"/>
            <a:ext cx="6687414" cy="5467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ct val="20000"/>
              </a:spcBef>
              <a:spcAft>
                <a:spcPts val="600"/>
              </a:spcAft>
              <a:buClr>
                <a:schemeClr val="accent1">
                  <a:lumMod val="75000"/>
                </a:schemeClr>
              </a:buClr>
              <a:buSzPct val="145000"/>
            </a:pPr>
            <a:r>
              <a:rPr lang="en-US" sz="2000" b="1">
                <a:latin typeface="Calibri"/>
                <a:ea typeface="Calibri"/>
                <a:cs typeface="Calibri"/>
              </a:rPr>
              <a:t>Logistic Regression</a:t>
            </a:r>
          </a:p>
          <a:p>
            <a:pPr defTabSz="457200">
              <a:lnSpc>
                <a:spcPct val="90000"/>
              </a:lnSpc>
              <a:spcBef>
                <a:spcPct val="20000"/>
              </a:spcBef>
              <a:spcAft>
                <a:spcPts val="600"/>
              </a:spcAft>
              <a:buClr>
                <a:schemeClr val="accent1">
                  <a:lumMod val="75000"/>
                </a:schemeClr>
              </a:buClr>
              <a:buSzPct val="145000"/>
            </a:pPr>
            <a:endParaRPr lang="en-US" sz="1100"/>
          </a:p>
          <a:p>
            <a:pPr algn="just" defTabSz="457200">
              <a:spcBef>
                <a:spcPct val="20000"/>
              </a:spcBef>
              <a:spcAft>
                <a:spcPts val="600"/>
              </a:spcAft>
              <a:buClr>
                <a:schemeClr val="accent1">
                  <a:lumMod val="75000"/>
                </a:schemeClr>
              </a:buClr>
              <a:buSzPct val="145000"/>
            </a:pPr>
            <a:r>
              <a:rPr lang="en-US" sz="1600">
                <a:latin typeface="Calibri"/>
                <a:ea typeface="Calibri"/>
                <a:cs typeface="Calibri"/>
              </a:rPr>
              <a:t>Logistic regression is a statistical method for analyzing a dataset in which there are one or more independent variables that determine an outcome. The outcome is measured with a dichotomous variable.</a:t>
            </a:r>
          </a:p>
          <a:p>
            <a:pPr algn="just" defTabSz="457200">
              <a:spcBef>
                <a:spcPct val="20000"/>
              </a:spcBef>
              <a:spcAft>
                <a:spcPts val="600"/>
              </a:spcAft>
              <a:buClr>
                <a:schemeClr val="accent1">
                  <a:lumMod val="75000"/>
                </a:schemeClr>
              </a:buClr>
              <a:buSzPct val="145000"/>
            </a:pPr>
            <a:endParaRPr lang="en-US" sz="1600">
              <a:latin typeface="Calibri"/>
              <a:ea typeface="Calibri"/>
              <a:cs typeface="Calibri"/>
            </a:endParaRPr>
          </a:p>
          <a:p>
            <a:pPr algn="just" defTabSz="457200">
              <a:spcBef>
                <a:spcPct val="20000"/>
              </a:spcBef>
              <a:spcAft>
                <a:spcPts val="600"/>
              </a:spcAft>
              <a:buClr>
                <a:schemeClr val="accent1">
                  <a:lumMod val="75000"/>
                </a:schemeClr>
              </a:buClr>
              <a:buSzPct val="145000"/>
            </a:pPr>
            <a:r>
              <a:rPr lang="en-US" sz="1600">
                <a:latin typeface="Calibri"/>
                <a:ea typeface="Calibri"/>
                <a:cs typeface="Calibri"/>
              </a:rPr>
              <a:t>The algorithm for logistic regression involves estimating the coefficients of a linear equation, which relates the independent variables to the probability of the outcome. The coefficients are estimated using a maximum likelihood estimation method, which seeks to maximize the likelihood of the observed data given the estimated coefficients.</a:t>
            </a:r>
          </a:p>
          <a:p>
            <a:pPr algn="just" defTabSz="457200">
              <a:spcBef>
                <a:spcPct val="20000"/>
              </a:spcBef>
              <a:spcAft>
                <a:spcPts val="600"/>
              </a:spcAft>
              <a:buClr>
                <a:schemeClr val="accent1">
                  <a:lumMod val="75000"/>
                </a:schemeClr>
              </a:buClr>
              <a:buSzPct val="145000"/>
            </a:pPr>
            <a:endParaRPr lang="en-US" sz="1600">
              <a:latin typeface="Calibri"/>
              <a:ea typeface="Calibri"/>
              <a:cs typeface="Calibri"/>
            </a:endParaRPr>
          </a:p>
          <a:p>
            <a:pPr algn="just" defTabSz="457200">
              <a:spcBef>
                <a:spcPct val="20000"/>
              </a:spcBef>
              <a:spcAft>
                <a:spcPts val="600"/>
              </a:spcAft>
              <a:buClr>
                <a:schemeClr val="accent1">
                  <a:lumMod val="75000"/>
                </a:schemeClr>
              </a:buClr>
              <a:buSzPct val="145000"/>
            </a:pPr>
            <a:r>
              <a:rPr lang="en-US" sz="1600">
                <a:latin typeface="Calibri"/>
                <a:ea typeface="Calibri"/>
                <a:cs typeface="Calibri"/>
              </a:rPr>
              <a:t>Once the coefficients are estimated, they can be used to make predictions on new data by applying the logistic function to the linear equation. The logistic function transforms the linear equation into a probability value between 0 and 1, which represents the probability of the outcome for a given set of input variables.</a:t>
            </a:r>
          </a:p>
        </p:txBody>
      </p:sp>
      <p:pic>
        <p:nvPicPr>
          <p:cNvPr id="4" name="Picture 4" descr="Diagram&#10;&#10;Description automatically generated">
            <a:extLst>
              <a:ext uri="{FF2B5EF4-FFF2-40B4-BE49-F238E27FC236}">
                <a16:creationId xmlns:a16="http://schemas.microsoft.com/office/drawing/2014/main" id="{04629447-31DA-D3A6-FBD3-B8134E7A4B66}"/>
              </a:ext>
            </a:extLst>
          </p:cNvPr>
          <p:cNvPicPr>
            <a:picLocks noChangeAspect="1"/>
          </p:cNvPicPr>
          <p:nvPr/>
        </p:nvPicPr>
        <p:blipFill>
          <a:blip r:embed="rId3"/>
          <a:stretch>
            <a:fillRect/>
          </a:stretch>
        </p:blipFill>
        <p:spPr>
          <a:xfrm>
            <a:off x="1165486" y="3205410"/>
            <a:ext cx="3851563" cy="1319703"/>
          </a:xfrm>
          <a:prstGeom prst="rect">
            <a:avLst/>
          </a:prstGeom>
          <a:ln w="12700">
            <a:solidFill>
              <a:schemeClr val="tx1"/>
            </a:solidFill>
          </a:ln>
        </p:spPr>
      </p:pic>
    </p:spTree>
    <p:extLst>
      <p:ext uri="{BB962C8B-B14F-4D97-AF65-F5344CB8AC3E}">
        <p14:creationId xmlns:p14="http://schemas.microsoft.com/office/powerpoint/2010/main" val="367642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085993" y="96981"/>
            <a:ext cx="10018713" cy="1163781"/>
          </a:xfrm>
        </p:spPr>
        <p:txBody>
          <a:bodyPr vert="horz" lIns="91440" tIns="45720" rIns="91440" bIns="45720" rtlCol="0" anchor="ctr">
            <a:normAutofit/>
          </a:bodyPr>
          <a:lstStyle/>
          <a:p>
            <a:r>
              <a:rPr lang="en-US" b="1"/>
              <a:t>Model Building</a:t>
            </a:r>
          </a:p>
        </p:txBody>
      </p:sp>
      <p:sp>
        <p:nvSpPr>
          <p:cNvPr id="7" name="TextBox 6">
            <a:extLst>
              <a:ext uri="{FF2B5EF4-FFF2-40B4-BE49-F238E27FC236}">
                <a16:creationId xmlns:a16="http://schemas.microsoft.com/office/drawing/2014/main" id="{BD7B8527-5EA9-5D2E-703A-D59F8262A858}"/>
              </a:ext>
            </a:extLst>
          </p:cNvPr>
          <p:cNvSpPr txBox="1"/>
          <p:nvPr/>
        </p:nvSpPr>
        <p:spPr>
          <a:xfrm>
            <a:off x="1640609" y="1252682"/>
            <a:ext cx="9464096" cy="50926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defTabSz="457200">
              <a:lnSpc>
                <a:spcPct val="90000"/>
              </a:lnSpc>
              <a:spcBef>
                <a:spcPct val="20000"/>
              </a:spcBef>
              <a:spcAft>
                <a:spcPts val="600"/>
              </a:spcAft>
              <a:buClr>
                <a:schemeClr val="accent1">
                  <a:lumMod val="75000"/>
                </a:schemeClr>
              </a:buClr>
              <a:buSzPct val="145000"/>
            </a:pPr>
            <a:r>
              <a:rPr lang="en-US" sz="2000" b="1" dirty="0">
                <a:latin typeface="Calibri"/>
                <a:ea typeface="Calibri"/>
                <a:cs typeface="Calibri"/>
              </a:rPr>
              <a:t>Histogram-Based Gradient Boosting</a:t>
            </a:r>
          </a:p>
          <a:p>
            <a:pPr defTabSz="457200">
              <a:lnSpc>
                <a:spcPct val="90000"/>
              </a:lnSpc>
              <a:spcBef>
                <a:spcPct val="20000"/>
              </a:spcBef>
              <a:spcAft>
                <a:spcPts val="600"/>
              </a:spcAft>
              <a:buClr>
                <a:schemeClr val="accent1">
                  <a:lumMod val="75000"/>
                </a:schemeClr>
              </a:buClr>
              <a:buSzPct val="145000"/>
            </a:pPr>
            <a:endParaRPr lang="en-US" sz="1100" dirty="0">
              <a:latin typeface="Calibri"/>
              <a:cs typeface="Calibri"/>
            </a:endParaRPr>
          </a:p>
          <a:p>
            <a:pPr algn="just" defTabSz="457200"/>
            <a:r>
              <a:rPr lang="en-US" dirty="0">
                <a:latin typeface="Calibri"/>
                <a:ea typeface="+mn-lt"/>
                <a:cs typeface="+mn-lt"/>
              </a:rPr>
              <a:t>In Histogram Gradient Boosting, the key innovation is the use of histogram-based decision trees instead of traditional binary decision trees. A histogram-based decision tree partitions the feature space into bins based on the distribution of the feature values. This is in contrast to traditional binary decision trees which use a single threshold to split the data.</a:t>
            </a:r>
            <a:endParaRPr lang="en-US" dirty="0">
              <a:latin typeface="Calibri"/>
              <a:cs typeface="Calibri"/>
            </a:endParaRPr>
          </a:p>
          <a:p>
            <a:pPr algn="just" defTabSz="457200"/>
            <a:endParaRPr lang="en-US" dirty="0">
              <a:latin typeface="Calibri"/>
              <a:cs typeface="Calibri"/>
            </a:endParaRPr>
          </a:p>
          <a:p>
            <a:pPr algn="just" defTabSz="457200"/>
            <a:r>
              <a:rPr lang="en-US" dirty="0">
                <a:latin typeface="Calibri"/>
                <a:ea typeface="+mn-lt"/>
                <a:cs typeface="+mn-lt"/>
              </a:rPr>
              <a:t>The advantage of using histogram-based decision trees is that they can be constructed much faster than binary decision trees, since they require only a single pass over the data to build the histograms. This makes Histogram Gradient Boosting a much faster algorithm than other gradient boosting algorithms.</a:t>
            </a:r>
          </a:p>
          <a:p>
            <a:pPr algn="just" defTabSz="457200"/>
            <a:endParaRPr lang="en-US" dirty="0">
              <a:latin typeface="Calibri"/>
              <a:cs typeface="Calibri"/>
            </a:endParaRPr>
          </a:p>
          <a:p>
            <a:pPr algn="just" defTabSz="457200"/>
            <a:r>
              <a:rPr lang="en-US" dirty="0">
                <a:latin typeface="Calibri"/>
                <a:ea typeface="+mn-lt"/>
                <a:cs typeface="+mn-lt"/>
              </a:rPr>
              <a:t>In Histogram Gradient Boosting, each iteration of the algorithm involves fitting a new histogram-based decision tree to the negative gradient of the loss function with respect to the current predictions. The negative gradient is essentially the error that the current model is making, and the new tree is designed to correct for that error.</a:t>
            </a:r>
          </a:p>
          <a:p>
            <a:pPr algn="just" defTabSz="457200"/>
            <a:endParaRPr lang="en-US" dirty="0">
              <a:latin typeface="Calibri"/>
              <a:cs typeface="Calibri"/>
            </a:endParaRPr>
          </a:p>
          <a:p>
            <a:pPr algn="just" defTabSz="457200"/>
            <a:r>
              <a:rPr lang="en-US" dirty="0">
                <a:latin typeface="Calibri"/>
                <a:ea typeface="+mn-lt"/>
                <a:cs typeface="+mn-lt"/>
              </a:rPr>
              <a:t>The final prediction is obtained by summing the predictions of all the trees in the ensemble. The weights of each tree in the ensemble are determined by the gradient of the loss function with respect to the predicted values.</a:t>
            </a:r>
          </a:p>
        </p:txBody>
      </p:sp>
    </p:spTree>
    <p:extLst>
      <p:ext uri="{BB962C8B-B14F-4D97-AF65-F5344CB8AC3E}">
        <p14:creationId xmlns:p14="http://schemas.microsoft.com/office/powerpoint/2010/main" val="127842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DA73-1697-023C-2588-5C1803C59A7D}"/>
              </a:ext>
            </a:extLst>
          </p:cNvPr>
          <p:cNvSpPr>
            <a:spLocks noGrp="1"/>
          </p:cNvSpPr>
          <p:nvPr>
            <p:ph type="title"/>
          </p:nvPr>
        </p:nvSpPr>
        <p:spPr>
          <a:xfrm>
            <a:off x="1484311" y="235527"/>
            <a:ext cx="10018713" cy="1752599"/>
          </a:xfrm>
        </p:spPr>
        <p:txBody>
          <a:bodyPr vert="horz" lIns="91440" tIns="45720" rIns="91440" bIns="45720" rtlCol="0" anchor="ctr">
            <a:normAutofit/>
          </a:bodyPr>
          <a:lstStyle/>
          <a:p>
            <a:r>
              <a:rPr lang="en-US" b="1"/>
              <a:t>Model Building</a:t>
            </a:r>
          </a:p>
        </p:txBody>
      </p:sp>
      <p:sp>
        <p:nvSpPr>
          <p:cNvPr id="7" name="TextBox 6">
            <a:extLst>
              <a:ext uri="{FF2B5EF4-FFF2-40B4-BE49-F238E27FC236}">
                <a16:creationId xmlns:a16="http://schemas.microsoft.com/office/drawing/2014/main" id="{BD7B8527-5EA9-5D2E-703A-D59F8262A858}"/>
              </a:ext>
            </a:extLst>
          </p:cNvPr>
          <p:cNvSpPr txBox="1"/>
          <p:nvPr/>
        </p:nvSpPr>
        <p:spPr>
          <a:xfrm>
            <a:off x="6016336" y="1656772"/>
            <a:ext cx="6017777" cy="48387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ct val="20000"/>
              </a:spcBef>
              <a:spcAft>
                <a:spcPts val="600"/>
              </a:spcAft>
              <a:buClr>
                <a:schemeClr val="accent1">
                  <a:lumMod val="75000"/>
                </a:schemeClr>
              </a:buClr>
              <a:buSzPct val="145000"/>
            </a:pPr>
            <a:r>
              <a:rPr lang="en-US" sz="2000" b="1">
                <a:latin typeface="Calibri"/>
                <a:ea typeface="Calibri"/>
                <a:cs typeface="Calibri"/>
              </a:rPr>
              <a:t>Decision Tree Classifier</a:t>
            </a:r>
            <a:endParaRPr lang="en-US" sz="2000">
              <a:latin typeface="Calibri"/>
              <a:ea typeface="Calibri"/>
              <a:cs typeface="Calibri"/>
            </a:endParaRPr>
          </a:p>
          <a:p>
            <a:pPr defTabSz="457200">
              <a:spcBef>
                <a:spcPct val="20000"/>
              </a:spcBef>
              <a:spcAft>
                <a:spcPts val="600"/>
              </a:spcAft>
              <a:buClr>
                <a:schemeClr val="accent1">
                  <a:lumMod val="75000"/>
                </a:schemeClr>
              </a:buClr>
              <a:buSzPct val="145000"/>
            </a:pPr>
            <a:endParaRPr lang="en-US" sz="1600">
              <a:latin typeface="Calibri"/>
              <a:ea typeface="Calibri"/>
              <a:cs typeface="Calibri"/>
            </a:endParaRPr>
          </a:p>
          <a:p>
            <a:pPr defTabSz="457200">
              <a:spcBef>
                <a:spcPct val="20000"/>
              </a:spcBef>
              <a:spcAft>
                <a:spcPts val="600"/>
              </a:spcAft>
              <a:buClr>
                <a:schemeClr val="accent1">
                  <a:lumMod val="75000"/>
                </a:schemeClr>
              </a:buClr>
              <a:buSzPct val="145000"/>
            </a:pPr>
            <a:r>
              <a:rPr lang="en-US">
                <a:latin typeface="Calibri"/>
                <a:ea typeface="Calibri"/>
                <a:cs typeface="Calibri"/>
              </a:rPr>
              <a:t>Decision trees are a type of supervised learning algorithm that can be  used for both classification and regression tasks.</a:t>
            </a:r>
          </a:p>
          <a:p>
            <a:pPr defTabSz="457200">
              <a:spcBef>
                <a:spcPct val="20000"/>
              </a:spcBef>
              <a:spcAft>
                <a:spcPts val="600"/>
              </a:spcAft>
              <a:buClr>
                <a:schemeClr val="accent1">
                  <a:lumMod val="75000"/>
                </a:schemeClr>
              </a:buClr>
              <a:buSzPct val="145000"/>
            </a:pPr>
            <a:endParaRPr lang="en-US">
              <a:latin typeface="Calibri"/>
              <a:ea typeface="Calibri"/>
              <a:cs typeface="Calibri"/>
            </a:endParaRPr>
          </a:p>
          <a:p>
            <a:pPr defTabSz="457200">
              <a:spcBef>
                <a:spcPct val="20000"/>
              </a:spcBef>
              <a:spcAft>
                <a:spcPts val="600"/>
              </a:spcAft>
              <a:buClr>
                <a:schemeClr val="accent1">
                  <a:lumMod val="75000"/>
                </a:schemeClr>
              </a:buClr>
              <a:buSzPct val="145000"/>
            </a:pPr>
            <a:r>
              <a:rPr lang="en-US">
                <a:latin typeface="Calibri"/>
                <a:ea typeface="Calibri"/>
                <a:cs typeface="Calibri"/>
              </a:rPr>
              <a:t>The algorithm builds a tree-like model of decisions and their possible  consequences. Each node in the tree represents a decision or test on a  feature, while the branches represent the possible outcomes of the  decision.</a:t>
            </a:r>
          </a:p>
          <a:p>
            <a:pPr defTabSz="457200">
              <a:spcBef>
                <a:spcPct val="20000"/>
              </a:spcBef>
              <a:spcAft>
                <a:spcPts val="600"/>
              </a:spcAft>
              <a:buClr>
                <a:schemeClr val="accent1">
                  <a:lumMod val="75000"/>
                </a:schemeClr>
              </a:buClr>
              <a:buSzPct val="145000"/>
            </a:pPr>
            <a:endParaRPr lang="en-US">
              <a:latin typeface="Calibri"/>
              <a:ea typeface="Calibri"/>
              <a:cs typeface="Calibri"/>
            </a:endParaRPr>
          </a:p>
          <a:p>
            <a:pPr defTabSz="457200">
              <a:spcBef>
                <a:spcPct val="20000"/>
              </a:spcBef>
              <a:spcAft>
                <a:spcPts val="600"/>
              </a:spcAft>
              <a:buClr>
                <a:schemeClr val="accent1">
                  <a:lumMod val="75000"/>
                </a:schemeClr>
              </a:buClr>
              <a:buSzPct val="145000"/>
            </a:pPr>
            <a:r>
              <a:rPr lang="en-US">
                <a:latin typeface="Calibri"/>
                <a:ea typeface="Calibri"/>
                <a:cs typeface="Calibri"/>
              </a:rPr>
              <a:t>The algorithm recursively splits the data into subsets based on the  values of the features, until the subsets are homogeneous, or the  maximum depth of the tree is reached.</a:t>
            </a:r>
          </a:p>
          <a:p>
            <a:pPr defTabSz="457200">
              <a:lnSpc>
                <a:spcPct val="90000"/>
              </a:lnSpc>
              <a:spcBef>
                <a:spcPct val="20000"/>
              </a:spcBef>
              <a:spcAft>
                <a:spcPts val="600"/>
              </a:spcAft>
              <a:buClr>
                <a:schemeClr val="accent1">
                  <a:lumMod val="75000"/>
                </a:schemeClr>
              </a:buClr>
              <a:buSzPct val="145000"/>
            </a:pPr>
            <a:endParaRPr lang="en-US" sz="1100"/>
          </a:p>
          <a:p>
            <a:pPr defTabSz="457200">
              <a:lnSpc>
                <a:spcPct val="90000"/>
              </a:lnSpc>
              <a:spcBef>
                <a:spcPct val="20000"/>
              </a:spcBef>
              <a:spcAft>
                <a:spcPts val="600"/>
              </a:spcAft>
              <a:buClr>
                <a:schemeClr val="accent1">
                  <a:lumMod val="75000"/>
                </a:schemeClr>
              </a:buClr>
              <a:buSzPct val="145000"/>
            </a:pPr>
            <a:endParaRPr lang="en-US" sz="1100"/>
          </a:p>
        </p:txBody>
      </p:sp>
      <p:pic>
        <p:nvPicPr>
          <p:cNvPr id="5" name="Picture 5" descr="Diagram&#10;&#10;Description automatically generated">
            <a:extLst>
              <a:ext uri="{FF2B5EF4-FFF2-40B4-BE49-F238E27FC236}">
                <a16:creationId xmlns:a16="http://schemas.microsoft.com/office/drawing/2014/main" id="{0FB7F942-3B44-DD51-D96C-D3EB87D2FE1A}"/>
              </a:ext>
            </a:extLst>
          </p:cNvPr>
          <p:cNvPicPr>
            <a:picLocks noChangeAspect="1"/>
          </p:cNvPicPr>
          <p:nvPr/>
        </p:nvPicPr>
        <p:blipFill>
          <a:blip r:embed="rId3"/>
          <a:stretch>
            <a:fillRect/>
          </a:stretch>
        </p:blipFill>
        <p:spPr>
          <a:xfrm>
            <a:off x="1641763" y="3038067"/>
            <a:ext cx="3591790" cy="2398229"/>
          </a:xfrm>
          <a:prstGeom prst="rect">
            <a:avLst/>
          </a:prstGeom>
          <a:ln w="12700">
            <a:solidFill>
              <a:schemeClr val="tx1"/>
            </a:solidFill>
          </a:ln>
        </p:spPr>
      </p:pic>
    </p:spTree>
    <p:extLst>
      <p:ext uri="{BB962C8B-B14F-4D97-AF65-F5344CB8AC3E}">
        <p14:creationId xmlns:p14="http://schemas.microsoft.com/office/powerpoint/2010/main" val="475559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Body Signals of Smoking</vt:lpstr>
      <vt:lpstr>Overview</vt:lpstr>
      <vt:lpstr>Introduction</vt:lpstr>
      <vt:lpstr>Data Overview</vt:lpstr>
      <vt:lpstr>Data Preprocessing</vt:lpstr>
      <vt:lpstr>Data Preprocessing</vt:lpstr>
      <vt:lpstr>Model Building</vt:lpstr>
      <vt:lpstr>Model Building</vt:lpstr>
      <vt:lpstr>Model Building</vt:lpstr>
      <vt:lpstr>Model Building</vt:lpstr>
      <vt:lpstr>F1 Macro score</vt:lpstr>
      <vt:lpstr>Conclusion</vt:lpstr>
      <vt:lpstr>References</vt:lpstr>
      <vt:lpstr>Video Recording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cp:revision>
  <dcterms:created xsi:type="dcterms:W3CDTF">2023-04-29T19:05:20Z</dcterms:created>
  <dcterms:modified xsi:type="dcterms:W3CDTF">2023-05-02T01:25:39Z</dcterms:modified>
</cp:coreProperties>
</file>