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72" r:id="rId7"/>
    <p:sldId id="259" r:id="rId8"/>
    <p:sldId id="260" r:id="rId9"/>
    <p:sldId id="261" r:id="rId10"/>
    <p:sldId id="262" r:id="rId11"/>
    <p:sldId id="263" r:id="rId12"/>
    <p:sldId id="264" r:id="rId13"/>
    <p:sldId id="266" r:id="rId14"/>
    <p:sldId id="265" r:id="rId15"/>
    <p:sldId id="267" r:id="rId16"/>
    <p:sldId id="268" r:id="rId17"/>
    <p:sldId id="270" r:id="rId18"/>
    <p:sldId id="269" r:id="rId19"/>
    <p:sldId id="271"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1D08186-B974-4A6E-871F-09170A1AC1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2" autoAdjust="0"/>
    <p:restoredTop sz="94660"/>
  </p:normalViewPr>
  <p:slideViewPr>
    <p:cSldViewPr snapToGrid="0">
      <p:cViewPr>
        <p:scale>
          <a:sx n="75" d="100"/>
          <a:sy n="75" d="100"/>
        </p:scale>
        <p:origin x="955"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
        <p:cNvGrpSpPr/>
        <p:nvPr/>
      </p:nvGrpSpPr>
      <p:grpSpPr>
        <a:xfrm>
          <a:off x="0" y="0"/>
          <a:ext cx="0" cy="0"/>
          <a:chOff x="0" y="0"/>
          <a:chExt cx="0" cy="0"/>
        </a:xfrm>
      </p:grpSpPr>
      <p:sp>
        <p:nvSpPr>
          <p:cNvPr id="48" name="Google Shape;4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9" name="Google Shape;49;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1765f318c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765f318c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g1765876f2c8_3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765876f2c8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
        <p:cNvGrpSpPr/>
        <p:nvPr/>
      </p:nvGrpSpPr>
      <p:grpSpPr>
        <a:xfrm>
          <a:off x="0" y="0"/>
          <a:ext cx="0" cy="0"/>
          <a:chOff x="0" y="0"/>
          <a:chExt cx="0" cy="0"/>
        </a:xfrm>
      </p:grpSpPr>
      <p:sp>
        <p:nvSpPr>
          <p:cNvPr id="120" name="Google Shape;120;g1765f318c6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765f318c6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8"/>
        <p:cNvGrpSpPr/>
        <p:nvPr/>
      </p:nvGrpSpPr>
      <p:grpSpPr>
        <a:xfrm>
          <a:off x="0" y="0"/>
          <a:ext cx="0" cy="0"/>
          <a:chOff x="0" y="0"/>
          <a:chExt cx="0" cy="0"/>
        </a:xfrm>
      </p:grpSpPr>
      <p:sp>
        <p:nvSpPr>
          <p:cNvPr id="129" name="Google Shape;129;g1765f318c6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765f318c6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9"/>
        <p:cNvGrpSpPr/>
        <p:nvPr/>
      </p:nvGrpSpPr>
      <p:grpSpPr>
        <a:xfrm>
          <a:off x="0" y="0"/>
          <a:ext cx="0" cy="0"/>
          <a:chOff x="0" y="0"/>
          <a:chExt cx="0" cy="0"/>
        </a:xfrm>
      </p:grpSpPr>
      <p:sp>
        <p:nvSpPr>
          <p:cNvPr id="140" name="Google Shape;140;g1765876f2c8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765876f2c8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
        <p:cNvGrpSpPr/>
        <p:nvPr/>
      </p:nvGrpSpPr>
      <p:grpSpPr>
        <a:xfrm>
          <a:off x="0" y="0"/>
          <a:ext cx="0" cy="0"/>
          <a:chOff x="0" y="0"/>
          <a:chExt cx="0" cy="0"/>
        </a:xfrm>
      </p:grpSpPr>
      <p:sp>
        <p:nvSpPr>
          <p:cNvPr id="135" name="Google Shape;135;g1765876f2c8_1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765876f2c8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47" name="Google Shape;147;g1765f318c66_0_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765f318c6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
        <p:cNvGrpSpPr/>
        <p:nvPr/>
      </p:nvGrpSpPr>
      <p:grpSpPr>
        <a:xfrm>
          <a:off x="0" y="0"/>
          <a:ext cx="0" cy="0"/>
          <a:chOff x="0" y="0"/>
          <a:chExt cx="0" cy="0"/>
        </a:xfrm>
      </p:grpSpPr>
      <p:sp>
        <p:nvSpPr>
          <p:cNvPr id="56" name="Google Shape;5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
        <p:cNvGrpSpPr/>
        <p:nvPr/>
      </p:nvGrpSpPr>
      <p:grpSpPr>
        <a:xfrm>
          <a:off x="0" y="0"/>
          <a:ext cx="0" cy="0"/>
          <a:chOff x="0" y="0"/>
          <a:chExt cx="0" cy="0"/>
        </a:xfrm>
      </p:grpSpPr>
      <p:sp>
        <p:nvSpPr>
          <p:cNvPr id="62" name="Google Shape;6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0" name="Google Shape;7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3"/>
        <p:cNvGrpSpPr/>
        <p:nvPr/>
      </p:nvGrpSpPr>
      <p:grpSpPr>
        <a:xfrm>
          <a:off x="0" y="0"/>
          <a:ext cx="0" cy="0"/>
          <a:chOff x="0" y="0"/>
          <a:chExt cx="0" cy="0"/>
        </a:xfrm>
      </p:grpSpPr>
      <p:sp>
        <p:nvSpPr>
          <p:cNvPr id="74" name="Google Shape;74;g1765f318c6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765f318c6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9"/>
        <p:cNvGrpSpPr/>
        <p:nvPr/>
      </p:nvGrpSpPr>
      <p:grpSpPr>
        <a:xfrm>
          <a:off x="0" y="0"/>
          <a:ext cx="0" cy="0"/>
          <a:chOff x="0" y="0"/>
          <a:chExt cx="0" cy="0"/>
        </a:xfrm>
      </p:grpSpPr>
      <p:sp>
        <p:nvSpPr>
          <p:cNvPr id="80" name="Google Shape;8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1" name="Google Shape;8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
        <p:cNvGrpSpPr/>
        <p:nvPr/>
      </p:nvGrpSpPr>
      <p:grpSpPr>
        <a:xfrm>
          <a:off x="0" y="0"/>
          <a:ext cx="0" cy="0"/>
          <a:chOff x="0" y="0"/>
          <a:chExt cx="0" cy="0"/>
        </a:xfrm>
      </p:grpSpPr>
      <p:sp>
        <p:nvSpPr>
          <p:cNvPr id="87" name="Google Shape;87;g1765876f2c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765876f2c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4"/>
        <p:cNvGrpSpPr/>
        <p:nvPr/>
      </p:nvGrpSpPr>
      <p:grpSpPr>
        <a:xfrm>
          <a:off x="0" y="0"/>
          <a:ext cx="0" cy="0"/>
          <a:chOff x="0" y="0"/>
          <a:chExt cx="0" cy="0"/>
        </a:xfrm>
      </p:grpSpPr>
      <p:sp>
        <p:nvSpPr>
          <p:cNvPr id="95" name="Google Shape;95;g1765876f2c8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765876f2c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
        <p:cNvGrpSpPr/>
        <p:nvPr/>
      </p:nvGrpSpPr>
      <p:grpSpPr>
        <a:xfrm>
          <a:off x="0" y="0"/>
          <a:ext cx="0" cy="0"/>
          <a:chOff x="0" y="0"/>
          <a:chExt cx="0" cy="0"/>
        </a:xfrm>
      </p:grpSpPr>
      <p:sp>
        <p:nvSpPr>
          <p:cNvPr id="101" name="Google Shape;101;g1765876f2c8_3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765876f2c8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Option 1">
  <p:cSld name="Title Slide - Option 1">
    <p:spTree>
      <p:nvGrpSpPr>
        <p:cNvPr id="1" name="Shape 8"/>
        <p:cNvGrpSpPr/>
        <p:nvPr/>
      </p:nvGrpSpPr>
      <p:grpSpPr>
        <a:xfrm>
          <a:off x="0" y="0"/>
          <a:ext cx="0" cy="0"/>
          <a:chOff x="0" y="0"/>
          <a:chExt cx="0" cy="0"/>
        </a:xfrm>
      </p:grpSpPr>
      <p:pic>
        <p:nvPicPr>
          <p:cNvPr id="9" name="Google Shape;9;p7" descr="A close up of a sign&#10;&#10;Description automatically generated"/>
          <p:cNvPicPr preferRelativeResize="0"/>
          <p:nvPr/>
        </p:nvPicPr>
        <p:blipFill rotWithShape="1">
          <a:blip r:embed="rId2"/>
          <a:srcRect/>
          <a:stretch>
            <a:fillRect/>
          </a:stretch>
        </p:blipFill>
        <p:spPr>
          <a:xfrm>
            <a:off x="0" y="0"/>
            <a:ext cx="12192000" cy="6858000"/>
          </a:xfrm>
          <a:prstGeom prst="rect">
            <a:avLst/>
          </a:prstGeom>
          <a:noFill/>
          <a:ln>
            <a:noFill/>
          </a:ln>
        </p:spPr>
      </p:pic>
      <p:pic>
        <p:nvPicPr>
          <p:cNvPr id="10" name="Google Shape;10;p7" descr="A close up of a logo&#10;&#10;Description automatically generated"/>
          <p:cNvPicPr preferRelativeResize="0"/>
          <p:nvPr/>
        </p:nvPicPr>
        <p:blipFill rotWithShape="1">
          <a:blip r:embed="rId3"/>
          <a:srcRect/>
          <a:stretch>
            <a:fillRect/>
          </a:stretch>
        </p:blipFill>
        <p:spPr>
          <a:xfrm>
            <a:off x="0" y="0"/>
            <a:ext cx="12192000" cy="6858000"/>
          </a:xfrm>
          <a:prstGeom prst="rect">
            <a:avLst/>
          </a:prstGeom>
          <a:noFill/>
          <a:ln>
            <a:noFill/>
          </a:ln>
        </p:spPr>
      </p:pic>
      <p:sp>
        <p:nvSpPr>
          <p:cNvPr id="11" name="Google Shape;11;p7"/>
          <p:cNvSpPr txBox="1">
            <a:spLocks noGrp="1"/>
          </p:cNvSpPr>
          <p:nvPr>
            <p:ph type="ctrTitle"/>
          </p:nvPr>
        </p:nvSpPr>
        <p:spPr>
          <a:xfrm>
            <a:off x="3150704" y="495088"/>
            <a:ext cx="8389575" cy="244116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rgbClr val="FFFFFF"/>
              </a:buClr>
              <a:buSzPts val="4000"/>
              <a:buFont typeface="Arial" panose="020B0604020202020204"/>
              <a:buNone/>
              <a:defRPr sz="4000" b="1" i="0" u="none" strike="noStrike" cap="none">
                <a:solidFill>
                  <a:srgbClr val="FFFFFF"/>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7"/>
          <p:cNvSpPr txBox="1">
            <a:spLocks noGrp="1"/>
          </p:cNvSpPr>
          <p:nvPr>
            <p:ph type="subTitle" idx="1"/>
          </p:nvPr>
        </p:nvSpPr>
        <p:spPr>
          <a:xfrm>
            <a:off x="3150704" y="3167505"/>
            <a:ext cx="8389575" cy="17526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D0CECE"/>
              </a:buClr>
              <a:buSzPts val="2800"/>
              <a:buFont typeface="Arial" panose="020B0604020202020204"/>
              <a:buNone/>
              <a:defRPr sz="2800" b="0" i="0" u="none" strike="noStrike" cap="none">
                <a:solidFill>
                  <a:srgbClr val="D0CECE"/>
                </a:solidFill>
                <a:latin typeface="Arial" panose="020B0604020202020204"/>
                <a:ea typeface="Arial" panose="020B0604020202020204"/>
                <a:cs typeface="Arial" panose="020B0604020202020204"/>
                <a:sym typeface="Arial" panose="020B0604020202020204"/>
              </a:defRPr>
            </a:lvl1pPr>
            <a:lvl2pPr marR="0" lvl="1" algn="ctr" rtl="0">
              <a:lnSpc>
                <a:spcPct val="90000"/>
              </a:lnSpc>
              <a:spcBef>
                <a:spcPts val="500"/>
              </a:spcBef>
              <a:spcAft>
                <a:spcPts val="0"/>
              </a:spcAft>
              <a:buClr>
                <a:srgbClr val="888888"/>
              </a:buClr>
              <a:buSzPts val="2400"/>
              <a:buFont typeface="Arial" panose="020B0604020202020204"/>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R="0" lvl="2" algn="ctr" rtl="0">
              <a:lnSpc>
                <a:spcPct val="90000"/>
              </a:lnSpc>
              <a:spcBef>
                <a:spcPts val="5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R="0" lvl="3" algn="ctr" rtl="0">
              <a:lnSpc>
                <a:spcPct val="90000"/>
              </a:lnSpc>
              <a:spcBef>
                <a:spcPts val="5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R="0" lvl="4" algn="ctr" rtl="0">
              <a:lnSpc>
                <a:spcPct val="90000"/>
              </a:lnSpc>
              <a:spcBef>
                <a:spcPts val="5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R="0" lvl="5" algn="ctr" rtl="0">
              <a:lnSpc>
                <a:spcPct val="90000"/>
              </a:lnSpc>
              <a:spcBef>
                <a:spcPts val="5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R="0" lvl="6" algn="ctr" rtl="0">
              <a:lnSpc>
                <a:spcPct val="90000"/>
              </a:lnSpc>
              <a:spcBef>
                <a:spcPts val="5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R="0" lvl="7" algn="ctr" rtl="0">
              <a:lnSpc>
                <a:spcPct val="90000"/>
              </a:lnSpc>
              <a:spcBef>
                <a:spcPts val="5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R="0" lvl="8" algn="ctr" rtl="0">
              <a:lnSpc>
                <a:spcPct val="90000"/>
              </a:lnSpc>
              <a:spcBef>
                <a:spcPts val="5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losing Slide - Option 2">
  <p:cSld name="Closing Slide - Option 2">
    <p:spTree>
      <p:nvGrpSpPr>
        <p:cNvPr id="1" name="Shape 43"/>
        <p:cNvGrpSpPr/>
        <p:nvPr/>
      </p:nvGrpSpPr>
      <p:grpSpPr>
        <a:xfrm>
          <a:off x="0" y="0"/>
          <a:ext cx="0" cy="0"/>
          <a:chOff x="0" y="0"/>
          <a:chExt cx="0" cy="0"/>
        </a:xfrm>
      </p:grpSpPr>
      <p:pic>
        <p:nvPicPr>
          <p:cNvPr id="44" name="Google Shape;44;p16" descr="A picture containing screenshot, bird&#10;&#10;Description automatically generated"/>
          <p:cNvPicPr preferRelativeResize="0"/>
          <p:nvPr/>
        </p:nvPicPr>
        <p:blipFill rotWithShape="1">
          <a:blip r:embed="rId2"/>
          <a:srcRect/>
          <a:stretch>
            <a:fillRect/>
          </a:stretch>
        </p:blipFill>
        <p:spPr>
          <a:xfrm>
            <a:off x="0" y="0"/>
            <a:ext cx="12192000" cy="6858000"/>
          </a:xfrm>
          <a:prstGeom prst="rect">
            <a:avLst/>
          </a:prstGeom>
          <a:noFill/>
          <a:ln>
            <a:noFill/>
          </a:ln>
        </p:spPr>
      </p:pic>
      <p:sp>
        <p:nvSpPr>
          <p:cNvPr id="45" name="Google Shape;45;p16"/>
          <p:cNvSpPr/>
          <p:nvPr/>
        </p:nvSpPr>
        <p:spPr>
          <a:xfrm>
            <a:off x="0" y="0"/>
            <a:ext cx="12192000" cy="6858000"/>
          </a:xfrm>
          <a:prstGeom prst="rect">
            <a:avLst/>
          </a:prstGeom>
          <a:solidFill>
            <a:srgbClr val="003A5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46" name="Google Shape;46;p16" descr="A close up of a logo&#10;&#10;Description automatically generated"/>
          <p:cNvPicPr preferRelativeResize="0"/>
          <p:nvPr/>
        </p:nvPicPr>
        <p:blipFill rotWithShape="1">
          <a:blip r:embed="rId3"/>
          <a:srcRect/>
          <a:stretch>
            <a:fillRect/>
          </a:stretch>
        </p:blipFill>
        <p:spPr>
          <a:xfrm>
            <a:off x="1524000" y="0"/>
            <a:ext cx="9144000" cy="6858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3"/>
        <p:cNvGrpSpPr/>
        <p:nvPr/>
      </p:nvGrpSpPr>
      <p:grpSpPr>
        <a:xfrm>
          <a:off x="0" y="0"/>
          <a:ext cx="0" cy="0"/>
          <a:chOff x="0" y="0"/>
          <a:chExt cx="0" cy="0"/>
        </a:xfrm>
      </p:grpSpPr>
      <p:sp>
        <p:nvSpPr>
          <p:cNvPr id="14" name="Google Shape;14;p8"/>
          <p:cNvSpPr txBox="1">
            <a:spLocks noGrp="1"/>
          </p:cNvSpPr>
          <p:nvPr>
            <p:ph type="body" idx="1"/>
          </p:nvPr>
        </p:nvSpPr>
        <p:spPr>
          <a:xfrm>
            <a:off x="838200" y="1825625"/>
            <a:ext cx="10515600" cy="347450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595959"/>
              </a:buClr>
              <a:buSzPts val="2800"/>
              <a:buFont typeface="Arial" panose="020B0604020202020204"/>
              <a:buNone/>
              <a:defRPr sz="2800" b="0" i="0" u="none" strike="noStrike" cap="none">
                <a:solidFill>
                  <a:srgbClr val="595959"/>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5" name="Google Shape;15;p8"/>
          <p:cNvSpPr txBox="1">
            <a:spLocks noGrp="1"/>
          </p:cNvSpPr>
          <p:nvPr>
            <p:ph type="title"/>
          </p:nvPr>
        </p:nvSpPr>
        <p:spPr>
          <a:xfrm>
            <a:off x="854337" y="715617"/>
            <a:ext cx="10483326" cy="97507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3F3F3F"/>
              </a:buClr>
              <a:buSzPts val="4000"/>
              <a:buFont typeface="Arial" panose="020B0604020202020204"/>
              <a:buNone/>
              <a:defRPr sz="4000" b="1"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6"/>
        <p:cNvGrpSpPr/>
        <p:nvPr/>
      </p:nvGrpSpPr>
      <p:grpSpPr>
        <a:xfrm>
          <a:off x="0" y="0"/>
          <a:ext cx="0" cy="0"/>
          <a:chOff x="0" y="0"/>
          <a:chExt cx="0" cy="0"/>
        </a:xfrm>
      </p:grpSpPr>
      <p:sp>
        <p:nvSpPr>
          <p:cNvPr id="17" name="Google Shape;17;p9"/>
          <p:cNvSpPr txBox="1">
            <a:spLocks noGrp="1"/>
          </p:cNvSpPr>
          <p:nvPr>
            <p:ph type="body"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rgbClr val="595959"/>
              </a:buClr>
              <a:buSzPts val="2000"/>
              <a:buFont typeface="Arial" panose="020B0604020202020204"/>
              <a:buNone/>
              <a:defRPr sz="2000" b="0" i="0" u="none" strike="noStrike" cap="none">
                <a:solidFill>
                  <a:srgbClr val="595959"/>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90000"/>
              </a:lnSpc>
              <a:spcBef>
                <a:spcPts val="5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18" name="Google Shape;18;p9"/>
          <p:cNvSpPr txBox="1">
            <a:spLocks noGrp="1"/>
          </p:cNvSpPr>
          <p:nvPr>
            <p:ph type="title"/>
          </p:nvPr>
        </p:nvSpPr>
        <p:spPr>
          <a:xfrm>
            <a:off x="1524000" y="1599247"/>
            <a:ext cx="9143999" cy="1910716"/>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rgbClr val="595959"/>
              </a:buClr>
              <a:buSzPts val="5400"/>
              <a:buFont typeface="Arial" panose="020B0604020202020204"/>
              <a:buNone/>
              <a:defRPr sz="5400" b="1" i="0" u="none" strike="noStrike" cap="none">
                <a:solidFill>
                  <a:srgbClr val="595959"/>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Areas">
  <p:cSld name="Two Content Areas">
    <p:spTree>
      <p:nvGrpSpPr>
        <p:cNvPr id="1" name="Shape 19"/>
        <p:cNvGrpSpPr/>
        <p:nvPr/>
      </p:nvGrpSpPr>
      <p:grpSpPr>
        <a:xfrm>
          <a:off x="0" y="0"/>
          <a:ext cx="0" cy="0"/>
          <a:chOff x="0" y="0"/>
          <a:chExt cx="0" cy="0"/>
        </a:xfrm>
      </p:grpSpPr>
      <p:sp>
        <p:nvSpPr>
          <p:cNvPr id="20" name="Google Shape;20;p10"/>
          <p:cNvSpPr txBox="1">
            <a:spLocks noGrp="1"/>
          </p:cNvSpPr>
          <p:nvPr>
            <p:ph type="body" idx="1"/>
          </p:nvPr>
        </p:nvSpPr>
        <p:spPr>
          <a:xfrm>
            <a:off x="838199" y="1825625"/>
            <a:ext cx="5181599" cy="3434474"/>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90000"/>
              </a:lnSpc>
              <a:spcBef>
                <a:spcPts val="1000"/>
              </a:spcBef>
              <a:spcAft>
                <a:spcPts val="0"/>
              </a:spcAft>
              <a:buClr>
                <a:srgbClr val="595959"/>
              </a:buClr>
              <a:buSzPts val="2000"/>
              <a:buFont typeface="Arial" panose="020B0604020202020204"/>
              <a:buChar char="•"/>
              <a:defRPr sz="2000" b="0" i="0" u="none" strike="noStrike" cap="none">
                <a:solidFill>
                  <a:srgbClr val="595959"/>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1" name="Google Shape;21;p10"/>
          <p:cNvSpPr txBox="1">
            <a:spLocks noGrp="1"/>
          </p:cNvSpPr>
          <p:nvPr>
            <p:ph type="body" idx="2"/>
          </p:nvPr>
        </p:nvSpPr>
        <p:spPr>
          <a:xfrm>
            <a:off x="6172199" y="1825625"/>
            <a:ext cx="5181599" cy="3434474"/>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90000"/>
              </a:lnSpc>
              <a:spcBef>
                <a:spcPts val="1000"/>
              </a:spcBef>
              <a:spcAft>
                <a:spcPts val="0"/>
              </a:spcAft>
              <a:buClr>
                <a:srgbClr val="595959"/>
              </a:buClr>
              <a:buSzPts val="2000"/>
              <a:buFont typeface="Arial" panose="020B0604020202020204"/>
              <a:buChar char="•"/>
              <a:defRPr sz="2000" b="0" i="0" u="none" strike="noStrike" cap="none">
                <a:solidFill>
                  <a:srgbClr val="595959"/>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2" name="Google Shape;22;p10"/>
          <p:cNvSpPr txBox="1">
            <a:spLocks noGrp="1"/>
          </p:cNvSpPr>
          <p:nvPr>
            <p:ph type="title"/>
          </p:nvPr>
        </p:nvSpPr>
        <p:spPr>
          <a:xfrm>
            <a:off x="854337" y="715617"/>
            <a:ext cx="10483326" cy="97507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rgbClr val="3F3F3F"/>
              </a:buClr>
              <a:buSzPts val="4000"/>
              <a:buFont typeface="Arial" panose="020B0604020202020204"/>
              <a:buNone/>
              <a:defRPr sz="4000" b="1"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s with Subtitles">
  <p:cSld name="Two Columns with Subtitles">
    <p:spTree>
      <p:nvGrpSpPr>
        <p:cNvPr id="1" name="Shape 23"/>
        <p:cNvGrpSpPr/>
        <p:nvPr/>
      </p:nvGrpSpPr>
      <p:grpSpPr>
        <a:xfrm>
          <a:off x="0" y="0"/>
          <a:ext cx="0" cy="0"/>
          <a:chOff x="0" y="0"/>
          <a:chExt cx="0" cy="0"/>
        </a:xfrm>
      </p:grpSpPr>
      <p:sp>
        <p:nvSpPr>
          <p:cNvPr id="24" name="Google Shape;24;p11"/>
          <p:cNvSpPr txBox="1">
            <a:spLocks noGrp="1"/>
          </p:cNvSpPr>
          <p:nvPr>
            <p:ph type="body" idx="1"/>
          </p:nvPr>
        </p:nvSpPr>
        <p:spPr>
          <a:xfrm>
            <a:off x="836612" y="2505075"/>
            <a:ext cx="5176884" cy="27655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rgbClr val="595959"/>
              </a:buClr>
              <a:buSzPts val="2000"/>
              <a:buFont typeface="Arial" panose="020B0604020202020204"/>
              <a:buNone/>
              <a:defRPr sz="2000" b="0" i="0" u="none" strike="noStrike" cap="none">
                <a:solidFill>
                  <a:srgbClr val="595959"/>
                </a:solidFill>
                <a:latin typeface="Arial" panose="020B0604020202020204"/>
                <a:ea typeface="Arial" panose="020B0604020202020204"/>
                <a:cs typeface="Arial" panose="020B0604020202020204"/>
                <a:sym typeface="Arial" panose="020B0604020202020204"/>
              </a:defRPr>
            </a:lvl1pPr>
            <a:lvl2pPr marL="914400" marR="0" lvl="1"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30200" algn="l" rtl="0">
              <a:lnSpc>
                <a:spcPct val="90000"/>
              </a:lnSpc>
              <a:spcBef>
                <a:spcPts val="5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30200" algn="l" rtl="0">
              <a:lnSpc>
                <a:spcPct val="90000"/>
              </a:lnSpc>
              <a:spcBef>
                <a:spcPts val="5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30200" algn="l" rtl="0">
              <a:lnSpc>
                <a:spcPct val="90000"/>
              </a:lnSpc>
              <a:spcBef>
                <a:spcPts val="5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30200" algn="l" rtl="0">
              <a:lnSpc>
                <a:spcPct val="90000"/>
              </a:lnSpc>
              <a:spcBef>
                <a:spcPts val="5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5" name="Google Shape;25;p11"/>
          <p:cNvSpPr txBox="1">
            <a:spLocks noGrp="1"/>
          </p:cNvSpPr>
          <p:nvPr>
            <p:ph type="body" idx="2"/>
          </p:nvPr>
        </p:nvSpPr>
        <p:spPr>
          <a:xfrm>
            <a:off x="6172200" y="1711496"/>
            <a:ext cx="5186362" cy="79243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rgbClr val="595959"/>
              </a:buClr>
              <a:buSzPts val="2500"/>
              <a:buFont typeface="Arial" panose="020B0604020202020204"/>
              <a:buNone/>
              <a:defRPr sz="2500" b="1" i="0" u="none" strike="noStrike" cap="none">
                <a:solidFill>
                  <a:srgbClr val="595959"/>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90000"/>
              </a:lnSpc>
              <a:spcBef>
                <a:spcPts val="5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6" name="Google Shape;26;p11"/>
          <p:cNvSpPr txBox="1">
            <a:spLocks noGrp="1"/>
          </p:cNvSpPr>
          <p:nvPr>
            <p:ph type="body" idx="3"/>
          </p:nvPr>
        </p:nvSpPr>
        <p:spPr>
          <a:xfrm>
            <a:off x="6178505" y="2505075"/>
            <a:ext cx="5180057" cy="27655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rgbClr val="595959"/>
              </a:buClr>
              <a:buSzPts val="2000"/>
              <a:buFont typeface="Arial" panose="020B0604020202020204"/>
              <a:buNone/>
              <a:defRPr sz="2000" b="0" i="0" u="none" strike="noStrike" cap="none">
                <a:solidFill>
                  <a:srgbClr val="595959"/>
                </a:solidFill>
                <a:latin typeface="Arial" panose="020B0604020202020204"/>
                <a:ea typeface="Arial" panose="020B0604020202020204"/>
                <a:cs typeface="Arial" panose="020B0604020202020204"/>
                <a:sym typeface="Arial" panose="020B0604020202020204"/>
              </a:defRPr>
            </a:lvl1pPr>
            <a:lvl2pPr marL="914400" marR="0" lvl="1"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30200" algn="l" rtl="0">
              <a:lnSpc>
                <a:spcPct val="90000"/>
              </a:lnSpc>
              <a:spcBef>
                <a:spcPts val="5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30200" algn="l" rtl="0">
              <a:lnSpc>
                <a:spcPct val="90000"/>
              </a:lnSpc>
              <a:spcBef>
                <a:spcPts val="5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30200" algn="l" rtl="0">
              <a:lnSpc>
                <a:spcPct val="90000"/>
              </a:lnSpc>
              <a:spcBef>
                <a:spcPts val="5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30200" algn="l" rtl="0">
              <a:lnSpc>
                <a:spcPct val="90000"/>
              </a:lnSpc>
              <a:spcBef>
                <a:spcPts val="5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30200" algn="l" rtl="0">
              <a:lnSpc>
                <a:spcPct val="90000"/>
              </a:lnSpc>
              <a:spcBef>
                <a:spcPts val="5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30200" algn="l" rtl="0">
              <a:lnSpc>
                <a:spcPct val="90000"/>
              </a:lnSpc>
              <a:spcBef>
                <a:spcPts val="5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7" name="Google Shape;27;p11"/>
          <p:cNvSpPr txBox="1">
            <a:spLocks noGrp="1"/>
          </p:cNvSpPr>
          <p:nvPr>
            <p:ph type="body" idx="4"/>
          </p:nvPr>
        </p:nvSpPr>
        <p:spPr>
          <a:xfrm>
            <a:off x="836614" y="1712639"/>
            <a:ext cx="5183187" cy="79243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rgbClr val="595959"/>
              </a:buClr>
              <a:buSzPts val="2500"/>
              <a:buFont typeface="Arial" panose="020B0604020202020204"/>
              <a:buNone/>
              <a:defRPr sz="2500" b="1" i="0" u="none" strike="noStrike" cap="none">
                <a:solidFill>
                  <a:srgbClr val="595959"/>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90000"/>
              </a:lnSpc>
              <a:spcBef>
                <a:spcPts val="5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8" name="Google Shape;28;p11"/>
          <p:cNvSpPr txBox="1">
            <a:spLocks noGrp="1"/>
          </p:cNvSpPr>
          <p:nvPr>
            <p:ph type="title"/>
          </p:nvPr>
        </p:nvSpPr>
        <p:spPr>
          <a:xfrm>
            <a:off x="854337" y="715617"/>
            <a:ext cx="10483326" cy="97507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rgbClr val="3F3F3F"/>
              </a:buClr>
              <a:buSzPts val="4000"/>
              <a:buFont typeface="Arial" panose="020B0604020202020204"/>
              <a:buNone/>
              <a:defRPr sz="4000" b="1"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29"/>
        <p:cNvGrpSpPr/>
        <p:nvPr/>
      </p:nvGrpSpPr>
      <p:grpSpPr>
        <a:xfrm>
          <a:off x="0" y="0"/>
          <a:ext cx="0" cy="0"/>
          <a:chOff x="0" y="0"/>
          <a:chExt cx="0" cy="0"/>
        </a:xfrm>
      </p:grpSpPr>
      <p:sp>
        <p:nvSpPr>
          <p:cNvPr id="30" name="Google Shape;30;p12"/>
          <p:cNvSpPr txBox="1">
            <a:spLocks noGrp="1"/>
          </p:cNvSpPr>
          <p:nvPr>
            <p:ph type="body" idx="1"/>
          </p:nvPr>
        </p:nvSpPr>
        <p:spPr>
          <a:xfrm>
            <a:off x="457717" y="545091"/>
            <a:ext cx="5393266" cy="4414019"/>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rgbClr val="595959"/>
              </a:buClr>
              <a:buSzPts val="2000"/>
              <a:buFont typeface="Arial" panose="020B0604020202020204"/>
              <a:buNone/>
              <a:defRPr sz="2000" b="0" i="0" u="none" strike="noStrike" cap="none">
                <a:solidFill>
                  <a:srgbClr val="595959"/>
                </a:solidFill>
                <a:latin typeface="Arial" panose="020B0604020202020204"/>
                <a:ea typeface="Arial" panose="020B0604020202020204"/>
                <a:cs typeface="Arial" panose="020B0604020202020204"/>
                <a:sym typeface="Arial" panose="020B0604020202020204"/>
              </a:defRPr>
            </a:lvl1pPr>
            <a:lvl2pPr marL="914400" marR="0" lvl="1"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1" name="Google Shape;31;p12"/>
          <p:cNvSpPr txBox="1">
            <a:spLocks noGrp="1"/>
          </p:cNvSpPr>
          <p:nvPr>
            <p:ph type="body" idx="2"/>
          </p:nvPr>
        </p:nvSpPr>
        <p:spPr>
          <a:xfrm>
            <a:off x="6231467" y="545092"/>
            <a:ext cx="5393266" cy="4414018"/>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rgbClr val="595959"/>
              </a:buClr>
              <a:buSzPts val="2000"/>
              <a:buFont typeface="Arial" panose="020B0604020202020204"/>
              <a:buNone/>
              <a:defRPr sz="2000" b="0" i="0" u="none" strike="noStrike" cap="none">
                <a:solidFill>
                  <a:srgbClr val="595959"/>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hoto with Caption">
  <p:cSld name="Photo with Caption">
    <p:spTree>
      <p:nvGrpSpPr>
        <p:cNvPr id="1" name="Shape 32"/>
        <p:cNvGrpSpPr/>
        <p:nvPr/>
      </p:nvGrpSpPr>
      <p:grpSpPr>
        <a:xfrm>
          <a:off x="0" y="0"/>
          <a:ext cx="0" cy="0"/>
          <a:chOff x="0" y="0"/>
          <a:chExt cx="0" cy="0"/>
        </a:xfrm>
      </p:grpSpPr>
      <p:sp>
        <p:nvSpPr>
          <p:cNvPr id="33" name="Google Shape;33;p13"/>
          <p:cNvSpPr>
            <a:spLocks noGrp="1"/>
          </p:cNvSpPr>
          <p:nvPr>
            <p:ph type="pic" idx="2"/>
          </p:nvPr>
        </p:nvSpPr>
        <p:spPr>
          <a:xfrm rot="344365">
            <a:off x="765923" y="687338"/>
            <a:ext cx="10591524" cy="3491307"/>
          </a:xfrm>
          <a:prstGeom prst="rect">
            <a:avLst/>
          </a:prstGeom>
          <a:solidFill>
            <a:srgbClr val="ECECEC"/>
          </a:solidFill>
          <a:ln w="190500" cap="sq" cmpd="sng">
            <a:solidFill>
              <a:srgbClr val="FFFFFF"/>
            </a:solidFill>
            <a:prstDash val="solid"/>
            <a:miter lim="800000"/>
            <a:headEnd type="none" w="sm" len="sm"/>
            <a:tailEnd type="none" w="sm" len="sm"/>
          </a:ln>
        </p:spPr>
      </p:sp>
      <p:sp>
        <p:nvSpPr>
          <p:cNvPr id="34" name="Google Shape;34;p13"/>
          <p:cNvSpPr txBox="1">
            <a:spLocks noGrp="1"/>
          </p:cNvSpPr>
          <p:nvPr>
            <p:ph type="body" idx="1"/>
          </p:nvPr>
        </p:nvSpPr>
        <p:spPr>
          <a:xfrm>
            <a:off x="688489" y="4486019"/>
            <a:ext cx="10816984" cy="804862"/>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90000"/>
              </a:lnSpc>
              <a:spcBef>
                <a:spcPts val="1000"/>
              </a:spcBef>
              <a:spcAft>
                <a:spcPts val="0"/>
              </a:spcAft>
              <a:buClr>
                <a:srgbClr val="595959"/>
              </a:buClr>
              <a:buSzPts val="1600"/>
              <a:buFont typeface="Arial" panose="020B0604020202020204"/>
              <a:buNone/>
              <a:defRPr sz="1600" b="0" i="0" u="none" strike="noStrike" cap="none">
                <a:solidFill>
                  <a:srgbClr val="595959"/>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losing Slide - Option 1">
  <p:cSld name="Closing Slide - Option 1">
    <p:spTree>
      <p:nvGrpSpPr>
        <p:cNvPr id="1" name="Shape 35"/>
        <p:cNvGrpSpPr/>
        <p:nvPr/>
      </p:nvGrpSpPr>
      <p:grpSpPr>
        <a:xfrm>
          <a:off x="0" y="0"/>
          <a:ext cx="0" cy="0"/>
          <a:chOff x="0" y="0"/>
          <a:chExt cx="0" cy="0"/>
        </a:xfrm>
      </p:grpSpPr>
      <p:pic>
        <p:nvPicPr>
          <p:cNvPr id="36" name="Google Shape;36;p14" descr="A picture containing water, computer&#10;&#10;Description automatically generated"/>
          <p:cNvPicPr preferRelativeResize="0"/>
          <p:nvPr/>
        </p:nvPicPr>
        <p:blipFill rotWithShape="1">
          <a:blip r:embed="rId2"/>
          <a:srcRect/>
          <a:stretch>
            <a:fillRect/>
          </a:stretch>
        </p:blipFill>
        <p:spPr>
          <a:xfrm>
            <a:off x="0" y="0"/>
            <a:ext cx="12192000" cy="6858000"/>
          </a:xfrm>
          <a:prstGeom prst="rect">
            <a:avLst/>
          </a:prstGeom>
          <a:noFill/>
          <a:ln>
            <a:noFill/>
          </a:ln>
        </p:spPr>
      </p:pic>
      <p:pic>
        <p:nvPicPr>
          <p:cNvPr id="37" name="Google Shape;37;p14" descr="A picture containing brick&#10;&#10;Description automatically generated"/>
          <p:cNvPicPr preferRelativeResize="0"/>
          <p:nvPr/>
        </p:nvPicPr>
        <p:blipFill rotWithShape="1">
          <a:blip r:embed="rId3"/>
          <a:srcRect/>
          <a:stretch>
            <a:fillRect/>
          </a:stretch>
        </p:blipFill>
        <p:spPr>
          <a:xfrm>
            <a:off x="0" y="0"/>
            <a:ext cx="12192000" cy="68580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 Option 2">
  <p:cSld name="Title Slide - Option 2">
    <p:spTree>
      <p:nvGrpSpPr>
        <p:cNvPr id="1" name="Shape 38"/>
        <p:cNvGrpSpPr/>
        <p:nvPr/>
      </p:nvGrpSpPr>
      <p:grpSpPr>
        <a:xfrm>
          <a:off x="0" y="0"/>
          <a:ext cx="0" cy="0"/>
          <a:chOff x="0" y="0"/>
          <a:chExt cx="0" cy="0"/>
        </a:xfrm>
      </p:grpSpPr>
      <p:pic>
        <p:nvPicPr>
          <p:cNvPr id="39" name="Google Shape;39;p15" descr="A picture containing bird&#10;&#10;Description automatically generated"/>
          <p:cNvPicPr preferRelativeResize="0"/>
          <p:nvPr/>
        </p:nvPicPr>
        <p:blipFill rotWithShape="1">
          <a:blip r:embed="rId2"/>
          <a:srcRect/>
          <a:stretch>
            <a:fillRect/>
          </a:stretch>
        </p:blipFill>
        <p:spPr>
          <a:xfrm>
            <a:off x="0" y="0"/>
            <a:ext cx="12192000" cy="6858000"/>
          </a:xfrm>
          <a:prstGeom prst="rect">
            <a:avLst/>
          </a:prstGeom>
          <a:noFill/>
          <a:ln>
            <a:noFill/>
          </a:ln>
        </p:spPr>
      </p:pic>
      <p:pic>
        <p:nvPicPr>
          <p:cNvPr id="40" name="Google Shape;40;p15" descr="A picture containing bird&#10;&#10;Description automatically generated"/>
          <p:cNvPicPr preferRelativeResize="0"/>
          <p:nvPr/>
        </p:nvPicPr>
        <p:blipFill rotWithShape="1">
          <a:blip r:embed="rId3"/>
          <a:srcRect/>
          <a:stretch>
            <a:fillRect/>
          </a:stretch>
        </p:blipFill>
        <p:spPr>
          <a:xfrm>
            <a:off x="0" y="0"/>
            <a:ext cx="12192000" cy="6858000"/>
          </a:xfrm>
          <a:prstGeom prst="rect">
            <a:avLst/>
          </a:prstGeom>
          <a:noFill/>
          <a:ln>
            <a:noFill/>
          </a:ln>
        </p:spPr>
      </p:pic>
      <p:sp>
        <p:nvSpPr>
          <p:cNvPr id="41" name="Google Shape;41;p15"/>
          <p:cNvSpPr txBox="1">
            <a:spLocks noGrp="1"/>
          </p:cNvSpPr>
          <p:nvPr>
            <p:ph type="title"/>
          </p:nvPr>
        </p:nvSpPr>
        <p:spPr>
          <a:xfrm>
            <a:off x="690040" y="1204857"/>
            <a:ext cx="10799595" cy="1910716"/>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rgbClr val="FFFFFF"/>
              </a:buClr>
              <a:buSzPts val="5400"/>
              <a:buFont typeface="Arial" panose="020B0604020202020204"/>
              <a:buNone/>
              <a:defRPr sz="5400" b="1" i="0" u="none" strike="noStrike" cap="none">
                <a:solidFill>
                  <a:srgbClr val="FFFFFF"/>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Google Shape;42;p15"/>
          <p:cNvSpPr txBox="1">
            <a:spLocks noGrp="1"/>
          </p:cNvSpPr>
          <p:nvPr>
            <p:ph type="body" idx="1"/>
          </p:nvPr>
        </p:nvSpPr>
        <p:spPr>
          <a:xfrm>
            <a:off x="699248" y="3324431"/>
            <a:ext cx="10771789" cy="15001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rgbClr val="FFFFFF"/>
              </a:buClr>
              <a:buSzPts val="2000"/>
              <a:buFont typeface="Arial" panose="020B0604020202020204"/>
              <a:buNone/>
              <a:defRPr sz="2000" b="0" i="0" u="none" strike="noStrike" cap="none">
                <a:solidFill>
                  <a:srgbClr val="FFFFFF"/>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90000"/>
              </a:lnSpc>
              <a:spcBef>
                <a:spcPts val="5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0.jpeg"/><Relationship Id="rId11" Type="http://schemas.openxmlformats.org/officeDocument/2006/relationships/image" Target="../media/image9.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6" descr="A picture containing screenshot&#10;&#10;Description automatically generated"/>
          <p:cNvPicPr preferRelativeResize="0"/>
          <p:nvPr/>
        </p:nvPicPr>
        <p:blipFill rotWithShape="1">
          <a:blip r:embed="rId11"/>
          <a:srcRect/>
          <a:stretch>
            <a:fillRect/>
          </a:stretch>
        </p:blipFill>
        <p:spPr>
          <a:xfrm>
            <a:off x="0" y="0"/>
            <a:ext cx="12192000" cy="6858000"/>
          </a:xfrm>
          <a:prstGeom prst="rect">
            <a:avLst/>
          </a:prstGeom>
          <a:noFill/>
          <a:ln>
            <a:noFill/>
          </a:ln>
        </p:spPr>
      </p:pic>
      <p:pic>
        <p:nvPicPr>
          <p:cNvPr id="7" name="Google Shape;7;p6" descr="A close up of a logo&#10;&#10;Description automatically generated"/>
          <p:cNvPicPr preferRelativeResize="0"/>
          <p:nvPr/>
        </p:nvPicPr>
        <p:blipFill rotWithShape="1">
          <a:blip r:embed="rId12"/>
          <a:srcRect/>
          <a:stretch>
            <a:fillRect/>
          </a:stretch>
        </p:blipFill>
        <p:spPr>
          <a:xfrm>
            <a:off x="0"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22.jpeg"/><Relationship Id="rId1" Type="http://schemas.openxmlformats.org/officeDocument/2006/relationships/image" Target="../media/image21.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image" Target="../media/image23.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hyperlink" Target="https://www.nichd.nih.gov/health/topics/stroke/conditioninfo/risk"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hyperlink" Target="https://www.kaggle.com/datasets/zzettrkalpakbal/full-filled-brain-stroke-dataset?datasetId=2343381&amp;sortBy=voteCount"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
          <p:cNvSpPr txBox="1">
            <a:spLocks noGrp="1"/>
          </p:cNvSpPr>
          <p:nvPr>
            <p:ph type="ctrTitle"/>
          </p:nvPr>
        </p:nvSpPr>
        <p:spPr>
          <a:xfrm>
            <a:off x="3150700" y="495093"/>
            <a:ext cx="8196900" cy="10452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FFFFFF"/>
              </a:buClr>
              <a:buSzPts val="4000"/>
              <a:buFont typeface="Arial" panose="020B0604020202020204"/>
              <a:buNone/>
            </a:pPr>
            <a:r>
              <a:rPr lang="en-US"/>
              <a:t>Team Sage </a:t>
            </a:r>
            <a:endParaRPr lang="en-US"/>
          </a:p>
        </p:txBody>
      </p:sp>
      <p:sp>
        <p:nvSpPr>
          <p:cNvPr id="52" name="Google Shape;52;p1"/>
          <p:cNvSpPr txBox="1">
            <a:spLocks noGrp="1"/>
          </p:cNvSpPr>
          <p:nvPr>
            <p:ph type="subTitle" idx="1"/>
          </p:nvPr>
        </p:nvSpPr>
        <p:spPr>
          <a:xfrm>
            <a:off x="3257825" y="1815128"/>
            <a:ext cx="8389500" cy="25728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D0CECE"/>
              </a:buClr>
              <a:buSzPts val="2800"/>
              <a:buNone/>
            </a:pPr>
            <a:endParaRPr sz="3700" b="1"/>
          </a:p>
          <a:p>
            <a:pPr marL="0" lvl="0" indent="0" algn="ctr" rtl="0">
              <a:lnSpc>
                <a:spcPct val="90000"/>
              </a:lnSpc>
              <a:spcBef>
                <a:spcPts val="0"/>
              </a:spcBef>
              <a:spcAft>
                <a:spcPts val="0"/>
              </a:spcAft>
              <a:buClr>
                <a:srgbClr val="D0CECE"/>
              </a:buClr>
              <a:buSzPts val="2800"/>
              <a:buNone/>
            </a:pPr>
            <a:endParaRPr sz="3700" b="1"/>
          </a:p>
          <a:p>
            <a:pPr marL="0" lvl="0" indent="0" algn="ctr" rtl="0">
              <a:lnSpc>
                <a:spcPct val="90000"/>
              </a:lnSpc>
              <a:spcBef>
                <a:spcPts val="0"/>
              </a:spcBef>
              <a:spcAft>
                <a:spcPts val="0"/>
              </a:spcAft>
              <a:buClr>
                <a:srgbClr val="D0CECE"/>
              </a:buClr>
              <a:buSzPts val="2800"/>
              <a:buNone/>
            </a:pPr>
            <a:r>
              <a:rPr lang="en-US" sz="3700" b="1"/>
              <a:t>Brain Stroke Prediction</a:t>
            </a:r>
            <a:endParaRPr sz="3700" b="1"/>
          </a:p>
          <a:p>
            <a:pPr marL="0" lvl="0" indent="0" algn="ctr" rtl="0">
              <a:lnSpc>
                <a:spcPct val="90000"/>
              </a:lnSpc>
              <a:spcBef>
                <a:spcPts val="0"/>
              </a:spcBef>
              <a:spcAft>
                <a:spcPts val="0"/>
              </a:spcAft>
              <a:buClr>
                <a:srgbClr val="D0CECE"/>
              </a:buClr>
              <a:buSzPts val="2800"/>
              <a:buNone/>
            </a:pPr>
            <a:endParaRPr sz="3700" b="1"/>
          </a:p>
          <a:p>
            <a:pPr marL="0" lvl="0" indent="0" algn="l" rtl="0">
              <a:lnSpc>
                <a:spcPct val="90000"/>
              </a:lnSpc>
              <a:spcBef>
                <a:spcPts val="0"/>
              </a:spcBef>
              <a:spcAft>
                <a:spcPts val="0"/>
              </a:spcAft>
              <a:buClr>
                <a:srgbClr val="D0CECE"/>
              </a:buClr>
              <a:buSzPts val="2800"/>
              <a:buNone/>
            </a:pPr>
            <a:endParaRPr sz="3700" b="1"/>
          </a:p>
          <a:p>
            <a:pPr marL="0" lvl="0" indent="0" algn="ctr" rtl="0">
              <a:lnSpc>
                <a:spcPct val="90000"/>
              </a:lnSpc>
              <a:spcBef>
                <a:spcPts val="0"/>
              </a:spcBef>
              <a:spcAft>
                <a:spcPts val="0"/>
              </a:spcAft>
              <a:buClr>
                <a:srgbClr val="D0CECE"/>
              </a:buClr>
              <a:buSzPts val="2800"/>
              <a:buNone/>
            </a:pPr>
            <a:r>
              <a:rPr lang="en-US" sz="3700" b="1"/>
              <a:t>							                     </a:t>
            </a:r>
            <a:endParaRPr sz="2500" b="1"/>
          </a:p>
          <a:p>
            <a:pPr marL="0" lvl="0" indent="0" algn="r" rtl="0">
              <a:lnSpc>
                <a:spcPct val="90000"/>
              </a:lnSpc>
              <a:spcBef>
                <a:spcPts val="0"/>
              </a:spcBef>
              <a:spcAft>
                <a:spcPts val="0"/>
              </a:spcAft>
              <a:buClr>
                <a:srgbClr val="D0CECE"/>
              </a:buClr>
              <a:buSzPts val="2800"/>
              <a:buNone/>
            </a:pPr>
            <a:endParaRPr sz="2500" b="1"/>
          </a:p>
        </p:txBody>
      </p:sp>
      <p:pic>
        <p:nvPicPr>
          <p:cNvPr id="53" name="Google Shape;53;p1"/>
          <p:cNvPicPr preferRelativeResize="0"/>
          <p:nvPr/>
        </p:nvPicPr>
        <p:blipFill rotWithShape="1">
          <a:blip r:embed="rId1"/>
          <a:srcRect l="22187" r="20229"/>
          <a:stretch>
            <a:fillRect/>
          </a:stretch>
        </p:blipFill>
        <p:spPr>
          <a:xfrm>
            <a:off x="337975" y="3370000"/>
            <a:ext cx="2550148" cy="2756449"/>
          </a:xfrm>
          <a:prstGeom prst="rect">
            <a:avLst/>
          </a:prstGeom>
          <a:noFill/>
          <a:ln>
            <a:noFill/>
          </a:ln>
        </p:spPr>
      </p:pic>
      <p:sp>
        <p:nvSpPr>
          <p:cNvPr id="54" name="Google Shape;54;p1"/>
          <p:cNvSpPr txBox="1"/>
          <p:nvPr/>
        </p:nvSpPr>
        <p:spPr>
          <a:xfrm>
            <a:off x="7468250" y="4664025"/>
            <a:ext cx="4179000" cy="2131800"/>
          </a:xfrm>
          <a:prstGeom prst="rect">
            <a:avLst/>
          </a:prstGeom>
          <a:noFill/>
          <a:ln>
            <a:noFill/>
          </a:ln>
        </p:spPr>
        <p:txBody>
          <a:bodyPr spcFirstLastPara="1" wrap="square" lIns="91425" tIns="91425" rIns="91425" bIns="91425" anchor="t" anchorCtr="0">
            <a:spAutoFit/>
          </a:bodyPr>
          <a:lstStyle/>
          <a:p>
            <a:pPr marL="0" lvl="0" indent="0" algn="r" rtl="0">
              <a:lnSpc>
                <a:spcPct val="90000"/>
              </a:lnSpc>
              <a:spcBef>
                <a:spcPts val="0"/>
              </a:spcBef>
              <a:spcAft>
                <a:spcPts val="0"/>
              </a:spcAft>
              <a:buClr>
                <a:srgbClr val="D0CECE"/>
              </a:buClr>
              <a:buSzPts val="2800"/>
              <a:buFont typeface="Arial" panose="020B0604020202020204"/>
              <a:buNone/>
            </a:pPr>
            <a:r>
              <a:rPr lang="en-US" sz="2500" b="1">
                <a:solidFill>
                  <a:srgbClr val="D0CECE"/>
                </a:solidFill>
              </a:rPr>
              <a:t>Jerrick Gerald</a:t>
            </a:r>
            <a:endParaRPr sz="2500" b="1">
              <a:solidFill>
                <a:srgbClr val="D0CECE"/>
              </a:solidFill>
            </a:endParaRPr>
          </a:p>
          <a:p>
            <a:pPr marL="0" lvl="0" indent="0" algn="r" rtl="0">
              <a:lnSpc>
                <a:spcPct val="90000"/>
              </a:lnSpc>
              <a:spcBef>
                <a:spcPts val="0"/>
              </a:spcBef>
              <a:spcAft>
                <a:spcPts val="0"/>
              </a:spcAft>
              <a:buClr>
                <a:srgbClr val="D0CECE"/>
              </a:buClr>
              <a:buSzPts val="2800"/>
              <a:buFont typeface="Arial" panose="020B0604020202020204"/>
              <a:buNone/>
            </a:pPr>
            <a:r>
              <a:rPr lang="en-US" sz="2500" b="1">
                <a:solidFill>
                  <a:srgbClr val="D0CECE"/>
                </a:solidFill>
              </a:rPr>
              <a:t>Renganathan Laxmanan</a:t>
            </a:r>
            <a:endParaRPr sz="2500" b="1">
              <a:solidFill>
                <a:srgbClr val="D0CECE"/>
              </a:solidFill>
            </a:endParaRPr>
          </a:p>
          <a:p>
            <a:pPr marL="0" lvl="0" indent="0" algn="r" rtl="0">
              <a:lnSpc>
                <a:spcPct val="90000"/>
              </a:lnSpc>
              <a:spcBef>
                <a:spcPts val="0"/>
              </a:spcBef>
              <a:spcAft>
                <a:spcPts val="0"/>
              </a:spcAft>
              <a:buClr>
                <a:srgbClr val="D0CECE"/>
              </a:buClr>
              <a:buSzPts val="2800"/>
              <a:buFont typeface="Arial" panose="020B0604020202020204"/>
              <a:buNone/>
            </a:pPr>
            <a:r>
              <a:rPr lang="en-US" sz="2500" b="1">
                <a:solidFill>
                  <a:srgbClr val="D0CECE"/>
                </a:solidFill>
              </a:rPr>
              <a:t>Sai Dontukurti</a:t>
            </a:r>
            <a:endParaRPr sz="2500" b="1">
              <a:solidFill>
                <a:srgbClr val="D0CECE"/>
              </a:solidFill>
            </a:endParaRPr>
          </a:p>
          <a:p>
            <a:pPr marL="0" lvl="0" indent="0" algn="r" rtl="0">
              <a:lnSpc>
                <a:spcPct val="90000"/>
              </a:lnSpc>
              <a:spcBef>
                <a:spcPts val="0"/>
              </a:spcBef>
              <a:spcAft>
                <a:spcPts val="0"/>
              </a:spcAft>
              <a:buClr>
                <a:srgbClr val="D0CECE"/>
              </a:buClr>
              <a:buSzPts val="2800"/>
              <a:buFont typeface="Arial" panose="020B0604020202020204"/>
              <a:buNone/>
            </a:pPr>
            <a:r>
              <a:rPr lang="en-US" sz="2500" b="1">
                <a:solidFill>
                  <a:srgbClr val="D0CECE"/>
                </a:solidFill>
              </a:rPr>
              <a:t>Sowmya Maddali</a:t>
            </a:r>
            <a:endParaRPr sz="2500" b="1">
              <a:solidFill>
                <a:srgbClr val="D0CECE"/>
              </a:solidFill>
            </a:endParaRPr>
          </a:p>
          <a:p>
            <a:pPr marL="0" lvl="0" indent="0" algn="r" rtl="0">
              <a:lnSpc>
                <a:spcPct val="90000"/>
              </a:lnSpc>
              <a:spcBef>
                <a:spcPts val="0"/>
              </a:spcBef>
              <a:spcAft>
                <a:spcPts val="0"/>
              </a:spcAft>
              <a:buClr>
                <a:srgbClr val="D0CECE"/>
              </a:buClr>
              <a:buSzPts val="2800"/>
              <a:buFont typeface="Arial" panose="020B0604020202020204"/>
              <a:buNone/>
            </a:pPr>
            <a:endParaRPr sz="2500" b="1">
              <a:solidFill>
                <a:srgbClr val="D0CECE"/>
              </a:solidFill>
            </a:endParaRPr>
          </a:p>
          <a:p>
            <a:pPr marL="0" lvl="0" indent="0" algn="r" rtl="0">
              <a:spcBef>
                <a:spcPts val="0"/>
              </a:spcBef>
              <a:spcAft>
                <a:spcPts val="0"/>
              </a:spcAft>
              <a:buNone/>
            </a:p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1000"/>
                                        <p:tgtEl>
                                          <p:spTgt spid="5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 calcmode="lin" valueType="num">
                                      <p:cBhvr additive="base">
                                        <p:cTn id="12" dur="1"/>
                                        <p:tgtEl>
                                          <p:spTgt spid="53"/>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10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54"/>
                                        </p:tgtEl>
                                        <p:attrNameLst>
                                          <p:attrName>style.visibility</p:attrName>
                                        </p:attrNameLst>
                                      </p:cBhvr>
                                      <p:to>
                                        <p:strVal val="visible"/>
                                      </p:to>
                                    </p:set>
                                    <p:anim calcmode="lin" valueType="num">
                                      <p:cBhvr additive="base">
                                        <p:cTn id="22" dur="1000"/>
                                        <p:tgtEl>
                                          <p:spTgt spid="5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765876f2c8_3_3"/>
          <p:cNvSpPr txBox="1">
            <a:spLocks noGrp="1"/>
          </p:cNvSpPr>
          <p:nvPr>
            <p:ph type="title"/>
          </p:nvPr>
        </p:nvSpPr>
        <p:spPr>
          <a:xfrm>
            <a:off x="505700" y="119899"/>
            <a:ext cx="10483200" cy="853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2500" dirty="0"/>
              <a:t>Does aging with any other factor increase the chances of getting a stroke?</a:t>
            </a:r>
            <a:endParaRPr sz="2500" dirty="0"/>
          </a:p>
        </p:txBody>
      </p:sp>
      <p:pic>
        <p:nvPicPr>
          <p:cNvPr id="3" name="Picture 2"/>
          <p:cNvPicPr>
            <a:picLocks noChangeAspect="1"/>
          </p:cNvPicPr>
          <p:nvPr/>
        </p:nvPicPr>
        <p:blipFill>
          <a:blip r:embed="rId1"/>
          <a:stretch>
            <a:fillRect/>
          </a:stretch>
        </p:blipFill>
        <p:spPr>
          <a:xfrm>
            <a:off x="317990" y="1566853"/>
            <a:ext cx="5412533" cy="3724273"/>
          </a:xfrm>
          <a:prstGeom prst="rect">
            <a:avLst/>
          </a:prstGeom>
        </p:spPr>
      </p:pic>
      <p:pic>
        <p:nvPicPr>
          <p:cNvPr id="6" name="Picture 5"/>
          <p:cNvPicPr>
            <a:picLocks noChangeAspect="1"/>
          </p:cNvPicPr>
          <p:nvPr/>
        </p:nvPicPr>
        <p:blipFill>
          <a:blip r:embed="rId2"/>
          <a:stretch>
            <a:fillRect/>
          </a:stretch>
        </p:blipFill>
        <p:spPr>
          <a:xfrm>
            <a:off x="6685935" y="1566853"/>
            <a:ext cx="5188075" cy="37242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additive="base">
                                        <p:cTn id="7" dur="500" fill="hold"/>
                                        <p:tgtEl>
                                          <p:spTgt spid="104"/>
                                        </p:tgtEl>
                                        <p:attrNameLst>
                                          <p:attrName>ppt_x</p:attrName>
                                        </p:attrNameLst>
                                      </p:cBhvr>
                                      <p:tavLst>
                                        <p:tav tm="0">
                                          <p:val>
                                            <p:strVal val="#ppt_x"/>
                                          </p:val>
                                        </p:tav>
                                        <p:tav tm="100000">
                                          <p:val>
                                            <p:strVal val="#ppt_x"/>
                                          </p:val>
                                        </p:tav>
                                      </p:tavLst>
                                    </p:anim>
                                    <p:anim calcmode="lin" valueType="num">
                                      <p:cBhvr additive="base">
                                        <p:cTn id="8"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3" name="Google Shape;111;g1765876f2c8_3_13"/>
          <p:cNvSpPr txBox="1">
            <a:spLocks noGrp="1"/>
          </p:cNvSpPr>
          <p:nvPr>
            <p:ph type="title"/>
          </p:nvPr>
        </p:nvSpPr>
        <p:spPr>
          <a:xfrm>
            <a:off x="854398" y="188820"/>
            <a:ext cx="10483200" cy="853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2500" dirty="0"/>
              <a:t>Does age have any effect on other variables?</a:t>
            </a:r>
            <a:endParaRPr sz="2500" dirty="0"/>
          </a:p>
        </p:txBody>
      </p:sp>
      <p:pic>
        <p:nvPicPr>
          <p:cNvPr id="4" name="Picture 3"/>
          <p:cNvPicPr>
            <a:picLocks noChangeAspect="1"/>
          </p:cNvPicPr>
          <p:nvPr/>
        </p:nvPicPr>
        <p:blipFill>
          <a:blip r:embed="rId1"/>
          <a:stretch>
            <a:fillRect/>
          </a:stretch>
        </p:blipFill>
        <p:spPr>
          <a:xfrm>
            <a:off x="2207339" y="1042320"/>
            <a:ext cx="7777317" cy="45620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3" name="Picture 2" descr="Chart, box and whisker chart&#10;&#10;Description automatically generated"/>
          <p:cNvPicPr>
            <a:picLocks noChangeAspect="1"/>
          </p:cNvPicPr>
          <p:nvPr/>
        </p:nvPicPr>
        <p:blipFill>
          <a:blip r:embed="rId1"/>
          <a:stretch>
            <a:fillRect/>
          </a:stretch>
        </p:blipFill>
        <p:spPr>
          <a:xfrm>
            <a:off x="95254" y="799638"/>
            <a:ext cx="6000746" cy="4637601"/>
          </a:xfrm>
          <a:prstGeom prst="rect">
            <a:avLst/>
          </a:prstGeom>
        </p:spPr>
      </p:pic>
      <p:pic>
        <p:nvPicPr>
          <p:cNvPr id="5" name="Picture 4" descr="Chart, box and whisker chart&#10;&#10;Description automatically generated"/>
          <p:cNvPicPr>
            <a:picLocks noChangeAspect="1"/>
          </p:cNvPicPr>
          <p:nvPr/>
        </p:nvPicPr>
        <p:blipFill>
          <a:blip r:embed="rId2"/>
          <a:stretch>
            <a:fillRect/>
          </a:stretch>
        </p:blipFill>
        <p:spPr>
          <a:xfrm>
            <a:off x="6326033" y="799638"/>
            <a:ext cx="5580423" cy="449011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1765f318c66_0_15"/>
          <p:cNvSpPr txBox="1">
            <a:spLocks noGrp="1"/>
          </p:cNvSpPr>
          <p:nvPr>
            <p:ph type="title"/>
          </p:nvPr>
        </p:nvSpPr>
        <p:spPr>
          <a:xfrm>
            <a:off x="77449" y="34161"/>
            <a:ext cx="11589300" cy="975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2500" dirty="0"/>
              <a:t>Does residence type cause stroke? </a:t>
            </a:r>
            <a:endParaRPr sz="2500" dirty="0"/>
          </a:p>
        </p:txBody>
      </p:sp>
      <p:sp>
        <p:nvSpPr>
          <p:cNvPr id="2" name="Google Shape;85;p5"/>
          <p:cNvSpPr txBox="1"/>
          <p:nvPr/>
        </p:nvSpPr>
        <p:spPr>
          <a:xfrm>
            <a:off x="0" y="5441450"/>
            <a:ext cx="492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This graph is for people who got stroke!</a:t>
            </a:r>
            <a:endParaRPr lang="en-US"/>
          </a:p>
        </p:txBody>
      </p:sp>
      <p:pic>
        <p:nvPicPr>
          <p:cNvPr id="5" name="Picture 4" descr="Chart, bar chart&#10;&#10;Description automatically generated"/>
          <p:cNvPicPr>
            <a:picLocks noChangeAspect="1"/>
          </p:cNvPicPr>
          <p:nvPr/>
        </p:nvPicPr>
        <p:blipFill>
          <a:blip r:embed="rId1"/>
          <a:stretch>
            <a:fillRect/>
          </a:stretch>
        </p:blipFill>
        <p:spPr>
          <a:xfrm>
            <a:off x="77450" y="1009161"/>
            <a:ext cx="3951515" cy="4081781"/>
          </a:xfrm>
          <a:prstGeom prst="rect">
            <a:avLst/>
          </a:prstGeom>
        </p:spPr>
      </p:pic>
      <p:pic>
        <p:nvPicPr>
          <p:cNvPr id="7" name="Picture 6" descr="Chart, bar chart&#10;&#10;Description automatically generated"/>
          <p:cNvPicPr>
            <a:picLocks noChangeAspect="1"/>
          </p:cNvPicPr>
          <p:nvPr/>
        </p:nvPicPr>
        <p:blipFill>
          <a:blip r:embed="rId2"/>
          <a:stretch>
            <a:fillRect/>
          </a:stretch>
        </p:blipFill>
        <p:spPr>
          <a:xfrm>
            <a:off x="4120243" y="2215482"/>
            <a:ext cx="3951515" cy="3516109"/>
          </a:xfrm>
          <a:prstGeom prst="rect">
            <a:avLst/>
          </a:prstGeom>
        </p:spPr>
      </p:pic>
      <p:pic>
        <p:nvPicPr>
          <p:cNvPr id="9" name="Picture 8" descr="Chart, bar chart&#10;&#10;Description automatically generated"/>
          <p:cNvPicPr>
            <a:picLocks noChangeAspect="1"/>
          </p:cNvPicPr>
          <p:nvPr/>
        </p:nvPicPr>
        <p:blipFill>
          <a:blip r:embed="rId3"/>
          <a:stretch>
            <a:fillRect/>
          </a:stretch>
        </p:blipFill>
        <p:spPr>
          <a:xfrm>
            <a:off x="8071758" y="1067070"/>
            <a:ext cx="4116469" cy="39659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
                                        </p:tgtEl>
                                        <p:attrNameLst>
                                          <p:attrName>style.visibility</p:attrName>
                                        </p:attrNameLst>
                                      </p:cBhvr>
                                      <p:to>
                                        <p:strVal val="visible"/>
                                      </p:to>
                                    </p:set>
                                    <p:anim calcmode="lin" valueType="num">
                                      <p:cBhvr additive="base">
                                        <p:cTn id="7" dur="500" fill="hold"/>
                                        <p:tgtEl>
                                          <p:spTgt spid="123"/>
                                        </p:tgtEl>
                                        <p:attrNameLst>
                                          <p:attrName>ppt_x</p:attrName>
                                        </p:attrNameLst>
                                      </p:cBhvr>
                                      <p:tavLst>
                                        <p:tav tm="0">
                                          <p:val>
                                            <p:strVal val="#ppt_x"/>
                                          </p:val>
                                        </p:tav>
                                        <p:tav tm="100000">
                                          <p:val>
                                            <p:strVal val="#ppt_x"/>
                                          </p:val>
                                        </p:tav>
                                      </p:tavLst>
                                    </p:anim>
                                    <p:anim calcmode="lin" valueType="num">
                                      <p:cBhvr additive="base">
                                        <p:cTn id="8"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1765f318c66_0_36"/>
          <p:cNvSpPr txBox="1">
            <a:spLocks noGrp="1"/>
          </p:cNvSpPr>
          <p:nvPr>
            <p:ph type="title"/>
          </p:nvPr>
        </p:nvSpPr>
        <p:spPr>
          <a:xfrm>
            <a:off x="854337" y="715617"/>
            <a:ext cx="10483200" cy="975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Statistical Analysis(Chi-Square Test)</a:t>
            </a:r>
            <a:endParaRPr dirty="0"/>
          </a:p>
        </p:txBody>
      </p:sp>
      <p:graphicFrame>
        <p:nvGraphicFramePr>
          <p:cNvPr id="133" name="Google Shape;133;g1765f318c66_0_36"/>
          <p:cNvGraphicFramePr/>
          <p:nvPr/>
        </p:nvGraphicFramePr>
        <p:xfrm>
          <a:off x="952500" y="1788160"/>
          <a:ext cx="10385025" cy="3580530"/>
        </p:xfrm>
        <a:graphic>
          <a:graphicData uri="http://schemas.openxmlformats.org/drawingml/2006/table">
            <a:tbl>
              <a:tblPr>
                <a:noFill/>
                <a:tableStyleId>{41D08186-B974-4A6E-871F-09170A1AC1D4}</a:tableStyleId>
              </a:tblPr>
              <a:tblGrid>
                <a:gridCol w="2571750"/>
                <a:gridCol w="2571750"/>
                <a:gridCol w="2571750"/>
                <a:gridCol w="2669775"/>
              </a:tblGrid>
              <a:tr h="410850">
                <a:tc>
                  <a:txBody>
                    <a:bodyPr/>
                    <a:lstStyle/>
                    <a:p>
                      <a:pPr marL="0" lvl="0" indent="0" algn="ctr" rtl="0">
                        <a:spcBef>
                          <a:spcPts val="0"/>
                        </a:spcBef>
                        <a:spcAft>
                          <a:spcPts val="0"/>
                        </a:spcAft>
                        <a:buNone/>
                      </a:pPr>
                      <a:r>
                        <a:rPr lang="en-US" b="1" dirty="0">
                          <a:solidFill>
                            <a:srgbClr val="FF0000"/>
                          </a:solidFill>
                        </a:rPr>
                        <a:t>TARGET</a:t>
                      </a:r>
                      <a:endParaRPr b="1" dirty="0">
                        <a:solidFill>
                          <a:srgbClr val="FF0000"/>
                        </a:solidFill>
                      </a:endParaRPr>
                    </a:p>
                  </a:txBody>
                  <a:tcPr marL="91425" marR="91425" marT="91425" marB="91425"/>
                </a:tc>
                <a:tc>
                  <a:txBody>
                    <a:bodyPr/>
                    <a:lstStyle/>
                    <a:p>
                      <a:pPr marL="0" lvl="0" indent="0" algn="ctr" rtl="0">
                        <a:spcBef>
                          <a:spcPts val="0"/>
                        </a:spcBef>
                        <a:spcAft>
                          <a:spcPts val="0"/>
                        </a:spcAft>
                        <a:buNone/>
                      </a:pPr>
                      <a:r>
                        <a:rPr lang="en-US" b="1">
                          <a:solidFill>
                            <a:srgbClr val="FF0000"/>
                          </a:solidFill>
                        </a:rPr>
                        <a:t>FEATURES</a:t>
                      </a:r>
                      <a:endParaRPr b="1">
                        <a:solidFill>
                          <a:srgbClr val="FF0000"/>
                        </a:solidFill>
                      </a:endParaRPr>
                    </a:p>
                  </a:txBody>
                  <a:tcPr marL="91425" marR="91425" marT="91425" marB="91425"/>
                </a:tc>
                <a:tc>
                  <a:txBody>
                    <a:bodyPr/>
                    <a:lstStyle/>
                    <a:p>
                      <a:pPr marL="0" lvl="0" indent="0" algn="ctr" rtl="0">
                        <a:spcBef>
                          <a:spcPts val="0"/>
                        </a:spcBef>
                        <a:spcAft>
                          <a:spcPts val="0"/>
                        </a:spcAft>
                        <a:buNone/>
                      </a:pPr>
                      <a:r>
                        <a:rPr lang="en-US" b="1">
                          <a:solidFill>
                            <a:srgbClr val="FF0000"/>
                          </a:solidFill>
                        </a:rPr>
                        <a:t>P- VALUE</a:t>
                      </a:r>
                      <a:endParaRPr b="1">
                        <a:solidFill>
                          <a:srgbClr val="FF0000"/>
                        </a:solidFill>
                      </a:endParaRPr>
                    </a:p>
                  </a:txBody>
                  <a:tcPr marL="91425" marR="91425" marT="91425" marB="91425"/>
                </a:tc>
                <a:tc>
                  <a:txBody>
                    <a:bodyPr/>
                    <a:lstStyle/>
                    <a:p>
                      <a:pPr marL="0" lvl="0" indent="0" algn="ctr" rtl="0">
                        <a:spcBef>
                          <a:spcPts val="0"/>
                        </a:spcBef>
                        <a:spcAft>
                          <a:spcPts val="0"/>
                        </a:spcAft>
                        <a:buNone/>
                      </a:pPr>
                      <a:r>
                        <a:rPr lang="en-US" b="1">
                          <a:solidFill>
                            <a:srgbClr val="FF0000"/>
                          </a:solidFill>
                        </a:rPr>
                        <a:t>DEPENDENT/INDEPENDENT</a:t>
                      </a:r>
                      <a:endParaRPr b="1">
                        <a:solidFill>
                          <a:srgbClr val="FF0000"/>
                        </a:solidFill>
                      </a:endParaRPr>
                    </a:p>
                  </a:txBody>
                  <a:tcPr marL="91425" marR="91425" marT="91425" marB="91425"/>
                </a:tc>
              </a:tr>
              <a:tr h="395075">
                <a:tc>
                  <a:txBody>
                    <a:bodyPr/>
                    <a:lstStyle/>
                    <a:p>
                      <a:pPr marL="0" lvl="0" indent="0" algn="ctr" rtl="0">
                        <a:spcBef>
                          <a:spcPts val="0"/>
                        </a:spcBef>
                        <a:spcAft>
                          <a:spcPts val="0"/>
                        </a:spcAft>
                        <a:buNone/>
                      </a:pPr>
                      <a:r>
                        <a:rPr lang="en-US" b="1"/>
                        <a:t>STROKE</a:t>
                      </a:r>
                      <a:endParaRPr b="1"/>
                    </a:p>
                  </a:txBody>
                  <a:tcPr marL="91425" marR="91425" marT="91425" marB="91425"/>
                </a:tc>
                <a:tc>
                  <a:txBody>
                    <a:bodyPr/>
                    <a:lstStyle/>
                    <a:p>
                      <a:pPr marL="0" lvl="0" indent="0" algn="ctr" rtl="0">
                        <a:spcBef>
                          <a:spcPts val="0"/>
                        </a:spcBef>
                        <a:spcAft>
                          <a:spcPts val="0"/>
                        </a:spcAft>
                        <a:buNone/>
                      </a:pPr>
                      <a:r>
                        <a:rPr lang="en-US" b="1">
                          <a:solidFill>
                            <a:schemeClr val="dk1"/>
                          </a:solidFill>
                        </a:rPr>
                        <a:t>Residence_Type</a:t>
                      </a:r>
                      <a:endParaRPr b="1"/>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US" b="1" dirty="0">
                          <a:solidFill>
                            <a:schemeClr val="dk1"/>
                          </a:solidFill>
                        </a:rPr>
                        <a:t>0.2983</a:t>
                      </a:r>
                      <a:endParaRPr b="1" dirty="0"/>
                    </a:p>
                  </a:txBody>
                  <a:tcPr marL="91425" marR="91425" marT="91425" marB="91425"/>
                </a:tc>
                <a:tc>
                  <a:txBody>
                    <a:bodyPr/>
                    <a:lstStyle/>
                    <a:p>
                      <a:pPr marL="0" lvl="0" indent="0" algn="ctr" rtl="0">
                        <a:spcBef>
                          <a:spcPts val="0"/>
                        </a:spcBef>
                        <a:spcAft>
                          <a:spcPts val="0"/>
                        </a:spcAft>
                        <a:buNone/>
                      </a:pPr>
                      <a:r>
                        <a:rPr lang="en-US" b="1"/>
                        <a:t>INDEPENDENT</a:t>
                      </a:r>
                      <a:endParaRPr b="1"/>
                    </a:p>
                  </a:txBody>
                  <a:tcPr marL="91425" marR="91425" marT="91425" marB="91425"/>
                </a:tc>
              </a:tr>
              <a:tr h="395075">
                <a:tc>
                  <a:txBody>
                    <a:bodyPr/>
                    <a:lstStyle/>
                    <a:p>
                      <a:pPr marL="0" lvl="0" indent="0" algn="ctr" rtl="0">
                        <a:spcBef>
                          <a:spcPts val="0"/>
                        </a:spcBef>
                        <a:spcAft>
                          <a:spcPts val="0"/>
                        </a:spcAft>
                        <a:buNone/>
                      </a:pPr>
                      <a:r>
                        <a:rPr lang="en-US" b="1"/>
                        <a:t>STROKE</a:t>
                      </a:r>
                      <a:endParaRPr b="1"/>
                    </a:p>
                  </a:txBody>
                  <a:tcPr marL="91425" marR="91425" marT="91425" marB="91425"/>
                </a:tc>
                <a:tc>
                  <a:txBody>
                    <a:bodyPr/>
                    <a:lstStyle/>
                    <a:p>
                      <a:pPr marL="0" lvl="0" indent="0" algn="ctr" rtl="0">
                        <a:spcBef>
                          <a:spcPts val="0"/>
                        </a:spcBef>
                        <a:spcAft>
                          <a:spcPts val="0"/>
                        </a:spcAft>
                        <a:buNone/>
                      </a:pPr>
                      <a:r>
                        <a:rPr lang="en-US" b="1"/>
                        <a:t>Work_Type</a:t>
                      </a:r>
                      <a:endParaRPr b="1"/>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US" b="1">
                          <a:solidFill>
                            <a:schemeClr val="dk1"/>
                          </a:solidFill>
                        </a:rPr>
                        <a:t>5.398e-10</a:t>
                      </a:r>
                      <a:endParaRPr b="1"/>
                    </a:p>
                  </a:txBody>
                  <a:tcPr marL="91425" marR="91425" marT="91425" marB="91425"/>
                </a:tc>
                <a:tc>
                  <a:txBody>
                    <a:bodyPr/>
                    <a:lstStyle/>
                    <a:p>
                      <a:pPr marL="0" lvl="0" indent="0" algn="ctr" rtl="0">
                        <a:spcBef>
                          <a:spcPts val="0"/>
                        </a:spcBef>
                        <a:spcAft>
                          <a:spcPts val="0"/>
                        </a:spcAft>
                        <a:buNone/>
                      </a:pPr>
                      <a:r>
                        <a:rPr lang="en-US" b="1"/>
                        <a:t>DEPENDENT</a:t>
                      </a:r>
                      <a:endParaRPr b="1"/>
                    </a:p>
                  </a:txBody>
                  <a:tcPr marL="91425" marR="91425" marT="91425" marB="91425"/>
                </a:tc>
              </a:tr>
              <a:tr h="395075">
                <a:tc>
                  <a:txBody>
                    <a:bodyPr/>
                    <a:lstStyle/>
                    <a:p>
                      <a:pPr marL="0" lvl="0" indent="0" algn="ctr" rtl="0">
                        <a:spcBef>
                          <a:spcPts val="0"/>
                        </a:spcBef>
                        <a:spcAft>
                          <a:spcPts val="0"/>
                        </a:spcAft>
                        <a:buClr>
                          <a:schemeClr val="dk1"/>
                        </a:buClr>
                        <a:buSzPts val="1100"/>
                        <a:buFont typeface="Arial" panose="020B0604020202020204"/>
                        <a:buNone/>
                      </a:pPr>
                      <a:r>
                        <a:rPr lang="en-US" b="1">
                          <a:solidFill>
                            <a:schemeClr val="dk1"/>
                          </a:solidFill>
                        </a:rPr>
                        <a:t>STROKE</a:t>
                      </a:r>
                      <a:endParaRPr b="1"/>
                    </a:p>
                  </a:txBody>
                  <a:tcPr marL="91425" marR="91425" marT="91425" marB="91425"/>
                </a:tc>
                <a:tc>
                  <a:txBody>
                    <a:bodyPr/>
                    <a:lstStyle/>
                    <a:p>
                      <a:pPr marL="0" lvl="0" indent="0" algn="ctr" rtl="0">
                        <a:spcBef>
                          <a:spcPts val="0"/>
                        </a:spcBef>
                        <a:spcAft>
                          <a:spcPts val="0"/>
                        </a:spcAft>
                        <a:buNone/>
                      </a:pPr>
                      <a:r>
                        <a:rPr lang="en-US" b="1"/>
                        <a:t>Smoking_status</a:t>
                      </a:r>
                      <a:endParaRPr b="1"/>
                    </a:p>
                  </a:txBody>
                  <a:tcPr marL="91425" marR="91425" marT="91425" marB="91425"/>
                </a:tc>
                <a:tc>
                  <a:txBody>
                    <a:bodyPr/>
                    <a:lstStyle/>
                    <a:p>
                      <a:pPr marL="0" lvl="0" indent="0" algn="ctr" rtl="0">
                        <a:spcBef>
                          <a:spcPts val="0"/>
                        </a:spcBef>
                        <a:spcAft>
                          <a:spcPts val="0"/>
                        </a:spcAft>
                        <a:buNone/>
                      </a:pPr>
                      <a:r>
                        <a:rPr lang="en-US" b="1">
                          <a:solidFill>
                            <a:schemeClr val="dk1"/>
                          </a:solidFill>
                        </a:rPr>
                        <a:t>0.003285</a:t>
                      </a:r>
                      <a:endParaRPr b="1"/>
                    </a:p>
                  </a:txBody>
                  <a:tcPr marL="91425" marR="91425" marT="91425" marB="91425"/>
                </a:tc>
                <a:tc>
                  <a:txBody>
                    <a:bodyPr/>
                    <a:lstStyle/>
                    <a:p>
                      <a:pPr marL="0" lvl="0" indent="0" algn="ctr" rtl="0">
                        <a:spcBef>
                          <a:spcPts val="0"/>
                        </a:spcBef>
                        <a:spcAft>
                          <a:spcPts val="0"/>
                        </a:spcAft>
                        <a:buNone/>
                      </a:pPr>
                      <a:r>
                        <a:rPr lang="en-US" b="1"/>
                        <a:t>DEPENDENT</a:t>
                      </a:r>
                      <a:endParaRPr b="1"/>
                    </a:p>
                  </a:txBody>
                  <a:tcPr marL="91425" marR="91425" marT="91425" marB="91425"/>
                </a:tc>
              </a:tr>
              <a:tr h="395075">
                <a:tc>
                  <a:txBody>
                    <a:bodyPr/>
                    <a:lstStyle/>
                    <a:p>
                      <a:pPr marL="0" lvl="0" indent="0" algn="ctr" rtl="0">
                        <a:spcBef>
                          <a:spcPts val="0"/>
                        </a:spcBef>
                        <a:spcAft>
                          <a:spcPts val="0"/>
                        </a:spcAft>
                        <a:buClr>
                          <a:schemeClr val="dk1"/>
                        </a:buClr>
                        <a:buSzPts val="1100"/>
                        <a:buFont typeface="Arial" panose="020B0604020202020204"/>
                        <a:buNone/>
                      </a:pPr>
                      <a:r>
                        <a:rPr lang="en-US" b="1">
                          <a:solidFill>
                            <a:schemeClr val="dk1"/>
                          </a:solidFill>
                        </a:rPr>
                        <a:t>STROKE</a:t>
                      </a:r>
                      <a:endParaRPr b="1"/>
                    </a:p>
                  </a:txBody>
                  <a:tcPr marL="91425" marR="91425" marT="91425" marB="91425"/>
                </a:tc>
                <a:tc>
                  <a:txBody>
                    <a:bodyPr/>
                    <a:lstStyle/>
                    <a:p>
                      <a:pPr marL="0" lvl="0" indent="0" algn="ctr" rtl="0">
                        <a:spcBef>
                          <a:spcPts val="0"/>
                        </a:spcBef>
                        <a:spcAft>
                          <a:spcPts val="0"/>
                        </a:spcAft>
                        <a:buNone/>
                      </a:pPr>
                      <a:r>
                        <a:rPr lang="en-US" b="1"/>
                        <a:t>Gender</a:t>
                      </a:r>
                      <a:endParaRPr b="1"/>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US" b="1">
                          <a:solidFill>
                            <a:schemeClr val="dk1"/>
                          </a:solidFill>
                        </a:rPr>
                        <a:t>0.7895</a:t>
                      </a:r>
                      <a:endParaRPr b="1"/>
                    </a:p>
                  </a:txBody>
                  <a:tcPr marL="91425" marR="91425" marT="91425" marB="91425"/>
                </a:tc>
                <a:tc>
                  <a:txBody>
                    <a:bodyPr/>
                    <a:lstStyle/>
                    <a:p>
                      <a:pPr marL="0" lvl="0" indent="0" algn="ctr" rtl="0">
                        <a:spcBef>
                          <a:spcPts val="0"/>
                        </a:spcBef>
                        <a:spcAft>
                          <a:spcPts val="0"/>
                        </a:spcAft>
                        <a:buNone/>
                      </a:pPr>
                      <a:r>
                        <a:rPr lang="en-US" b="1"/>
                        <a:t>INDEPENDENT</a:t>
                      </a:r>
                      <a:endParaRPr b="1"/>
                    </a:p>
                  </a:txBody>
                  <a:tcPr marL="91425" marR="91425" marT="91425" marB="91425"/>
                </a:tc>
              </a:tr>
              <a:tr h="395075">
                <a:tc>
                  <a:txBody>
                    <a:bodyPr/>
                    <a:lstStyle/>
                    <a:p>
                      <a:pPr marL="0" lvl="0" indent="0" algn="ctr" rtl="0">
                        <a:spcBef>
                          <a:spcPts val="0"/>
                        </a:spcBef>
                        <a:spcAft>
                          <a:spcPts val="0"/>
                        </a:spcAft>
                        <a:buClr>
                          <a:schemeClr val="dk1"/>
                        </a:buClr>
                        <a:buSzPts val="1100"/>
                        <a:buFont typeface="Arial" panose="020B0604020202020204"/>
                        <a:buNone/>
                      </a:pPr>
                      <a:r>
                        <a:rPr lang="en-US" b="1">
                          <a:solidFill>
                            <a:schemeClr val="dk1"/>
                          </a:solidFill>
                        </a:rPr>
                        <a:t>STROKE</a:t>
                      </a:r>
                      <a:endParaRPr b="1"/>
                    </a:p>
                  </a:txBody>
                  <a:tcPr marL="91425" marR="91425" marT="91425" marB="91425"/>
                </a:tc>
                <a:tc>
                  <a:txBody>
                    <a:bodyPr/>
                    <a:lstStyle/>
                    <a:p>
                      <a:pPr marL="0" lvl="0" indent="0" algn="ctr" rtl="0">
                        <a:spcBef>
                          <a:spcPts val="0"/>
                        </a:spcBef>
                        <a:spcAft>
                          <a:spcPts val="0"/>
                        </a:spcAft>
                        <a:buNone/>
                      </a:pPr>
                      <a:r>
                        <a:rPr lang="en-US" b="1"/>
                        <a:t>Hypertension</a:t>
                      </a:r>
                      <a:endParaRPr b="1"/>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US" b="1">
                          <a:solidFill>
                            <a:schemeClr val="dk1"/>
                          </a:solidFill>
                        </a:rPr>
                        <a:t>2.2e-16</a:t>
                      </a:r>
                      <a:endParaRPr b="1"/>
                    </a:p>
                  </a:txBody>
                  <a:tcPr marL="91425" marR="91425" marT="91425" marB="91425"/>
                </a:tc>
                <a:tc>
                  <a:txBody>
                    <a:bodyPr/>
                    <a:lstStyle/>
                    <a:p>
                      <a:pPr marL="0" lvl="0" indent="0" algn="ctr" rtl="0">
                        <a:spcBef>
                          <a:spcPts val="0"/>
                        </a:spcBef>
                        <a:spcAft>
                          <a:spcPts val="0"/>
                        </a:spcAft>
                        <a:buNone/>
                      </a:pPr>
                      <a:r>
                        <a:rPr lang="en-US" b="1"/>
                        <a:t>DEPENDENT</a:t>
                      </a:r>
                      <a:endParaRPr b="1"/>
                    </a:p>
                  </a:txBody>
                  <a:tcPr marL="91425" marR="91425" marT="91425" marB="91425"/>
                </a:tc>
              </a:tr>
              <a:tr h="395075">
                <a:tc>
                  <a:txBody>
                    <a:bodyPr/>
                    <a:lstStyle/>
                    <a:p>
                      <a:pPr marL="0" lvl="0" indent="0" algn="ctr" rtl="0">
                        <a:spcBef>
                          <a:spcPts val="0"/>
                        </a:spcBef>
                        <a:spcAft>
                          <a:spcPts val="0"/>
                        </a:spcAft>
                        <a:buClr>
                          <a:schemeClr val="dk1"/>
                        </a:buClr>
                        <a:buSzPts val="1100"/>
                        <a:buFont typeface="Arial" panose="020B0604020202020204"/>
                        <a:buNone/>
                      </a:pPr>
                      <a:r>
                        <a:rPr lang="en-US" b="1">
                          <a:solidFill>
                            <a:schemeClr val="dk1"/>
                          </a:solidFill>
                        </a:rPr>
                        <a:t>STROKE</a:t>
                      </a:r>
                      <a:endParaRPr b="1"/>
                    </a:p>
                  </a:txBody>
                  <a:tcPr marL="91425" marR="91425" marT="91425" marB="91425"/>
                </a:tc>
                <a:tc>
                  <a:txBody>
                    <a:bodyPr/>
                    <a:lstStyle/>
                    <a:p>
                      <a:pPr marL="0" lvl="0" indent="0" algn="ctr" rtl="0">
                        <a:spcBef>
                          <a:spcPts val="0"/>
                        </a:spcBef>
                        <a:spcAft>
                          <a:spcPts val="0"/>
                        </a:spcAft>
                        <a:buNone/>
                      </a:pPr>
                      <a:r>
                        <a:rPr lang="en-US" b="1"/>
                        <a:t>Heart Disease</a:t>
                      </a:r>
                      <a:endParaRPr b="1"/>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US" b="1">
                          <a:solidFill>
                            <a:schemeClr val="dk1"/>
                          </a:solidFill>
                        </a:rPr>
                        <a:t>2.2e-16</a:t>
                      </a:r>
                      <a:endParaRPr b="1"/>
                    </a:p>
                  </a:txBody>
                  <a:tcPr marL="91425" marR="91425" marT="91425" marB="91425"/>
                </a:tc>
                <a:tc>
                  <a:txBody>
                    <a:bodyPr/>
                    <a:lstStyle/>
                    <a:p>
                      <a:pPr marL="0" lvl="0" indent="0" algn="ctr" rtl="0">
                        <a:spcBef>
                          <a:spcPts val="0"/>
                        </a:spcBef>
                        <a:spcAft>
                          <a:spcPts val="0"/>
                        </a:spcAft>
                        <a:buNone/>
                      </a:pPr>
                      <a:r>
                        <a:rPr lang="en-US" b="1"/>
                        <a:t>DEPENDENT</a:t>
                      </a:r>
                      <a:endParaRPr b="1"/>
                    </a:p>
                  </a:txBody>
                  <a:tcPr marL="91425" marR="91425" marT="91425" marB="91425"/>
                </a:tc>
              </a:tr>
              <a:tr h="395075">
                <a:tc>
                  <a:txBody>
                    <a:bodyPr/>
                    <a:lstStyle/>
                    <a:p>
                      <a:pPr marL="0" lvl="0" indent="0" algn="ctr" rtl="0">
                        <a:spcBef>
                          <a:spcPts val="0"/>
                        </a:spcBef>
                        <a:spcAft>
                          <a:spcPts val="0"/>
                        </a:spcAft>
                        <a:buClr>
                          <a:schemeClr val="dk1"/>
                        </a:buClr>
                        <a:buSzPts val="1100"/>
                        <a:buFont typeface="Arial" panose="020B0604020202020204"/>
                        <a:buNone/>
                      </a:pPr>
                      <a:r>
                        <a:rPr lang="en-US" b="1">
                          <a:solidFill>
                            <a:schemeClr val="dk1"/>
                          </a:solidFill>
                        </a:rPr>
                        <a:t>STROKE</a:t>
                      </a:r>
                      <a:endParaRPr b="1"/>
                    </a:p>
                  </a:txBody>
                  <a:tcPr marL="91425" marR="91425" marT="91425" marB="91425"/>
                </a:tc>
                <a:tc>
                  <a:txBody>
                    <a:bodyPr/>
                    <a:lstStyle/>
                    <a:p>
                      <a:pPr marL="0" lvl="0" indent="0" algn="ctr" rtl="0">
                        <a:spcBef>
                          <a:spcPts val="0"/>
                        </a:spcBef>
                        <a:spcAft>
                          <a:spcPts val="0"/>
                        </a:spcAft>
                        <a:buNone/>
                      </a:pPr>
                      <a:r>
                        <a:rPr lang="en-US" b="1"/>
                        <a:t>bmi.cat</a:t>
                      </a:r>
                      <a:endParaRPr b="1"/>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US" b="1">
                          <a:solidFill>
                            <a:schemeClr val="dk1"/>
                          </a:solidFill>
                        </a:rPr>
                        <a:t>3.99e-09</a:t>
                      </a:r>
                      <a:endParaRPr b="1"/>
                    </a:p>
                  </a:txBody>
                  <a:tcPr marL="91425" marR="91425" marT="91425" marB="91425"/>
                </a:tc>
                <a:tc>
                  <a:txBody>
                    <a:bodyPr/>
                    <a:lstStyle/>
                    <a:p>
                      <a:pPr marL="0" lvl="0" indent="0" algn="ctr" rtl="0">
                        <a:spcBef>
                          <a:spcPts val="0"/>
                        </a:spcBef>
                        <a:spcAft>
                          <a:spcPts val="0"/>
                        </a:spcAft>
                        <a:buNone/>
                      </a:pPr>
                      <a:r>
                        <a:rPr lang="en-US" b="1"/>
                        <a:t>DEPENDENT</a:t>
                      </a:r>
                      <a:endParaRPr b="1"/>
                    </a:p>
                  </a:txBody>
                  <a:tcPr marL="91425" marR="91425" marT="91425" marB="91425"/>
                </a:tc>
              </a:tr>
              <a:tr h="395075">
                <a:tc>
                  <a:txBody>
                    <a:bodyPr/>
                    <a:lstStyle/>
                    <a:p>
                      <a:pPr marL="0" lvl="0" indent="0" algn="ctr" rtl="0">
                        <a:spcBef>
                          <a:spcPts val="0"/>
                        </a:spcBef>
                        <a:spcAft>
                          <a:spcPts val="0"/>
                        </a:spcAft>
                        <a:buClr>
                          <a:schemeClr val="dk1"/>
                        </a:buClr>
                        <a:buSzPts val="1100"/>
                        <a:buFont typeface="Arial" panose="020B0604020202020204"/>
                        <a:buNone/>
                      </a:pPr>
                      <a:r>
                        <a:rPr lang="en-US" b="1">
                          <a:solidFill>
                            <a:schemeClr val="dk1"/>
                          </a:solidFill>
                        </a:rPr>
                        <a:t>STROKE</a:t>
                      </a:r>
                      <a:endParaRPr b="1"/>
                    </a:p>
                  </a:txBody>
                  <a:tcPr marL="91425" marR="91425" marT="91425" marB="91425"/>
                </a:tc>
                <a:tc>
                  <a:txBody>
                    <a:bodyPr/>
                    <a:lstStyle/>
                    <a:p>
                      <a:pPr marL="0" lvl="0" indent="0" algn="ctr" rtl="0">
                        <a:spcBef>
                          <a:spcPts val="0"/>
                        </a:spcBef>
                        <a:spcAft>
                          <a:spcPts val="0"/>
                        </a:spcAft>
                        <a:buNone/>
                      </a:pPr>
                      <a:r>
                        <a:rPr lang="en-US" b="1"/>
                        <a:t>avg_gluc.cat</a:t>
                      </a:r>
                      <a:endParaRPr b="1"/>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US" b="1">
                          <a:solidFill>
                            <a:schemeClr val="dk1"/>
                          </a:solidFill>
                        </a:rPr>
                        <a:t>2.2e-16</a:t>
                      </a:r>
                      <a:endParaRPr b="1"/>
                    </a:p>
                  </a:txBody>
                  <a:tcPr marL="91425" marR="91425" marT="91425" marB="91425"/>
                </a:tc>
                <a:tc>
                  <a:txBody>
                    <a:bodyPr/>
                    <a:lstStyle/>
                    <a:p>
                      <a:pPr marL="0" lvl="0" indent="0" algn="ctr" rtl="0">
                        <a:spcBef>
                          <a:spcPts val="0"/>
                        </a:spcBef>
                        <a:spcAft>
                          <a:spcPts val="0"/>
                        </a:spcAft>
                        <a:buNone/>
                      </a:pPr>
                      <a:r>
                        <a:rPr lang="en-US" b="1" dirty="0"/>
                        <a:t>DEPENDENT</a:t>
                      </a:r>
                      <a:endParaRPr b="1" dirty="0"/>
                    </a:p>
                  </a:txBody>
                  <a:tcPr marL="91425" marR="91425" marT="91425" marB="91425"/>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2"/>
                                        </p:tgtEl>
                                        <p:attrNameLst>
                                          <p:attrName>style.visibility</p:attrName>
                                        </p:attrNameLst>
                                      </p:cBhvr>
                                      <p:to>
                                        <p:strVal val="visible"/>
                                      </p:to>
                                    </p:set>
                                    <p:anim calcmode="lin" valueType="num">
                                      <p:cBhvr additive="base">
                                        <p:cTn id="7" dur="500" fill="hold"/>
                                        <p:tgtEl>
                                          <p:spTgt spid="132"/>
                                        </p:tgtEl>
                                        <p:attrNameLst>
                                          <p:attrName>ppt_x</p:attrName>
                                        </p:attrNameLst>
                                      </p:cBhvr>
                                      <p:tavLst>
                                        <p:tav tm="0">
                                          <p:val>
                                            <p:strVal val="#ppt_x"/>
                                          </p:val>
                                        </p:tav>
                                        <p:tav tm="100000">
                                          <p:val>
                                            <p:strVal val="#ppt_x"/>
                                          </p:val>
                                        </p:tav>
                                      </p:tavLst>
                                    </p:anim>
                                    <p:anim calcmode="lin" valueType="num">
                                      <p:cBhvr additive="base">
                                        <p:cTn id="8"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33"/>
                                        </p:tgtEl>
                                        <p:attrNameLst>
                                          <p:attrName>style.visibility</p:attrName>
                                        </p:attrNameLst>
                                      </p:cBhvr>
                                      <p:to>
                                        <p:strVal val="visible"/>
                                      </p:to>
                                    </p:set>
                                    <p:animEffect transition="in" filter="fade">
                                      <p:cBhvr>
                                        <p:cTn id="13" dur="1000"/>
                                        <p:tgtEl>
                                          <p:spTgt spid="133"/>
                                        </p:tgtEl>
                                      </p:cBhvr>
                                    </p:animEffect>
                                    <p:anim calcmode="lin" valueType="num">
                                      <p:cBhvr>
                                        <p:cTn id="14" dur="1000" fill="hold"/>
                                        <p:tgtEl>
                                          <p:spTgt spid="133"/>
                                        </p:tgtEl>
                                        <p:attrNameLst>
                                          <p:attrName>ppt_x</p:attrName>
                                        </p:attrNameLst>
                                      </p:cBhvr>
                                      <p:tavLst>
                                        <p:tav tm="0">
                                          <p:val>
                                            <p:strVal val="#ppt_x"/>
                                          </p:val>
                                        </p:tav>
                                        <p:tav tm="100000">
                                          <p:val>
                                            <p:strVal val="#ppt_x"/>
                                          </p:val>
                                        </p:tav>
                                      </p:tavLst>
                                    </p:anim>
                                    <p:anim calcmode="lin" valueType="num">
                                      <p:cBhvr>
                                        <p:cTn id="15" dur="1000" fill="hold"/>
                                        <p:tgtEl>
                                          <p:spTgt spid="1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1765876f2c8_1_21"/>
          <p:cNvSpPr txBox="1">
            <a:spLocks noGrp="1"/>
          </p:cNvSpPr>
          <p:nvPr>
            <p:ph type="body" idx="1"/>
          </p:nvPr>
        </p:nvSpPr>
        <p:spPr>
          <a:xfrm>
            <a:off x="838200" y="1153025"/>
            <a:ext cx="10515600" cy="41472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US" sz="2500" dirty="0"/>
              <a:t>Do you guys think that somebody will get a stroke if they are married? - Lol !!!</a:t>
            </a:r>
            <a:endParaRPr sz="2500" dirty="0"/>
          </a:p>
          <a:p>
            <a:pPr marL="0" lvl="0" indent="0" algn="just" rtl="0">
              <a:spcBef>
                <a:spcPts val="1000"/>
              </a:spcBef>
              <a:spcAft>
                <a:spcPts val="0"/>
              </a:spcAft>
              <a:buNone/>
            </a:pPr>
            <a:r>
              <a:rPr lang="en-US" sz="2500" dirty="0"/>
              <a:t>Here is the finding - According to this dataset </a:t>
            </a:r>
            <a:endParaRPr sz="2500" dirty="0"/>
          </a:p>
        </p:txBody>
      </p:sp>
      <p:sp>
        <p:nvSpPr>
          <p:cNvPr id="144" name="Google Shape;144;g1765876f2c8_1_21"/>
          <p:cNvSpPr txBox="1">
            <a:spLocks noGrp="1"/>
          </p:cNvSpPr>
          <p:nvPr>
            <p:ph type="title"/>
          </p:nvPr>
        </p:nvSpPr>
        <p:spPr>
          <a:xfrm>
            <a:off x="854412" y="178017"/>
            <a:ext cx="10483200" cy="975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2500" dirty="0"/>
              <a:t>Let’s discuss about a fun finding !! :P</a:t>
            </a:r>
            <a:endParaRPr sz="2500" dirty="0"/>
          </a:p>
        </p:txBody>
      </p:sp>
      <p:pic>
        <p:nvPicPr>
          <p:cNvPr id="145" name="Google Shape;145;g1765876f2c8_1_21"/>
          <p:cNvPicPr preferRelativeResize="0"/>
          <p:nvPr/>
        </p:nvPicPr>
        <p:blipFill>
          <a:blip r:embed="rId1"/>
          <a:stretch>
            <a:fillRect/>
          </a:stretch>
        </p:blipFill>
        <p:spPr>
          <a:xfrm>
            <a:off x="3450782" y="2775857"/>
            <a:ext cx="5366648" cy="292911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fade">
                                      <p:cBhvr>
                                        <p:cTn id="7" dur="1000"/>
                                        <p:tgtEl>
                                          <p:spTgt spid="144"/>
                                        </p:tgtEl>
                                      </p:cBhvr>
                                    </p:animEffect>
                                    <p:anim calcmode="lin" valueType="num">
                                      <p:cBhvr>
                                        <p:cTn id="8" dur="1000" fill="hold"/>
                                        <p:tgtEl>
                                          <p:spTgt spid="144"/>
                                        </p:tgtEl>
                                        <p:attrNameLst>
                                          <p:attrName>ppt_x</p:attrName>
                                        </p:attrNameLst>
                                      </p:cBhvr>
                                      <p:tavLst>
                                        <p:tav tm="0">
                                          <p:val>
                                            <p:strVal val="#ppt_x"/>
                                          </p:val>
                                        </p:tav>
                                        <p:tav tm="100000">
                                          <p:val>
                                            <p:strVal val="#ppt_x"/>
                                          </p:val>
                                        </p:tav>
                                      </p:tavLst>
                                    </p:anim>
                                    <p:anim calcmode="lin" valueType="num">
                                      <p:cBhvr>
                                        <p:cTn id="9" dur="1000" fill="hold"/>
                                        <p:tgtEl>
                                          <p:spTgt spid="14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145"/>
                                        </p:tgtEl>
                                        <p:attrNameLst>
                                          <p:attrName>style.visibility</p:attrName>
                                        </p:attrNameLst>
                                      </p:cBhvr>
                                      <p:to>
                                        <p:strVal val="visible"/>
                                      </p:to>
                                    </p:set>
                                    <p:anim calcmode="lin" valueType="num">
                                      <p:cBhvr>
                                        <p:cTn id="22" dur="1000" fill="hold"/>
                                        <p:tgtEl>
                                          <p:spTgt spid="145"/>
                                        </p:tgtEl>
                                        <p:attrNameLst>
                                          <p:attrName>ppt_w</p:attrName>
                                        </p:attrNameLst>
                                      </p:cBhvr>
                                      <p:tavLst>
                                        <p:tav tm="0">
                                          <p:val>
                                            <p:fltVal val="0"/>
                                          </p:val>
                                        </p:tav>
                                        <p:tav tm="100000">
                                          <p:val>
                                            <p:strVal val="#ppt_w"/>
                                          </p:val>
                                        </p:tav>
                                      </p:tavLst>
                                    </p:anim>
                                    <p:anim calcmode="lin" valueType="num">
                                      <p:cBhvr>
                                        <p:cTn id="23" dur="1000" fill="hold"/>
                                        <p:tgtEl>
                                          <p:spTgt spid="145"/>
                                        </p:tgtEl>
                                        <p:attrNameLst>
                                          <p:attrName>ppt_h</p:attrName>
                                        </p:attrNameLst>
                                      </p:cBhvr>
                                      <p:tavLst>
                                        <p:tav tm="0">
                                          <p:val>
                                            <p:fltVal val="0"/>
                                          </p:val>
                                        </p:tav>
                                        <p:tav tm="100000">
                                          <p:val>
                                            <p:strVal val="#ppt_h"/>
                                          </p:val>
                                        </p:tav>
                                      </p:tavLst>
                                    </p:anim>
                                    <p:anim calcmode="lin" valueType="num">
                                      <p:cBhvr>
                                        <p:cTn id="24" dur="1000" fill="hold"/>
                                        <p:tgtEl>
                                          <p:spTgt spid="145"/>
                                        </p:tgtEl>
                                        <p:attrNameLst>
                                          <p:attrName>style.rotation</p:attrName>
                                        </p:attrNameLst>
                                      </p:cBhvr>
                                      <p:tavLst>
                                        <p:tav tm="0">
                                          <p:val>
                                            <p:fltVal val="90"/>
                                          </p:val>
                                        </p:tav>
                                        <p:tav tm="100000">
                                          <p:val>
                                            <p:fltVal val="0"/>
                                          </p:val>
                                        </p:tav>
                                      </p:tavLst>
                                    </p:anim>
                                    <p:animEffect transition="in" filter="fade">
                                      <p:cBhvr>
                                        <p:cTn id="25" dur="10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build="p"/>
      <p:bldP spid="14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1765876f2c8_1_16"/>
          <p:cNvSpPr txBox="1">
            <a:spLocks noGrp="1"/>
          </p:cNvSpPr>
          <p:nvPr>
            <p:ph type="title"/>
          </p:nvPr>
        </p:nvSpPr>
        <p:spPr>
          <a:xfrm>
            <a:off x="609665" y="1566507"/>
            <a:ext cx="10799700" cy="19107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dirty="0"/>
              <a:t>QUESTIONS?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8"/>
                                        </p:tgtEl>
                                        <p:attrNameLst>
                                          <p:attrName>style.visibility</p:attrName>
                                        </p:attrNameLst>
                                      </p:cBhvr>
                                      <p:to>
                                        <p:strVal val="visible"/>
                                      </p:to>
                                    </p:set>
                                    <p:anim calcmode="lin" valueType="num">
                                      <p:cBhvr additive="base">
                                        <p:cTn id="7" dur="500" fill="hold"/>
                                        <p:tgtEl>
                                          <p:spTgt spid="138"/>
                                        </p:tgtEl>
                                        <p:attrNameLst>
                                          <p:attrName>ppt_x</p:attrName>
                                        </p:attrNameLst>
                                      </p:cBhvr>
                                      <p:tavLst>
                                        <p:tav tm="0">
                                          <p:val>
                                            <p:strVal val="#ppt_x"/>
                                          </p:val>
                                        </p:tav>
                                        <p:tav tm="100000">
                                          <p:val>
                                            <p:strVal val="#ppt_x"/>
                                          </p:val>
                                        </p:tav>
                                      </p:tavLst>
                                    </p:anim>
                                    <p:anim calcmode="lin" valueType="num">
                                      <p:cBhvr additive="base">
                                        <p:cTn id="8" dur="500" fill="hold"/>
                                        <p:tgtEl>
                                          <p:spTgt spid="1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765f318c66_0_43"/>
          <p:cNvSpPr txBox="1">
            <a:spLocks noGrp="1"/>
          </p:cNvSpPr>
          <p:nvPr>
            <p:ph type="body" idx="1"/>
          </p:nvPr>
        </p:nvSpPr>
        <p:spPr>
          <a:xfrm>
            <a:off x="699248" y="3324431"/>
            <a:ext cx="10771800" cy="1500300"/>
          </a:xfrm>
          <a:prstGeom prst="rect">
            <a:avLst/>
          </a:prstGeom>
        </p:spPr>
        <p:txBody>
          <a:bodyPr spcFirstLastPara="1" wrap="square" lIns="91425" tIns="45700" rIns="91425" bIns="45700" anchor="t" anchorCtr="0">
            <a:noAutofit/>
          </a:bodyPr>
          <a:lstStyle/>
          <a:p>
            <a:pPr marL="0" lvl="0" indent="0" algn="ctr" rtl="0">
              <a:spcBef>
                <a:spcPts val="1000"/>
              </a:spcBef>
              <a:spcAft>
                <a:spcPts val="0"/>
              </a:spcAft>
              <a:buNone/>
            </a:pPr>
          </a:p>
        </p:txBody>
      </p:sp>
      <p:sp>
        <p:nvSpPr>
          <p:cNvPr id="151" name="Google Shape;151;g1765f318c66_0_43"/>
          <p:cNvSpPr txBox="1">
            <a:spLocks noGrp="1"/>
          </p:cNvSpPr>
          <p:nvPr>
            <p:ph type="title"/>
          </p:nvPr>
        </p:nvSpPr>
        <p:spPr>
          <a:xfrm>
            <a:off x="690040" y="1204857"/>
            <a:ext cx="10799700" cy="19107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dirty="0"/>
              <a:t>! THANK YOU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wipe(down)">
                                      <p:cBhvr>
                                        <p:cTn id="7" dur="580">
                                          <p:stCondLst>
                                            <p:cond delay="0"/>
                                          </p:stCondLst>
                                        </p:cTn>
                                        <p:tgtEl>
                                          <p:spTgt spid="151"/>
                                        </p:tgtEl>
                                      </p:cBhvr>
                                    </p:animEffect>
                                    <p:anim calcmode="lin" valueType="num">
                                      <p:cBhvr>
                                        <p:cTn id="8" dur="1822" tmFilter="0,0; 0.14,0.36; 0.43,0.73; 0.71,0.91; 1.0,1.0">
                                          <p:stCondLst>
                                            <p:cond delay="0"/>
                                          </p:stCondLst>
                                        </p:cTn>
                                        <p:tgtEl>
                                          <p:spTgt spid="15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1"/>
                                        </p:tgtEl>
                                        <p:attrNameLst>
                                          <p:attrName>ppt_y</p:attrName>
                                        </p:attrNameLst>
                                      </p:cBhvr>
                                      <p:tavLst>
                                        <p:tav tm="0" fmla="#ppt_y-sin(pi*$)/81">
                                          <p:val>
                                            <p:fltVal val="0"/>
                                          </p:val>
                                        </p:tav>
                                        <p:tav tm="100000">
                                          <p:val>
                                            <p:fltVal val="1"/>
                                          </p:val>
                                        </p:tav>
                                      </p:tavLst>
                                    </p:anim>
                                    <p:animScale>
                                      <p:cBhvr>
                                        <p:cTn id="13" dur="26">
                                          <p:stCondLst>
                                            <p:cond delay="650"/>
                                          </p:stCondLst>
                                        </p:cTn>
                                        <p:tgtEl>
                                          <p:spTgt spid="151"/>
                                        </p:tgtEl>
                                      </p:cBhvr>
                                      <p:to x="100000" y="60000"/>
                                    </p:animScale>
                                    <p:animScale>
                                      <p:cBhvr>
                                        <p:cTn id="14" dur="166" decel="50000">
                                          <p:stCondLst>
                                            <p:cond delay="676"/>
                                          </p:stCondLst>
                                        </p:cTn>
                                        <p:tgtEl>
                                          <p:spTgt spid="151"/>
                                        </p:tgtEl>
                                      </p:cBhvr>
                                      <p:to x="100000" y="100000"/>
                                    </p:animScale>
                                    <p:animScale>
                                      <p:cBhvr>
                                        <p:cTn id="15" dur="26">
                                          <p:stCondLst>
                                            <p:cond delay="1312"/>
                                          </p:stCondLst>
                                        </p:cTn>
                                        <p:tgtEl>
                                          <p:spTgt spid="151"/>
                                        </p:tgtEl>
                                      </p:cBhvr>
                                      <p:to x="100000" y="80000"/>
                                    </p:animScale>
                                    <p:animScale>
                                      <p:cBhvr>
                                        <p:cTn id="16" dur="166" decel="50000">
                                          <p:stCondLst>
                                            <p:cond delay="1338"/>
                                          </p:stCondLst>
                                        </p:cTn>
                                        <p:tgtEl>
                                          <p:spTgt spid="151"/>
                                        </p:tgtEl>
                                      </p:cBhvr>
                                      <p:to x="100000" y="100000"/>
                                    </p:animScale>
                                    <p:animScale>
                                      <p:cBhvr>
                                        <p:cTn id="17" dur="26">
                                          <p:stCondLst>
                                            <p:cond delay="1642"/>
                                          </p:stCondLst>
                                        </p:cTn>
                                        <p:tgtEl>
                                          <p:spTgt spid="151"/>
                                        </p:tgtEl>
                                      </p:cBhvr>
                                      <p:to x="100000" y="90000"/>
                                    </p:animScale>
                                    <p:animScale>
                                      <p:cBhvr>
                                        <p:cTn id="18" dur="166" decel="50000">
                                          <p:stCondLst>
                                            <p:cond delay="1668"/>
                                          </p:stCondLst>
                                        </p:cTn>
                                        <p:tgtEl>
                                          <p:spTgt spid="151"/>
                                        </p:tgtEl>
                                      </p:cBhvr>
                                      <p:to x="100000" y="100000"/>
                                    </p:animScale>
                                    <p:animScale>
                                      <p:cBhvr>
                                        <p:cTn id="19" dur="26">
                                          <p:stCondLst>
                                            <p:cond delay="1808"/>
                                          </p:stCondLst>
                                        </p:cTn>
                                        <p:tgtEl>
                                          <p:spTgt spid="151"/>
                                        </p:tgtEl>
                                      </p:cBhvr>
                                      <p:to x="100000" y="95000"/>
                                    </p:animScale>
                                    <p:animScale>
                                      <p:cBhvr>
                                        <p:cTn id="20" dur="166" decel="50000">
                                          <p:stCondLst>
                                            <p:cond delay="1834"/>
                                          </p:stCondLst>
                                        </p:cTn>
                                        <p:tgtEl>
                                          <p:spTgt spid="15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a:spLocks noGrp="1"/>
          </p:cNvSpPr>
          <p:nvPr>
            <p:ph type="body" idx="1"/>
          </p:nvPr>
        </p:nvSpPr>
        <p:spPr>
          <a:xfrm>
            <a:off x="838200" y="1203152"/>
            <a:ext cx="10515600" cy="4096981"/>
          </a:xfrm>
          <a:prstGeom prst="rect">
            <a:avLst/>
          </a:prstGeom>
          <a:noFill/>
          <a:ln>
            <a:noFill/>
          </a:ln>
        </p:spPr>
        <p:txBody>
          <a:bodyPr spcFirstLastPara="1" wrap="square" lIns="91425" tIns="45700" rIns="91425" bIns="45700" anchor="t" anchorCtr="0">
            <a:noAutofit/>
          </a:bodyPr>
          <a:lstStyle/>
          <a:p>
            <a:pPr marL="457200" lvl="0" indent="-457200" algn="just" rtl="0">
              <a:lnSpc>
                <a:spcPct val="90000"/>
              </a:lnSpc>
              <a:spcBef>
                <a:spcPts val="0"/>
              </a:spcBef>
              <a:spcAft>
                <a:spcPts val="0"/>
              </a:spcAft>
              <a:buClr>
                <a:srgbClr val="595959"/>
              </a:buClr>
              <a:buSzPts val="2500"/>
              <a:buFont typeface="Arial" panose="020B0604020202020204"/>
              <a:buChar char="•"/>
            </a:pPr>
            <a:r>
              <a:rPr lang="en-US" sz="2500" dirty="0">
                <a:solidFill>
                  <a:schemeClr val="tx1"/>
                </a:solidFill>
              </a:rPr>
              <a:t>In the US, stroke is one of the main causes of mortality and disability. A stroke may happen to anybody, regardless of age or background. </a:t>
            </a:r>
            <a:endParaRPr dirty="0">
              <a:solidFill>
                <a:schemeClr val="tx1"/>
              </a:solidFill>
            </a:endParaRPr>
          </a:p>
          <a:p>
            <a:pPr marL="457200" lvl="0" indent="-457200" algn="just" rtl="0">
              <a:lnSpc>
                <a:spcPct val="90000"/>
              </a:lnSpc>
              <a:spcBef>
                <a:spcPts val="1000"/>
              </a:spcBef>
              <a:spcAft>
                <a:spcPts val="0"/>
              </a:spcAft>
              <a:buClr>
                <a:srgbClr val="595959"/>
              </a:buClr>
              <a:buSzPts val="2500"/>
              <a:buFont typeface="Arial" panose="020B0604020202020204"/>
              <a:buChar char="•"/>
            </a:pPr>
            <a:r>
              <a:rPr lang="en-US" sz="2500" dirty="0">
                <a:solidFill>
                  <a:schemeClr val="tx1"/>
                </a:solidFill>
              </a:rPr>
              <a:t>Approximately 795,000 individuals in the US suffer strokes each year, and 137,000 of them face death, according to the National Institutes of Health (NIH), US Department of Health and Human Services.</a:t>
            </a:r>
            <a:endParaRPr dirty="0">
              <a:solidFill>
                <a:schemeClr val="tx1"/>
              </a:solidFill>
            </a:endParaRPr>
          </a:p>
          <a:p>
            <a:pPr marL="457200" lvl="0" indent="-457200" algn="just" rtl="0">
              <a:lnSpc>
                <a:spcPct val="90000"/>
              </a:lnSpc>
              <a:spcBef>
                <a:spcPts val="1000"/>
              </a:spcBef>
              <a:spcAft>
                <a:spcPts val="0"/>
              </a:spcAft>
              <a:buClr>
                <a:srgbClr val="595959"/>
              </a:buClr>
              <a:buSzPts val="2500"/>
              <a:buFont typeface="Arial" panose="020B0604020202020204"/>
              <a:buChar char="•"/>
            </a:pPr>
            <a:r>
              <a:rPr lang="en-US" sz="2500" dirty="0">
                <a:solidFill>
                  <a:schemeClr val="tx1"/>
                </a:solidFill>
              </a:rPr>
              <a:t>According to the World Health Organization (WHO) stroke is the 2nd leading cause of death globally, responsible for approximately 11% of total deaths.</a:t>
            </a:r>
            <a:endParaRPr dirty="0">
              <a:solidFill>
                <a:schemeClr val="tx1"/>
              </a:solidFill>
            </a:endParaRPr>
          </a:p>
          <a:p>
            <a:pPr marL="457200" lvl="0" indent="-298450" algn="l" rtl="0">
              <a:lnSpc>
                <a:spcPct val="90000"/>
              </a:lnSpc>
              <a:spcBef>
                <a:spcPts val="1000"/>
              </a:spcBef>
              <a:spcAft>
                <a:spcPts val="0"/>
              </a:spcAft>
              <a:buClr>
                <a:srgbClr val="595959"/>
              </a:buClr>
              <a:buSzPts val="2500"/>
              <a:buFont typeface="Arial" panose="020B0604020202020204"/>
              <a:buNone/>
            </a:pPr>
            <a:endParaRPr sz="2500" dirty="0"/>
          </a:p>
          <a:p>
            <a:pPr marL="0" lvl="0" indent="0" algn="l" rtl="0">
              <a:lnSpc>
                <a:spcPct val="90000"/>
              </a:lnSpc>
              <a:spcBef>
                <a:spcPts val="1000"/>
              </a:spcBef>
              <a:spcAft>
                <a:spcPts val="0"/>
              </a:spcAft>
              <a:buClr>
                <a:srgbClr val="595959"/>
              </a:buClr>
              <a:buSzPts val="2500"/>
              <a:buNone/>
            </a:pPr>
            <a:r>
              <a:rPr lang="en-US" sz="2500" dirty="0">
                <a:solidFill>
                  <a:schemeClr val="tx1"/>
                </a:solidFill>
              </a:rPr>
              <a:t>Ref: </a:t>
            </a:r>
            <a:r>
              <a:rPr lang="en-US" sz="2500" u="sng" dirty="0">
                <a:solidFill>
                  <a:schemeClr val="hlink"/>
                </a:solidFill>
                <a:hlinkClick r:id="rId1"/>
              </a:rPr>
              <a:t>https://www.nichd.nih.gov/health/topics/stroke/conditioninfo/risk</a:t>
            </a:r>
            <a:endParaRPr sz="2500" dirty="0"/>
          </a:p>
        </p:txBody>
      </p:sp>
      <p:sp>
        <p:nvSpPr>
          <p:cNvPr id="60" name="Google Shape;60;p2"/>
          <p:cNvSpPr txBox="1">
            <a:spLocks noGrp="1"/>
          </p:cNvSpPr>
          <p:nvPr>
            <p:ph type="title"/>
          </p:nvPr>
        </p:nvSpPr>
        <p:spPr>
          <a:xfrm>
            <a:off x="838200" y="228082"/>
            <a:ext cx="10483326" cy="97507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2800"/>
              <a:buFont typeface="Arial" panose="020B0604020202020204"/>
              <a:buNone/>
            </a:pPr>
            <a:r>
              <a:rPr lang="en-US" sz="2800" dirty="0"/>
              <a:t>Why brain stroke data?</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 calcmode="lin" valueType="num">
                                      <p:cBhvr additive="base">
                                        <p:cTn id="12" dur="1000"/>
                                        <p:tgtEl>
                                          <p:spTgt spid="5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body" idx="1"/>
          </p:nvPr>
        </p:nvSpPr>
        <p:spPr>
          <a:xfrm>
            <a:off x="838199" y="1101552"/>
            <a:ext cx="10999839" cy="4198581"/>
          </a:xfrm>
          <a:prstGeom prst="rect">
            <a:avLst/>
          </a:prstGeom>
          <a:noFill/>
          <a:ln>
            <a:noFill/>
          </a:ln>
        </p:spPr>
        <p:txBody>
          <a:bodyPr spcFirstLastPara="1" wrap="square" lIns="91425" tIns="45700" rIns="91425" bIns="45700" anchor="t" anchorCtr="0">
            <a:noAutofit/>
          </a:bodyPr>
          <a:lstStyle/>
          <a:p>
            <a:pPr marL="457200" lvl="0" indent="-387350" algn="just" rtl="0">
              <a:lnSpc>
                <a:spcPct val="90000"/>
              </a:lnSpc>
              <a:spcBef>
                <a:spcPts val="0"/>
              </a:spcBef>
              <a:spcAft>
                <a:spcPts val="0"/>
              </a:spcAft>
              <a:buClr>
                <a:schemeClr val="dk1"/>
              </a:buClr>
              <a:buSzPts val="2500"/>
              <a:buChar char="●"/>
            </a:pPr>
            <a:r>
              <a:rPr lang="en-US" sz="2500" dirty="0">
                <a:solidFill>
                  <a:schemeClr val="dk1"/>
                </a:solidFill>
              </a:rPr>
              <a:t>This dataset is used to predict whether a patient is likely to get a stroke based on the input parameters like gender, age, various diseases, and smoking status. </a:t>
            </a:r>
            <a:endParaRPr lang="en-US" sz="2500" dirty="0">
              <a:solidFill>
                <a:schemeClr val="dk1"/>
              </a:solidFill>
            </a:endParaRPr>
          </a:p>
          <a:p>
            <a:pPr marL="69850" lvl="0" indent="0">
              <a:spcBef>
                <a:spcPts val="0"/>
              </a:spcBef>
              <a:buClr>
                <a:schemeClr val="dk1"/>
              </a:buClr>
              <a:buSzPts val="2500"/>
            </a:pPr>
            <a:r>
              <a:rPr lang="en-US" sz="1800" dirty="0">
                <a:solidFill>
                  <a:schemeClr val="dk1"/>
                </a:solidFill>
              </a:rPr>
              <a:t>      Source: </a:t>
            </a:r>
            <a:r>
              <a:rPr lang="en-US" sz="1800" dirty="0">
                <a:solidFill>
                  <a:schemeClr val="dk1"/>
                </a:solidFill>
                <a:hlinkClick r:id="rId1"/>
              </a:rPr>
              <a:t>Kaggle</a:t>
            </a:r>
            <a:r>
              <a:rPr lang="en-US" sz="1800" dirty="0">
                <a:solidFill>
                  <a:schemeClr val="dk1"/>
                </a:solidFill>
              </a:rPr>
              <a:t>.</a:t>
            </a:r>
            <a:endParaRPr lang="en-US" sz="1800" dirty="0">
              <a:solidFill>
                <a:schemeClr val="dk1"/>
              </a:solidFill>
            </a:endParaRPr>
          </a:p>
          <a:p>
            <a:pPr marL="69850" lvl="0" indent="0">
              <a:spcBef>
                <a:spcPts val="0"/>
              </a:spcBef>
              <a:buClr>
                <a:schemeClr val="dk1"/>
              </a:buClr>
              <a:buSzPts val="2500"/>
            </a:pPr>
            <a:endParaRPr sz="2500" dirty="0">
              <a:solidFill>
                <a:schemeClr val="dk1"/>
              </a:solidFill>
            </a:endParaRPr>
          </a:p>
          <a:p>
            <a:pPr marL="457200" lvl="0" indent="-387350" algn="just" rtl="0">
              <a:lnSpc>
                <a:spcPct val="90000"/>
              </a:lnSpc>
              <a:spcBef>
                <a:spcPts val="0"/>
              </a:spcBef>
              <a:spcAft>
                <a:spcPts val="0"/>
              </a:spcAft>
              <a:buClr>
                <a:schemeClr val="dk1"/>
              </a:buClr>
              <a:buSzPts val="2500"/>
              <a:buChar char="●"/>
            </a:pPr>
            <a:r>
              <a:rPr lang="en-US" sz="2500" dirty="0">
                <a:solidFill>
                  <a:schemeClr val="dk1"/>
                </a:solidFill>
              </a:rPr>
              <a:t>Each row in the data provides relevant information about the patient.</a:t>
            </a:r>
            <a:endParaRPr sz="2500" dirty="0">
              <a:solidFill>
                <a:schemeClr val="dk1"/>
              </a:solidFill>
            </a:endParaRPr>
          </a:p>
          <a:p>
            <a:pPr marL="0" lvl="0" indent="0" algn="l" rtl="0">
              <a:lnSpc>
                <a:spcPct val="90000"/>
              </a:lnSpc>
              <a:spcBef>
                <a:spcPts val="0"/>
              </a:spcBef>
              <a:spcAft>
                <a:spcPts val="0"/>
              </a:spcAft>
              <a:buNone/>
            </a:pPr>
            <a:endParaRPr sz="2500" dirty="0"/>
          </a:p>
          <a:p>
            <a:pPr marL="0" lvl="0" indent="0" algn="l" rtl="0">
              <a:lnSpc>
                <a:spcPct val="90000"/>
              </a:lnSpc>
              <a:spcBef>
                <a:spcPts val="0"/>
              </a:spcBef>
              <a:spcAft>
                <a:spcPts val="0"/>
              </a:spcAft>
              <a:buNone/>
            </a:pPr>
            <a:endParaRPr sz="2500" dirty="0"/>
          </a:p>
        </p:txBody>
      </p:sp>
      <p:sp>
        <p:nvSpPr>
          <p:cNvPr id="66" name="Google Shape;66;p3"/>
          <p:cNvSpPr txBox="1">
            <a:spLocks noGrp="1"/>
          </p:cNvSpPr>
          <p:nvPr>
            <p:ph type="title"/>
          </p:nvPr>
        </p:nvSpPr>
        <p:spPr>
          <a:xfrm>
            <a:off x="838200" y="126482"/>
            <a:ext cx="10483326" cy="97507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2800"/>
              <a:buFont typeface="Arial" panose="020B0604020202020204"/>
              <a:buNone/>
            </a:pPr>
            <a:r>
              <a:rPr lang="en-US" sz="2800" dirty="0"/>
              <a:t>About the Dataset</a:t>
            </a:r>
            <a:endParaRPr dirty="0"/>
          </a:p>
        </p:txBody>
      </p:sp>
      <p:graphicFrame>
        <p:nvGraphicFramePr>
          <p:cNvPr id="67" name="Google Shape;67;p3"/>
          <p:cNvGraphicFramePr/>
          <p:nvPr/>
        </p:nvGraphicFramePr>
        <p:xfrm>
          <a:off x="952500" y="3423025"/>
          <a:ext cx="10287000" cy="1475975"/>
        </p:xfrm>
        <a:graphic>
          <a:graphicData uri="http://schemas.openxmlformats.org/drawingml/2006/table">
            <a:tbl>
              <a:tblPr>
                <a:noFill/>
                <a:tableStyleId>{41D08186-B974-4A6E-871F-09170A1AC1D4}</a:tableStyleId>
              </a:tblPr>
              <a:tblGrid>
                <a:gridCol w="2057400"/>
                <a:gridCol w="2057400"/>
                <a:gridCol w="2057400"/>
                <a:gridCol w="2057400"/>
                <a:gridCol w="2057400"/>
              </a:tblGrid>
              <a:tr h="706525">
                <a:tc>
                  <a:txBody>
                    <a:bodyPr/>
                    <a:lstStyle/>
                    <a:p>
                      <a:pPr marL="0" lvl="0" indent="0" algn="ctr" rtl="0">
                        <a:spcBef>
                          <a:spcPts val="0"/>
                        </a:spcBef>
                        <a:spcAft>
                          <a:spcPts val="0"/>
                        </a:spcAft>
                        <a:buNone/>
                      </a:pPr>
                      <a:r>
                        <a:rPr lang="en-US"/>
                        <a:t>Gender</a:t>
                      </a:r>
                      <a:endParaRPr lang="en-US"/>
                    </a:p>
                  </a:txBody>
                  <a:tcPr marL="91425" marR="91425" marT="91425" marB="91425" anchor="ctr"/>
                </a:tc>
                <a:tc>
                  <a:txBody>
                    <a:bodyPr/>
                    <a:lstStyle/>
                    <a:p>
                      <a:pPr marL="0" lvl="0" indent="0" algn="ctr" rtl="0">
                        <a:spcBef>
                          <a:spcPts val="0"/>
                        </a:spcBef>
                        <a:spcAft>
                          <a:spcPts val="0"/>
                        </a:spcAft>
                        <a:buNone/>
                      </a:pPr>
                      <a:r>
                        <a:rPr lang="en-US" dirty="0"/>
                        <a:t>Age</a:t>
                      </a:r>
                      <a:endParaRPr dirty="0"/>
                    </a:p>
                  </a:txBody>
                  <a:tcPr marL="91425" marR="91425" marT="91425" marB="91425" anchor="ctr"/>
                </a:tc>
                <a:tc>
                  <a:txBody>
                    <a:bodyPr/>
                    <a:lstStyle/>
                    <a:p>
                      <a:pPr marL="0" lvl="0" indent="0" algn="ctr" rtl="0">
                        <a:spcBef>
                          <a:spcPts val="0"/>
                        </a:spcBef>
                        <a:spcAft>
                          <a:spcPts val="0"/>
                        </a:spcAft>
                        <a:buNone/>
                      </a:pPr>
                      <a:r>
                        <a:rPr lang="en-US" dirty="0" err="1"/>
                        <a:t>Heart_disease</a:t>
                      </a:r>
                      <a:endParaRPr dirty="0"/>
                    </a:p>
                  </a:txBody>
                  <a:tcPr marL="91425" marR="91425" marT="91425" marB="91425" anchor="ctr"/>
                </a:tc>
                <a:tc>
                  <a:txBody>
                    <a:bodyPr/>
                    <a:lstStyle/>
                    <a:p>
                      <a:pPr marL="0" lvl="0" indent="0" algn="ctr" rtl="0">
                        <a:spcBef>
                          <a:spcPts val="0"/>
                        </a:spcBef>
                        <a:spcAft>
                          <a:spcPts val="0"/>
                        </a:spcAft>
                        <a:buNone/>
                      </a:pPr>
                      <a:r>
                        <a:rPr lang="en-US"/>
                        <a:t>BMI</a:t>
                      </a:r>
                      <a:endParaRPr lang="en-US"/>
                    </a:p>
                  </a:txBody>
                  <a:tcPr marL="91425" marR="91425" marT="91425" marB="91425" anchor="ctr"/>
                </a:tc>
                <a:tc>
                  <a:txBody>
                    <a:bodyPr/>
                    <a:lstStyle/>
                    <a:p>
                      <a:pPr marL="0" lvl="0" indent="0" algn="ctr" rtl="0">
                        <a:spcBef>
                          <a:spcPts val="0"/>
                        </a:spcBef>
                        <a:spcAft>
                          <a:spcPts val="0"/>
                        </a:spcAft>
                        <a:buNone/>
                      </a:pPr>
                      <a:r>
                        <a:rPr lang="en-US"/>
                        <a:t>Hypertension</a:t>
                      </a:r>
                      <a:endParaRPr lang="en-US"/>
                    </a:p>
                  </a:txBody>
                  <a:tcPr marL="91425" marR="91425" marT="91425" marB="91425" anchor="ctr"/>
                </a:tc>
              </a:tr>
              <a:tr h="769450">
                <a:tc>
                  <a:txBody>
                    <a:bodyPr/>
                    <a:lstStyle/>
                    <a:p>
                      <a:pPr marL="0" lvl="0" indent="0" algn="ctr" rtl="0">
                        <a:spcBef>
                          <a:spcPts val="0"/>
                        </a:spcBef>
                        <a:spcAft>
                          <a:spcPts val="0"/>
                        </a:spcAft>
                        <a:buNone/>
                      </a:pPr>
                      <a:r>
                        <a:rPr lang="en-US"/>
                        <a:t>Avg Glucose Level</a:t>
                      </a:r>
                      <a:endParaRPr lang="en-US"/>
                    </a:p>
                  </a:txBody>
                  <a:tcPr marL="91425" marR="91425" marT="91425" marB="91425" anchor="ctr"/>
                </a:tc>
                <a:tc>
                  <a:txBody>
                    <a:bodyPr/>
                    <a:lstStyle/>
                    <a:p>
                      <a:pPr marL="0" lvl="0" indent="0" algn="ctr" rtl="0">
                        <a:spcBef>
                          <a:spcPts val="0"/>
                        </a:spcBef>
                        <a:spcAft>
                          <a:spcPts val="0"/>
                        </a:spcAft>
                        <a:buNone/>
                      </a:pPr>
                      <a:r>
                        <a:rPr lang="en-US"/>
                        <a:t>Ever_married</a:t>
                      </a:r>
                      <a:endParaRPr lang="en-US"/>
                    </a:p>
                  </a:txBody>
                  <a:tcPr marL="91425" marR="91425" marT="91425" marB="91425" anchor="ctr"/>
                </a:tc>
                <a:tc>
                  <a:txBody>
                    <a:bodyPr/>
                    <a:lstStyle/>
                    <a:p>
                      <a:pPr marL="0" lvl="0" indent="0" algn="ctr" rtl="0">
                        <a:spcBef>
                          <a:spcPts val="0"/>
                        </a:spcBef>
                        <a:spcAft>
                          <a:spcPts val="0"/>
                        </a:spcAft>
                        <a:buNone/>
                      </a:pPr>
                      <a:r>
                        <a:rPr lang="en-US"/>
                        <a:t>Work_Type</a:t>
                      </a:r>
                      <a:endParaRPr lang="en-US"/>
                    </a:p>
                  </a:txBody>
                  <a:tcPr marL="91425" marR="91425" marT="91425" marB="91425" anchor="ctr"/>
                </a:tc>
                <a:tc>
                  <a:txBody>
                    <a:bodyPr/>
                    <a:lstStyle/>
                    <a:p>
                      <a:pPr marL="0" lvl="0" indent="0" algn="ctr" rtl="0">
                        <a:spcBef>
                          <a:spcPts val="0"/>
                        </a:spcBef>
                        <a:spcAft>
                          <a:spcPts val="0"/>
                        </a:spcAft>
                        <a:buNone/>
                      </a:pPr>
                      <a:r>
                        <a:rPr lang="en-US"/>
                        <a:t>Residence_Type</a:t>
                      </a:r>
                      <a:endParaRPr lang="en-US"/>
                    </a:p>
                  </a:txBody>
                  <a:tcPr marL="91425" marR="91425" marT="91425" marB="91425" anchor="ctr"/>
                </a:tc>
                <a:tc>
                  <a:txBody>
                    <a:bodyPr/>
                    <a:lstStyle/>
                    <a:p>
                      <a:pPr marL="0" lvl="0" indent="0" algn="ctr" rtl="0">
                        <a:spcBef>
                          <a:spcPts val="0"/>
                        </a:spcBef>
                        <a:spcAft>
                          <a:spcPts val="0"/>
                        </a:spcAft>
                        <a:buNone/>
                      </a:pPr>
                      <a:r>
                        <a:rPr lang="en-US" b="1" dirty="0">
                          <a:solidFill>
                            <a:srgbClr val="FF0000"/>
                          </a:solidFill>
                        </a:rPr>
                        <a:t>Stroke - Target</a:t>
                      </a:r>
                      <a:endParaRPr b="1" dirty="0">
                        <a:solidFill>
                          <a:srgbClr val="FF0000"/>
                        </a:solidFill>
                      </a:endParaRPr>
                    </a:p>
                  </a:txBody>
                  <a:tcPr marL="91425" marR="91425" marT="91425" marB="91425"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5">
                                            <p:txEl>
                                              <p:pRg st="0" end="0"/>
                                            </p:txEl>
                                          </p:spTgt>
                                        </p:tgtEl>
                                        <p:attrNameLst>
                                          <p:attrName>style.visibility</p:attrName>
                                        </p:attrNameLst>
                                      </p:cBhvr>
                                      <p:to>
                                        <p:strVal val="visible"/>
                                      </p:to>
                                    </p:set>
                                    <p:anim calcmode="lin" valueType="num">
                                      <p:cBhvr additive="base">
                                        <p:cTn id="11"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5">
                                            <p:txEl>
                                              <p:pRg st="1" end="1"/>
                                            </p:txEl>
                                          </p:spTgt>
                                        </p:tgtEl>
                                        <p:attrNameLst>
                                          <p:attrName>style.visibility</p:attrName>
                                        </p:attrNameLst>
                                      </p:cBhvr>
                                      <p:to>
                                        <p:strVal val="visible"/>
                                      </p:to>
                                    </p:set>
                                    <p:anim calcmode="lin" valueType="num">
                                      <p:cBhvr additive="base">
                                        <p:cTn id="17" dur="500" fill="hold"/>
                                        <p:tgtEl>
                                          <p:spTgt spid="6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5">
                                            <p:txEl>
                                              <p:pRg st="3" end="3"/>
                                            </p:txEl>
                                          </p:spTgt>
                                        </p:tgtEl>
                                        <p:attrNameLst>
                                          <p:attrName>style.visibility</p:attrName>
                                        </p:attrNameLst>
                                      </p:cBhvr>
                                      <p:to>
                                        <p:strVal val="visible"/>
                                      </p:to>
                                    </p:set>
                                    <p:anim calcmode="lin" valueType="num">
                                      <p:cBhvr additive="base">
                                        <p:cTn id="23" dur="500" fill="hold"/>
                                        <p:tgtEl>
                                          <p:spTgt spid="6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67"/>
                                        </p:tgtEl>
                                        <p:attrNameLst>
                                          <p:attrName>style.visibility</p:attrName>
                                        </p:attrNameLst>
                                      </p:cBhvr>
                                      <p:to>
                                        <p:strVal val="visible"/>
                                      </p:to>
                                    </p:set>
                                    <p:animEffect transition="in" filter="barn(inVertical)">
                                      <p:cBhvr>
                                        <p:cTn id="29"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build="p"/>
      <p:bldP spid="6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0474" y="292830"/>
            <a:ext cx="10483326" cy="975070"/>
          </a:xfrm>
        </p:spPr>
        <p:txBody>
          <a:bodyPr/>
          <a:lstStyle/>
          <a:p>
            <a:pPr algn="ctr"/>
            <a:r>
              <a:rPr lang="en-US" sz="2800" dirty="0"/>
              <a:t>Summary of the dataset</a:t>
            </a:r>
            <a:endParaRPr lang="en-US" sz="2800" dirty="0"/>
          </a:p>
        </p:txBody>
      </p:sp>
      <p:pic>
        <p:nvPicPr>
          <p:cNvPr id="5" name="Picture 4"/>
          <p:cNvPicPr>
            <a:picLocks noChangeAspect="1"/>
          </p:cNvPicPr>
          <p:nvPr/>
        </p:nvPicPr>
        <p:blipFill>
          <a:blip r:embed="rId1"/>
          <a:stretch>
            <a:fillRect/>
          </a:stretch>
        </p:blipFill>
        <p:spPr>
          <a:xfrm>
            <a:off x="2469852" y="1757680"/>
            <a:ext cx="7121188" cy="30581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4"/>
          <p:cNvSpPr txBox="1">
            <a:spLocks noGrp="1"/>
          </p:cNvSpPr>
          <p:nvPr>
            <p:ph type="title"/>
          </p:nvPr>
        </p:nvSpPr>
        <p:spPr>
          <a:xfrm>
            <a:off x="854337" y="2453930"/>
            <a:ext cx="10483326" cy="97507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4000"/>
              <a:buFont typeface="Arial" panose="020B0604020202020204"/>
              <a:buNone/>
            </a:pPr>
            <a:r>
              <a:rPr lang="en-US"/>
              <a:t>Exploratory Data Analysis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down)">
                                      <p:cBhvr>
                                        <p:cTn id="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g1765f318c66_0_23"/>
          <p:cNvSpPr txBox="1">
            <a:spLocks noGrp="1"/>
          </p:cNvSpPr>
          <p:nvPr>
            <p:ph type="title"/>
          </p:nvPr>
        </p:nvSpPr>
        <p:spPr>
          <a:xfrm>
            <a:off x="854412" y="163492"/>
            <a:ext cx="10483200" cy="975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2500" dirty="0"/>
              <a:t>Distribution of the target variable</a:t>
            </a:r>
            <a:endParaRPr sz="2500" dirty="0"/>
          </a:p>
        </p:txBody>
      </p:sp>
      <p:pic>
        <p:nvPicPr>
          <p:cNvPr id="7" name="Picture 6"/>
          <p:cNvPicPr>
            <a:picLocks noChangeAspect="1"/>
          </p:cNvPicPr>
          <p:nvPr/>
        </p:nvPicPr>
        <p:blipFill>
          <a:blip r:embed="rId1"/>
          <a:stretch>
            <a:fillRect/>
          </a:stretch>
        </p:blipFill>
        <p:spPr>
          <a:xfrm>
            <a:off x="2772697" y="1138492"/>
            <a:ext cx="6577780" cy="44953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1000"/>
                                        <p:tgtEl>
                                          <p:spTgt spid="77"/>
                                        </p:tgtEl>
                                      </p:cBhvr>
                                    </p:animEffect>
                                    <p:anim calcmode="lin" valueType="num">
                                      <p:cBhvr>
                                        <p:cTn id="8" dur="1000" fill="hold"/>
                                        <p:tgtEl>
                                          <p:spTgt spid="77"/>
                                        </p:tgtEl>
                                        <p:attrNameLst>
                                          <p:attrName>ppt_x</p:attrName>
                                        </p:attrNameLst>
                                      </p:cBhvr>
                                      <p:tavLst>
                                        <p:tav tm="0">
                                          <p:val>
                                            <p:strVal val="#ppt_x"/>
                                          </p:val>
                                        </p:tav>
                                        <p:tav tm="100000">
                                          <p:val>
                                            <p:strVal val="#ppt_x"/>
                                          </p:val>
                                        </p:tav>
                                      </p:tavLst>
                                    </p:anim>
                                    <p:anim calcmode="lin" valueType="num">
                                      <p:cBhvr>
                                        <p:cTn id="9"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5"/>
          <p:cNvSpPr txBox="1">
            <a:spLocks noGrp="1"/>
          </p:cNvSpPr>
          <p:nvPr>
            <p:ph type="title"/>
          </p:nvPr>
        </p:nvSpPr>
        <p:spPr>
          <a:xfrm>
            <a:off x="508525" y="197800"/>
            <a:ext cx="10816500" cy="766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3F3F3F"/>
              </a:buClr>
              <a:buSzPts val="2800"/>
              <a:buFont typeface="Arial" panose="020B0604020202020204"/>
              <a:buNone/>
            </a:pPr>
            <a:r>
              <a:rPr lang="en-US" sz="2500" dirty="0"/>
              <a:t>Can the type of the job and smoking habit of a person cause stroke?</a:t>
            </a:r>
            <a:endParaRPr sz="2500" dirty="0"/>
          </a:p>
        </p:txBody>
      </p:sp>
      <p:sp>
        <p:nvSpPr>
          <p:cNvPr id="85" name="Google Shape;85;p5"/>
          <p:cNvSpPr txBox="1"/>
          <p:nvPr/>
        </p:nvSpPr>
        <p:spPr>
          <a:xfrm>
            <a:off x="0" y="5441450"/>
            <a:ext cx="492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This graph is for people who got stroke!</a:t>
            </a:r>
            <a:endParaRPr lang="en-US"/>
          </a:p>
        </p:txBody>
      </p:sp>
      <p:pic>
        <p:nvPicPr>
          <p:cNvPr id="3" name="Picture 2"/>
          <p:cNvPicPr>
            <a:picLocks noChangeAspect="1"/>
          </p:cNvPicPr>
          <p:nvPr/>
        </p:nvPicPr>
        <p:blipFill>
          <a:blip r:embed="rId1"/>
          <a:stretch>
            <a:fillRect/>
          </a:stretch>
        </p:blipFill>
        <p:spPr>
          <a:xfrm>
            <a:off x="2517058" y="1031491"/>
            <a:ext cx="7157884" cy="43430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down)">
                                      <p:cBhvr>
                                        <p:cTn id="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1765876f2c8_0_1"/>
          <p:cNvSpPr txBox="1"/>
          <p:nvPr/>
        </p:nvSpPr>
        <p:spPr>
          <a:xfrm>
            <a:off x="419475" y="653575"/>
            <a:ext cx="4278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t>Females</a:t>
            </a:r>
            <a:endParaRPr b="1" dirty="0"/>
          </a:p>
        </p:txBody>
      </p:sp>
      <p:sp>
        <p:nvSpPr>
          <p:cNvPr id="91" name="Google Shape;91;g1765876f2c8_0_1"/>
          <p:cNvSpPr txBox="1"/>
          <p:nvPr/>
        </p:nvSpPr>
        <p:spPr>
          <a:xfrm>
            <a:off x="6381250" y="653575"/>
            <a:ext cx="4278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a:t>Males</a:t>
            </a:r>
            <a:endParaRPr b="1"/>
          </a:p>
        </p:txBody>
      </p:sp>
      <p:pic>
        <p:nvPicPr>
          <p:cNvPr id="3" name="Picture 2"/>
          <p:cNvPicPr>
            <a:picLocks noChangeAspect="1"/>
          </p:cNvPicPr>
          <p:nvPr/>
        </p:nvPicPr>
        <p:blipFill>
          <a:blip r:embed="rId1"/>
          <a:stretch>
            <a:fillRect/>
          </a:stretch>
        </p:blipFill>
        <p:spPr>
          <a:xfrm>
            <a:off x="304799" y="1053775"/>
            <a:ext cx="5093111" cy="3448254"/>
          </a:xfrm>
          <a:prstGeom prst="rect">
            <a:avLst/>
          </a:prstGeom>
        </p:spPr>
      </p:pic>
      <p:pic>
        <p:nvPicPr>
          <p:cNvPr id="5" name="Picture 4"/>
          <p:cNvPicPr>
            <a:picLocks noChangeAspect="1"/>
          </p:cNvPicPr>
          <p:nvPr/>
        </p:nvPicPr>
        <p:blipFill>
          <a:blip r:embed="rId2"/>
          <a:stretch>
            <a:fillRect/>
          </a:stretch>
        </p:blipFill>
        <p:spPr>
          <a:xfrm>
            <a:off x="6096000" y="1053775"/>
            <a:ext cx="4896465" cy="344825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000"/>
                                        <p:tgtEl>
                                          <p:spTgt spid="90"/>
                                        </p:tgtEl>
                                      </p:cBhvr>
                                    </p:animEffect>
                                    <p:anim calcmode="lin" valueType="num">
                                      <p:cBhvr>
                                        <p:cTn id="8" dur="1000" fill="hold"/>
                                        <p:tgtEl>
                                          <p:spTgt spid="90"/>
                                        </p:tgtEl>
                                        <p:attrNameLst>
                                          <p:attrName>ppt_x</p:attrName>
                                        </p:attrNameLst>
                                      </p:cBhvr>
                                      <p:tavLst>
                                        <p:tav tm="0">
                                          <p:val>
                                            <p:strVal val="#ppt_x"/>
                                          </p:val>
                                        </p:tav>
                                        <p:tav tm="100000">
                                          <p:val>
                                            <p:strVal val="#ppt_x"/>
                                          </p:val>
                                        </p:tav>
                                      </p:tavLst>
                                    </p:anim>
                                    <p:anim calcmode="lin" valueType="num">
                                      <p:cBhvr>
                                        <p:cTn id="9"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1"/>
                                        </p:tgtEl>
                                        <p:attrNameLst>
                                          <p:attrName>style.visibility</p:attrName>
                                        </p:attrNameLst>
                                      </p:cBhvr>
                                      <p:to>
                                        <p:strVal val="visible"/>
                                      </p:to>
                                    </p:set>
                                    <p:animEffect transition="in" filter="fade">
                                      <p:cBhvr>
                                        <p:cTn id="14" dur="1000"/>
                                        <p:tgtEl>
                                          <p:spTgt spid="91"/>
                                        </p:tgtEl>
                                      </p:cBhvr>
                                    </p:animEffect>
                                    <p:anim calcmode="lin" valueType="num">
                                      <p:cBhvr>
                                        <p:cTn id="15" dur="1000" fill="hold"/>
                                        <p:tgtEl>
                                          <p:spTgt spid="91"/>
                                        </p:tgtEl>
                                        <p:attrNameLst>
                                          <p:attrName>ppt_x</p:attrName>
                                        </p:attrNameLst>
                                      </p:cBhvr>
                                      <p:tavLst>
                                        <p:tav tm="0">
                                          <p:val>
                                            <p:strVal val="#ppt_x"/>
                                          </p:val>
                                        </p:tav>
                                        <p:tav tm="100000">
                                          <p:val>
                                            <p:strVal val="#ppt_x"/>
                                          </p:val>
                                        </p:tav>
                                      </p:tavLst>
                                    </p:anim>
                                    <p:anim calcmode="lin" valueType="num">
                                      <p:cBhvr>
                                        <p:cTn id="16"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1765876f2c8_1_6"/>
          <p:cNvSpPr txBox="1">
            <a:spLocks noGrp="1"/>
          </p:cNvSpPr>
          <p:nvPr>
            <p:ph type="title"/>
          </p:nvPr>
        </p:nvSpPr>
        <p:spPr>
          <a:xfrm>
            <a:off x="2127903" y="138350"/>
            <a:ext cx="7936200" cy="975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2500" dirty="0"/>
              <a:t>Does aging really cause stroke?</a:t>
            </a:r>
            <a:endParaRPr sz="2500" dirty="0"/>
          </a:p>
        </p:txBody>
      </p:sp>
      <p:pic>
        <p:nvPicPr>
          <p:cNvPr id="3" name="Picture 2"/>
          <p:cNvPicPr>
            <a:picLocks noChangeAspect="1"/>
          </p:cNvPicPr>
          <p:nvPr/>
        </p:nvPicPr>
        <p:blipFill>
          <a:blip r:embed="rId1"/>
          <a:stretch>
            <a:fillRect/>
          </a:stretch>
        </p:blipFill>
        <p:spPr>
          <a:xfrm>
            <a:off x="2521974" y="1193313"/>
            <a:ext cx="7148052" cy="44713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 calcmode="lin" valueType="num">
                                      <p:cBhvr additive="base">
                                        <p:cTn id="7" dur="500" fill="hold"/>
                                        <p:tgtEl>
                                          <p:spTgt spid="98"/>
                                        </p:tgtEl>
                                        <p:attrNameLst>
                                          <p:attrName>ppt_x</p:attrName>
                                        </p:attrNameLst>
                                      </p:cBhvr>
                                      <p:tavLst>
                                        <p:tav tm="0">
                                          <p:val>
                                            <p:strVal val="#ppt_x"/>
                                          </p:val>
                                        </p:tav>
                                        <p:tav tm="100000">
                                          <p:val>
                                            <p:strVal val="#ppt_x"/>
                                          </p:val>
                                        </p:tav>
                                      </p:tavLst>
                                    </p:anim>
                                    <p:anim calcmode="lin" valueType="num">
                                      <p:cBhvr additive="base">
                                        <p:cTn id="8"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2041</Words>
  <Application>WPS Presentation</Application>
  <PresentationFormat>Widescreen</PresentationFormat>
  <Paragraphs>160</Paragraphs>
  <Slides>17</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SimSun</vt:lpstr>
      <vt:lpstr>Wingdings</vt:lpstr>
      <vt:lpstr>Arial</vt:lpstr>
      <vt:lpstr>Calibri</vt:lpstr>
      <vt:lpstr>Microsoft YaHei</vt:lpstr>
      <vt:lpstr>Arial Unicode MS</vt:lpstr>
      <vt:lpstr>Office Theme</vt:lpstr>
      <vt:lpstr>Team Sage </vt:lpstr>
      <vt:lpstr>Why brain stroke data?</vt:lpstr>
      <vt:lpstr>About the Dataset</vt:lpstr>
      <vt:lpstr>Summary of the dataset</vt:lpstr>
      <vt:lpstr>Exploratory Data Analysis </vt:lpstr>
      <vt:lpstr>Distribution of the target variable</vt:lpstr>
      <vt:lpstr>Can the type of the job and smoking habit of a person cause stroke?</vt:lpstr>
      <vt:lpstr>PowerPoint 演示文稿</vt:lpstr>
      <vt:lpstr>Does aging really cause stroke?</vt:lpstr>
      <vt:lpstr>Does aging with any other factor increase the chances of getting a stroke?</vt:lpstr>
      <vt:lpstr>Does age have any effect on other variables?</vt:lpstr>
      <vt:lpstr>PowerPoint 演示文稿</vt:lpstr>
      <vt:lpstr>Does residence type cause stroke? </vt:lpstr>
      <vt:lpstr>Statistical Analysis(Chi-Square Test)</vt:lpstr>
      <vt:lpstr>Let’s discuss about a fun finding !! :P</vt:lpstr>
      <vt:lpstr>QUESTIONS? </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Sage </dc:title>
  <dc:creator>Healy, Devin Marie</dc:creator>
  <cp:lastModifiedBy>Renga</cp:lastModifiedBy>
  <cp:revision>10</cp:revision>
  <dcterms:created xsi:type="dcterms:W3CDTF">2020-03-10T16:22:00Z</dcterms:created>
  <dcterms:modified xsi:type="dcterms:W3CDTF">2022-10-27T02:25:47Z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67D0D1CD3C0145E9816F870B330FD17A</vt:lpwstr>
  </property>
  <property fmtid="{D5CDD505-2E9C-101B-9397-08002B2CF9AE}" pid="3" name="KSOProductBuildVer">
    <vt:lpwstr>1033-11.2.0.11380</vt:lpwstr>
  </property>
</Properties>
</file>