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90" r:id="rId7"/>
    <p:sldId id="281" r:id="rId8"/>
    <p:sldId id="286" r:id="rId9"/>
    <p:sldId id="282" r:id="rId10"/>
    <p:sldId id="285" r:id="rId11"/>
    <p:sldId id="270" r:id="rId12"/>
    <p:sldId id="271" r:id="rId13"/>
    <p:sldId id="272" r:id="rId14"/>
    <p:sldId id="277" r:id="rId15"/>
    <p:sldId id="276" r:id="rId16"/>
    <p:sldId id="278" r:id="rId17"/>
    <p:sldId id="280" r:id="rId18"/>
    <p:sldId id="291" r:id="rId19"/>
    <p:sldId id="289" r:id="rId20"/>
    <p:sldId id="292" r:id="rId21"/>
    <p:sldId id="287"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CCE4F-38B1-EDAB-9772-ED73F9FC88E8}" v="43" dt="2022-12-07T22:30:53.011"/>
    <p1510:client id="{16551606-1615-C1F4-E8D6-ADAE3ECEDB5A}" v="19" dt="2022-12-07T14:38:59.910"/>
    <p1510:client id="{1BF0CBA5-AF75-8A23-3EFE-A96B9C718014}" v="941" dt="2022-12-07T04:38:32.622"/>
    <p1510:client id="{34F2DBA8-22DB-FD74-3D96-33579B86BD44}" v="248" dt="2022-12-07T17:45:39.774"/>
    <p1510:client id="{6E5955B0-5CA5-9367-677B-0AD99E28A8C8}" v="1740" dt="2022-12-07T22:29:34.682"/>
    <p1510:client id="{830DE1BF-B317-D69F-6631-8E89769A40E2}" v="1174" dt="2022-12-07T22:36:52.887"/>
    <p1510:client id="{8A447240-2336-B25A-5FD8-CDCF9873EEEE}" v="162" dt="2022-12-07T04:17:10.280"/>
    <p1510:client id="{AC6FFADA-4CAB-D89B-2413-DA1D86EED18A}" v="1" dt="2022-12-07T14:04:22.432"/>
    <p1510:client id="{B8E71471-5DC0-4C00-BCEC-921B58982A6F}" v="296" dt="2022-12-06T19:45:19.267"/>
    <p1510:client id="{D671C90D-C471-0540-4FB2-39F1BE5D23AA}" v="3" dt="2022-12-07T04:43:03.651"/>
    <p1510:client id="{DCBDF96A-321B-B8AD-F81B-B5CE9F7AAD5C}" v="199" dt="2022-12-07T23:06:27.517"/>
    <p1510:client id="{E9373B48-ABDD-DCCE-E109-178D64B233BE}" v="514" dt="2022-12-07T21:25:31.230"/>
    <p1510:client id="{EBC8A0BB-7B3F-46BE-0085-790E277C6494}" v="1807" dt="2022-12-07T17:45:38.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0FF260-8C8A-4DEB-A886-4DD1E502E8B1}" type="doc">
      <dgm:prSet loTypeId="urn:microsoft.com/office/officeart/2005/8/layout/list1" loCatId="list" qsTypeId="urn:microsoft.com/office/officeart/2005/8/quickstyle/simple2" qsCatId="simple" csTypeId="urn:microsoft.com/office/officeart/2005/8/colors/accent3_2" csCatId="accent3"/>
      <dgm:spPr/>
      <dgm:t>
        <a:bodyPr/>
        <a:lstStyle/>
        <a:p>
          <a:endParaRPr lang="en-US"/>
        </a:p>
      </dgm:t>
    </dgm:pt>
    <dgm:pt modelId="{03FDF855-1EEC-4347-A240-43BF5983FBBE}">
      <dgm:prSet/>
      <dgm:spPr/>
      <dgm:t>
        <a:bodyPr/>
        <a:lstStyle/>
        <a:p>
          <a:r>
            <a:rPr lang="en-US" b="1">
              <a:latin typeface="Calibri"/>
              <a:cs typeface="Calibri"/>
            </a:rPr>
            <a:t>Model Techniques:</a:t>
          </a:r>
          <a:endParaRPr lang="en-US">
            <a:latin typeface="Calibri"/>
            <a:cs typeface="Calibri"/>
          </a:endParaRPr>
        </a:p>
      </dgm:t>
    </dgm:pt>
    <dgm:pt modelId="{22E26E3E-C4F6-4B84-95D0-40A4609AD804}" type="parTrans" cxnId="{C143B4D0-EB1B-4CC7-B821-EC663F0072AB}">
      <dgm:prSet/>
      <dgm:spPr/>
      <dgm:t>
        <a:bodyPr/>
        <a:lstStyle/>
        <a:p>
          <a:endParaRPr lang="en-US"/>
        </a:p>
      </dgm:t>
    </dgm:pt>
    <dgm:pt modelId="{873A2616-C172-498B-8C1B-C7679109EAA7}" type="sibTrans" cxnId="{C143B4D0-EB1B-4CC7-B821-EC663F0072AB}">
      <dgm:prSet/>
      <dgm:spPr/>
      <dgm:t>
        <a:bodyPr/>
        <a:lstStyle/>
        <a:p>
          <a:endParaRPr lang="en-US"/>
        </a:p>
      </dgm:t>
    </dgm:pt>
    <dgm:pt modelId="{3124EA77-4F6B-434E-A376-1552E7030AC2}">
      <dgm:prSet/>
      <dgm:spPr/>
      <dgm:t>
        <a:bodyPr/>
        <a:lstStyle/>
        <a:p>
          <a:r>
            <a:rPr lang="en-US">
              <a:latin typeface="Calibri"/>
              <a:cs typeface="Calibri"/>
            </a:rPr>
            <a:t>Logistic Regression</a:t>
          </a:r>
        </a:p>
      </dgm:t>
    </dgm:pt>
    <dgm:pt modelId="{5D0F6109-8C9E-4210-9E51-BD0C9A4B93FC}" type="parTrans" cxnId="{C261D7BC-6D8C-4264-9CF1-E1C87AC44FBC}">
      <dgm:prSet/>
      <dgm:spPr/>
      <dgm:t>
        <a:bodyPr/>
        <a:lstStyle/>
        <a:p>
          <a:endParaRPr lang="en-US"/>
        </a:p>
      </dgm:t>
    </dgm:pt>
    <dgm:pt modelId="{751B5D0E-C4D0-4222-8FA6-55C94AD94784}" type="sibTrans" cxnId="{C261D7BC-6D8C-4264-9CF1-E1C87AC44FBC}">
      <dgm:prSet/>
      <dgm:spPr/>
      <dgm:t>
        <a:bodyPr/>
        <a:lstStyle/>
        <a:p>
          <a:endParaRPr lang="en-US"/>
        </a:p>
      </dgm:t>
    </dgm:pt>
    <dgm:pt modelId="{87FA1D60-B025-46D5-96D2-E058418A4CEE}">
      <dgm:prSet/>
      <dgm:spPr/>
      <dgm:t>
        <a:bodyPr/>
        <a:lstStyle/>
        <a:p>
          <a:r>
            <a:rPr lang="en-US">
              <a:latin typeface="Calibri"/>
              <a:cs typeface="Calibri"/>
            </a:rPr>
            <a:t>Decision Tree Classifier</a:t>
          </a:r>
        </a:p>
      </dgm:t>
    </dgm:pt>
    <dgm:pt modelId="{FEE58FB1-52DF-49EF-864D-FA21E11E1BAF}" type="parTrans" cxnId="{53CC03C3-7528-46E2-BAC2-2FEE63C45B1C}">
      <dgm:prSet/>
      <dgm:spPr/>
      <dgm:t>
        <a:bodyPr/>
        <a:lstStyle/>
        <a:p>
          <a:endParaRPr lang="en-US"/>
        </a:p>
      </dgm:t>
    </dgm:pt>
    <dgm:pt modelId="{CB6B9100-735D-491F-ADF3-67DF872274D6}" type="sibTrans" cxnId="{53CC03C3-7528-46E2-BAC2-2FEE63C45B1C}">
      <dgm:prSet/>
      <dgm:spPr/>
      <dgm:t>
        <a:bodyPr/>
        <a:lstStyle/>
        <a:p>
          <a:endParaRPr lang="en-US"/>
        </a:p>
      </dgm:t>
    </dgm:pt>
    <dgm:pt modelId="{132A17E6-3142-459F-812A-9DA25FF2914B}">
      <dgm:prSet/>
      <dgm:spPr/>
      <dgm:t>
        <a:bodyPr/>
        <a:lstStyle/>
        <a:p>
          <a:r>
            <a:rPr lang="en-US">
              <a:latin typeface="Calibri"/>
              <a:cs typeface="Calibri"/>
            </a:rPr>
            <a:t>Random Forest Classifier</a:t>
          </a:r>
        </a:p>
      </dgm:t>
    </dgm:pt>
    <dgm:pt modelId="{4F84289B-F9BF-42A9-823C-59D5C4F68B15}" type="parTrans" cxnId="{D311EE1A-AA8E-4674-957B-90258340B579}">
      <dgm:prSet/>
      <dgm:spPr/>
      <dgm:t>
        <a:bodyPr/>
        <a:lstStyle/>
        <a:p>
          <a:endParaRPr lang="en-US"/>
        </a:p>
      </dgm:t>
    </dgm:pt>
    <dgm:pt modelId="{01D22EAA-D570-4E07-91A0-1FBEF89394A4}" type="sibTrans" cxnId="{D311EE1A-AA8E-4674-957B-90258340B579}">
      <dgm:prSet/>
      <dgm:spPr/>
      <dgm:t>
        <a:bodyPr/>
        <a:lstStyle/>
        <a:p>
          <a:endParaRPr lang="en-US"/>
        </a:p>
      </dgm:t>
    </dgm:pt>
    <dgm:pt modelId="{145D2349-72DD-4B88-9E34-44B904B302AA}" type="pres">
      <dgm:prSet presAssocID="{390FF260-8C8A-4DEB-A886-4DD1E502E8B1}" presName="linear" presStyleCnt="0">
        <dgm:presLayoutVars>
          <dgm:dir/>
          <dgm:animLvl val="lvl"/>
          <dgm:resizeHandles val="exact"/>
        </dgm:presLayoutVars>
      </dgm:prSet>
      <dgm:spPr/>
    </dgm:pt>
    <dgm:pt modelId="{271340E5-B070-4A5C-A646-023E24692FD0}" type="pres">
      <dgm:prSet presAssocID="{03FDF855-1EEC-4347-A240-43BF5983FBBE}" presName="parentLin" presStyleCnt="0"/>
      <dgm:spPr/>
    </dgm:pt>
    <dgm:pt modelId="{7A358E98-918E-4AA7-8B25-C4A171CF072E}" type="pres">
      <dgm:prSet presAssocID="{03FDF855-1EEC-4347-A240-43BF5983FBBE}" presName="parentLeftMargin" presStyleLbl="node1" presStyleIdx="0" presStyleCnt="1"/>
      <dgm:spPr/>
    </dgm:pt>
    <dgm:pt modelId="{7B6820CA-E065-4621-B206-69D79163AA4F}" type="pres">
      <dgm:prSet presAssocID="{03FDF855-1EEC-4347-A240-43BF5983FBBE}" presName="parentText" presStyleLbl="node1" presStyleIdx="0" presStyleCnt="1">
        <dgm:presLayoutVars>
          <dgm:chMax val="0"/>
          <dgm:bulletEnabled val="1"/>
        </dgm:presLayoutVars>
      </dgm:prSet>
      <dgm:spPr>
        <a:solidFill>
          <a:srgbClr val="ED7D31"/>
        </a:solidFill>
      </dgm:spPr>
    </dgm:pt>
    <dgm:pt modelId="{92573CE2-E285-4851-9F19-22052C600B68}" type="pres">
      <dgm:prSet presAssocID="{03FDF855-1EEC-4347-A240-43BF5983FBBE}" presName="negativeSpace" presStyleCnt="0"/>
      <dgm:spPr/>
    </dgm:pt>
    <dgm:pt modelId="{BE08D8BF-36D8-4901-AC20-5C114B2166E8}" type="pres">
      <dgm:prSet presAssocID="{03FDF855-1EEC-4347-A240-43BF5983FBBE}" presName="childText" presStyleLbl="conFgAcc1" presStyleIdx="0" presStyleCnt="1">
        <dgm:presLayoutVars>
          <dgm:bulletEnabled val="1"/>
        </dgm:presLayoutVars>
      </dgm:prSet>
      <dgm:spPr/>
    </dgm:pt>
  </dgm:ptLst>
  <dgm:cxnLst>
    <dgm:cxn modelId="{D311EE1A-AA8E-4674-957B-90258340B579}" srcId="{03FDF855-1EEC-4347-A240-43BF5983FBBE}" destId="{132A17E6-3142-459F-812A-9DA25FF2914B}" srcOrd="2" destOrd="0" parTransId="{4F84289B-F9BF-42A9-823C-59D5C4F68B15}" sibTransId="{01D22EAA-D570-4E07-91A0-1FBEF89394A4}"/>
    <dgm:cxn modelId="{1BBD536E-D4D1-4BDA-90D4-8BB39EE9CDC0}" type="presOf" srcId="{87FA1D60-B025-46D5-96D2-E058418A4CEE}" destId="{BE08D8BF-36D8-4901-AC20-5C114B2166E8}" srcOrd="0" destOrd="1" presId="urn:microsoft.com/office/officeart/2005/8/layout/list1"/>
    <dgm:cxn modelId="{9CDFD853-1A44-41EF-A2C4-4AF9A4DF3F65}" type="presOf" srcId="{3124EA77-4F6B-434E-A376-1552E7030AC2}" destId="{BE08D8BF-36D8-4901-AC20-5C114B2166E8}" srcOrd="0" destOrd="0" presId="urn:microsoft.com/office/officeart/2005/8/layout/list1"/>
    <dgm:cxn modelId="{78C408AE-8ED2-4745-9C2B-8BC903E59B2E}" type="presOf" srcId="{03FDF855-1EEC-4347-A240-43BF5983FBBE}" destId="{7A358E98-918E-4AA7-8B25-C4A171CF072E}" srcOrd="0" destOrd="0" presId="urn:microsoft.com/office/officeart/2005/8/layout/list1"/>
    <dgm:cxn modelId="{34D85DB8-C832-449E-89E5-4D352A6E8118}" type="presOf" srcId="{390FF260-8C8A-4DEB-A886-4DD1E502E8B1}" destId="{145D2349-72DD-4B88-9E34-44B904B302AA}" srcOrd="0" destOrd="0" presId="urn:microsoft.com/office/officeart/2005/8/layout/list1"/>
    <dgm:cxn modelId="{C261D7BC-6D8C-4264-9CF1-E1C87AC44FBC}" srcId="{03FDF855-1EEC-4347-A240-43BF5983FBBE}" destId="{3124EA77-4F6B-434E-A376-1552E7030AC2}" srcOrd="0" destOrd="0" parTransId="{5D0F6109-8C9E-4210-9E51-BD0C9A4B93FC}" sibTransId="{751B5D0E-C4D0-4222-8FA6-55C94AD94784}"/>
    <dgm:cxn modelId="{53CC03C3-7528-46E2-BAC2-2FEE63C45B1C}" srcId="{03FDF855-1EEC-4347-A240-43BF5983FBBE}" destId="{87FA1D60-B025-46D5-96D2-E058418A4CEE}" srcOrd="1" destOrd="0" parTransId="{FEE58FB1-52DF-49EF-864D-FA21E11E1BAF}" sibTransId="{CB6B9100-735D-491F-ADF3-67DF872274D6}"/>
    <dgm:cxn modelId="{C143B4D0-EB1B-4CC7-B821-EC663F0072AB}" srcId="{390FF260-8C8A-4DEB-A886-4DD1E502E8B1}" destId="{03FDF855-1EEC-4347-A240-43BF5983FBBE}" srcOrd="0" destOrd="0" parTransId="{22E26E3E-C4F6-4B84-95D0-40A4609AD804}" sibTransId="{873A2616-C172-498B-8C1B-C7679109EAA7}"/>
    <dgm:cxn modelId="{923936E5-CB5B-4A44-A623-368B93908FBA}" type="presOf" srcId="{132A17E6-3142-459F-812A-9DA25FF2914B}" destId="{BE08D8BF-36D8-4901-AC20-5C114B2166E8}" srcOrd="0" destOrd="2" presId="urn:microsoft.com/office/officeart/2005/8/layout/list1"/>
    <dgm:cxn modelId="{23D866EF-112F-4D52-A37A-B69D96FE2D98}" type="presOf" srcId="{03FDF855-1EEC-4347-A240-43BF5983FBBE}" destId="{7B6820CA-E065-4621-B206-69D79163AA4F}" srcOrd="1" destOrd="0" presId="urn:microsoft.com/office/officeart/2005/8/layout/list1"/>
    <dgm:cxn modelId="{8451028D-5FF9-4EE1-AD68-AF4FE757FE9F}" type="presParOf" srcId="{145D2349-72DD-4B88-9E34-44B904B302AA}" destId="{271340E5-B070-4A5C-A646-023E24692FD0}" srcOrd="0" destOrd="0" presId="urn:microsoft.com/office/officeart/2005/8/layout/list1"/>
    <dgm:cxn modelId="{9F018045-608A-47C7-B873-71FDD90ABD9D}" type="presParOf" srcId="{271340E5-B070-4A5C-A646-023E24692FD0}" destId="{7A358E98-918E-4AA7-8B25-C4A171CF072E}" srcOrd="0" destOrd="0" presId="urn:microsoft.com/office/officeart/2005/8/layout/list1"/>
    <dgm:cxn modelId="{A76FB0E5-1438-45C0-93EC-154427228530}" type="presParOf" srcId="{271340E5-B070-4A5C-A646-023E24692FD0}" destId="{7B6820CA-E065-4621-B206-69D79163AA4F}" srcOrd="1" destOrd="0" presId="urn:microsoft.com/office/officeart/2005/8/layout/list1"/>
    <dgm:cxn modelId="{9D66B26A-0837-4F60-AFC0-3BA65D62DA30}" type="presParOf" srcId="{145D2349-72DD-4B88-9E34-44B904B302AA}" destId="{92573CE2-E285-4851-9F19-22052C600B68}" srcOrd="1" destOrd="0" presId="urn:microsoft.com/office/officeart/2005/8/layout/list1"/>
    <dgm:cxn modelId="{1324B060-77F7-4A95-994D-428F3F8D3AA8}" type="presParOf" srcId="{145D2349-72DD-4B88-9E34-44B904B302AA}" destId="{BE08D8BF-36D8-4901-AC20-5C114B2166E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8D8BF-36D8-4901-AC20-5C114B2166E8}">
      <dsp:nvSpPr>
        <dsp:cNvPr id="0" name=""/>
        <dsp:cNvSpPr/>
      </dsp:nvSpPr>
      <dsp:spPr>
        <a:xfrm>
          <a:off x="0" y="1185484"/>
          <a:ext cx="5904703" cy="279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8271" tIns="770636" rIns="458271" bIns="263144" numCol="1" spcCol="1270" anchor="t" anchorCtr="0">
          <a:noAutofit/>
        </a:bodyPr>
        <a:lstStyle/>
        <a:p>
          <a:pPr marL="285750" lvl="1" indent="-285750" algn="l" defTabSz="1644650">
            <a:lnSpc>
              <a:spcPct val="90000"/>
            </a:lnSpc>
            <a:spcBef>
              <a:spcPct val="0"/>
            </a:spcBef>
            <a:spcAft>
              <a:spcPct val="15000"/>
            </a:spcAft>
            <a:buChar char="•"/>
          </a:pPr>
          <a:r>
            <a:rPr lang="en-US" sz="3700" kern="1200">
              <a:latin typeface="Calibri"/>
              <a:cs typeface="Calibri"/>
            </a:rPr>
            <a:t>Logistic Regression</a:t>
          </a:r>
        </a:p>
        <a:p>
          <a:pPr marL="285750" lvl="1" indent="-285750" algn="l" defTabSz="1644650">
            <a:lnSpc>
              <a:spcPct val="90000"/>
            </a:lnSpc>
            <a:spcBef>
              <a:spcPct val="0"/>
            </a:spcBef>
            <a:spcAft>
              <a:spcPct val="15000"/>
            </a:spcAft>
            <a:buChar char="•"/>
          </a:pPr>
          <a:r>
            <a:rPr lang="en-US" sz="3700" kern="1200">
              <a:latin typeface="Calibri"/>
              <a:cs typeface="Calibri"/>
            </a:rPr>
            <a:t>Decision Tree Classifier</a:t>
          </a:r>
        </a:p>
        <a:p>
          <a:pPr marL="285750" lvl="1" indent="-285750" algn="l" defTabSz="1644650">
            <a:lnSpc>
              <a:spcPct val="90000"/>
            </a:lnSpc>
            <a:spcBef>
              <a:spcPct val="0"/>
            </a:spcBef>
            <a:spcAft>
              <a:spcPct val="15000"/>
            </a:spcAft>
            <a:buChar char="•"/>
          </a:pPr>
          <a:r>
            <a:rPr lang="en-US" sz="3700" kern="1200">
              <a:latin typeface="Calibri"/>
              <a:cs typeface="Calibri"/>
            </a:rPr>
            <a:t>Random Forest Classifier</a:t>
          </a:r>
        </a:p>
      </dsp:txBody>
      <dsp:txXfrm>
        <a:off x="0" y="1185484"/>
        <a:ext cx="5904703" cy="2797200"/>
      </dsp:txXfrm>
    </dsp:sp>
    <dsp:sp modelId="{7B6820CA-E065-4621-B206-69D79163AA4F}">
      <dsp:nvSpPr>
        <dsp:cNvPr id="0" name=""/>
        <dsp:cNvSpPr/>
      </dsp:nvSpPr>
      <dsp:spPr>
        <a:xfrm>
          <a:off x="295235" y="639364"/>
          <a:ext cx="4133292" cy="1092240"/>
        </a:xfrm>
        <a:prstGeom prst="roundRect">
          <a:avLst/>
        </a:prstGeom>
        <a:solidFill>
          <a:srgbClr val="ED7D3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229" tIns="0" rIns="156229" bIns="0" numCol="1" spcCol="1270" anchor="ctr" anchorCtr="0">
          <a:noAutofit/>
        </a:bodyPr>
        <a:lstStyle/>
        <a:p>
          <a:pPr marL="0" lvl="0" indent="0" algn="l" defTabSz="1644650">
            <a:lnSpc>
              <a:spcPct val="90000"/>
            </a:lnSpc>
            <a:spcBef>
              <a:spcPct val="0"/>
            </a:spcBef>
            <a:spcAft>
              <a:spcPct val="35000"/>
            </a:spcAft>
            <a:buNone/>
          </a:pPr>
          <a:r>
            <a:rPr lang="en-US" sz="3700" b="1" kern="1200">
              <a:latin typeface="Calibri"/>
              <a:cs typeface="Calibri"/>
            </a:rPr>
            <a:t>Model Techniques:</a:t>
          </a:r>
          <a:endParaRPr lang="en-US" sz="3700" kern="1200">
            <a:latin typeface="Calibri"/>
            <a:cs typeface="Calibri"/>
          </a:endParaRPr>
        </a:p>
      </dsp:txBody>
      <dsp:txXfrm>
        <a:off x="348554" y="692683"/>
        <a:ext cx="4026654" cy="9856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ichd.nih.gov/health/topics/stroke/conditioninfo/ris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fedesoriano/stroke-predictio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F7A5D1C-E9E1-8D2E-F4B5-6DB112087C1A}"/>
              </a:ext>
            </a:extLst>
          </p:cNvPr>
          <p:cNvPicPr>
            <a:picLocks noChangeAspect="1"/>
          </p:cNvPicPr>
          <p:nvPr/>
        </p:nvPicPr>
        <p:blipFill rotWithShape="1">
          <a:blip r:embed="rId2"/>
          <a:srcRect r="9089" b="10655"/>
          <a:stretch/>
        </p:blipFill>
        <p:spPr>
          <a:xfrm>
            <a:off x="3488852" y="10"/>
            <a:ext cx="8703148" cy="6857990"/>
          </a:xfrm>
          <a:prstGeom prst="rect">
            <a:avLst/>
          </a:prstGeom>
        </p:spPr>
      </p:pic>
      <p:sp>
        <p:nvSpPr>
          <p:cNvPr id="29" name="Rectangle 2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a:cs typeface="Calibri Light"/>
              </a:rPr>
              <a:t>Team Sage</a:t>
            </a:r>
            <a:br>
              <a:rPr lang="en-US" sz="4800" b="1">
                <a:cs typeface="Calibri Light"/>
              </a:rPr>
            </a:br>
            <a:br>
              <a:rPr lang="en-US" sz="4800" b="1">
                <a:cs typeface="Calibri Light"/>
              </a:rPr>
            </a:br>
            <a:r>
              <a:rPr lang="en-US" sz="4800" b="1">
                <a:cs typeface="Calibri Light"/>
              </a:rPr>
              <a:t>Brain Stroke Prediction</a:t>
            </a:r>
          </a:p>
        </p:txBody>
      </p:sp>
      <p:sp>
        <p:nvSpPr>
          <p:cNvPr id="3" name="Subtitle 2"/>
          <p:cNvSpPr>
            <a:spLocks noGrp="1"/>
          </p:cNvSpPr>
          <p:nvPr>
            <p:ph type="subTitle" idx="1"/>
          </p:nvPr>
        </p:nvSpPr>
        <p:spPr>
          <a:xfrm>
            <a:off x="477980" y="4872922"/>
            <a:ext cx="4023359" cy="1727686"/>
          </a:xfrm>
        </p:spPr>
        <p:txBody>
          <a:bodyPr vert="horz" lIns="91440" tIns="45720" rIns="91440" bIns="45720" rtlCol="0" anchor="t">
            <a:noAutofit/>
          </a:bodyPr>
          <a:lstStyle/>
          <a:p>
            <a:pPr algn="r"/>
            <a:r>
              <a:rPr lang="en-US" sz="1800" b="1">
                <a:cs typeface="Calibri" panose="020F0502020204030204"/>
              </a:rPr>
              <a:t>Jerrick Gerald</a:t>
            </a:r>
            <a:endParaRPr lang="en-US"/>
          </a:p>
          <a:p>
            <a:pPr algn="r"/>
            <a:r>
              <a:rPr lang="en-US" sz="1800" b="1">
                <a:cs typeface="Calibri" panose="020F0502020204030204"/>
              </a:rPr>
              <a:t>Renganathan Laxmanan</a:t>
            </a:r>
          </a:p>
          <a:p>
            <a:pPr algn="r"/>
            <a:r>
              <a:rPr lang="en-US" sz="1800" b="1">
                <a:cs typeface="Calibri" panose="020F0502020204030204"/>
              </a:rPr>
              <a:t>Sai </a:t>
            </a:r>
            <a:r>
              <a:rPr lang="en-US" sz="1800" b="1" err="1">
                <a:cs typeface="Calibri" panose="020F0502020204030204"/>
              </a:rPr>
              <a:t>Dontukurti</a:t>
            </a:r>
            <a:endParaRPr lang="en-US" sz="1800" b="1">
              <a:cs typeface="Calibri" panose="020F0502020204030204"/>
            </a:endParaRPr>
          </a:p>
          <a:p>
            <a:pPr algn="r"/>
            <a:r>
              <a:rPr lang="en-US" sz="1800" b="1">
                <a:cs typeface="Calibri" panose="020F0502020204030204"/>
              </a:rPr>
              <a:t>Sowmya Maddali</a:t>
            </a:r>
          </a:p>
          <a:p>
            <a:pPr algn="l"/>
            <a:endParaRPr lang="en-US" sz="1300">
              <a:cs typeface="Calibri" panose="020F0502020204030204"/>
            </a:endParaRP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A4A048F-DFB7-1CEB-2088-E6BE0AFCF468}"/>
              </a:ext>
            </a:extLst>
          </p:cNvPr>
          <p:cNvSpPr>
            <a:spLocks noGrp="1"/>
          </p:cNvSpPr>
          <p:nvPr>
            <p:ph type="title"/>
          </p:nvPr>
        </p:nvSpPr>
        <p:spPr>
          <a:xfrm>
            <a:off x="917028" y="432408"/>
            <a:ext cx="10515600" cy="1325563"/>
          </a:xfrm>
        </p:spPr>
        <p:txBody>
          <a:bodyPr/>
          <a:lstStyle/>
          <a:p>
            <a:pPr algn="ctr"/>
            <a:r>
              <a:rPr lang="en-US" b="1">
                <a:latin typeface="Calibri"/>
                <a:cs typeface="Calibri Light"/>
              </a:rPr>
              <a:t>Data Balancing</a:t>
            </a:r>
            <a:endParaRPr lang="en-US" b="1">
              <a:latin typeface="Calibri"/>
              <a:cs typeface="Calibri"/>
            </a:endParaRPr>
          </a:p>
        </p:txBody>
      </p:sp>
      <p:pic>
        <p:nvPicPr>
          <p:cNvPr id="8" name="Picture 7" descr="Graphical user interface, text, application&#10;&#10;Description automatically generated">
            <a:extLst>
              <a:ext uri="{FF2B5EF4-FFF2-40B4-BE49-F238E27FC236}">
                <a16:creationId xmlns:a16="http://schemas.microsoft.com/office/drawing/2014/main" id="{D18DA40E-FFD3-0915-0D72-56C2AD4AD52C}"/>
              </a:ext>
            </a:extLst>
          </p:cNvPr>
          <p:cNvPicPr>
            <a:picLocks noGrp="1" noChangeAspect="1"/>
          </p:cNvPicPr>
          <p:nvPr/>
        </p:nvPicPr>
        <p:blipFill rotWithShape="1">
          <a:blip r:embed="rId2"/>
          <a:srcRect l="3429" t="38298" r="58057" b="19846"/>
          <a:stretch/>
        </p:blipFill>
        <p:spPr>
          <a:xfrm>
            <a:off x="7161637" y="2268716"/>
            <a:ext cx="4594369" cy="4400662"/>
          </a:xfrm>
          <a:prstGeom prst="rect">
            <a:avLst/>
          </a:prstGeom>
        </p:spPr>
      </p:pic>
      <p:pic>
        <p:nvPicPr>
          <p:cNvPr id="9" name="Picture 8" descr="Chart, bar chart&#10;&#10;Description automatically generated">
            <a:extLst>
              <a:ext uri="{FF2B5EF4-FFF2-40B4-BE49-F238E27FC236}">
                <a16:creationId xmlns:a16="http://schemas.microsoft.com/office/drawing/2014/main" id="{6B2152EA-EC0D-1BB6-DD1B-16E3ACC60CA4}"/>
              </a:ext>
            </a:extLst>
          </p:cNvPr>
          <p:cNvPicPr>
            <a:picLocks noChangeAspect="1"/>
          </p:cNvPicPr>
          <p:nvPr/>
        </p:nvPicPr>
        <p:blipFill>
          <a:blip r:embed="rId3"/>
          <a:stretch>
            <a:fillRect/>
          </a:stretch>
        </p:blipFill>
        <p:spPr>
          <a:xfrm>
            <a:off x="650661" y="2268066"/>
            <a:ext cx="4579503" cy="4282207"/>
          </a:xfrm>
          <a:prstGeom prst="rect">
            <a:avLst/>
          </a:prstGeom>
        </p:spPr>
      </p:pic>
      <p:sp>
        <p:nvSpPr>
          <p:cNvPr id="10" name="TextBox 3">
            <a:extLst>
              <a:ext uri="{FF2B5EF4-FFF2-40B4-BE49-F238E27FC236}">
                <a16:creationId xmlns:a16="http://schemas.microsoft.com/office/drawing/2014/main" id="{7CECBDD3-3FAA-CC1A-75DF-AD5381684FB2}"/>
              </a:ext>
            </a:extLst>
          </p:cNvPr>
          <p:cNvSpPr txBox="1"/>
          <p:nvPr/>
        </p:nvSpPr>
        <p:spPr>
          <a:xfrm>
            <a:off x="1463585" y="1961134"/>
            <a:ext cx="284107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a:cs typeface="Calibri"/>
              </a:rPr>
              <a:t>BEFORE BALANCING</a:t>
            </a:r>
          </a:p>
        </p:txBody>
      </p:sp>
      <p:sp>
        <p:nvSpPr>
          <p:cNvPr id="11" name="TextBox 4">
            <a:extLst>
              <a:ext uri="{FF2B5EF4-FFF2-40B4-BE49-F238E27FC236}">
                <a16:creationId xmlns:a16="http://schemas.microsoft.com/office/drawing/2014/main" id="{54F9FD22-F875-126E-3A17-CA420ACB647A}"/>
              </a:ext>
            </a:extLst>
          </p:cNvPr>
          <p:cNvSpPr txBox="1"/>
          <p:nvPr/>
        </p:nvSpPr>
        <p:spPr>
          <a:xfrm>
            <a:off x="7881266" y="1957550"/>
            <a:ext cx="284107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a:cs typeface="Calibri"/>
              </a:rPr>
              <a:t>AFTER BALANCING</a:t>
            </a:r>
          </a:p>
        </p:txBody>
      </p:sp>
    </p:spTree>
    <p:extLst>
      <p:ext uri="{BB962C8B-B14F-4D97-AF65-F5344CB8AC3E}">
        <p14:creationId xmlns:p14="http://schemas.microsoft.com/office/powerpoint/2010/main" val="37657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DF92F98-61AB-7A41-38D4-0E7668819816}"/>
              </a:ext>
            </a:extLst>
          </p:cNvPr>
          <p:cNvSpPr>
            <a:spLocks noGrp="1"/>
          </p:cNvSpPr>
          <p:nvPr>
            <p:ph type="title"/>
          </p:nvPr>
        </p:nvSpPr>
        <p:spPr>
          <a:xfrm>
            <a:off x="838200" y="365125"/>
            <a:ext cx="5393361" cy="1325563"/>
          </a:xfrm>
        </p:spPr>
        <p:txBody>
          <a:bodyPr>
            <a:normAutofit/>
          </a:bodyPr>
          <a:lstStyle/>
          <a:p>
            <a:r>
              <a:rPr lang="en-US" b="1">
                <a:latin typeface="Calibri"/>
                <a:cs typeface="Calibri Light"/>
              </a:rPr>
              <a:t>Model Building</a:t>
            </a:r>
          </a:p>
        </p:txBody>
      </p:sp>
      <p:sp>
        <p:nvSpPr>
          <p:cNvPr id="23" name="Freeform: Shape 2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A9A626AE-C849-0BB6-E729-130227540CF7}"/>
              </a:ext>
            </a:extLst>
          </p:cNvPr>
          <p:cNvGraphicFramePr>
            <a:graphicFrameLocks noGrp="1"/>
          </p:cNvGraphicFramePr>
          <p:nvPr>
            <p:ph idx="1"/>
            <p:extLst>
              <p:ext uri="{D42A27DB-BD31-4B8C-83A1-F6EECF244321}">
                <p14:modId xmlns:p14="http://schemas.microsoft.com/office/powerpoint/2010/main" val="941089454"/>
              </p:ext>
            </p:extLst>
          </p:nvPr>
        </p:nvGraphicFramePr>
        <p:xfrm>
          <a:off x="838200" y="1825625"/>
          <a:ext cx="5904703" cy="462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53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A8A15-1CAB-4532-2D40-9B73287E6D8D}"/>
              </a:ext>
            </a:extLst>
          </p:cNvPr>
          <p:cNvSpPr>
            <a:spLocks noGrp="1"/>
          </p:cNvSpPr>
          <p:nvPr>
            <p:ph type="title"/>
          </p:nvPr>
        </p:nvSpPr>
        <p:spPr>
          <a:xfrm>
            <a:off x="1171074" y="1396686"/>
            <a:ext cx="3240506" cy="4064628"/>
          </a:xfrm>
        </p:spPr>
        <p:txBody>
          <a:bodyPr>
            <a:noAutofit/>
          </a:bodyPr>
          <a:lstStyle/>
          <a:p>
            <a:r>
              <a:rPr lang="en-US" sz="3200" b="1">
                <a:solidFill>
                  <a:srgbClr val="FFFFFF"/>
                </a:solidFill>
                <a:cs typeface="Calibri Light"/>
              </a:rPr>
              <a:t>SMART: What evaluation metrics can be used to find the best model and why?</a:t>
            </a:r>
          </a:p>
        </p:txBody>
      </p:sp>
      <p:sp>
        <p:nvSpPr>
          <p:cNvPr id="33" name="Arc 3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090076-F8A6-2ACD-DE63-BB3A25EEF763}"/>
              </a:ext>
            </a:extLst>
          </p:cNvPr>
          <p:cNvSpPr>
            <a:spLocks noGrp="1"/>
          </p:cNvSpPr>
          <p:nvPr>
            <p:ph idx="1"/>
          </p:nvPr>
        </p:nvSpPr>
        <p:spPr>
          <a:xfrm>
            <a:off x="5474062" y="798669"/>
            <a:ext cx="5992514" cy="5782553"/>
          </a:xfrm>
        </p:spPr>
        <p:txBody>
          <a:bodyPr vert="horz" lIns="91440" tIns="45720" rIns="91440" bIns="45720" rtlCol="0" anchor="t">
            <a:noAutofit/>
          </a:bodyPr>
          <a:lstStyle/>
          <a:p>
            <a:pPr marL="0" indent="0" algn="just">
              <a:buNone/>
            </a:pPr>
            <a:r>
              <a:rPr lang="en-US" sz="2200" b="1" dirty="0">
                <a:cs typeface="Calibri" panose="020F0502020204030204"/>
              </a:rPr>
              <a:t>Evaluation Metrics:</a:t>
            </a:r>
            <a:endParaRPr lang="en-US" dirty="0"/>
          </a:p>
          <a:p>
            <a:pPr marL="0" indent="0" algn="just">
              <a:buNone/>
            </a:pPr>
            <a:endParaRPr lang="en-US" sz="2200" b="1" dirty="0">
              <a:cs typeface="Calibri" panose="020F0502020204030204"/>
            </a:endParaRPr>
          </a:p>
          <a:p>
            <a:pPr marL="0" indent="0" algn="just">
              <a:buNone/>
            </a:pPr>
            <a:r>
              <a:rPr lang="en-US" sz="2200" b="1" dirty="0">
                <a:cs typeface="Calibri" panose="020F0502020204030204"/>
              </a:rPr>
              <a:t>Metrics to be considered:</a:t>
            </a:r>
          </a:p>
          <a:p>
            <a:pPr algn="just"/>
            <a:r>
              <a:rPr lang="en-US" sz="2200" b="1" dirty="0">
                <a:cs typeface="Calibri" panose="020F0502020204030204"/>
              </a:rPr>
              <a:t>TN – True Negative</a:t>
            </a:r>
            <a:r>
              <a:rPr lang="en-US" sz="2200" dirty="0">
                <a:cs typeface="Calibri" panose="020F0502020204030204"/>
              </a:rPr>
              <a:t> : Patient has no stroke and model classified as having no stroke.</a:t>
            </a:r>
          </a:p>
          <a:p>
            <a:pPr algn="just"/>
            <a:r>
              <a:rPr lang="en-US" sz="2200" b="1" dirty="0">
                <a:cs typeface="Calibri" panose="020F0502020204030204"/>
              </a:rPr>
              <a:t>TP – True Positive</a:t>
            </a:r>
            <a:r>
              <a:rPr lang="en-US" sz="2200" dirty="0">
                <a:cs typeface="Calibri" panose="020F0502020204030204"/>
              </a:rPr>
              <a:t> :   Patient has a stroke and the model classifies it as a stroke.</a:t>
            </a:r>
          </a:p>
          <a:p>
            <a:pPr algn="just"/>
            <a:r>
              <a:rPr lang="en-US" sz="2200" b="1" dirty="0">
                <a:cs typeface="Calibri" panose="020F0502020204030204"/>
              </a:rPr>
              <a:t>FP – False Positive</a:t>
            </a:r>
            <a:r>
              <a:rPr lang="en-US" sz="2200" dirty="0">
                <a:cs typeface="Calibri" panose="020F0502020204030204"/>
              </a:rPr>
              <a:t> :  A Patient who does not have stroke is classified as a patient having a stroke.</a:t>
            </a:r>
          </a:p>
          <a:p>
            <a:pPr algn="just"/>
            <a:r>
              <a:rPr lang="en-US" sz="2200" b="1" dirty="0">
                <a:cs typeface="Calibri" panose="020F0502020204030204"/>
              </a:rPr>
              <a:t>FN – False Negative</a:t>
            </a:r>
            <a:r>
              <a:rPr lang="en-US" sz="2200" dirty="0">
                <a:cs typeface="Calibri" panose="020F0502020204030204"/>
              </a:rPr>
              <a:t> : A Patient who has a stroke but is classified as no stroke. </a:t>
            </a:r>
          </a:p>
          <a:p>
            <a:pPr marL="0" indent="0" algn="just">
              <a:buNone/>
            </a:pPr>
            <a:endParaRPr lang="en-US" sz="2200" dirty="0">
              <a:cs typeface="Calibri" panose="020F0502020204030204"/>
            </a:endParaRPr>
          </a:p>
          <a:p>
            <a:pPr marL="0" indent="0">
              <a:buNone/>
            </a:pPr>
            <a:r>
              <a:rPr lang="en-US" sz="2200" b="1" dirty="0">
                <a:cs typeface="Calibri" panose="020F0502020204030204"/>
              </a:rPr>
              <a:t>Recall (IMPORTANT), </a:t>
            </a:r>
            <a:r>
              <a:rPr lang="en-US" sz="2200" dirty="0">
                <a:cs typeface="Calibri" panose="020F0502020204030204"/>
              </a:rPr>
              <a:t>and Accuracy is considered for metrics.</a:t>
            </a:r>
          </a:p>
        </p:txBody>
      </p:sp>
    </p:spTree>
    <p:extLst>
      <p:ext uri="{BB962C8B-B14F-4D97-AF65-F5344CB8AC3E}">
        <p14:creationId xmlns:p14="http://schemas.microsoft.com/office/powerpoint/2010/main" val="420096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0AAC47A-ECEE-62C7-6626-C7221742F82E}"/>
              </a:ext>
            </a:extLst>
          </p:cNvPr>
          <p:cNvSpPr>
            <a:spLocks noGrp="1"/>
          </p:cNvSpPr>
          <p:nvPr>
            <p:ph type="title"/>
          </p:nvPr>
        </p:nvSpPr>
        <p:spPr>
          <a:xfrm>
            <a:off x="841246" y="1239497"/>
            <a:ext cx="3644489" cy="1029034"/>
          </a:xfrm>
        </p:spPr>
        <p:txBody>
          <a:bodyPr anchor="t">
            <a:normAutofit/>
          </a:bodyPr>
          <a:lstStyle/>
          <a:p>
            <a:r>
              <a:rPr lang="en-US" b="1">
                <a:solidFill>
                  <a:srgbClr val="FFFFFF"/>
                </a:solidFill>
                <a:cs typeface="Calibri Light"/>
              </a:rPr>
              <a:t>Why Recall ?</a:t>
            </a:r>
          </a:p>
        </p:txBody>
      </p:sp>
      <p:sp>
        <p:nvSpPr>
          <p:cNvPr id="13" name="Content Placeholder 2">
            <a:extLst>
              <a:ext uri="{FF2B5EF4-FFF2-40B4-BE49-F238E27FC236}">
                <a16:creationId xmlns:a16="http://schemas.microsoft.com/office/drawing/2014/main" id="{C5B8BFDB-51BD-0377-BEE2-941BC421CF10}"/>
              </a:ext>
            </a:extLst>
          </p:cNvPr>
          <p:cNvSpPr>
            <a:spLocks noGrp="1"/>
          </p:cNvSpPr>
          <p:nvPr>
            <p:ph idx="1"/>
          </p:nvPr>
        </p:nvSpPr>
        <p:spPr>
          <a:xfrm>
            <a:off x="6095999" y="1840588"/>
            <a:ext cx="5254754" cy="3712920"/>
          </a:xfrm>
        </p:spPr>
        <p:txBody>
          <a:bodyPr vert="horz" lIns="91440" tIns="45720" rIns="91440" bIns="45720" rtlCol="0" anchor="t">
            <a:normAutofit/>
          </a:bodyPr>
          <a:lstStyle/>
          <a:p>
            <a:pPr algn="just"/>
            <a:endParaRPr lang="en-US" sz="2200" dirty="0">
              <a:cs typeface="Calibri" panose="020F0502020204030204"/>
            </a:endParaRPr>
          </a:p>
          <a:p>
            <a:pPr algn="just"/>
            <a:r>
              <a:rPr lang="en-US" sz="2200" dirty="0">
                <a:ea typeface="+mn-lt"/>
                <a:cs typeface="+mn-lt"/>
              </a:rPr>
              <a:t> </a:t>
            </a:r>
            <a:r>
              <a:rPr lang="en-US" sz="2200" b="1" dirty="0">
                <a:ea typeface="+mn-lt"/>
                <a:cs typeface="+mn-lt"/>
              </a:rPr>
              <a:t>Recall</a:t>
            </a:r>
            <a:r>
              <a:rPr lang="en-US" sz="2200" dirty="0">
                <a:ea typeface="+mn-lt"/>
                <a:cs typeface="+mn-lt"/>
              </a:rPr>
              <a:t> is given more preference than precision because of two drawbacks,</a:t>
            </a:r>
            <a:endParaRPr lang="en-US" sz="2200" dirty="0">
              <a:cs typeface="Calibri" panose="020F0502020204030204"/>
            </a:endParaRPr>
          </a:p>
          <a:p>
            <a:pPr marL="914400" lvl="1" indent="-457200" algn="just">
              <a:buAutoNum type="arabicPeriod"/>
            </a:pPr>
            <a:r>
              <a:rPr lang="en-US" sz="2200" b="1" dirty="0">
                <a:ea typeface="+mn-lt"/>
                <a:cs typeface="+mn-lt"/>
              </a:rPr>
              <a:t>Case 1</a:t>
            </a:r>
            <a:r>
              <a:rPr lang="en-US" sz="2200" dirty="0">
                <a:ea typeface="+mn-lt"/>
                <a:cs typeface="+mn-lt"/>
              </a:rPr>
              <a:t>: The model predicts the patient has no stroke, but the patient has stroke (FN). </a:t>
            </a:r>
          </a:p>
          <a:p>
            <a:pPr marL="914400" lvl="1" indent="-457200" algn="just">
              <a:buAutoNum type="arabicPeriod"/>
            </a:pPr>
            <a:r>
              <a:rPr lang="en-US" sz="2200" b="1" dirty="0">
                <a:ea typeface="+mn-lt"/>
                <a:cs typeface="+mn-lt"/>
              </a:rPr>
              <a:t>Case 2</a:t>
            </a:r>
            <a:r>
              <a:rPr lang="en-US" sz="2200" dirty="0">
                <a:ea typeface="+mn-lt"/>
                <a:cs typeface="+mn-lt"/>
              </a:rPr>
              <a:t>: The model predicts the patient has stroke, but the patient has no stroke(FP).</a:t>
            </a:r>
            <a:endParaRPr lang="en-US" sz="2200" dirty="0">
              <a:cs typeface="Calibri"/>
            </a:endParaRPr>
          </a:p>
          <a:p>
            <a:pPr lvl="2" algn="just"/>
            <a:endParaRPr lang="en-US" sz="2200" dirty="0">
              <a:cs typeface="Calibri"/>
            </a:endParaRPr>
          </a:p>
        </p:txBody>
      </p:sp>
    </p:spTree>
    <p:extLst>
      <p:ext uri="{BB962C8B-B14F-4D97-AF65-F5344CB8AC3E}">
        <p14:creationId xmlns:p14="http://schemas.microsoft.com/office/powerpoint/2010/main" val="188979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377F4D-A126-EB62-351D-9F63B400F73D}"/>
              </a:ext>
            </a:extLst>
          </p:cNvPr>
          <p:cNvSpPr>
            <a:spLocks noGrp="1"/>
          </p:cNvSpPr>
          <p:nvPr>
            <p:ph type="title"/>
          </p:nvPr>
        </p:nvSpPr>
        <p:spPr>
          <a:xfrm>
            <a:off x="838200" y="673770"/>
            <a:ext cx="3220329" cy="2027227"/>
          </a:xfrm>
        </p:spPr>
        <p:txBody>
          <a:bodyPr vert="horz" lIns="91440" tIns="45720" rIns="91440" bIns="45720" rtlCol="0" anchor="t">
            <a:noAutofit/>
          </a:bodyPr>
          <a:lstStyle/>
          <a:p>
            <a:r>
              <a:rPr lang="en-US" sz="3200" b="1" kern="1200">
                <a:solidFill>
                  <a:srgbClr val="FFFFFF"/>
                </a:solidFill>
                <a:latin typeface="Calibri"/>
                <a:cs typeface="Calibri"/>
              </a:rPr>
              <a:t>Modeling on Balanced Dataset  </a:t>
            </a:r>
            <a:br>
              <a:rPr lang="en-US" sz="3200" b="1">
                <a:latin typeface="Calibri"/>
                <a:cs typeface="Calibri Light"/>
              </a:rPr>
            </a:br>
            <a:br>
              <a:rPr lang="en-US" sz="3200" b="1">
                <a:latin typeface="Calibri"/>
              </a:rPr>
            </a:br>
            <a:r>
              <a:rPr lang="en-US" sz="3200" b="1">
                <a:solidFill>
                  <a:srgbClr val="FFFFFF"/>
                </a:solidFill>
                <a:latin typeface="Calibri"/>
                <a:cs typeface="Calibri"/>
              </a:rPr>
              <a:t>ROSE </a:t>
            </a:r>
            <a:br>
              <a:rPr lang="en-US" sz="3200" b="1">
                <a:latin typeface="Calibri"/>
              </a:rPr>
            </a:br>
            <a:r>
              <a:rPr lang="en-US" sz="3200" b="1">
                <a:solidFill>
                  <a:srgbClr val="FFFFFF"/>
                </a:solidFill>
                <a:latin typeface="Calibri"/>
                <a:cs typeface="Calibri"/>
              </a:rPr>
              <a:t>Technique</a:t>
            </a:r>
            <a:endParaRPr lang="en-US" sz="3200" kern="1200">
              <a:solidFill>
                <a:srgbClr val="FFFFFF"/>
              </a:solidFill>
              <a:latin typeface="Calibri"/>
              <a:cs typeface="Calibri"/>
            </a:endParaRPr>
          </a:p>
        </p:txBody>
      </p:sp>
      <p:graphicFrame>
        <p:nvGraphicFramePr>
          <p:cNvPr id="6" name="Table 6">
            <a:extLst>
              <a:ext uri="{FF2B5EF4-FFF2-40B4-BE49-F238E27FC236}">
                <a16:creationId xmlns:a16="http://schemas.microsoft.com/office/drawing/2014/main" id="{0E7CEBB0-143B-EE43-201E-D285A3368E56}"/>
              </a:ext>
            </a:extLst>
          </p:cNvPr>
          <p:cNvGraphicFramePr>
            <a:graphicFrameLocks noGrp="1"/>
          </p:cNvGraphicFramePr>
          <p:nvPr>
            <p:ph idx="1"/>
            <p:extLst>
              <p:ext uri="{D42A27DB-BD31-4B8C-83A1-F6EECF244321}">
                <p14:modId xmlns:p14="http://schemas.microsoft.com/office/powerpoint/2010/main" val="2571133057"/>
              </p:ext>
            </p:extLst>
          </p:nvPr>
        </p:nvGraphicFramePr>
        <p:xfrm>
          <a:off x="6025630" y="1167021"/>
          <a:ext cx="5603504" cy="4534716"/>
        </p:xfrm>
        <a:graphic>
          <a:graphicData uri="http://schemas.openxmlformats.org/drawingml/2006/table">
            <a:tbl>
              <a:tblPr firstRow="1" bandRow="1">
                <a:tableStyleId>{793D81CF-94F2-401A-BA57-92F5A7B2D0C5}</a:tableStyleId>
              </a:tblPr>
              <a:tblGrid>
                <a:gridCol w="2032305">
                  <a:extLst>
                    <a:ext uri="{9D8B030D-6E8A-4147-A177-3AD203B41FA5}">
                      <a16:colId xmlns:a16="http://schemas.microsoft.com/office/drawing/2014/main" val="2751947468"/>
                    </a:ext>
                  </a:extLst>
                </a:gridCol>
                <a:gridCol w="1526497">
                  <a:extLst>
                    <a:ext uri="{9D8B030D-6E8A-4147-A177-3AD203B41FA5}">
                      <a16:colId xmlns:a16="http://schemas.microsoft.com/office/drawing/2014/main" val="3110340448"/>
                    </a:ext>
                  </a:extLst>
                </a:gridCol>
                <a:gridCol w="2044702">
                  <a:extLst>
                    <a:ext uri="{9D8B030D-6E8A-4147-A177-3AD203B41FA5}">
                      <a16:colId xmlns:a16="http://schemas.microsoft.com/office/drawing/2014/main" val="2657516586"/>
                    </a:ext>
                  </a:extLst>
                </a:gridCol>
              </a:tblGrid>
              <a:tr h="807386">
                <a:tc>
                  <a:txBody>
                    <a:bodyPr/>
                    <a:lstStyle/>
                    <a:p>
                      <a:pPr lvl="0" algn="ctr">
                        <a:buNone/>
                      </a:pPr>
                      <a:r>
                        <a:rPr lang="en-GB" sz="1600"/>
                        <a:t>MODELS</a:t>
                      </a:r>
                      <a:endParaRPr lang="en-US" sz="1600"/>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t>RECALL</a:t>
                      </a:r>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t>ACCURACY</a:t>
                      </a:r>
                    </a:p>
                  </a:txBody>
                  <a:tcPr marL="231802" marR="139081" marT="139081" marB="139081"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309842"/>
                  </a:ext>
                </a:extLst>
              </a:tr>
              <a:tr h="1056279">
                <a:tc>
                  <a:txBody>
                    <a:bodyPr/>
                    <a:lstStyle/>
                    <a:p>
                      <a:pPr lvl="0" algn="ctr">
                        <a:buNone/>
                      </a:pPr>
                      <a:r>
                        <a:rPr lang="en-GB" sz="1600" b="1" u="none" strike="noStrike" noProof="0"/>
                        <a:t>LOGISTIC REGRESSION</a:t>
                      </a:r>
                      <a:endParaRPr lang="en-US" sz="1600" b="1"/>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600" b="1">
                          <a:solidFill>
                            <a:srgbClr val="00B050"/>
                          </a:solidFill>
                        </a:rPr>
                        <a:t>0.80</a:t>
                      </a:r>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600"/>
                        <a:t>0.74</a:t>
                      </a:r>
                    </a:p>
                  </a:txBody>
                  <a:tcPr marL="231802" marR="139081" marT="139081" marB="13908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983806"/>
                  </a:ext>
                </a:extLst>
              </a:tr>
              <a:tr h="807386">
                <a:tc>
                  <a:txBody>
                    <a:bodyPr/>
                    <a:lstStyle/>
                    <a:p>
                      <a:pPr lvl="0" algn="ctr">
                        <a:lnSpc>
                          <a:spcPct val="100000"/>
                        </a:lnSpc>
                        <a:spcBef>
                          <a:spcPts val="0"/>
                        </a:spcBef>
                        <a:spcAft>
                          <a:spcPts val="0"/>
                        </a:spcAft>
                        <a:buNone/>
                      </a:pPr>
                      <a:r>
                        <a:rPr lang="en-GB" sz="1600" b="1" u="none" strike="noStrike" noProof="0"/>
                        <a:t>DECISION TREE</a:t>
                      </a:r>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600"/>
                        <a:t>0.796</a:t>
                      </a:r>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600"/>
                        <a:t>0.734</a:t>
                      </a:r>
                    </a:p>
                  </a:txBody>
                  <a:tcPr marL="231802" marR="139081" marT="139081" marB="13908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749190"/>
                  </a:ext>
                </a:extLst>
              </a:tr>
              <a:tr h="1056279">
                <a:tc>
                  <a:txBody>
                    <a:bodyPr/>
                    <a:lstStyle/>
                    <a:p>
                      <a:pPr lvl="0" algn="ctr">
                        <a:buNone/>
                      </a:pPr>
                      <a:r>
                        <a:rPr lang="en-GB" sz="1600" b="1" u="none" strike="noStrike" noProof="0"/>
                        <a:t>DECISION TREE- TUNED</a:t>
                      </a:r>
                      <a:endParaRPr lang="en-US" sz="1600" b="1"/>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t>0.796</a:t>
                      </a:r>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t>0.736</a:t>
                      </a:r>
                    </a:p>
                  </a:txBody>
                  <a:tcPr marL="231802" marR="139081" marT="139081" marB="13908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044060"/>
                  </a:ext>
                </a:extLst>
              </a:tr>
              <a:tr h="807386">
                <a:tc>
                  <a:txBody>
                    <a:bodyPr/>
                    <a:lstStyle/>
                    <a:p>
                      <a:pPr algn="ctr"/>
                      <a:r>
                        <a:rPr lang="en-GB" sz="1600" b="1"/>
                        <a:t>RANDOM FOREST</a:t>
                      </a:r>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b="1">
                          <a:solidFill>
                            <a:srgbClr val="FF0000"/>
                          </a:solidFill>
                        </a:rPr>
                        <a:t>0.52</a:t>
                      </a:r>
                    </a:p>
                  </a:txBody>
                  <a:tcPr marL="231802" marR="139081" marT="139081" marB="13908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t>0.78</a:t>
                      </a:r>
                    </a:p>
                  </a:txBody>
                  <a:tcPr marL="231802" marR="139081" marT="139081" marB="13908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983464458"/>
                  </a:ext>
                </a:extLst>
              </a:tr>
            </a:tbl>
          </a:graphicData>
        </a:graphic>
      </p:graphicFrame>
    </p:spTree>
    <p:extLst>
      <p:ext uri="{BB962C8B-B14F-4D97-AF65-F5344CB8AC3E}">
        <p14:creationId xmlns:p14="http://schemas.microsoft.com/office/powerpoint/2010/main" val="393197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606AE4-9B4E-52A6-E8C2-B9BD536901BD}"/>
              </a:ext>
            </a:extLst>
          </p:cNvPr>
          <p:cNvSpPr>
            <a:spLocks noGrp="1"/>
          </p:cNvSpPr>
          <p:nvPr>
            <p:ph type="title"/>
          </p:nvPr>
        </p:nvSpPr>
        <p:spPr>
          <a:xfrm>
            <a:off x="838200" y="673770"/>
            <a:ext cx="3220329" cy="1207500"/>
          </a:xfrm>
        </p:spPr>
        <p:txBody>
          <a:bodyPr vert="horz" lIns="91440" tIns="45720" rIns="91440" bIns="45720" rtlCol="0" anchor="t">
            <a:noAutofit/>
          </a:bodyPr>
          <a:lstStyle/>
          <a:p>
            <a:r>
              <a:rPr lang="en-US" sz="3200" b="1" kern="1200">
                <a:solidFill>
                  <a:srgbClr val="FFFFFF"/>
                </a:solidFill>
                <a:latin typeface="Calibri"/>
                <a:cs typeface="Calibri"/>
              </a:rPr>
              <a:t>Modeling on Balanced Data with Feature Selection </a:t>
            </a:r>
            <a:br>
              <a:rPr lang="en-US" sz="3200" b="1" kern="1200">
                <a:latin typeface="Calibri"/>
              </a:rPr>
            </a:br>
            <a:br>
              <a:rPr lang="en-US" sz="3200" b="1" kern="1200">
                <a:latin typeface="Calibri"/>
              </a:rPr>
            </a:br>
            <a:r>
              <a:rPr lang="en-US" sz="3200" b="1" kern="1200">
                <a:solidFill>
                  <a:srgbClr val="FFFFFF"/>
                </a:solidFill>
                <a:latin typeface="Calibri"/>
                <a:cs typeface="Calibri"/>
              </a:rPr>
              <a:t> </a:t>
            </a:r>
          </a:p>
        </p:txBody>
      </p:sp>
      <p:sp>
        <p:nvSpPr>
          <p:cNvPr id="4" name="TextBox 3">
            <a:extLst>
              <a:ext uri="{FF2B5EF4-FFF2-40B4-BE49-F238E27FC236}">
                <a16:creationId xmlns:a16="http://schemas.microsoft.com/office/drawing/2014/main" id="{15B865E9-F8C2-3018-7DAE-5DF064489B17}"/>
              </a:ext>
            </a:extLst>
          </p:cNvPr>
          <p:cNvSpPr txBox="1"/>
          <p:nvPr/>
        </p:nvSpPr>
        <p:spPr>
          <a:xfrm>
            <a:off x="832751" y="2662669"/>
            <a:ext cx="3419394" cy="60876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3200" b="1">
                <a:solidFill>
                  <a:schemeClr val="bg1"/>
                </a:solidFill>
                <a:latin typeface="Calibri"/>
                <a:cs typeface="Calibri Light"/>
              </a:rPr>
              <a:t>ROSE Technique</a:t>
            </a:r>
          </a:p>
        </p:txBody>
      </p:sp>
      <p:graphicFrame>
        <p:nvGraphicFramePr>
          <p:cNvPr id="3" name="Table 3">
            <a:extLst>
              <a:ext uri="{FF2B5EF4-FFF2-40B4-BE49-F238E27FC236}">
                <a16:creationId xmlns:a16="http://schemas.microsoft.com/office/drawing/2014/main" id="{B4EEBF11-CA44-141B-0D1D-07457751EBD2}"/>
              </a:ext>
            </a:extLst>
          </p:cNvPr>
          <p:cNvGraphicFramePr>
            <a:graphicFrameLocks noGrp="1"/>
          </p:cNvGraphicFramePr>
          <p:nvPr>
            <p:extLst>
              <p:ext uri="{D42A27DB-BD31-4B8C-83A1-F6EECF244321}">
                <p14:modId xmlns:p14="http://schemas.microsoft.com/office/powerpoint/2010/main" val="3457889494"/>
              </p:ext>
            </p:extLst>
          </p:nvPr>
        </p:nvGraphicFramePr>
        <p:xfrm>
          <a:off x="5929585" y="1129862"/>
          <a:ext cx="5336848" cy="4563825"/>
        </p:xfrm>
        <a:graphic>
          <a:graphicData uri="http://schemas.openxmlformats.org/drawingml/2006/table">
            <a:tbl>
              <a:tblPr firstRow="1" bandRow="1">
                <a:tableStyleId>{073A0DAA-6AF3-43AB-8588-CEC1D06C72B9}</a:tableStyleId>
              </a:tblPr>
              <a:tblGrid>
                <a:gridCol w="2094185">
                  <a:extLst>
                    <a:ext uri="{9D8B030D-6E8A-4147-A177-3AD203B41FA5}">
                      <a16:colId xmlns:a16="http://schemas.microsoft.com/office/drawing/2014/main" val="2813848057"/>
                    </a:ext>
                  </a:extLst>
                </a:gridCol>
                <a:gridCol w="1406960">
                  <a:extLst>
                    <a:ext uri="{9D8B030D-6E8A-4147-A177-3AD203B41FA5}">
                      <a16:colId xmlns:a16="http://schemas.microsoft.com/office/drawing/2014/main" val="922597394"/>
                    </a:ext>
                  </a:extLst>
                </a:gridCol>
                <a:gridCol w="1835703">
                  <a:extLst>
                    <a:ext uri="{9D8B030D-6E8A-4147-A177-3AD203B41FA5}">
                      <a16:colId xmlns:a16="http://schemas.microsoft.com/office/drawing/2014/main" val="562844847"/>
                    </a:ext>
                  </a:extLst>
                </a:gridCol>
              </a:tblGrid>
              <a:tr h="912765">
                <a:tc>
                  <a:txBody>
                    <a:bodyPr/>
                    <a:lstStyle/>
                    <a:p>
                      <a:pPr algn="ctr"/>
                      <a:r>
                        <a:rPr lang="en-GB" sz="1700" cap="none" spc="0" dirty="0"/>
                        <a:t>MODELS</a:t>
                      </a:r>
                    </a:p>
                  </a:txBody>
                  <a:tcPr marL="150984" marR="116142" marT="116142" marB="116142"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dirty="0"/>
                        <a:t>RECALL</a:t>
                      </a:r>
                    </a:p>
                  </a:txBody>
                  <a:tcPr marL="150984" marR="116142" marT="116142" marB="116142"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dirty="0"/>
                        <a:t>ACCURACY</a:t>
                      </a:r>
                    </a:p>
                  </a:txBody>
                  <a:tcPr marL="150984" marR="116142" marT="116142" marB="116142"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574160"/>
                  </a:ext>
                </a:extLst>
              </a:tr>
              <a:tr h="912765">
                <a:tc>
                  <a:txBody>
                    <a:bodyPr/>
                    <a:lstStyle/>
                    <a:p>
                      <a:pPr lvl="0" algn="ctr">
                        <a:buNone/>
                      </a:pPr>
                      <a:r>
                        <a:rPr lang="en-GB" sz="1700" b="1" u="none" strike="noStrike" cap="none" spc="0" noProof="0" dirty="0"/>
                        <a:t>LOGISTIC </a:t>
                      </a:r>
                      <a:endParaRPr lang="en-US" sz="1500" b="1" dirty="0"/>
                    </a:p>
                    <a:p>
                      <a:pPr lvl="0" algn="ctr">
                        <a:buNone/>
                      </a:pPr>
                      <a:r>
                        <a:rPr lang="en-GB" sz="1700" b="1" u="none" strike="noStrike" cap="none" spc="0" noProof="0" dirty="0"/>
                        <a:t>REGRESSION</a:t>
                      </a:r>
                      <a:endParaRPr lang="en-US" sz="1500" b="1" dirty="0"/>
                    </a:p>
                  </a:txBody>
                  <a:tcPr marL="150983" marR="116141" marT="116141" marB="116141">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700" b="1" cap="none" spc="0" dirty="0">
                          <a:solidFill>
                            <a:srgbClr val="00B050"/>
                          </a:solidFill>
                        </a:rPr>
                        <a:t>0.87</a:t>
                      </a:r>
                      <a:endParaRPr lang="en-US" sz="1400" b="1" dirty="0">
                        <a:solidFill>
                          <a:srgbClr val="00B050"/>
                        </a:solidFill>
                      </a:endParaRPr>
                    </a:p>
                  </a:txBody>
                  <a:tcPr marL="150983" marR="116141" marT="116141" marB="116141">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700" cap="none" spc="0" dirty="0"/>
                        <a:t>0.74</a:t>
                      </a:r>
                      <a:endParaRPr lang="en-US" sz="1400" dirty="0"/>
                    </a:p>
                  </a:txBody>
                  <a:tcPr marL="150983" marR="116141" marT="116141" marB="116141">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19880"/>
                  </a:ext>
                </a:extLst>
              </a:tr>
              <a:tr h="912765">
                <a:tc>
                  <a:txBody>
                    <a:bodyPr/>
                    <a:lstStyle/>
                    <a:p>
                      <a:pPr lvl="0" algn="ctr">
                        <a:buNone/>
                      </a:pPr>
                      <a:r>
                        <a:rPr lang="en-GB" sz="1700" b="1" cap="none" spc="0" dirty="0"/>
                        <a:t>DECISION TREE</a:t>
                      </a:r>
                    </a:p>
                  </a:txBody>
                  <a:tcPr marL="150983" marR="116141" marT="116141" marB="116141">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700" cap="none" spc="0" dirty="0"/>
                        <a:t>0.79</a:t>
                      </a:r>
                      <a:endParaRPr lang="en-US" sz="1400" dirty="0"/>
                    </a:p>
                  </a:txBody>
                  <a:tcPr marL="150983" marR="116141" marT="116141" marB="116141">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700" cap="none" spc="0" dirty="0"/>
                        <a:t>0.73</a:t>
                      </a:r>
                      <a:endParaRPr lang="en-US" sz="1400" dirty="0"/>
                    </a:p>
                  </a:txBody>
                  <a:tcPr marL="150983" marR="116141" marT="116141" marB="116141">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77423"/>
                  </a:ext>
                </a:extLst>
              </a:tr>
              <a:tr h="912765">
                <a:tc>
                  <a:txBody>
                    <a:bodyPr/>
                    <a:lstStyle/>
                    <a:p>
                      <a:pPr algn="ctr"/>
                      <a:r>
                        <a:rPr lang="en-GB" sz="1700" b="1" cap="none" spc="0" dirty="0"/>
                        <a:t>DECISION TREE -TUNED</a:t>
                      </a:r>
                    </a:p>
                  </a:txBody>
                  <a:tcPr marL="150984" marR="116142" marT="116142" marB="116142">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dirty="0"/>
                        <a:t>0.79</a:t>
                      </a:r>
                    </a:p>
                  </a:txBody>
                  <a:tcPr marL="150984" marR="116142" marT="116142" marB="116142">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dirty="0"/>
                        <a:t>0.73</a:t>
                      </a:r>
                    </a:p>
                  </a:txBody>
                  <a:tcPr marL="150984" marR="116142" marT="116142" marB="116142">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909012"/>
                  </a:ext>
                </a:extLst>
              </a:tr>
              <a:tr h="912765">
                <a:tc>
                  <a:txBody>
                    <a:bodyPr/>
                    <a:lstStyle/>
                    <a:p>
                      <a:pPr algn="ctr"/>
                      <a:r>
                        <a:rPr lang="en-GB" sz="1700" b="1" cap="none" spc="0" dirty="0"/>
                        <a:t>RANDOM FOREST</a:t>
                      </a:r>
                    </a:p>
                  </a:txBody>
                  <a:tcPr marL="150984" marR="116142" marT="116142" marB="116142">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b="1" cap="none" spc="0" dirty="0">
                          <a:solidFill>
                            <a:srgbClr val="FF0000"/>
                          </a:solidFill>
                        </a:rPr>
                        <a:t>0.64</a:t>
                      </a:r>
                    </a:p>
                  </a:txBody>
                  <a:tcPr marL="150984" marR="116142" marT="116142" marB="116142">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dirty="0"/>
                        <a:t>0.75</a:t>
                      </a:r>
                    </a:p>
                  </a:txBody>
                  <a:tcPr marL="150984" marR="116142" marT="116142" marB="116142">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235146360"/>
                  </a:ext>
                </a:extLst>
              </a:tr>
            </a:tbl>
          </a:graphicData>
        </a:graphic>
      </p:graphicFrame>
    </p:spTree>
    <p:extLst>
      <p:ext uri="{BB962C8B-B14F-4D97-AF65-F5344CB8AC3E}">
        <p14:creationId xmlns:p14="http://schemas.microsoft.com/office/powerpoint/2010/main" val="141444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6A45E4-037F-08C1-6246-4983AEA38D98}"/>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3700" b="1">
                <a:solidFill>
                  <a:srgbClr val="FFFFFF"/>
                </a:solidFill>
                <a:latin typeface="Calibri"/>
                <a:cs typeface="Calibri"/>
              </a:rPr>
              <a:t>Modeling on Balanced Data </a:t>
            </a:r>
            <a:endParaRPr lang="en-US" sz="3700" b="1" kern="1200">
              <a:solidFill>
                <a:srgbClr val="FFFFFF"/>
              </a:solidFill>
              <a:latin typeface="Calibri"/>
              <a:cs typeface="Calibri"/>
            </a:endParaRPr>
          </a:p>
        </p:txBody>
      </p:sp>
      <p:sp>
        <p:nvSpPr>
          <p:cNvPr id="4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27015C-4007-DF3C-994D-E430CEE50137}"/>
              </a:ext>
            </a:extLst>
          </p:cNvPr>
          <p:cNvSpPr txBox="1"/>
          <p:nvPr/>
        </p:nvSpPr>
        <p:spPr>
          <a:xfrm>
            <a:off x="4474462" y="804119"/>
            <a:ext cx="7229858" cy="16131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3700" b="1" dirty="0">
              <a:solidFill>
                <a:srgbClr val="FFFFFF"/>
              </a:solidFill>
              <a:cs typeface="Calibri"/>
            </a:endParaRPr>
          </a:p>
          <a:p>
            <a:pPr>
              <a:lnSpc>
                <a:spcPct val="90000"/>
              </a:lnSpc>
              <a:spcAft>
                <a:spcPts val="600"/>
              </a:spcAft>
            </a:pPr>
            <a:r>
              <a:rPr lang="en-US" sz="3700" b="1" dirty="0">
                <a:solidFill>
                  <a:srgbClr val="FFFFFF"/>
                </a:solidFill>
              </a:rPr>
              <a:t>BOTH (Under And Over) sampling technique  </a:t>
            </a:r>
            <a:endParaRPr lang="en-US" sz="3700" dirty="0">
              <a:solidFill>
                <a:srgbClr val="FFFFFF"/>
              </a:solidFill>
              <a:cs typeface="Calibri" panose="020F0502020204030204"/>
            </a:endParaRPr>
          </a:p>
          <a:p>
            <a:pPr indent="-228600">
              <a:lnSpc>
                <a:spcPct val="90000"/>
              </a:lnSpc>
              <a:spcAft>
                <a:spcPts val="600"/>
              </a:spcAft>
              <a:buFont typeface="Arial" panose="020B0604020202020204" pitchFamily="34" charset="0"/>
              <a:buChar char="•"/>
            </a:pPr>
            <a:endParaRPr lang="en-US" sz="3700" b="1" dirty="0">
              <a:solidFill>
                <a:srgbClr val="FFFFFF"/>
              </a:solidFill>
              <a:cs typeface="Calibri"/>
            </a:endParaRPr>
          </a:p>
          <a:p>
            <a:pPr indent="-228600">
              <a:lnSpc>
                <a:spcPct val="90000"/>
              </a:lnSpc>
              <a:spcAft>
                <a:spcPts val="600"/>
              </a:spcAft>
              <a:buFont typeface="Arial" panose="020B0604020202020204" pitchFamily="34" charset="0"/>
              <a:buChar char="•"/>
            </a:pPr>
            <a:endParaRPr lang="en-US" sz="3700" dirty="0">
              <a:solidFill>
                <a:srgbClr val="FFFFFF"/>
              </a:solidFill>
              <a:cs typeface="Calibri"/>
            </a:endParaRPr>
          </a:p>
        </p:txBody>
      </p:sp>
      <p:graphicFrame>
        <p:nvGraphicFramePr>
          <p:cNvPr id="5" name="Table 6">
            <a:extLst>
              <a:ext uri="{FF2B5EF4-FFF2-40B4-BE49-F238E27FC236}">
                <a16:creationId xmlns:a16="http://schemas.microsoft.com/office/drawing/2014/main" id="{7A11AB94-51D2-1D06-1474-93D7FA8D2646}"/>
              </a:ext>
            </a:extLst>
          </p:cNvPr>
          <p:cNvGraphicFramePr>
            <a:graphicFrameLocks/>
          </p:cNvGraphicFramePr>
          <p:nvPr>
            <p:extLst>
              <p:ext uri="{D42A27DB-BD31-4B8C-83A1-F6EECF244321}">
                <p14:modId xmlns:p14="http://schemas.microsoft.com/office/powerpoint/2010/main" val="3617643397"/>
              </p:ext>
            </p:extLst>
          </p:nvPr>
        </p:nvGraphicFramePr>
        <p:xfrm>
          <a:off x="2051027" y="3419659"/>
          <a:ext cx="8360992" cy="2613680"/>
        </p:xfrm>
        <a:graphic>
          <a:graphicData uri="http://schemas.openxmlformats.org/drawingml/2006/table">
            <a:tbl>
              <a:tblPr firstRow="1" bandRow="1">
                <a:tableStyleId>{073A0DAA-6AF3-43AB-8588-CEC1D06C72B9}</a:tableStyleId>
              </a:tblPr>
              <a:tblGrid>
                <a:gridCol w="3732752">
                  <a:extLst>
                    <a:ext uri="{9D8B030D-6E8A-4147-A177-3AD203B41FA5}">
                      <a16:colId xmlns:a16="http://schemas.microsoft.com/office/drawing/2014/main" val="2751947468"/>
                    </a:ext>
                  </a:extLst>
                </a:gridCol>
                <a:gridCol w="2066178">
                  <a:extLst>
                    <a:ext uri="{9D8B030D-6E8A-4147-A177-3AD203B41FA5}">
                      <a16:colId xmlns:a16="http://schemas.microsoft.com/office/drawing/2014/main" val="3110340448"/>
                    </a:ext>
                  </a:extLst>
                </a:gridCol>
                <a:gridCol w="2562062">
                  <a:extLst>
                    <a:ext uri="{9D8B030D-6E8A-4147-A177-3AD203B41FA5}">
                      <a16:colId xmlns:a16="http://schemas.microsoft.com/office/drawing/2014/main" val="2657516586"/>
                    </a:ext>
                  </a:extLst>
                </a:gridCol>
              </a:tblGrid>
              <a:tr h="522736">
                <a:tc>
                  <a:txBody>
                    <a:bodyPr/>
                    <a:lstStyle/>
                    <a:p>
                      <a:pPr lvl="0" algn="ctr">
                        <a:buNone/>
                      </a:pPr>
                      <a:r>
                        <a:rPr lang="en-GB" sz="1700" cap="none" spc="0"/>
                        <a:t>MODELS</a:t>
                      </a:r>
                      <a:endParaRPr lang="en-US" sz="1700" cap="none" spc="0"/>
                    </a:p>
                  </a:txBody>
                  <a:tcPr marL="148276" marR="184377" marT="114058" marB="114058"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a:t>RECALL</a:t>
                      </a:r>
                    </a:p>
                  </a:txBody>
                  <a:tcPr marL="148276" marR="184377" marT="114058" marB="114058"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a:t>ACCURACY</a:t>
                      </a:r>
                    </a:p>
                  </a:txBody>
                  <a:tcPr marL="148276" marR="184377" marT="114058" marB="114058"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309842"/>
                  </a:ext>
                </a:extLst>
              </a:tr>
              <a:tr h="522736">
                <a:tc>
                  <a:txBody>
                    <a:bodyPr/>
                    <a:lstStyle/>
                    <a:p>
                      <a:pPr lvl="0" algn="ctr">
                        <a:buNone/>
                      </a:pPr>
                      <a:r>
                        <a:rPr lang="en-GB" sz="1700" b="1" u="none" strike="noStrike" cap="none" spc="0" noProof="0"/>
                        <a:t>LOGISTIC REGRESSION</a:t>
                      </a:r>
                      <a:endParaRPr lang="en-US" sz="1700" b="1" cap="none" spc="0"/>
                    </a:p>
                  </a:txBody>
                  <a:tcPr marL="148276" marR="184377" marT="114058" marB="11405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700" b="1" cap="none" spc="0">
                          <a:solidFill>
                            <a:srgbClr val="00B050"/>
                          </a:solidFill>
                        </a:rPr>
                        <a:t>0.84</a:t>
                      </a:r>
                    </a:p>
                  </a:txBody>
                  <a:tcPr marL="148276" marR="184377" marT="114058" marB="11405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700" cap="none" spc="0"/>
                        <a:t>0.74</a:t>
                      </a:r>
                    </a:p>
                  </a:txBody>
                  <a:tcPr marL="148276" marR="184377" marT="114058" marB="114058">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983806"/>
                  </a:ext>
                </a:extLst>
              </a:tr>
              <a:tr h="522736">
                <a:tc>
                  <a:txBody>
                    <a:bodyPr/>
                    <a:lstStyle/>
                    <a:p>
                      <a:pPr lvl="0" algn="ctr">
                        <a:lnSpc>
                          <a:spcPct val="100000"/>
                        </a:lnSpc>
                        <a:spcBef>
                          <a:spcPts val="0"/>
                        </a:spcBef>
                        <a:spcAft>
                          <a:spcPts val="0"/>
                        </a:spcAft>
                        <a:buNone/>
                      </a:pPr>
                      <a:r>
                        <a:rPr lang="en-GB" sz="1700" b="1" u="none" strike="noStrike" cap="none" spc="0" noProof="0"/>
                        <a:t>DECISION TREE</a:t>
                      </a:r>
                    </a:p>
                  </a:txBody>
                  <a:tcPr marL="148276" marR="184377" marT="114058" marB="11405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700" cap="none" spc="0"/>
                        <a:t>0.796</a:t>
                      </a:r>
                    </a:p>
                  </a:txBody>
                  <a:tcPr marL="148276" marR="184377" marT="114058" marB="11405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700" cap="none" spc="0"/>
                        <a:t>0.734</a:t>
                      </a:r>
                    </a:p>
                  </a:txBody>
                  <a:tcPr marL="148276" marR="184377" marT="114058" marB="114058">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749190"/>
                  </a:ext>
                </a:extLst>
              </a:tr>
              <a:tr h="522736">
                <a:tc>
                  <a:txBody>
                    <a:bodyPr/>
                    <a:lstStyle/>
                    <a:p>
                      <a:pPr lvl="0" algn="ctr">
                        <a:buNone/>
                      </a:pPr>
                      <a:r>
                        <a:rPr lang="en-GB" sz="1700" b="1" u="none" strike="noStrike" cap="none" spc="0" noProof="0"/>
                        <a:t>DECISION TREE- TUNED</a:t>
                      </a:r>
                      <a:endParaRPr lang="en-US" sz="1700" b="1" cap="none" spc="0"/>
                    </a:p>
                  </a:txBody>
                  <a:tcPr marL="148276" marR="184377" marT="114058" marB="114058">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a:t>0.796</a:t>
                      </a:r>
                    </a:p>
                  </a:txBody>
                  <a:tcPr marL="148276" marR="184377" marT="114058" marB="114058">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a:t>0.736</a:t>
                      </a:r>
                    </a:p>
                  </a:txBody>
                  <a:tcPr marL="148276" marR="184377" marT="114058" marB="114058">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044060"/>
                  </a:ext>
                </a:extLst>
              </a:tr>
              <a:tr h="522736">
                <a:tc>
                  <a:txBody>
                    <a:bodyPr/>
                    <a:lstStyle/>
                    <a:p>
                      <a:pPr algn="ctr"/>
                      <a:r>
                        <a:rPr lang="en-GB" sz="1700" b="1" cap="none" spc="0"/>
                        <a:t>RANDOM FOREST</a:t>
                      </a:r>
                    </a:p>
                  </a:txBody>
                  <a:tcPr marL="148276" marR="184377" marT="114058" marB="114058">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b="1" cap="none" spc="0">
                          <a:solidFill>
                            <a:srgbClr val="FF0000"/>
                          </a:solidFill>
                        </a:rPr>
                        <a:t>0.52</a:t>
                      </a:r>
                    </a:p>
                  </a:txBody>
                  <a:tcPr marL="148276" marR="184377" marT="114058" marB="114058">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700" cap="none" spc="0"/>
                        <a:t>0.78</a:t>
                      </a:r>
                    </a:p>
                  </a:txBody>
                  <a:tcPr marL="148276" marR="184377" marT="114058" marB="114058">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983464458"/>
                  </a:ext>
                </a:extLst>
              </a:tr>
            </a:tbl>
          </a:graphicData>
        </a:graphic>
      </p:graphicFrame>
    </p:spTree>
    <p:extLst>
      <p:ext uri="{BB962C8B-B14F-4D97-AF65-F5344CB8AC3E}">
        <p14:creationId xmlns:p14="http://schemas.microsoft.com/office/powerpoint/2010/main" val="364553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D48F23-E962-60CE-E207-A189BF1564D1}"/>
              </a:ext>
            </a:extLst>
          </p:cNvPr>
          <p:cNvSpPr>
            <a:spLocks noGrp="1"/>
          </p:cNvSpPr>
          <p:nvPr>
            <p:ph type="title"/>
          </p:nvPr>
        </p:nvSpPr>
        <p:spPr>
          <a:xfrm>
            <a:off x="884936" y="630937"/>
            <a:ext cx="3599688" cy="2178857"/>
          </a:xfrm>
        </p:spPr>
        <p:txBody>
          <a:bodyPr vert="horz" lIns="91440" tIns="45720" rIns="91440" bIns="45720" rtlCol="0" anchor="ctr">
            <a:noAutofit/>
          </a:bodyPr>
          <a:lstStyle/>
          <a:p>
            <a:r>
              <a:rPr lang="en-US" sz="3200" b="1">
                <a:solidFill>
                  <a:srgbClr val="FFFFFF"/>
                </a:solidFill>
                <a:latin typeface="Calibri"/>
                <a:cs typeface="Calibri"/>
              </a:rPr>
              <a:t>Modeling on Balanced Data with Feature Selection</a:t>
            </a:r>
            <a:br>
              <a:rPr lang="en-US" sz="3200" kern="1200">
                <a:latin typeface="Calibri"/>
              </a:rPr>
            </a:br>
            <a:endParaRPr lang="en-US" sz="3200" kern="1200">
              <a:solidFill>
                <a:srgbClr val="FFFFFF"/>
              </a:solidFill>
              <a:latin typeface="Calibri"/>
              <a:cs typeface="Calibri"/>
            </a:endParaRPr>
          </a:p>
        </p:txBody>
      </p:sp>
      <p:sp>
        <p:nvSpPr>
          <p:cNvPr id="58"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6FCE21-F961-B27E-BAB9-4E10BBF1372E}"/>
              </a:ext>
            </a:extLst>
          </p:cNvPr>
          <p:cNvSpPr txBox="1"/>
          <p:nvPr/>
        </p:nvSpPr>
        <p:spPr>
          <a:xfrm>
            <a:off x="4474462" y="630936"/>
            <a:ext cx="7074409"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3700" b="1" dirty="0">
                <a:solidFill>
                  <a:srgbClr val="FFFFFF"/>
                </a:solidFill>
              </a:rPr>
              <a:t>BOTH (Under And Over) sampling technique</a:t>
            </a:r>
            <a:endParaRPr lang="en-US" sz="3700" b="1" dirty="0">
              <a:cs typeface="Calibri"/>
            </a:endParaRPr>
          </a:p>
        </p:txBody>
      </p:sp>
      <p:graphicFrame>
        <p:nvGraphicFramePr>
          <p:cNvPr id="6" name="Table 6">
            <a:extLst>
              <a:ext uri="{FF2B5EF4-FFF2-40B4-BE49-F238E27FC236}">
                <a16:creationId xmlns:a16="http://schemas.microsoft.com/office/drawing/2014/main" id="{2C9FE1AA-5A81-A372-1D14-F35A5FDF283A}"/>
              </a:ext>
            </a:extLst>
          </p:cNvPr>
          <p:cNvGraphicFramePr>
            <a:graphicFrameLocks/>
          </p:cNvGraphicFramePr>
          <p:nvPr>
            <p:extLst>
              <p:ext uri="{D42A27DB-BD31-4B8C-83A1-F6EECF244321}">
                <p14:modId xmlns:p14="http://schemas.microsoft.com/office/powerpoint/2010/main" val="2642707841"/>
              </p:ext>
            </p:extLst>
          </p:nvPr>
        </p:nvGraphicFramePr>
        <p:xfrm>
          <a:off x="1993300" y="3206397"/>
          <a:ext cx="8318062" cy="2970930"/>
        </p:xfrm>
        <a:graphic>
          <a:graphicData uri="http://schemas.openxmlformats.org/drawingml/2006/table">
            <a:tbl>
              <a:tblPr firstRow="1" bandRow="1">
                <a:tableStyleId>{8EC20E35-A176-4012-BC5E-935CFFF8708E}</a:tableStyleId>
              </a:tblPr>
              <a:tblGrid>
                <a:gridCol w="3671976">
                  <a:extLst>
                    <a:ext uri="{9D8B030D-6E8A-4147-A177-3AD203B41FA5}">
                      <a16:colId xmlns:a16="http://schemas.microsoft.com/office/drawing/2014/main" val="2751947468"/>
                    </a:ext>
                  </a:extLst>
                </a:gridCol>
                <a:gridCol w="2023707">
                  <a:extLst>
                    <a:ext uri="{9D8B030D-6E8A-4147-A177-3AD203B41FA5}">
                      <a16:colId xmlns:a16="http://schemas.microsoft.com/office/drawing/2014/main" val="3110340448"/>
                    </a:ext>
                  </a:extLst>
                </a:gridCol>
                <a:gridCol w="2622379">
                  <a:extLst>
                    <a:ext uri="{9D8B030D-6E8A-4147-A177-3AD203B41FA5}">
                      <a16:colId xmlns:a16="http://schemas.microsoft.com/office/drawing/2014/main" val="2657516586"/>
                    </a:ext>
                  </a:extLst>
                </a:gridCol>
              </a:tblGrid>
              <a:tr h="594186">
                <a:tc>
                  <a:txBody>
                    <a:bodyPr/>
                    <a:lstStyle/>
                    <a:p>
                      <a:pPr lvl="0" algn="ctr">
                        <a:buNone/>
                      </a:pPr>
                      <a:r>
                        <a:rPr lang="en-GB" sz="2000" cap="none" spc="0"/>
                        <a:t>MODELS</a:t>
                      </a:r>
                      <a:endParaRPr lang="en-US" sz="2000" cap="none" spc="0"/>
                    </a:p>
                  </a:txBody>
                  <a:tcPr marL="168213" marR="209169" marT="129395" marB="129395"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2000" cap="none" spc="0"/>
                        <a:t>RECALL</a:t>
                      </a:r>
                    </a:p>
                  </a:txBody>
                  <a:tcPr marL="168213" marR="209169" marT="129395" marB="129395"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2000" cap="none" spc="0"/>
                        <a:t>ACCURACY</a:t>
                      </a:r>
                    </a:p>
                  </a:txBody>
                  <a:tcPr marL="168213" marR="209169" marT="129395" marB="129395"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309842"/>
                  </a:ext>
                </a:extLst>
              </a:tr>
              <a:tr h="594186">
                <a:tc>
                  <a:txBody>
                    <a:bodyPr/>
                    <a:lstStyle/>
                    <a:p>
                      <a:pPr lvl="0" algn="ctr">
                        <a:buNone/>
                      </a:pPr>
                      <a:r>
                        <a:rPr lang="en-GB" sz="2000" b="1" u="none" strike="noStrike" cap="none" spc="0" noProof="0"/>
                        <a:t>LOGISTIC REGRESSION</a:t>
                      </a:r>
                      <a:endParaRPr lang="en-US" sz="2000" b="1" cap="none" spc="0"/>
                    </a:p>
                  </a:txBody>
                  <a:tcPr marL="168213" marR="209169" marT="129395" marB="129395">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2000" b="1" cap="none" spc="0">
                          <a:solidFill>
                            <a:srgbClr val="00B050"/>
                          </a:solidFill>
                        </a:rPr>
                        <a:t>0.87</a:t>
                      </a:r>
                    </a:p>
                  </a:txBody>
                  <a:tcPr marL="168213" marR="209169" marT="129395" marB="129395">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2000" b="1" cap="none" spc="0"/>
                        <a:t>0.73</a:t>
                      </a:r>
                    </a:p>
                  </a:txBody>
                  <a:tcPr marL="168213" marR="209169" marT="129395" marB="129395">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983806"/>
                  </a:ext>
                </a:extLst>
              </a:tr>
              <a:tr h="594186">
                <a:tc>
                  <a:txBody>
                    <a:bodyPr/>
                    <a:lstStyle/>
                    <a:p>
                      <a:pPr lvl="0" algn="ctr">
                        <a:lnSpc>
                          <a:spcPct val="100000"/>
                        </a:lnSpc>
                        <a:spcBef>
                          <a:spcPts val="0"/>
                        </a:spcBef>
                        <a:spcAft>
                          <a:spcPts val="0"/>
                        </a:spcAft>
                        <a:buNone/>
                      </a:pPr>
                      <a:r>
                        <a:rPr lang="en-GB" sz="2000" b="1" u="none" strike="noStrike" cap="none" spc="0" noProof="0"/>
                        <a:t>DECISION TREE</a:t>
                      </a:r>
                    </a:p>
                  </a:txBody>
                  <a:tcPr marL="168213" marR="209169" marT="129395" marB="129395">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2000" b="1" cap="none" spc="0"/>
                        <a:t>0.84</a:t>
                      </a:r>
                    </a:p>
                  </a:txBody>
                  <a:tcPr marL="168213" marR="209169" marT="129395" marB="129395">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2000" b="1" cap="none" spc="0"/>
                        <a:t>0.70</a:t>
                      </a:r>
                    </a:p>
                  </a:txBody>
                  <a:tcPr marL="168213" marR="209169" marT="129395" marB="129395">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749190"/>
                  </a:ext>
                </a:extLst>
              </a:tr>
              <a:tr h="594186">
                <a:tc>
                  <a:txBody>
                    <a:bodyPr/>
                    <a:lstStyle/>
                    <a:p>
                      <a:pPr lvl="0" algn="ctr">
                        <a:buNone/>
                      </a:pPr>
                      <a:r>
                        <a:rPr lang="en-GB" sz="2000" b="1" u="none" strike="noStrike" cap="none" spc="0" noProof="0"/>
                        <a:t>DECISION TREE- TUNED</a:t>
                      </a:r>
                      <a:endParaRPr lang="en-US" sz="2000" b="1" cap="none" spc="0"/>
                    </a:p>
                  </a:txBody>
                  <a:tcPr marL="168213" marR="209169" marT="129395" marB="129395">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2000" b="1" cap="none" spc="0"/>
                        <a:t>0.68</a:t>
                      </a:r>
                    </a:p>
                  </a:txBody>
                  <a:tcPr marL="168213" marR="209169" marT="129395" marB="129395">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2000" b="1" cap="none" spc="0"/>
                        <a:t>0.75</a:t>
                      </a:r>
                    </a:p>
                  </a:txBody>
                  <a:tcPr marL="168213" marR="209169" marT="129395" marB="129395">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044060"/>
                  </a:ext>
                </a:extLst>
              </a:tr>
              <a:tr h="594186">
                <a:tc>
                  <a:txBody>
                    <a:bodyPr/>
                    <a:lstStyle/>
                    <a:p>
                      <a:pPr algn="ctr"/>
                      <a:r>
                        <a:rPr lang="en-GB" sz="2000" b="1" cap="none" spc="0"/>
                        <a:t>RANDOM FOREST</a:t>
                      </a:r>
                    </a:p>
                  </a:txBody>
                  <a:tcPr marL="168213" marR="209169" marT="129395" marB="129395">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2000" b="1" cap="none" spc="0">
                          <a:solidFill>
                            <a:srgbClr val="FF0000"/>
                          </a:solidFill>
                        </a:rPr>
                        <a:t>0.31</a:t>
                      </a:r>
                    </a:p>
                  </a:txBody>
                  <a:tcPr marL="168213" marR="209169" marT="129395" marB="129395">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2000" b="1" cap="none" spc="0"/>
                        <a:t>0.90</a:t>
                      </a:r>
                    </a:p>
                  </a:txBody>
                  <a:tcPr marL="168213" marR="209169" marT="129395" marB="129395">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983464458"/>
                  </a:ext>
                </a:extLst>
              </a:tr>
            </a:tbl>
          </a:graphicData>
        </a:graphic>
      </p:graphicFrame>
    </p:spTree>
    <p:extLst>
      <p:ext uri="{BB962C8B-B14F-4D97-AF65-F5344CB8AC3E}">
        <p14:creationId xmlns:p14="http://schemas.microsoft.com/office/powerpoint/2010/main" val="26792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560C412-3D96-120A-4368-EA9514F2A790}"/>
              </a:ext>
            </a:extLst>
          </p:cNvPr>
          <p:cNvSpPr>
            <a:spLocks noGrp="1"/>
          </p:cNvSpPr>
          <p:nvPr>
            <p:ph type="title"/>
          </p:nvPr>
        </p:nvSpPr>
        <p:spPr>
          <a:xfrm>
            <a:off x="838200" y="365125"/>
            <a:ext cx="10515600" cy="1325563"/>
          </a:xfrm>
        </p:spPr>
        <p:txBody>
          <a:bodyPr>
            <a:normAutofit/>
          </a:bodyPr>
          <a:lstStyle/>
          <a:p>
            <a:pPr algn="ctr"/>
            <a:r>
              <a:rPr lang="en-GB" b="1" dirty="0">
                <a:latin typeface="Calibri"/>
                <a:cs typeface="Calibri Light"/>
              </a:rPr>
              <a:t>AUC-ROC CURVE OF THE BEST MODEL WITHOUT FEATURE SELECTION</a:t>
            </a:r>
          </a:p>
        </p:txBody>
      </p:sp>
      <p:pic>
        <p:nvPicPr>
          <p:cNvPr id="10" name="Picture 9" descr="Chart&#10;&#10;Description automatically generated">
            <a:extLst>
              <a:ext uri="{FF2B5EF4-FFF2-40B4-BE49-F238E27FC236}">
                <a16:creationId xmlns:a16="http://schemas.microsoft.com/office/drawing/2014/main" id="{A405E1EA-0C5E-BEBE-58AB-498D1FC4435B}"/>
              </a:ext>
            </a:extLst>
          </p:cNvPr>
          <p:cNvPicPr>
            <a:picLocks noGrp="1" noChangeAspect="1"/>
          </p:cNvPicPr>
          <p:nvPr/>
        </p:nvPicPr>
        <p:blipFill>
          <a:blip r:embed="rId2"/>
          <a:stretch>
            <a:fillRect/>
          </a:stretch>
        </p:blipFill>
        <p:spPr>
          <a:xfrm>
            <a:off x="425147" y="1947610"/>
            <a:ext cx="4715828" cy="4272896"/>
          </a:xfrm>
          <a:prstGeom prst="rect">
            <a:avLst/>
          </a:prstGeom>
        </p:spPr>
      </p:pic>
      <p:sp>
        <p:nvSpPr>
          <p:cNvPr id="11" name="TextBox 2">
            <a:extLst>
              <a:ext uri="{FF2B5EF4-FFF2-40B4-BE49-F238E27FC236}">
                <a16:creationId xmlns:a16="http://schemas.microsoft.com/office/drawing/2014/main" id="{76BFA4A3-E585-3E84-6A96-2B8779BC4235}"/>
              </a:ext>
            </a:extLst>
          </p:cNvPr>
          <p:cNvSpPr txBox="1"/>
          <p:nvPr/>
        </p:nvSpPr>
        <p:spPr>
          <a:xfrm>
            <a:off x="933450" y="6313714"/>
            <a:ext cx="383721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ea typeface="+mn-lt"/>
                <a:cs typeface="+mn-lt"/>
              </a:rPr>
              <a:t>Logistic Regression - ROSE</a:t>
            </a:r>
            <a:endParaRPr lang="en-US" b="1" dirty="0">
              <a:cs typeface="Calibri" panose="020F0502020204030204"/>
            </a:endParaRPr>
          </a:p>
        </p:txBody>
      </p:sp>
      <p:pic>
        <p:nvPicPr>
          <p:cNvPr id="13" name="Picture 12" descr="Chart&#10;&#10;Description automatically generated">
            <a:extLst>
              <a:ext uri="{FF2B5EF4-FFF2-40B4-BE49-F238E27FC236}">
                <a16:creationId xmlns:a16="http://schemas.microsoft.com/office/drawing/2014/main" id="{C69DB624-1D3B-1E6C-E247-7A279BD19F99}"/>
              </a:ext>
            </a:extLst>
          </p:cNvPr>
          <p:cNvPicPr>
            <a:picLocks noChangeAspect="1"/>
          </p:cNvPicPr>
          <p:nvPr/>
        </p:nvPicPr>
        <p:blipFill>
          <a:blip r:embed="rId3"/>
          <a:stretch>
            <a:fillRect/>
          </a:stretch>
        </p:blipFill>
        <p:spPr>
          <a:xfrm>
            <a:off x="6662058" y="1936708"/>
            <a:ext cx="4593771" cy="4372192"/>
          </a:xfrm>
          <a:prstGeom prst="rect">
            <a:avLst/>
          </a:prstGeom>
        </p:spPr>
      </p:pic>
      <p:sp>
        <p:nvSpPr>
          <p:cNvPr id="14" name="TextBox 4">
            <a:extLst>
              <a:ext uri="{FF2B5EF4-FFF2-40B4-BE49-F238E27FC236}">
                <a16:creationId xmlns:a16="http://schemas.microsoft.com/office/drawing/2014/main" id="{8317FC2C-094A-779E-7444-5FC4BCD20448}"/>
              </a:ext>
            </a:extLst>
          </p:cNvPr>
          <p:cNvSpPr txBox="1"/>
          <p:nvPr/>
        </p:nvSpPr>
        <p:spPr>
          <a:xfrm>
            <a:off x="7105649" y="6215742"/>
            <a:ext cx="383721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ea typeface="+mn-lt"/>
                <a:cs typeface="+mn-lt"/>
              </a:rPr>
              <a:t>Logistic Regression – Under &amp; Over (BOTH) sampling</a:t>
            </a:r>
            <a:endParaRPr lang="en-US" b="1" dirty="0">
              <a:cs typeface="Calibri" panose="020F0502020204030204"/>
            </a:endParaRPr>
          </a:p>
        </p:txBody>
      </p:sp>
    </p:spTree>
    <p:extLst>
      <p:ext uri="{BB962C8B-B14F-4D97-AF65-F5344CB8AC3E}">
        <p14:creationId xmlns:p14="http://schemas.microsoft.com/office/powerpoint/2010/main" val="27885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ircle(in)">
                                      <p:cBhvr>
                                        <p:cTn id="36" dur="20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DD71F4B-D1B3-51E5-1CE1-CB0A473C27EE}"/>
              </a:ext>
            </a:extLst>
          </p:cNvPr>
          <p:cNvSpPr>
            <a:spLocks noGrp="1"/>
          </p:cNvSpPr>
          <p:nvPr>
            <p:ph type="title"/>
          </p:nvPr>
        </p:nvSpPr>
        <p:spPr/>
        <p:txBody>
          <a:bodyPr>
            <a:normAutofit/>
          </a:bodyPr>
          <a:lstStyle/>
          <a:p>
            <a:pPr algn="ctr"/>
            <a:r>
              <a:rPr lang="en-US" b="1" dirty="0">
                <a:latin typeface="Calibri"/>
                <a:cs typeface="Calibri"/>
              </a:rPr>
              <a:t>AUC-ROC </a:t>
            </a:r>
            <a:r>
              <a:rPr lang="en-GB" b="1" dirty="0">
                <a:latin typeface="Calibri"/>
                <a:cs typeface="Calibri"/>
              </a:rPr>
              <a:t>CURVE OF THE BEST MODEL WITH FEATURE SELECTION</a:t>
            </a:r>
            <a:endParaRPr lang="en-US" dirty="0"/>
          </a:p>
        </p:txBody>
      </p:sp>
      <p:pic>
        <p:nvPicPr>
          <p:cNvPr id="4" name="Picture 3" descr="Chart&#10;&#10;Description automatically generated">
            <a:extLst>
              <a:ext uri="{FF2B5EF4-FFF2-40B4-BE49-F238E27FC236}">
                <a16:creationId xmlns:a16="http://schemas.microsoft.com/office/drawing/2014/main" id="{F4ED112A-7CD8-21AB-0D5C-D53DA3FED861}"/>
              </a:ext>
            </a:extLst>
          </p:cNvPr>
          <p:cNvPicPr>
            <a:picLocks noGrp="1" noChangeAspect="1"/>
          </p:cNvPicPr>
          <p:nvPr/>
        </p:nvPicPr>
        <p:blipFill>
          <a:blip r:embed="rId2"/>
          <a:stretch>
            <a:fillRect/>
          </a:stretch>
        </p:blipFill>
        <p:spPr>
          <a:xfrm>
            <a:off x="313660" y="2001775"/>
            <a:ext cx="4322380" cy="3889520"/>
          </a:xfrm>
          <a:prstGeom prst="rect">
            <a:avLst/>
          </a:prstGeom>
        </p:spPr>
      </p:pic>
      <p:sp>
        <p:nvSpPr>
          <p:cNvPr id="5" name="TextBox 2">
            <a:extLst>
              <a:ext uri="{FF2B5EF4-FFF2-40B4-BE49-F238E27FC236}">
                <a16:creationId xmlns:a16="http://schemas.microsoft.com/office/drawing/2014/main" id="{57E92ED0-2527-69A1-9D56-9CE70C21B8B9}"/>
              </a:ext>
            </a:extLst>
          </p:cNvPr>
          <p:cNvSpPr txBox="1"/>
          <p:nvPr/>
        </p:nvSpPr>
        <p:spPr>
          <a:xfrm>
            <a:off x="517813" y="6001986"/>
            <a:ext cx="383721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ea typeface="+mn-lt"/>
                <a:cs typeface="+mn-lt"/>
              </a:rPr>
              <a:t>Logistic with feature selection- ROSE</a:t>
            </a:r>
            <a:endParaRPr lang="en-US" b="1" dirty="0">
              <a:cs typeface="Calibri" panose="020F0502020204030204"/>
            </a:endParaRPr>
          </a:p>
        </p:txBody>
      </p:sp>
      <p:pic>
        <p:nvPicPr>
          <p:cNvPr id="6" name="Picture 5" descr="Chart&#10;&#10;Description automatically generated">
            <a:extLst>
              <a:ext uri="{FF2B5EF4-FFF2-40B4-BE49-F238E27FC236}">
                <a16:creationId xmlns:a16="http://schemas.microsoft.com/office/drawing/2014/main" id="{87688135-4798-7624-A1B5-82F45684E677}"/>
              </a:ext>
            </a:extLst>
          </p:cNvPr>
          <p:cNvPicPr>
            <a:picLocks noChangeAspect="1"/>
          </p:cNvPicPr>
          <p:nvPr/>
        </p:nvPicPr>
        <p:blipFill>
          <a:blip r:embed="rId2"/>
          <a:stretch>
            <a:fillRect/>
          </a:stretch>
        </p:blipFill>
        <p:spPr>
          <a:xfrm>
            <a:off x="6482985" y="1901940"/>
            <a:ext cx="4629396" cy="4105612"/>
          </a:xfrm>
          <a:prstGeom prst="rect">
            <a:avLst/>
          </a:prstGeom>
        </p:spPr>
      </p:pic>
      <p:sp>
        <p:nvSpPr>
          <p:cNvPr id="12" name="TextBox 4">
            <a:extLst>
              <a:ext uri="{FF2B5EF4-FFF2-40B4-BE49-F238E27FC236}">
                <a16:creationId xmlns:a16="http://schemas.microsoft.com/office/drawing/2014/main" id="{135F1CE7-E1B6-3B95-3DF0-CBA85F01CE03}"/>
              </a:ext>
            </a:extLst>
          </p:cNvPr>
          <p:cNvSpPr txBox="1"/>
          <p:nvPr/>
        </p:nvSpPr>
        <p:spPr>
          <a:xfrm>
            <a:off x="7045748" y="5996213"/>
            <a:ext cx="383721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ea typeface="+mn-lt"/>
                <a:cs typeface="+mn-lt"/>
              </a:rPr>
              <a:t>Logistic Regression- BOTH (Under &amp; Over sampling)</a:t>
            </a:r>
            <a:endParaRPr lang="en-US" b="1" dirty="0">
              <a:cs typeface="Calibri" panose="020F0502020204030204"/>
            </a:endParaRPr>
          </a:p>
        </p:txBody>
      </p:sp>
    </p:spTree>
    <p:extLst>
      <p:ext uri="{BB962C8B-B14F-4D97-AF65-F5344CB8AC3E}">
        <p14:creationId xmlns:p14="http://schemas.microsoft.com/office/powerpoint/2010/main" val="152981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A7B1B-FE8F-D129-1C23-E2D5E1F7A100}"/>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Why brain stroke?</a:t>
            </a:r>
          </a:p>
        </p:txBody>
      </p:sp>
      <p:sp>
        <p:nvSpPr>
          <p:cNvPr id="43" name="Arc 4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6D985B-8662-1BEA-9F0F-4B204F79385B}"/>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sz="2200">
                <a:ea typeface="+mn-lt"/>
                <a:cs typeface="+mn-lt"/>
              </a:rPr>
              <a:t>In the US, stroke is one of the main causes of mortality and disability. A stroke may happen to anybody, regardless of age or background. </a:t>
            </a:r>
            <a:endParaRPr lang="en-US" sz="2200">
              <a:cs typeface="Calibri"/>
            </a:endParaRPr>
          </a:p>
          <a:p>
            <a:pPr algn="just"/>
            <a:r>
              <a:rPr lang="en-US" sz="2200">
                <a:ea typeface="+mn-lt"/>
                <a:cs typeface="+mn-lt"/>
              </a:rPr>
              <a:t>Approximately 795,000 individuals in the US suffer strokes each year, and 137,000 of them face death, according to the National Institutes of Health (NIH), US Department of Health and Human Services.</a:t>
            </a:r>
            <a:endParaRPr lang="en-US" sz="2200">
              <a:cs typeface="Calibri"/>
            </a:endParaRPr>
          </a:p>
          <a:p>
            <a:pPr algn="just"/>
            <a:r>
              <a:rPr lang="en-US" sz="2200">
                <a:ea typeface="+mn-lt"/>
                <a:cs typeface="+mn-lt"/>
              </a:rPr>
              <a:t>According to the World Health Organization (WHO) stroke is the 2nd leading cause of death globally, responsible for approximately 11% of total deaths.</a:t>
            </a:r>
            <a:endParaRPr lang="en-US" sz="2200">
              <a:cs typeface="Calibri"/>
            </a:endParaRPr>
          </a:p>
          <a:p>
            <a:pPr algn="just"/>
            <a:endParaRPr lang="en-US" sz="2200">
              <a:cs typeface="Calibri"/>
            </a:endParaRPr>
          </a:p>
          <a:p>
            <a:pPr algn="just"/>
            <a:r>
              <a:rPr lang="en-US" sz="2200">
                <a:cs typeface="Calibri"/>
              </a:rPr>
              <a:t>Ref: </a:t>
            </a:r>
            <a:r>
              <a:rPr lang="en-US" sz="2200">
                <a:cs typeface="Calibri"/>
                <a:hlinkClick r:id="rId2"/>
              </a:rPr>
              <a:t>Eunice Kennedy Shriver National Institute of Child Health and Human Development</a:t>
            </a:r>
            <a:endParaRPr lang="en-US" sz="2200">
              <a:cs typeface="Calibri"/>
            </a:endParaRPr>
          </a:p>
        </p:txBody>
      </p:sp>
    </p:spTree>
    <p:extLst>
      <p:ext uri="{BB962C8B-B14F-4D97-AF65-F5344CB8AC3E}">
        <p14:creationId xmlns:p14="http://schemas.microsoft.com/office/powerpoint/2010/main" val="141520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A8A15-1CAB-4532-2D40-9B73287E6D8D}"/>
              </a:ext>
            </a:extLst>
          </p:cNvPr>
          <p:cNvSpPr>
            <a:spLocks noGrp="1"/>
          </p:cNvSpPr>
          <p:nvPr>
            <p:ph type="title"/>
          </p:nvPr>
        </p:nvSpPr>
        <p:spPr>
          <a:xfrm>
            <a:off x="1171074" y="1396686"/>
            <a:ext cx="3240506" cy="4064628"/>
          </a:xfrm>
        </p:spPr>
        <p:txBody>
          <a:bodyPr>
            <a:normAutofit/>
          </a:bodyPr>
          <a:lstStyle/>
          <a:p>
            <a:pPr algn="ctr">
              <a:lnSpc>
                <a:spcPct val="100000"/>
              </a:lnSpc>
              <a:spcBef>
                <a:spcPts val="0"/>
              </a:spcBef>
            </a:pPr>
            <a:r>
              <a:rPr lang="en-GB" sz="3200" b="1">
                <a:solidFill>
                  <a:schemeClr val="bg1"/>
                </a:solidFill>
                <a:latin typeface="Calibri"/>
                <a:ea typeface="+mj-lt"/>
                <a:cs typeface="+mj-lt"/>
              </a:rPr>
              <a:t>SMART: What is the best machine learning model that predict the </a:t>
            </a:r>
            <a:endParaRPr lang="en-GB" sz="3200">
              <a:solidFill>
                <a:schemeClr val="bg1"/>
              </a:solidFill>
              <a:latin typeface="Calibri"/>
              <a:ea typeface="+mj-lt"/>
              <a:cs typeface="+mj-lt"/>
            </a:endParaRPr>
          </a:p>
          <a:p>
            <a:pPr algn="ctr">
              <a:lnSpc>
                <a:spcPct val="100000"/>
              </a:lnSpc>
              <a:spcBef>
                <a:spcPts val="0"/>
              </a:spcBef>
            </a:pPr>
            <a:r>
              <a:rPr lang="en-GB" sz="3200" b="1">
                <a:solidFill>
                  <a:schemeClr val="bg1"/>
                </a:solidFill>
                <a:latin typeface="Calibri"/>
                <a:ea typeface="+mj-lt"/>
                <a:cs typeface="+mj-lt"/>
              </a:rPr>
              <a:t>likelihood of a stroke?</a:t>
            </a:r>
            <a:endParaRPr lang="en-US" sz="3200">
              <a:solidFill>
                <a:schemeClr val="bg1"/>
              </a:solidFill>
              <a:latin typeface="Calibri"/>
              <a:cs typeface="Calibri Light"/>
            </a:endParaRPr>
          </a:p>
        </p:txBody>
      </p:sp>
      <p:sp>
        <p:nvSpPr>
          <p:cNvPr id="33" name="Arc 3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DC595CD6-7AA0-704E-7191-D7EE93EC18D1}"/>
              </a:ext>
            </a:extLst>
          </p:cNvPr>
          <p:cNvGraphicFramePr>
            <a:graphicFrameLocks noGrp="1"/>
          </p:cNvGraphicFramePr>
          <p:nvPr>
            <p:extLst>
              <p:ext uri="{D42A27DB-BD31-4B8C-83A1-F6EECF244321}">
                <p14:modId xmlns:p14="http://schemas.microsoft.com/office/powerpoint/2010/main" val="3259694153"/>
              </p:ext>
            </p:extLst>
          </p:nvPr>
        </p:nvGraphicFramePr>
        <p:xfrm>
          <a:off x="5218544" y="2609273"/>
          <a:ext cx="6675580" cy="2011680"/>
        </p:xfrm>
        <a:graphic>
          <a:graphicData uri="http://schemas.openxmlformats.org/drawingml/2006/table">
            <a:tbl>
              <a:tblPr firstRow="1" bandRow="1">
                <a:tableStyleId>{793D81CF-94F2-401A-BA57-92F5A7B2D0C5}</a:tableStyleId>
              </a:tblPr>
              <a:tblGrid>
                <a:gridCol w="2570017">
                  <a:extLst>
                    <a:ext uri="{9D8B030D-6E8A-4147-A177-3AD203B41FA5}">
                      <a16:colId xmlns:a16="http://schemas.microsoft.com/office/drawing/2014/main" val="2121209826"/>
                    </a:ext>
                  </a:extLst>
                </a:gridCol>
                <a:gridCol w="1082963">
                  <a:extLst>
                    <a:ext uri="{9D8B030D-6E8A-4147-A177-3AD203B41FA5}">
                      <a16:colId xmlns:a16="http://schemas.microsoft.com/office/drawing/2014/main" val="2123455340"/>
                    </a:ext>
                  </a:extLst>
                </a:gridCol>
                <a:gridCol w="1422400">
                  <a:extLst>
                    <a:ext uri="{9D8B030D-6E8A-4147-A177-3AD203B41FA5}">
                      <a16:colId xmlns:a16="http://schemas.microsoft.com/office/drawing/2014/main" val="3064697324"/>
                    </a:ext>
                  </a:extLst>
                </a:gridCol>
                <a:gridCol w="1600200">
                  <a:extLst>
                    <a:ext uri="{9D8B030D-6E8A-4147-A177-3AD203B41FA5}">
                      <a16:colId xmlns:a16="http://schemas.microsoft.com/office/drawing/2014/main" val="461861145"/>
                    </a:ext>
                  </a:extLst>
                </a:gridCol>
              </a:tblGrid>
              <a:tr h="320059">
                <a:tc>
                  <a:txBody>
                    <a:bodyPr/>
                    <a:lstStyle/>
                    <a:p>
                      <a:pPr algn="ctr" fontAlgn="base"/>
                      <a:r>
                        <a:rPr lang="en-GB" sz="2000" dirty="0">
                          <a:effectLst/>
                        </a:rPr>
                        <a:t>MODELS</a:t>
                      </a:r>
                      <a:endParaRPr lang="en-GB" dirty="0">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r>
                        <a:rPr lang="en-GB" sz="2000">
                          <a:effectLst/>
                        </a:rPr>
                        <a:t>RECALL​</a:t>
                      </a:r>
                      <a:endParaRPr lang="en-GB">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r>
                        <a:rPr lang="en-GB" sz="2000">
                          <a:effectLst/>
                        </a:rPr>
                        <a:t>AUC Score​</a:t>
                      </a:r>
                      <a:endParaRPr lang="en-GB">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r>
                        <a:rPr lang="en-GB" sz="2000">
                          <a:effectLst/>
                        </a:rPr>
                        <a:t>ACCURACY​</a:t>
                      </a:r>
                      <a:endParaRPr lang="en-GB">
                        <a:effectLst/>
                      </a:endParaRPr>
                    </a:p>
                  </a:txBody>
                  <a:tcPr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699355"/>
                  </a:ext>
                </a:extLst>
              </a:tr>
              <a:tr h="1536282">
                <a:tc>
                  <a:txBody>
                    <a:bodyPr/>
                    <a:lstStyle/>
                    <a:p>
                      <a:pPr algn="ctr" fontAlgn="base"/>
                      <a:r>
                        <a:rPr lang="en-GB" sz="2000" b="1">
                          <a:effectLst/>
                        </a:rPr>
                        <a:t>Logistic Regression with feature selection using BOTH technique (Under and Over Sampling)</a:t>
                      </a:r>
                      <a:endParaRPr lang="en-GB" b="1">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r>
                        <a:rPr lang="en-GB" sz="2000" b="1" dirty="0">
                          <a:solidFill>
                            <a:srgbClr val="00B050"/>
                          </a:solidFill>
                          <a:effectLst/>
                        </a:rPr>
                        <a:t>0.87​</a:t>
                      </a:r>
                      <a:endParaRPr lang="en-GB" b="1" dirty="0">
                        <a:solidFill>
                          <a:srgbClr val="00B05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r>
                        <a:rPr lang="en-GB" sz="2000" b="1" dirty="0">
                          <a:effectLst/>
                        </a:rPr>
                        <a:t>0.85</a:t>
                      </a:r>
                      <a:endParaRPr lang="en-GB" b="1" dirty="0">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r>
                        <a:rPr lang="en-GB" sz="2000" b="1" dirty="0">
                          <a:effectLst/>
                        </a:rPr>
                        <a:t>0.73​</a:t>
                      </a:r>
                      <a:endParaRPr lang="en-GB" b="1" dirty="0">
                        <a:effectLst/>
                      </a:endParaRP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829215361"/>
                  </a:ext>
                </a:extLst>
              </a:tr>
            </a:tbl>
          </a:graphicData>
        </a:graphic>
      </p:graphicFrame>
    </p:spTree>
    <p:extLst>
      <p:ext uri="{BB962C8B-B14F-4D97-AF65-F5344CB8AC3E}">
        <p14:creationId xmlns:p14="http://schemas.microsoft.com/office/powerpoint/2010/main" val="239688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B4558-17D3-B66F-EE10-ABE86EB13538}"/>
              </a:ext>
            </a:extLst>
          </p:cNvPr>
          <p:cNvSpPr>
            <a:spLocks noGrp="1"/>
          </p:cNvSpPr>
          <p:nvPr>
            <p:ph type="title"/>
          </p:nvPr>
        </p:nvSpPr>
        <p:spPr>
          <a:xfrm>
            <a:off x="838200" y="365125"/>
            <a:ext cx="10515600" cy="1325563"/>
          </a:xfrm>
        </p:spPr>
        <p:txBody>
          <a:bodyPr>
            <a:normAutofit/>
          </a:bodyPr>
          <a:lstStyle/>
          <a:p>
            <a:pPr algn="ctr"/>
            <a:r>
              <a:rPr lang="en-GB" sz="5400" b="1">
                <a:cs typeface="Calibri Light"/>
              </a:rPr>
              <a:t>CONCLUSION</a:t>
            </a:r>
            <a:endParaRPr lang="en-US" sz="5400">
              <a:cs typeface="Calibri Light" panose="020F0302020204030204"/>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346069-EB3F-2731-E7A9-6E861C57489F}"/>
              </a:ext>
            </a:extLst>
          </p:cNvPr>
          <p:cNvSpPr>
            <a:spLocks noGrp="1"/>
          </p:cNvSpPr>
          <p:nvPr>
            <p:ph idx="1"/>
          </p:nvPr>
        </p:nvSpPr>
        <p:spPr>
          <a:xfrm>
            <a:off x="838200" y="1929384"/>
            <a:ext cx="10515600" cy="4251960"/>
          </a:xfrm>
        </p:spPr>
        <p:txBody>
          <a:bodyPr vert="horz" lIns="91440" tIns="45720" rIns="91440" bIns="45720" rtlCol="0" anchor="t">
            <a:normAutofit/>
          </a:bodyPr>
          <a:lstStyle/>
          <a:p>
            <a:pPr algn="just"/>
            <a:r>
              <a:rPr lang="en-GB" sz="2200">
                <a:cs typeface="Calibri"/>
              </a:rPr>
              <a:t>The main factors that we used to predict the likelihood of a stroke are age, average glucose level, BMI, smoking status, work type, and hypertension.</a:t>
            </a:r>
            <a:endParaRPr lang="en-US" sz="2200">
              <a:cs typeface="Calibri" panose="020F0502020204030204"/>
            </a:endParaRPr>
          </a:p>
          <a:p>
            <a:pPr algn="just"/>
            <a:endParaRPr lang="en-GB" sz="2200">
              <a:cs typeface="Calibri"/>
            </a:endParaRPr>
          </a:p>
          <a:p>
            <a:pPr algn="just"/>
            <a:r>
              <a:rPr lang="en-GB" sz="2200">
                <a:cs typeface="Calibri"/>
              </a:rPr>
              <a:t>The data imbalance is addressed by using</a:t>
            </a:r>
            <a:r>
              <a:rPr lang="en-GB" sz="2200" b="1">
                <a:cs typeface="Calibri"/>
              </a:rPr>
              <a:t> BOTH ( Under and Oversampling </a:t>
            </a:r>
            <a:r>
              <a:rPr lang="en-GB" sz="2200">
                <a:cs typeface="Calibri"/>
              </a:rPr>
              <a:t>Technique) &amp; </a:t>
            </a:r>
            <a:r>
              <a:rPr lang="en-GB" sz="2200" b="1">
                <a:cs typeface="Calibri"/>
              </a:rPr>
              <a:t>ROSE</a:t>
            </a:r>
            <a:r>
              <a:rPr lang="en-GB" sz="2200">
                <a:cs typeface="Calibri"/>
              </a:rPr>
              <a:t> – Random Over sampling Examples.</a:t>
            </a:r>
            <a:endParaRPr lang="en-GB">
              <a:cs typeface="Calibri" panose="020F0502020204030204"/>
            </a:endParaRPr>
          </a:p>
          <a:p>
            <a:pPr algn="just"/>
            <a:endParaRPr lang="en-GB" sz="2200">
              <a:cs typeface="Calibri"/>
            </a:endParaRPr>
          </a:p>
          <a:p>
            <a:pPr algn="just"/>
            <a:r>
              <a:rPr lang="en-GB" sz="2200" b="1">
                <a:cs typeface="Calibri"/>
              </a:rPr>
              <a:t> Recall</a:t>
            </a:r>
            <a:r>
              <a:rPr lang="en-GB" sz="2200">
                <a:cs typeface="Calibri"/>
              </a:rPr>
              <a:t> is mainly used as an evaluation metric to find the best model.</a:t>
            </a:r>
          </a:p>
          <a:p>
            <a:pPr algn="just"/>
            <a:endParaRPr lang="en-GB" sz="2200">
              <a:cs typeface="Calibri"/>
            </a:endParaRPr>
          </a:p>
          <a:p>
            <a:pPr algn="just"/>
            <a:r>
              <a:rPr lang="en-GB" sz="2200" b="1">
                <a:cs typeface="Calibri"/>
              </a:rPr>
              <a:t> Logistic Regression with feature selection using BOTH</a:t>
            </a:r>
            <a:r>
              <a:rPr lang="en-GB" sz="2200">
                <a:cs typeface="Calibri"/>
              </a:rPr>
              <a:t> (Under and Over sampling) technique performs the best.</a:t>
            </a:r>
          </a:p>
        </p:txBody>
      </p:sp>
    </p:spTree>
    <p:extLst>
      <p:ext uri="{BB962C8B-B14F-4D97-AF65-F5344CB8AC3E}">
        <p14:creationId xmlns:p14="http://schemas.microsoft.com/office/powerpoint/2010/main" val="102687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3D6FE6-765C-C482-FA39-521A6C4BADDA}"/>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7200" b="1" kern="1200">
                <a:latin typeface="Calibri"/>
                <a:cs typeface="Calibri"/>
              </a:rPr>
              <a:t>THANK YOU</a:t>
            </a:r>
          </a:p>
        </p:txBody>
      </p:sp>
    </p:spTree>
    <p:extLst>
      <p:ext uri="{BB962C8B-B14F-4D97-AF65-F5344CB8AC3E}">
        <p14:creationId xmlns:p14="http://schemas.microsoft.com/office/powerpoint/2010/main" val="3489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456D8D-9234-D795-87AD-32517D77630B}"/>
              </a:ext>
            </a:extLst>
          </p:cNvPr>
          <p:cNvSpPr>
            <a:spLocks noGrp="1"/>
          </p:cNvSpPr>
          <p:nvPr>
            <p:ph type="title"/>
          </p:nvPr>
        </p:nvSpPr>
        <p:spPr>
          <a:xfrm>
            <a:off x="838201" y="479493"/>
            <a:ext cx="5257800" cy="1325563"/>
          </a:xfrm>
        </p:spPr>
        <p:txBody>
          <a:bodyPr>
            <a:normAutofit/>
          </a:bodyPr>
          <a:lstStyle/>
          <a:p>
            <a:r>
              <a:rPr lang="en-US" b="1">
                <a:cs typeface="Calibri Light" panose="020F0302020204030204"/>
              </a:rPr>
              <a:t>About the dataset</a:t>
            </a:r>
            <a:endParaRPr lang="en-US">
              <a:cs typeface="Calibri Light" panose="020F0302020204030204"/>
            </a:endParaRPr>
          </a:p>
        </p:txBody>
      </p:sp>
      <p:sp>
        <p:nvSpPr>
          <p:cNvPr id="3" name="Content Placeholder 2">
            <a:extLst>
              <a:ext uri="{FF2B5EF4-FFF2-40B4-BE49-F238E27FC236}">
                <a16:creationId xmlns:a16="http://schemas.microsoft.com/office/drawing/2014/main" id="{BB8782E3-1548-1267-05EB-5E6E83ED7067}"/>
              </a:ext>
            </a:extLst>
          </p:cNvPr>
          <p:cNvSpPr>
            <a:spLocks noGrp="1"/>
          </p:cNvSpPr>
          <p:nvPr>
            <p:ph idx="1"/>
          </p:nvPr>
        </p:nvSpPr>
        <p:spPr>
          <a:xfrm>
            <a:off x="838201" y="1984443"/>
            <a:ext cx="4599710" cy="4642792"/>
          </a:xfrm>
        </p:spPr>
        <p:txBody>
          <a:bodyPr vert="horz" lIns="91440" tIns="45720" rIns="91440" bIns="45720" rtlCol="0" anchor="t">
            <a:normAutofit/>
          </a:bodyPr>
          <a:lstStyle/>
          <a:p>
            <a:pPr algn="just"/>
            <a:r>
              <a:rPr lang="en-US" sz="2200" dirty="0">
                <a:cs typeface="Calibri"/>
              </a:rPr>
              <a:t>The dataset has been taken from Kaggle under the name </a:t>
            </a:r>
            <a:r>
              <a:rPr lang="en-US" sz="2200" dirty="0">
                <a:cs typeface="Calibri"/>
                <a:hlinkClick r:id="rId2"/>
              </a:rPr>
              <a:t>Stroke Prediction dataset</a:t>
            </a:r>
            <a:endParaRPr lang="en-US"/>
          </a:p>
          <a:p>
            <a:pPr algn="just"/>
            <a:r>
              <a:rPr lang="en-US" sz="2200" dirty="0">
                <a:cs typeface="Calibri"/>
              </a:rPr>
              <a:t>It is used to predict whether a patient is likely to get a stroke based on the input parameters like gender, age, BMI, hypertension, average glucose level, marital status, work type, residence type, various diseases, and smoking status.</a:t>
            </a:r>
            <a:endParaRPr lang="en-US" sz="2200">
              <a:cs typeface="Calibri"/>
            </a:endParaRPr>
          </a:p>
          <a:p>
            <a:pPr algn="just"/>
            <a:r>
              <a:rPr lang="en-US" sz="2200" dirty="0">
                <a:cs typeface="Calibri"/>
              </a:rPr>
              <a:t>Each row in the dataset provides relevant information about the patient.</a:t>
            </a:r>
            <a:endParaRPr lang="en-US" sz="2200">
              <a:cs typeface="Calibri"/>
            </a:endParaRPr>
          </a:p>
        </p:txBody>
      </p:sp>
      <p:graphicFrame>
        <p:nvGraphicFramePr>
          <p:cNvPr id="5" name="Table 4">
            <a:extLst>
              <a:ext uri="{FF2B5EF4-FFF2-40B4-BE49-F238E27FC236}">
                <a16:creationId xmlns:a16="http://schemas.microsoft.com/office/drawing/2014/main" id="{8FA08AF7-3E54-5209-762C-7681D63F12D6}"/>
              </a:ext>
            </a:extLst>
          </p:cNvPr>
          <p:cNvGraphicFramePr>
            <a:graphicFrameLocks noGrp="1"/>
          </p:cNvGraphicFramePr>
          <p:nvPr>
            <p:extLst>
              <p:ext uri="{D42A27DB-BD31-4B8C-83A1-F6EECF244321}">
                <p14:modId xmlns:p14="http://schemas.microsoft.com/office/powerpoint/2010/main" val="2870831074"/>
              </p:ext>
            </p:extLst>
          </p:nvPr>
        </p:nvGraphicFramePr>
        <p:xfrm>
          <a:off x="5535705" y="2554941"/>
          <a:ext cx="6246199" cy="1332342"/>
        </p:xfrm>
        <a:graphic>
          <a:graphicData uri="http://schemas.openxmlformats.org/drawingml/2006/table">
            <a:tbl>
              <a:tblPr firstRow="1" bandRow="1">
                <a:tableStyleId>{2D5ABB26-0587-4C30-8999-92F81FD0307C}</a:tableStyleId>
              </a:tblPr>
              <a:tblGrid>
                <a:gridCol w="1146729">
                  <a:extLst>
                    <a:ext uri="{9D8B030D-6E8A-4147-A177-3AD203B41FA5}">
                      <a16:colId xmlns:a16="http://schemas.microsoft.com/office/drawing/2014/main" val="3214713759"/>
                    </a:ext>
                  </a:extLst>
                </a:gridCol>
                <a:gridCol w="1198287">
                  <a:extLst>
                    <a:ext uri="{9D8B030D-6E8A-4147-A177-3AD203B41FA5}">
                      <a16:colId xmlns:a16="http://schemas.microsoft.com/office/drawing/2014/main" val="3698412112"/>
                    </a:ext>
                  </a:extLst>
                </a:gridCol>
                <a:gridCol w="1260461">
                  <a:extLst>
                    <a:ext uri="{9D8B030D-6E8A-4147-A177-3AD203B41FA5}">
                      <a16:colId xmlns:a16="http://schemas.microsoft.com/office/drawing/2014/main" val="2153824260"/>
                    </a:ext>
                  </a:extLst>
                </a:gridCol>
                <a:gridCol w="1446984">
                  <a:extLst>
                    <a:ext uri="{9D8B030D-6E8A-4147-A177-3AD203B41FA5}">
                      <a16:colId xmlns:a16="http://schemas.microsoft.com/office/drawing/2014/main" val="2364961127"/>
                    </a:ext>
                  </a:extLst>
                </a:gridCol>
                <a:gridCol w="1193738">
                  <a:extLst>
                    <a:ext uri="{9D8B030D-6E8A-4147-A177-3AD203B41FA5}">
                      <a16:colId xmlns:a16="http://schemas.microsoft.com/office/drawing/2014/main" val="3597326858"/>
                    </a:ext>
                  </a:extLst>
                </a:gridCol>
              </a:tblGrid>
              <a:tr h="518272">
                <a:tc>
                  <a:txBody>
                    <a:bodyPr/>
                    <a:lstStyle/>
                    <a:p>
                      <a:pPr marL="0" marR="0" indent="0" algn="ctr" rtl="0">
                        <a:spcBef>
                          <a:spcPts val="0"/>
                        </a:spcBef>
                        <a:spcAft>
                          <a:spcPts val="0"/>
                        </a:spcAft>
                      </a:pPr>
                      <a:r>
                        <a:rPr lang="en-US" sz="1400" b="1">
                          <a:effectLst/>
                        </a:rPr>
                        <a:t>Gender</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ctr" rtl="0">
                        <a:spcBef>
                          <a:spcPts val="0"/>
                        </a:spcBef>
                        <a:spcAft>
                          <a:spcPts val="0"/>
                        </a:spcAft>
                      </a:pPr>
                      <a:r>
                        <a:rPr lang="en-US" sz="1400" b="1">
                          <a:effectLst/>
                        </a:rPr>
                        <a:t>Age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ctr" rtl="0">
                        <a:spcBef>
                          <a:spcPts val="0"/>
                        </a:spcBef>
                        <a:spcAft>
                          <a:spcPts val="0"/>
                        </a:spcAft>
                      </a:pPr>
                      <a:r>
                        <a:rPr lang="en-US" sz="1400" b="1" err="1">
                          <a:effectLst/>
                        </a:rPr>
                        <a:t>Heart_disease</a:t>
                      </a:r>
                      <a:endParaRPr lang="en-US" sz="14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ctr" rtl="0">
                        <a:spcBef>
                          <a:spcPts val="0"/>
                        </a:spcBef>
                        <a:spcAft>
                          <a:spcPts val="0"/>
                        </a:spcAft>
                      </a:pPr>
                      <a:r>
                        <a:rPr lang="en-US" sz="1400" b="1">
                          <a:effectLst/>
                        </a:rPr>
                        <a:t>BMI</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ctr" rtl="0">
                        <a:spcBef>
                          <a:spcPts val="0"/>
                        </a:spcBef>
                        <a:spcAft>
                          <a:spcPts val="0"/>
                        </a:spcAft>
                      </a:pPr>
                      <a:r>
                        <a:rPr lang="en-US" sz="1400" b="1">
                          <a:effectLst/>
                        </a:rPr>
                        <a:t>Hypertension</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85671946"/>
                  </a:ext>
                </a:extLst>
              </a:tr>
              <a:tr h="814070">
                <a:tc>
                  <a:txBody>
                    <a:bodyPr/>
                    <a:lstStyle/>
                    <a:p>
                      <a:pPr marL="0" marR="0" indent="0" algn="ctr" rtl="0">
                        <a:spcBef>
                          <a:spcPts val="0"/>
                        </a:spcBef>
                        <a:spcAft>
                          <a:spcPts val="0"/>
                        </a:spcAft>
                      </a:pPr>
                      <a:r>
                        <a:rPr lang="en-US" sz="1400" b="1">
                          <a:effectLst/>
                        </a:rPr>
                        <a:t>Avg Glucose Level</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ctr" rtl="0">
                        <a:spcBef>
                          <a:spcPts val="0"/>
                        </a:spcBef>
                        <a:spcAft>
                          <a:spcPts val="0"/>
                        </a:spcAft>
                      </a:pPr>
                      <a:r>
                        <a:rPr lang="en-US" sz="1400" b="1" err="1">
                          <a:effectLst/>
                        </a:rPr>
                        <a:t>Ever_married</a:t>
                      </a:r>
                      <a:endParaRPr lang="en-US" sz="14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ctr" rtl="0">
                        <a:spcBef>
                          <a:spcPts val="0"/>
                        </a:spcBef>
                        <a:spcAft>
                          <a:spcPts val="0"/>
                        </a:spcAft>
                      </a:pPr>
                      <a:r>
                        <a:rPr lang="en-US" sz="1400" b="1" err="1">
                          <a:effectLst/>
                        </a:rPr>
                        <a:t>Work_Type</a:t>
                      </a:r>
                      <a:endParaRPr lang="en-US" sz="14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ctr" rtl="0">
                        <a:spcBef>
                          <a:spcPts val="0"/>
                        </a:spcBef>
                        <a:spcAft>
                          <a:spcPts val="0"/>
                        </a:spcAft>
                      </a:pPr>
                      <a:r>
                        <a:rPr lang="en-US" sz="1400" b="1" err="1">
                          <a:effectLst/>
                        </a:rPr>
                        <a:t>Residence_Type</a:t>
                      </a:r>
                      <a:endParaRPr lang="en-US" sz="14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ctr" rtl="0">
                        <a:spcBef>
                          <a:spcPts val="0"/>
                        </a:spcBef>
                        <a:spcAft>
                          <a:spcPts val="0"/>
                        </a:spcAft>
                      </a:pPr>
                      <a:r>
                        <a:rPr lang="en-US" sz="1400" b="1">
                          <a:solidFill>
                            <a:srgbClr val="FF0000"/>
                          </a:solidFill>
                          <a:effectLst/>
                        </a:rPr>
                        <a:t>Stroke - Target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33109604"/>
                  </a:ext>
                </a:extLst>
              </a:tr>
            </a:tbl>
          </a:graphicData>
        </a:graphic>
      </p:graphicFrame>
    </p:spTree>
    <p:extLst>
      <p:ext uri="{BB962C8B-B14F-4D97-AF65-F5344CB8AC3E}">
        <p14:creationId xmlns:p14="http://schemas.microsoft.com/office/powerpoint/2010/main" val="14199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50E047-93E8-AF5A-35FB-7814735EB70E}"/>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b="1" kern="1200" dirty="0">
                <a:latin typeface="+mj-lt"/>
                <a:ea typeface="+mj-ea"/>
                <a:cs typeface="+mj-cs"/>
              </a:rPr>
              <a:t>Summary of the dataset</a:t>
            </a:r>
            <a:endParaRPr lang="en-US" sz="4800" b="1" kern="1200" dirty="0">
              <a:latin typeface="+mj-lt"/>
              <a:cs typeface="Calibri Light"/>
            </a:endParaRPr>
          </a:p>
        </p:txBody>
      </p:sp>
      <p:sp>
        <p:nvSpPr>
          <p:cNvPr id="41"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Table&#10;&#10;Description automatically generated">
            <a:extLst>
              <a:ext uri="{FF2B5EF4-FFF2-40B4-BE49-F238E27FC236}">
                <a16:creationId xmlns:a16="http://schemas.microsoft.com/office/drawing/2014/main" id="{8BE2085F-ABCF-4A68-A5F8-D56C200C8FD6}"/>
              </a:ext>
            </a:extLst>
          </p:cNvPr>
          <p:cNvPicPr>
            <a:picLocks noChangeAspect="1"/>
          </p:cNvPicPr>
          <p:nvPr/>
        </p:nvPicPr>
        <p:blipFill>
          <a:blip r:embed="rId2"/>
          <a:stretch>
            <a:fillRect/>
          </a:stretch>
        </p:blipFill>
        <p:spPr>
          <a:xfrm>
            <a:off x="5414356" y="819419"/>
            <a:ext cx="6408836" cy="5067910"/>
          </a:xfrm>
          <a:prstGeom prst="rect">
            <a:avLst/>
          </a:prstGeom>
        </p:spPr>
      </p:pic>
    </p:spTree>
    <p:extLst>
      <p:ext uri="{BB962C8B-B14F-4D97-AF65-F5344CB8AC3E}">
        <p14:creationId xmlns:p14="http://schemas.microsoft.com/office/powerpoint/2010/main" val="240551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112D9-8EC6-47F4-51E3-7E27DC21663B}"/>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kern="1200">
                <a:solidFill>
                  <a:schemeClr val="tx1"/>
                </a:solidFill>
                <a:latin typeface="+mj-lt"/>
                <a:ea typeface="+mj-ea"/>
                <a:cs typeface="+mj-cs"/>
              </a:rPr>
              <a:t>Distribution of the target variable </a:t>
            </a:r>
            <a:endParaRPr lang="en-US" sz="5400" kern="1200">
              <a:solidFill>
                <a:schemeClr val="tx1"/>
              </a:solidFill>
              <a:latin typeface="+mj-lt"/>
              <a:ea typeface="+mj-ea"/>
              <a:cs typeface="+mj-cs"/>
            </a:endParaRPr>
          </a:p>
        </p:txBody>
      </p:sp>
      <p:grpSp>
        <p:nvGrpSpPr>
          <p:cNvPr id="36" name="Group 3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194874F6-F181-B7B9-A995-D27C990ADE1E}"/>
              </a:ext>
            </a:extLst>
          </p:cNvPr>
          <p:cNvPicPr>
            <a:picLocks noChangeAspect="1"/>
          </p:cNvPicPr>
          <p:nvPr/>
        </p:nvPicPr>
        <p:blipFill>
          <a:blip r:embed="rId2"/>
          <a:stretch>
            <a:fillRect/>
          </a:stretch>
        </p:blipFill>
        <p:spPr>
          <a:xfrm>
            <a:off x="5922492" y="1510463"/>
            <a:ext cx="5536001" cy="3778320"/>
          </a:xfrm>
          <a:prstGeom prst="rect">
            <a:avLst/>
          </a:prstGeom>
        </p:spPr>
      </p:pic>
    </p:spTree>
    <p:extLst>
      <p:ext uri="{BB962C8B-B14F-4D97-AF65-F5344CB8AC3E}">
        <p14:creationId xmlns:p14="http://schemas.microsoft.com/office/powerpoint/2010/main" val="358765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80A0F-1DEF-3C3B-BE25-2A3E336CCBDE}"/>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Calibri"/>
                <a:cs typeface="Calibri Light"/>
              </a:rPr>
              <a:t>Data Pre-Processing </a:t>
            </a:r>
            <a:endParaRPr lang="en-US" b="1" dirty="0">
              <a:solidFill>
                <a:srgbClr val="FFFFFF"/>
              </a:solidFill>
              <a:latin typeface="Calibri"/>
              <a:cs typeface="Calibri"/>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182962-9DC2-A682-7504-8C9F58CCC85D}"/>
              </a:ext>
            </a:extLst>
          </p:cNvPr>
          <p:cNvSpPr>
            <a:spLocks noGrp="1"/>
          </p:cNvSpPr>
          <p:nvPr>
            <p:ph idx="1"/>
          </p:nvPr>
        </p:nvSpPr>
        <p:spPr>
          <a:xfrm>
            <a:off x="4447308" y="591344"/>
            <a:ext cx="6906491" cy="5585619"/>
          </a:xfrm>
        </p:spPr>
        <p:txBody>
          <a:bodyPr anchor="ctr">
            <a:normAutofit/>
          </a:bodyPr>
          <a:lstStyle/>
          <a:p>
            <a:pPr algn="just"/>
            <a:r>
              <a:rPr lang="en-US" sz="2200" dirty="0">
                <a:cs typeface="Calibri" panose="020F0502020204030204"/>
              </a:rPr>
              <a:t>Converting the columns into their respective data types.</a:t>
            </a:r>
            <a:endParaRPr lang="en-US" dirty="0"/>
          </a:p>
          <a:p>
            <a:pPr algn="just"/>
            <a:r>
              <a:rPr lang="en-US" sz="2200" dirty="0">
                <a:cs typeface="Calibri" panose="020F0502020204030204"/>
              </a:rPr>
              <a:t>NA removal from BMI.</a:t>
            </a:r>
          </a:p>
          <a:p>
            <a:pPr algn="just"/>
            <a:r>
              <a:rPr lang="en-US" sz="2200" dirty="0" err="1">
                <a:cs typeface="Calibri" panose="020F0502020204030204"/>
              </a:rPr>
              <a:t>Subsetting</a:t>
            </a:r>
            <a:r>
              <a:rPr lang="en-US" sz="2200" dirty="0">
                <a:cs typeface="Calibri" panose="020F0502020204030204"/>
              </a:rPr>
              <a:t> of dataset purely for Data Analysis.</a:t>
            </a:r>
          </a:p>
        </p:txBody>
      </p:sp>
    </p:spTree>
    <p:extLst>
      <p:ext uri="{BB962C8B-B14F-4D97-AF65-F5344CB8AC3E}">
        <p14:creationId xmlns:p14="http://schemas.microsoft.com/office/powerpoint/2010/main" val="50104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5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bar chart&#10;&#10;Description automatically generated">
            <a:extLst>
              <a:ext uri="{FF2B5EF4-FFF2-40B4-BE49-F238E27FC236}">
                <a16:creationId xmlns:a16="http://schemas.microsoft.com/office/drawing/2014/main" id="{25963077-C067-1CF2-81AA-85822AAF31B2}"/>
              </a:ext>
            </a:extLst>
          </p:cNvPr>
          <p:cNvPicPr>
            <a:picLocks noChangeAspect="1"/>
          </p:cNvPicPr>
          <p:nvPr/>
        </p:nvPicPr>
        <p:blipFill>
          <a:blip r:embed="rId2"/>
          <a:stretch>
            <a:fillRect/>
          </a:stretch>
        </p:blipFill>
        <p:spPr>
          <a:xfrm>
            <a:off x="3325446" y="273783"/>
            <a:ext cx="3751751" cy="2556485"/>
          </a:xfrm>
          <a:prstGeom prst="rect">
            <a:avLst/>
          </a:prstGeom>
        </p:spPr>
      </p:pic>
      <p:pic>
        <p:nvPicPr>
          <p:cNvPr id="8" name="Picture 4" descr="Chart, box and whisker chart&#10;&#10;Description automatically generated">
            <a:extLst>
              <a:ext uri="{FF2B5EF4-FFF2-40B4-BE49-F238E27FC236}">
                <a16:creationId xmlns:a16="http://schemas.microsoft.com/office/drawing/2014/main" id="{34620E10-DBCC-75C3-CFD6-D82F47C547AB}"/>
              </a:ext>
            </a:extLst>
          </p:cNvPr>
          <p:cNvPicPr>
            <a:picLocks noChangeAspect="1"/>
          </p:cNvPicPr>
          <p:nvPr/>
        </p:nvPicPr>
        <p:blipFill>
          <a:blip r:embed="rId3"/>
          <a:stretch>
            <a:fillRect/>
          </a:stretch>
        </p:blipFill>
        <p:spPr>
          <a:xfrm>
            <a:off x="7255853" y="186674"/>
            <a:ext cx="4632854" cy="2986331"/>
          </a:xfrm>
          <a:prstGeom prst="rect">
            <a:avLst/>
          </a:prstGeom>
        </p:spPr>
      </p:pic>
      <p:pic>
        <p:nvPicPr>
          <p:cNvPr id="6" name="Picture 4" descr="Chart&#10;&#10;Description automatically generated">
            <a:extLst>
              <a:ext uri="{FF2B5EF4-FFF2-40B4-BE49-F238E27FC236}">
                <a16:creationId xmlns:a16="http://schemas.microsoft.com/office/drawing/2014/main" id="{A9472768-E77F-0B3C-A469-3CFE2FDCDF2D}"/>
              </a:ext>
            </a:extLst>
          </p:cNvPr>
          <p:cNvPicPr>
            <a:picLocks noChangeAspect="1"/>
          </p:cNvPicPr>
          <p:nvPr/>
        </p:nvPicPr>
        <p:blipFill>
          <a:blip r:embed="rId4"/>
          <a:stretch>
            <a:fillRect/>
          </a:stretch>
        </p:blipFill>
        <p:spPr>
          <a:xfrm>
            <a:off x="3872523" y="3437916"/>
            <a:ext cx="7876116" cy="2988407"/>
          </a:xfrm>
          <a:prstGeom prst="rect">
            <a:avLst/>
          </a:prstGeom>
        </p:spPr>
      </p:pic>
      <p:sp>
        <p:nvSpPr>
          <p:cNvPr id="2" name="Title 1">
            <a:extLst>
              <a:ext uri="{FF2B5EF4-FFF2-40B4-BE49-F238E27FC236}">
                <a16:creationId xmlns:a16="http://schemas.microsoft.com/office/drawing/2014/main" id="{5645283A-912F-2B18-673D-F976D2260A81}"/>
              </a:ext>
            </a:extLst>
          </p:cNvPr>
          <p:cNvSpPr>
            <a:spLocks noGrp="1"/>
          </p:cNvSpPr>
          <p:nvPr>
            <p:ph type="title"/>
          </p:nvPr>
        </p:nvSpPr>
        <p:spPr>
          <a:xfrm>
            <a:off x="838200" y="2057400"/>
            <a:ext cx="2743200" cy="2743200"/>
          </a:xfrm>
          <a:prstGeom prst="ellipse">
            <a:avLst/>
          </a:prstGeom>
          <a:solidFill>
            <a:srgbClr val="ED7D31"/>
          </a:solidFill>
          <a:ln w="174625" cmpd="thinThick">
            <a:solidFill>
              <a:srgbClr val="262626"/>
            </a:solidFill>
          </a:ln>
        </p:spPr>
        <p:txBody>
          <a:bodyPr vert="horz" lIns="91440" tIns="45720" rIns="91440" bIns="45720" rtlCol="0" anchor="ctr">
            <a:normAutofit/>
          </a:bodyPr>
          <a:lstStyle/>
          <a:p>
            <a:pPr algn="ctr"/>
            <a:r>
              <a:rPr lang="en-US" b="1" kern="1200">
                <a:solidFill>
                  <a:srgbClr val="FFFFFF"/>
                </a:solidFill>
                <a:latin typeface="+mj-lt"/>
                <a:ea typeface="+mj-ea"/>
                <a:cs typeface="+mj-cs"/>
              </a:rPr>
              <a:t>Basic EDA</a:t>
            </a:r>
            <a:endParaRPr lang="en-US" kern="1200">
              <a:solidFill>
                <a:srgbClr val="FFFFFF"/>
              </a:solidFill>
              <a:latin typeface="+mj-lt"/>
              <a:cs typeface="Calibri Light"/>
            </a:endParaRPr>
          </a:p>
        </p:txBody>
      </p:sp>
    </p:spTree>
    <p:extLst>
      <p:ext uri="{BB962C8B-B14F-4D97-AF65-F5344CB8AC3E}">
        <p14:creationId xmlns:p14="http://schemas.microsoft.com/office/powerpoint/2010/main" val="29683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down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72BC5-CDA0-A865-B100-C9E92DC5BF2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b="1"/>
              <a:t>Feature Selection </a:t>
            </a:r>
            <a:endParaRPr lang="en-US" b="1">
              <a:cs typeface="Calibri Light"/>
            </a:endParaRP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3C9B24C8-0D28-FED3-F8F7-872B11B4BF0C}"/>
              </a:ext>
            </a:extLst>
          </p:cNvPr>
          <p:cNvPicPr>
            <a:picLocks noChangeAspect="1"/>
          </p:cNvPicPr>
          <p:nvPr/>
        </p:nvPicPr>
        <p:blipFill rotWithShape="1">
          <a:blip r:embed="rId2"/>
          <a:srcRect t="8469"/>
          <a:stretch/>
        </p:blipFill>
        <p:spPr>
          <a:xfrm>
            <a:off x="3046068" y="2841508"/>
            <a:ext cx="5614416" cy="3563987"/>
          </a:xfrm>
          <a:prstGeom prst="rect">
            <a:avLst/>
          </a:prstGeom>
        </p:spPr>
      </p:pic>
      <p:sp>
        <p:nvSpPr>
          <p:cNvPr id="16" name="TextBox 15">
            <a:extLst>
              <a:ext uri="{FF2B5EF4-FFF2-40B4-BE49-F238E27FC236}">
                <a16:creationId xmlns:a16="http://schemas.microsoft.com/office/drawing/2014/main" id="{921C1736-84DE-E84B-798C-D21EE50EBB98}"/>
              </a:ext>
            </a:extLst>
          </p:cNvPr>
          <p:cNvSpPr txBox="1"/>
          <p:nvPr/>
        </p:nvSpPr>
        <p:spPr>
          <a:xfrm>
            <a:off x="4263444" y="2476501"/>
            <a:ext cx="41507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tx1">
                    <a:lumMod val="85000"/>
                    <a:lumOff val="15000"/>
                  </a:schemeClr>
                </a:solidFill>
                <a:latin typeface="Calibri"/>
                <a:cs typeface="Calibri"/>
              </a:rPr>
              <a:t>Random Forest Feature Importance Plot </a:t>
            </a:r>
            <a:endParaRPr lang="en-US" b="1">
              <a:solidFill>
                <a:schemeClr val="tx1">
                  <a:lumMod val="85000"/>
                  <a:lumOff val="15000"/>
                </a:schemeClr>
              </a:solidFill>
              <a:latin typeface="Calibri"/>
              <a:cs typeface="Times New Roman"/>
            </a:endParaRPr>
          </a:p>
        </p:txBody>
      </p:sp>
    </p:spTree>
    <p:extLst>
      <p:ext uri="{BB962C8B-B14F-4D97-AF65-F5344CB8AC3E}">
        <p14:creationId xmlns:p14="http://schemas.microsoft.com/office/powerpoint/2010/main" val="294814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900" decel="100000" fill="hold"/>
                                        <p:tgtEl>
                                          <p:spTgt spid="1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56D47-CDF2-646C-B56C-92473D935D77}"/>
              </a:ext>
            </a:extLst>
          </p:cNvPr>
          <p:cNvSpPr>
            <a:spLocks noGrp="1"/>
          </p:cNvSpPr>
          <p:nvPr>
            <p:ph type="title"/>
          </p:nvPr>
        </p:nvSpPr>
        <p:spPr>
          <a:xfrm>
            <a:off x="956826" y="1112969"/>
            <a:ext cx="3937298" cy="4166010"/>
          </a:xfrm>
        </p:spPr>
        <p:txBody>
          <a:bodyPr>
            <a:normAutofit/>
          </a:bodyPr>
          <a:lstStyle/>
          <a:p>
            <a:r>
              <a:rPr lang="en-US" b="1">
                <a:solidFill>
                  <a:srgbClr val="FFFFFF"/>
                </a:solidFill>
                <a:latin typeface="Calibri"/>
                <a:cs typeface="Calibri Light"/>
              </a:rPr>
              <a:t>SMART: How to address the data imbalance issue in the dataset?</a:t>
            </a:r>
            <a:endParaRPr lang="en-US">
              <a:solidFill>
                <a:srgbClr val="FFFFFF"/>
              </a:solidFill>
              <a:latin typeface="Calibri"/>
              <a:cs typeface="Calibri"/>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4AD63A-4335-C3A6-B77E-1A690CC28A2B}"/>
              </a:ext>
            </a:extLst>
          </p:cNvPr>
          <p:cNvSpPr>
            <a:spLocks noGrp="1"/>
          </p:cNvSpPr>
          <p:nvPr>
            <p:ph idx="1"/>
          </p:nvPr>
        </p:nvSpPr>
        <p:spPr>
          <a:xfrm>
            <a:off x="6096000" y="1340425"/>
            <a:ext cx="5257799" cy="3752617"/>
          </a:xfrm>
        </p:spPr>
        <p:txBody>
          <a:bodyPr vert="horz" lIns="91440" tIns="45720" rIns="91440" bIns="45720" rtlCol="0" anchor="t">
            <a:normAutofit/>
          </a:bodyPr>
          <a:lstStyle/>
          <a:p>
            <a:pPr marL="0" indent="0" algn="just">
              <a:buNone/>
            </a:pPr>
            <a:r>
              <a:rPr lang="en-US">
                <a:cs typeface="Calibri"/>
              </a:rPr>
              <a:t>Data distribution is </a:t>
            </a:r>
            <a:r>
              <a:rPr lang="en-US" b="1">
                <a:solidFill>
                  <a:srgbClr val="FF0000"/>
                </a:solidFill>
                <a:cs typeface="Calibri"/>
              </a:rPr>
              <a:t>96% of no stroke</a:t>
            </a:r>
            <a:r>
              <a:rPr lang="en-US">
                <a:cs typeface="Calibri"/>
              </a:rPr>
              <a:t> and </a:t>
            </a:r>
            <a:r>
              <a:rPr lang="en-US" b="1">
                <a:solidFill>
                  <a:srgbClr val="FF0000"/>
                </a:solidFill>
                <a:cs typeface="Calibri"/>
              </a:rPr>
              <a:t>4% of stroke</a:t>
            </a:r>
            <a:r>
              <a:rPr lang="en-US">
                <a:cs typeface="Calibri"/>
              </a:rPr>
              <a:t>.</a:t>
            </a:r>
          </a:p>
          <a:p>
            <a:pPr marL="0" indent="0" algn="just">
              <a:buNone/>
            </a:pPr>
            <a:endParaRPr lang="en-US">
              <a:cs typeface="Calibri"/>
            </a:endParaRPr>
          </a:p>
          <a:p>
            <a:pPr marL="0" indent="0" algn="just">
              <a:buNone/>
            </a:pPr>
            <a:r>
              <a:rPr lang="en-US" sz="2200" b="1">
                <a:cs typeface="Calibri"/>
              </a:rPr>
              <a:t>Balancing Techniques:</a:t>
            </a:r>
          </a:p>
          <a:p>
            <a:pPr algn="just"/>
            <a:r>
              <a:rPr lang="en-US" sz="2200" b="1">
                <a:cs typeface="Calibri"/>
              </a:rPr>
              <a:t>ROSE</a:t>
            </a:r>
            <a:r>
              <a:rPr lang="en-US" sz="2200">
                <a:cs typeface="Calibri"/>
              </a:rPr>
              <a:t> – Random Over Sampling Examples</a:t>
            </a:r>
          </a:p>
          <a:p>
            <a:pPr algn="just"/>
            <a:r>
              <a:rPr lang="en-US" sz="2200" b="1">
                <a:cs typeface="Calibri"/>
              </a:rPr>
              <a:t>BOTH</a:t>
            </a:r>
            <a:r>
              <a:rPr lang="en-US" sz="2200">
                <a:cs typeface="Calibri"/>
              </a:rPr>
              <a:t> – Under and Over Sampling</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758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801</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Team Sage  Brain Stroke Prediction</vt:lpstr>
      <vt:lpstr>Why brain stroke?</vt:lpstr>
      <vt:lpstr>About the dataset</vt:lpstr>
      <vt:lpstr>Summary of the dataset</vt:lpstr>
      <vt:lpstr>Distribution of the target variable </vt:lpstr>
      <vt:lpstr>Data Pre-Processing </vt:lpstr>
      <vt:lpstr>Basic EDA</vt:lpstr>
      <vt:lpstr>Feature Selection </vt:lpstr>
      <vt:lpstr>SMART: How to address the data imbalance issue in the dataset?</vt:lpstr>
      <vt:lpstr>Data Balancing</vt:lpstr>
      <vt:lpstr>Model Building</vt:lpstr>
      <vt:lpstr>SMART: What evaluation metrics can be used to find the best model and why?</vt:lpstr>
      <vt:lpstr>Why Recall ?</vt:lpstr>
      <vt:lpstr>Modeling on Balanced Dataset    ROSE  Technique</vt:lpstr>
      <vt:lpstr>Modeling on Balanced Data with Feature Selection    </vt:lpstr>
      <vt:lpstr>Modeling on Balanced Data </vt:lpstr>
      <vt:lpstr>Modeling on Balanced Data with Feature Selection </vt:lpstr>
      <vt:lpstr>AUC-ROC CURVE OF THE BEST MODEL WITHOUT FEATURE SELECTION</vt:lpstr>
      <vt:lpstr>AUC-ROC CURVE OF THE BEST MODEL WITH FEATURE SELECTION</vt:lpstr>
      <vt:lpstr>SMART: What is the best machine learning model that predict the  likelihood of a stroke?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Sowmya Maddali</cp:lastModifiedBy>
  <cp:revision>34</cp:revision>
  <dcterms:created xsi:type="dcterms:W3CDTF">2022-12-06T19:24:12Z</dcterms:created>
  <dcterms:modified xsi:type="dcterms:W3CDTF">2022-12-08T02:57:10Z</dcterms:modified>
</cp:coreProperties>
</file>