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2" r:id="rId7"/>
    <p:sldId id="259" r:id="rId8"/>
    <p:sldId id="260" r:id="rId9"/>
    <p:sldId id="261" r:id="rId10"/>
    <p:sldId id="262" r:id="rId11"/>
    <p:sldId id="263" r:id="rId12"/>
    <p:sldId id="264" r:id="rId13"/>
    <p:sldId id="266" r:id="rId14"/>
    <p:sldId id="265" r:id="rId15"/>
    <p:sldId id="267" r:id="rId16"/>
    <p:sldId id="268" r:id="rId17"/>
    <p:sldId id="270" r:id="rId18"/>
    <p:sldId id="269" r:id="rId19"/>
    <p:sldId id="271"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1D08186-B974-4A6E-871F-09170A1AC1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4660"/>
  </p:normalViewPr>
  <p:slideViewPr>
    <p:cSldViewPr snapToGrid="0">
      <p:cViewPr>
        <p:scale>
          <a:sx n="75" d="100"/>
          <a:sy n="75" d="100"/>
        </p:scale>
        <p:origin x="95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1765f318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765f318c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1765876f2c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65876f2c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1765f318c6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765f318c6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1765f318c6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765f318c6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1765876f2c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65876f2c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1765876f2c8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65876f2c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g1765f318c66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765f318c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1765f318c6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765f318c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1765876f2c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65876f2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1765876f2c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765876f2c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1765876f2c8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765876f2c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Option 1">
  <p:cSld name="Title Slide - Option 1">
    <p:spTree>
      <p:nvGrpSpPr>
        <p:cNvPr id="1" name="Shape 8"/>
        <p:cNvGrpSpPr/>
        <p:nvPr/>
      </p:nvGrpSpPr>
      <p:grpSpPr>
        <a:xfrm>
          <a:off x="0" y="0"/>
          <a:ext cx="0" cy="0"/>
          <a:chOff x="0" y="0"/>
          <a:chExt cx="0" cy="0"/>
        </a:xfrm>
      </p:grpSpPr>
      <p:pic>
        <p:nvPicPr>
          <p:cNvPr id="9" name="Google Shape;9;p7" descr="A close up of a sign&#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0" name="Google Shape;10;p7" descr="A close up of a logo&#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1" name="Google Shape;11;p7"/>
          <p:cNvSpPr txBox="1">
            <a:spLocks noGrp="1"/>
          </p:cNvSpPr>
          <p:nvPr>
            <p:ph type="ctrTitle"/>
          </p:nvPr>
        </p:nvSpPr>
        <p:spPr>
          <a:xfrm>
            <a:off x="3150704" y="495088"/>
            <a:ext cx="8389575" cy="244116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FFFFFF"/>
              </a:buClr>
              <a:buSzPts val="4000"/>
              <a:buFont typeface="Arial" panose="020B0604020202020204"/>
              <a:buNone/>
              <a:defRPr sz="40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a:spLocks noGrp="1"/>
          </p:cNvSpPr>
          <p:nvPr>
            <p:ph type="subTitle" idx="1"/>
          </p:nvPr>
        </p:nvSpPr>
        <p:spPr>
          <a:xfrm>
            <a:off x="3150704" y="3167505"/>
            <a:ext cx="8389575" cy="1752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D0CECE"/>
              </a:buClr>
              <a:buSzPts val="2800"/>
              <a:buFont typeface="Arial" panose="020B0604020202020204"/>
              <a:buNone/>
              <a:defRPr sz="2800" b="0" i="0" u="none" strike="noStrike" cap="none">
                <a:solidFill>
                  <a:srgbClr val="D0CECE"/>
                </a:solidFill>
                <a:latin typeface="Arial" panose="020B0604020202020204"/>
                <a:ea typeface="Arial" panose="020B0604020202020204"/>
                <a:cs typeface="Arial" panose="020B0604020202020204"/>
                <a:sym typeface="Arial" panose="020B0604020202020204"/>
              </a:defRPr>
            </a:lvl1pPr>
            <a:lvl2pPr marR="0" lvl="1" algn="ctr" rtl="0">
              <a:lnSpc>
                <a:spcPct val="90000"/>
              </a:lnSpc>
              <a:spcBef>
                <a:spcPts val="5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3"/>
        <p:cNvGrpSpPr/>
        <p:nvPr/>
      </p:nvGrpSpPr>
      <p:grpSpPr>
        <a:xfrm>
          <a:off x="0" y="0"/>
          <a:ext cx="0" cy="0"/>
          <a:chOff x="0" y="0"/>
          <a:chExt cx="0" cy="0"/>
        </a:xfrm>
      </p:grpSpPr>
      <p:pic>
        <p:nvPicPr>
          <p:cNvPr id="44" name="Google Shape;44;p16" descr="A picture containing screenshot, bird&#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45" name="Google Shape;45;p16"/>
          <p:cNvSpPr/>
          <p:nvPr/>
        </p:nvSpPr>
        <p:spPr>
          <a:xfrm>
            <a:off x="0" y="0"/>
            <a:ext cx="12192000" cy="6858000"/>
          </a:xfrm>
          <a:prstGeom prst="rect">
            <a:avLst/>
          </a:prstGeom>
          <a:solidFill>
            <a:srgbClr val="003A5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6" name="Google Shape;46;p16" descr="A close up of a logo&#10;&#10;Description automatically generated"/>
          <p:cNvPicPr preferRelativeResize="0"/>
          <p:nvPr/>
        </p:nvPicPr>
        <p:blipFill rotWithShape="1">
          <a:blip r:embed="rId3"/>
          <a:srcRect/>
          <a:stretch>
            <a:fillRect/>
          </a:stretch>
        </p:blipFill>
        <p:spPr>
          <a:xfrm>
            <a:off x="152400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8"/>
          <p:cNvSpPr txBox="1">
            <a:spLocks noGrp="1"/>
          </p:cNvSpPr>
          <p:nvPr>
            <p:ph type="body" idx="1"/>
          </p:nvPr>
        </p:nvSpPr>
        <p:spPr>
          <a:xfrm>
            <a:off x="838200" y="1825625"/>
            <a:ext cx="10515600" cy="34745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95959"/>
              </a:buClr>
              <a:buSzPts val="2800"/>
              <a:buFont typeface="Arial" panose="020B0604020202020204"/>
              <a:buNone/>
              <a:defRPr sz="28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8"/>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6"/>
        <p:cNvGrpSpPr/>
        <p:nvPr/>
      </p:nvGrpSpPr>
      <p:grpSpPr>
        <a:xfrm>
          <a:off x="0" y="0"/>
          <a:ext cx="0" cy="0"/>
          <a:chOff x="0" y="0"/>
          <a:chExt cx="0" cy="0"/>
        </a:xfrm>
      </p:grpSpPr>
      <p:sp>
        <p:nvSpPr>
          <p:cNvPr id="17" name="Google Shape;17;p9"/>
          <p:cNvSpPr txBox="1">
            <a:spLocks noGrp="1"/>
          </p:cNvSpPr>
          <p:nvPr>
            <p:ph type="body"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9"/>
          <p:cNvSpPr txBox="1">
            <a:spLocks noGrp="1"/>
          </p:cNvSpPr>
          <p:nvPr>
            <p:ph type="title"/>
          </p:nvPr>
        </p:nvSpPr>
        <p:spPr>
          <a:xfrm>
            <a:off x="1524000" y="1599247"/>
            <a:ext cx="9143999" cy="1910716"/>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595959"/>
              </a:buClr>
              <a:buSzPts val="5400"/>
              <a:buFont typeface="Arial" panose="020B0604020202020204"/>
              <a:buNone/>
              <a:defRPr sz="54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19"/>
        <p:cNvGrpSpPr/>
        <p:nvPr/>
      </p:nvGrpSpPr>
      <p:grpSpPr>
        <a:xfrm>
          <a:off x="0" y="0"/>
          <a:ext cx="0" cy="0"/>
          <a:chOff x="0" y="0"/>
          <a:chExt cx="0" cy="0"/>
        </a:xfrm>
      </p:grpSpPr>
      <p:sp>
        <p:nvSpPr>
          <p:cNvPr id="20" name="Google Shape;20;p10"/>
          <p:cNvSpPr txBox="1">
            <a:spLocks noGrp="1"/>
          </p:cNvSpPr>
          <p:nvPr>
            <p:ph type="body" idx="1"/>
          </p:nvPr>
        </p:nvSpPr>
        <p:spPr>
          <a:xfrm>
            <a:off x="838199" y="1825625"/>
            <a:ext cx="5181599" cy="343447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595959"/>
              </a:buClr>
              <a:buSzPts val="2000"/>
              <a:buFont typeface="Arial" panose="020B0604020202020204"/>
              <a:buChar char="•"/>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10"/>
          <p:cNvSpPr txBox="1">
            <a:spLocks noGrp="1"/>
          </p:cNvSpPr>
          <p:nvPr>
            <p:ph type="body" idx="2"/>
          </p:nvPr>
        </p:nvSpPr>
        <p:spPr>
          <a:xfrm>
            <a:off x="6172199" y="1825625"/>
            <a:ext cx="5181599" cy="343447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595959"/>
              </a:buClr>
              <a:buSzPts val="2000"/>
              <a:buFont typeface="Arial" panose="020B0604020202020204"/>
              <a:buChar char="•"/>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 name="Google Shape;22;p10"/>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23"/>
        <p:cNvGrpSpPr/>
        <p:nvPr/>
      </p:nvGrpSpPr>
      <p:grpSpPr>
        <a:xfrm>
          <a:off x="0" y="0"/>
          <a:ext cx="0" cy="0"/>
          <a:chOff x="0" y="0"/>
          <a:chExt cx="0" cy="0"/>
        </a:xfrm>
      </p:grpSpPr>
      <p:sp>
        <p:nvSpPr>
          <p:cNvPr id="24" name="Google Shape;24;p11"/>
          <p:cNvSpPr txBox="1">
            <a:spLocks noGrp="1"/>
          </p:cNvSpPr>
          <p:nvPr>
            <p:ph type="body" idx="1"/>
          </p:nvPr>
        </p:nvSpPr>
        <p:spPr>
          <a:xfrm>
            <a:off x="836612" y="2505075"/>
            <a:ext cx="5176884" cy="2765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Google Shape;25;p11"/>
          <p:cNvSpPr txBox="1">
            <a:spLocks noGrp="1"/>
          </p:cNvSpPr>
          <p:nvPr>
            <p:ph type="body" idx="2"/>
          </p:nvPr>
        </p:nvSpPr>
        <p:spPr>
          <a:xfrm>
            <a:off x="6172200" y="1711496"/>
            <a:ext cx="5186362" cy="79243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595959"/>
              </a:buClr>
              <a:buSzPts val="2500"/>
              <a:buFont typeface="Arial" panose="020B0604020202020204"/>
              <a:buNone/>
              <a:defRPr sz="25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11"/>
          <p:cNvSpPr txBox="1">
            <a:spLocks noGrp="1"/>
          </p:cNvSpPr>
          <p:nvPr>
            <p:ph type="body" idx="3"/>
          </p:nvPr>
        </p:nvSpPr>
        <p:spPr>
          <a:xfrm>
            <a:off x="6178505" y="2505075"/>
            <a:ext cx="5180057" cy="2765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11"/>
          <p:cNvSpPr txBox="1">
            <a:spLocks noGrp="1"/>
          </p:cNvSpPr>
          <p:nvPr>
            <p:ph type="body" idx="4"/>
          </p:nvPr>
        </p:nvSpPr>
        <p:spPr>
          <a:xfrm>
            <a:off x="836614" y="1712639"/>
            <a:ext cx="5183187" cy="79243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595959"/>
              </a:buClr>
              <a:buSzPts val="2500"/>
              <a:buFont typeface="Arial" panose="020B0604020202020204"/>
              <a:buNone/>
              <a:defRPr sz="25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11"/>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9"/>
        <p:cNvGrpSpPr/>
        <p:nvPr/>
      </p:nvGrpSpPr>
      <p:grpSpPr>
        <a:xfrm>
          <a:off x="0" y="0"/>
          <a:ext cx="0" cy="0"/>
          <a:chOff x="0" y="0"/>
          <a:chExt cx="0" cy="0"/>
        </a:xfrm>
      </p:grpSpPr>
      <p:sp>
        <p:nvSpPr>
          <p:cNvPr id="30" name="Google Shape;30;p12"/>
          <p:cNvSpPr txBox="1">
            <a:spLocks noGrp="1"/>
          </p:cNvSpPr>
          <p:nvPr>
            <p:ph type="body" idx="1"/>
          </p:nvPr>
        </p:nvSpPr>
        <p:spPr>
          <a:xfrm>
            <a:off x="457717" y="545091"/>
            <a:ext cx="5393266" cy="4414019"/>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12"/>
          <p:cNvSpPr txBox="1">
            <a:spLocks noGrp="1"/>
          </p:cNvSpPr>
          <p:nvPr>
            <p:ph type="body" idx="2"/>
          </p:nvPr>
        </p:nvSpPr>
        <p:spPr>
          <a:xfrm>
            <a:off x="6231467" y="545092"/>
            <a:ext cx="5393266" cy="441401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2"/>
        <p:cNvGrpSpPr/>
        <p:nvPr/>
      </p:nvGrpSpPr>
      <p:grpSpPr>
        <a:xfrm>
          <a:off x="0" y="0"/>
          <a:ext cx="0" cy="0"/>
          <a:chOff x="0" y="0"/>
          <a:chExt cx="0" cy="0"/>
        </a:xfrm>
      </p:grpSpPr>
      <p:sp>
        <p:nvSpPr>
          <p:cNvPr id="33" name="Google Shape;33;p13"/>
          <p:cNvSpPr>
            <a:spLocks noGrp="1"/>
          </p:cNvSpPr>
          <p:nvPr>
            <p:ph type="pic" idx="2"/>
          </p:nvPr>
        </p:nvSpPr>
        <p:spPr>
          <a:xfrm rot="344365">
            <a:off x="765923" y="687338"/>
            <a:ext cx="10591524" cy="3491307"/>
          </a:xfrm>
          <a:prstGeom prst="rect">
            <a:avLst/>
          </a:prstGeom>
          <a:solidFill>
            <a:srgbClr val="ECECEC"/>
          </a:solidFill>
          <a:ln w="190500" cap="sq" cmpd="sng">
            <a:solidFill>
              <a:srgbClr val="FFFFFF"/>
            </a:solidFill>
            <a:prstDash val="solid"/>
            <a:miter lim="800000"/>
            <a:headEnd type="none" w="sm" len="sm"/>
            <a:tailEnd type="none" w="sm" len="sm"/>
          </a:ln>
        </p:spPr>
      </p:sp>
      <p:sp>
        <p:nvSpPr>
          <p:cNvPr id="34" name="Google Shape;34;p13"/>
          <p:cNvSpPr txBox="1">
            <a:spLocks noGrp="1"/>
          </p:cNvSpPr>
          <p:nvPr>
            <p:ph type="body" idx="1"/>
          </p:nvPr>
        </p:nvSpPr>
        <p:spPr>
          <a:xfrm>
            <a:off x="688489" y="4486019"/>
            <a:ext cx="10816984" cy="804862"/>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1000"/>
              </a:spcBef>
              <a:spcAft>
                <a:spcPts val="0"/>
              </a:spcAft>
              <a:buClr>
                <a:srgbClr val="595959"/>
              </a:buClr>
              <a:buSzPts val="1600"/>
              <a:buFont typeface="Arial" panose="020B0604020202020204"/>
              <a:buNone/>
              <a:defRPr sz="16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35"/>
        <p:cNvGrpSpPr/>
        <p:nvPr/>
      </p:nvGrpSpPr>
      <p:grpSpPr>
        <a:xfrm>
          <a:off x="0" y="0"/>
          <a:ext cx="0" cy="0"/>
          <a:chOff x="0" y="0"/>
          <a:chExt cx="0" cy="0"/>
        </a:xfrm>
      </p:grpSpPr>
      <p:pic>
        <p:nvPicPr>
          <p:cNvPr id="36" name="Google Shape;36;p14" descr="A picture containing water, computer&#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37" name="Google Shape;37;p14" descr="A picture containing brick&#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38"/>
        <p:cNvGrpSpPr/>
        <p:nvPr/>
      </p:nvGrpSpPr>
      <p:grpSpPr>
        <a:xfrm>
          <a:off x="0" y="0"/>
          <a:ext cx="0" cy="0"/>
          <a:chOff x="0" y="0"/>
          <a:chExt cx="0" cy="0"/>
        </a:xfrm>
      </p:grpSpPr>
      <p:pic>
        <p:nvPicPr>
          <p:cNvPr id="39" name="Google Shape;39;p15" descr="A picture containing bird&#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40" name="Google Shape;40;p15" descr="A picture containing bird&#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41" name="Google Shape;41;p15"/>
          <p:cNvSpPr txBox="1">
            <a:spLocks noGrp="1"/>
          </p:cNvSpPr>
          <p:nvPr>
            <p:ph type="title"/>
          </p:nvPr>
        </p:nvSpPr>
        <p:spPr>
          <a:xfrm>
            <a:off x="690040" y="1204857"/>
            <a:ext cx="10799595" cy="1910716"/>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FFFFFF"/>
              </a:buClr>
              <a:buSzPts val="5400"/>
              <a:buFont typeface="Arial" panose="020B0604020202020204"/>
              <a:buNone/>
              <a:defRPr sz="54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15"/>
          <p:cNvSpPr txBox="1">
            <a:spLocks noGrp="1"/>
          </p:cNvSpPr>
          <p:nvPr>
            <p:ph type="body" idx="1"/>
          </p:nvPr>
        </p:nvSpPr>
        <p:spPr>
          <a:xfrm>
            <a:off x="699248" y="3324431"/>
            <a:ext cx="10771789"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000"/>
              <a:buFont typeface="Arial" panose="020B0604020202020204"/>
              <a:buNone/>
              <a:defRPr sz="2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0.jpeg"/><Relationship Id="rId11" Type="http://schemas.openxmlformats.org/officeDocument/2006/relationships/image" Target="../media/image9.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6" descr="A picture containing screenshot&#10;&#10;Description automatically generated"/>
          <p:cNvPicPr preferRelativeResize="0"/>
          <p:nvPr/>
        </p:nvPicPr>
        <p:blipFill rotWithShape="1">
          <a:blip r:embed="rId11"/>
          <a:srcRect/>
          <a:stretch>
            <a:fillRect/>
          </a:stretch>
        </p:blipFill>
        <p:spPr>
          <a:xfrm>
            <a:off x="0" y="0"/>
            <a:ext cx="12192000" cy="6858000"/>
          </a:xfrm>
          <a:prstGeom prst="rect">
            <a:avLst/>
          </a:prstGeom>
          <a:noFill/>
          <a:ln>
            <a:noFill/>
          </a:ln>
        </p:spPr>
      </p:pic>
      <p:pic>
        <p:nvPicPr>
          <p:cNvPr id="7" name="Google Shape;7;p6" descr="A close up of a logo&#10;&#10;Description automatically generated"/>
          <p:cNvPicPr preferRelativeResize="0"/>
          <p:nvPr/>
        </p:nvPicPr>
        <p:blipFill rotWithShape="1">
          <a:blip r:embed="rId12"/>
          <a:srcRect/>
          <a:stretch>
            <a:fill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nichd.nih.gov/health/topics/stroke/conditioninfo/risk"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kaggle.com/datasets/zzettrkalpakbal/full-filled-brain-stroke-dataset?datasetId=2343381&amp;sortBy=voteCoun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3150700" y="495093"/>
            <a:ext cx="8196900" cy="1045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FF"/>
              </a:buClr>
              <a:buSzPts val="4000"/>
              <a:buFont typeface="Arial" panose="020B0604020202020204"/>
              <a:buNone/>
            </a:pPr>
            <a:r>
              <a:rPr lang="en-US"/>
              <a:t>Team Sage </a:t>
            </a:r>
            <a:endParaRPr lang="en-US"/>
          </a:p>
        </p:txBody>
      </p:sp>
      <p:sp>
        <p:nvSpPr>
          <p:cNvPr id="52" name="Google Shape;52;p1"/>
          <p:cNvSpPr txBox="1">
            <a:spLocks noGrp="1"/>
          </p:cNvSpPr>
          <p:nvPr>
            <p:ph type="subTitle" idx="1"/>
          </p:nvPr>
        </p:nvSpPr>
        <p:spPr>
          <a:xfrm>
            <a:off x="3257825" y="1815128"/>
            <a:ext cx="8389500" cy="2572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r>
              <a:rPr lang="en-US" sz="3700" b="1"/>
              <a:t>Brain Stroke Prediction</a:t>
            </a:r>
            <a:endParaRPr sz="3700" b="1"/>
          </a:p>
          <a:p>
            <a:pPr marL="0" lvl="0" indent="0" algn="ctr" rtl="0">
              <a:lnSpc>
                <a:spcPct val="90000"/>
              </a:lnSpc>
              <a:spcBef>
                <a:spcPts val="0"/>
              </a:spcBef>
              <a:spcAft>
                <a:spcPts val="0"/>
              </a:spcAft>
              <a:buClr>
                <a:srgbClr val="D0CECE"/>
              </a:buClr>
              <a:buSzPts val="2800"/>
              <a:buNone/>
            </a:pPr>
            <a:endParaRPr sz="3700" b="1"/>
          </a:p>
          <a:p>
            <a:pPr marL="0" lvl="0" indent="0" algn="l"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r>
              <a:rPr lang="en-US" sz="3700" b="1"/>
              <a:t>							                     </a:t>
            </a:r>
            <a:endParaRPr sz="2500" b="1"/>
          </a:p>
          <a:p>
            <a:pPr marL="0" lvl="0" indent="0" algn="r" rtl="0">
              <a:lnSpc>
                <a:spcPct val="90000"/>
              </a:lnSpc>
              <a:spcBef>
                <a:spcPts val="0"/>
              </a:spcBef>
              <a:spcAft>
                <a:spcPts val="0"/>
              </a:spcAft>
              <a:buClr>
                <a:srgbClr val="D0CECE"/>
              </a:buClr>
              <a:buSzPts val="2800"/>
              <a:buNone/>
            </a:pPr>
            <a:endParaRPr sz="2500" b="1"/>
          </a:p>
        </p:txBody>
      </p:sp>
      <p:pic>
        <p:nvPicPr>
          <p:cNvPr id="53" name="Google Shape;53;p1"/>
          <p:cNvPicPr preferRelativeResize="0"/>
          <p:nvPr/>
        </p:nvPicPr>
        <p:blipFill rotWithShape="1">
          <a:blip r:embed="rId1"/>
          <a:srcRect l="22187" r="20229"/>
          <a:stretch>
            <a:fillRect/>
          </a:stretch>
        </p:blipFill>
        <p:spPr>
          <a:xfrm>
            <a:off x="337975" y="3370000"/>
            <a:ext cx="2550148" cy="2756449"/>
          </a:xfrm>
          <a:prstGeom prst="rect">
            <a:avLst/>
          </a:prstGeom>
          <a:noFill/>
          <a:ln>
            <a:noFill/>
          </a:ln>
        </p:spPr>
      </p:pic>
      <p:sp>
        <p:nvSpPr>
          <p:cNvPr id="54" name="Google Shape;54;p1"/>
          <p:cNvSpPr txBox="1"/>
          <p:nvPr/>
        </p:nvSpPr>
        <p:spPr>
          <a:xfrm>
            <a:off x="7468250" y="4664025"/>
            <a:ext cx="4179000" cy="2131800"/>
          </a:xfrm>
          <a:prstGeom prst="rect">
            <a:avLst/>
          </a:prstGeom>
          <a:noFill/>
          <a:ln>
            <a:noFill/>
          </a:ln>
        </p:spPr>
        <p:txBody>
          <a:bodyPr spcFirstLastPara="1" wrap="square" lIns="91425" tIns="91425" rIns="91425" bIns="91425" anchor="t" anchorCtr="0">
            <a:spAutoFit/>
          </a:bodyPr>
          <a:lstStyle/>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Jerrick Gerald</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Renganathan Laxmanan</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Sai Dontukurti</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Sowmya Maddali</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endParaRPr sz="2500" b="1">
              <a:solidFill>
                <a:srgbClr val="D0CECE"/>
              </a:solidFill>
            </a:endParaRPr>
          </a:p>
          <a:p>
            <a:pPr marL="0" lvl="0" indent="0" algn="r" rtl="0">
              <a:spcBef>
                <a:spcPts val="0"/>
              </a:spcBef>
              <a:spcAft>
                <a:spcPts val="0"/>
              </a:spcAft>
              <a:buNone/>
            </a:p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1"/>
                                        <p:tgtEl>
                                          <p:spTgt spid="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1000"/>
                                        <p:tgtEl>
                                          <p:spTgt spid="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765876f2c8_3_3"/>
          <p:cNvSpPr txBox="1">
            <a:spLocks noGrp="1"/>
          </p:cNvSpPr>
          <p:nvPr>
            <p:ph type="title"/>
          </p:nvPr>
        </p:nvSpPr>
        <p:spPr>
          <a:xfrm>
            <a:off x="505700" y="119899"/>
            <a:ext cx="10483200" cy="85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aging with any other factor increase the chances of getting a stroke?</a:t>
            </a:r>
            <a:endParaRPr sz="2500" dirty="0"/>
          </a:p>
        </p:txBody>
      </p:sp>
      <p:pic>
        <p:nvPicPr>
          <p:cNvPr id="3" name="Picture 2"/>
          <p:cNvPicPr>
            <a:picLocks noChangeAspect="1"/>
          </p:cNvPicPr>
          <p:nvPr/>
        </p:nvPicPr>
        <p:blipFill>
          <a:blip r:embed="rId1"/>
          <a:stretch>
            <a:fillRect/>
          </a:stretch>
        </p:blipFill>
        <p:spPr>
          <a:xfrm>
            <a:off x="317990" y="1566853"/>
            <a:ext cx="5412533" cy="3724273"/>
          </a:xfrm>
          <a:prstGeom prst="rect">
            <a:avLst/>
          </a:prstGeom>
        </p:spPr>
      </p:pic>
      <p:pic>
        <p:nvPicPr>
          <p:cNvPr id="6" name="Picture 5"/>
          <p:cNvPicPr>
            <a:picLocks noChangeAspect="1"/>
          </p:cNvPicPr>
          <p:nvPr/>
        </p:nvPicPr>
        <p:blipFill>
          <a:blip r:embed="rId2"/>
          <a:stretch>
            <a:fillRect/>
          </a:stretch>
        </p:blipFill>
        <p:spPr>
          <a:xfrm>
            <a:off x="6685935" y="1566853"/>
            <a:ext cx="5188075" cy="3724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3" name="Google Shape;111;g1765876f2c8_3_13"/>
          <p:cNvSpPr txBox="1">
            <a:spLocks noGrp="1"/>
          </p:cNvSpPr>
          <p:nvPr>
            <p:ph type="title"/>
          </p:nvPr>
        </p:nvSpPr>
        <p:spPr>
          <a:xfrm>
            <a:off x="854398" y="188820"/>
            <a:ext cx="10483200" cy="85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age have any effect on other variables?</a:t>
            </a:r>
            <a:endParaRPr sz="2500" dirty="0"/>
          </a:p>
        </p:txBody>
      </p:sp>
      <p:pic>
        <p:nvPicPr>
          <p:cNvPr id="4" name="Picture 3"/>
          <p:cNvPicPr>
            <a:picLocks noChangeAspect="1"/>
          </p:cNvPicPr>
          <p:nvPr/>
        </p:nvPicPr>
        <p:blipFill>
          <a:blip r:embed="rId1"/>
          <a:stretch>
            <a:fillRect/>
          </a:stretch>
        </p:blipFill>
        <p:spPr>
          <a:xfrm>
            <a:off x="2207339" y="1042320"/>
            <a:ext cx="7777317" cy="4562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3" name="Picture 2" descr="Chart, box and whisker chart&#10;&#10;Description automatically generated"/>
          <p:cNvPicPr>
            <a:picLocks noChangeAspect="1"/>
          </p:cNvPicPr>
          <p:nvPr/>
        </p:nvPicPr>
        <p:blipFill>
          <a:blip r:embed="rId1"/>
          <a:stretch>
            <a:fillRect/>
          </a:stretch>
        </p:blipFill>
        <p:spPr>
          <a:xfrm>
            <a:off x="95254" y="799638"/>
            <a:ext cx="6000746" cy="4637601"/>
          </a:xfrm>
          <a:prstGeom prst="rect">
            <a:avLst/>
          </a:prstGeom>
        </p:spPr>
      </p:pic>
      <p:pic>
        <p:nvPicPr>
          <p:cNvPr id="5" name="Picture 4" descr="Chart, box and whisker chart&#10;&#10;Description automatically generated"/>
          <p:cNvPicPr>
            <a:picLocks noChangeAspect="1"/>
          </p:cNvPicPr>
          <p:nvPr/>
        </p:nvPicPr>
        <p:blipFill>
          <a:blip r:embed="rId2"/>
          <a:stretch>
            <a:fillRect/>
          </a:stretch>
        </p:blipFill>
        <p:spPr>
          <a:xfrm>
            <a:off x="6326033" y="799638"/>
            <a:ext cx="5580423" cy="44901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765f318c66_0_15"/>
          <p:cNvSpPr txBox="1">
            <a:spLocks noGrp="1"/>
          </p:cNvSpPr>
          <p:nvPr>
            <p:ph type="title"/>
          </p:nvPr>
        </p:nvSpPr>
        <p:spPr>
          <a:xfrm>
            <a:off x="77449" y="34161"/>
            <a:ext cx="115893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residence type cause stroke? </a:t>
            </a:r>
            <a:endParaRPr sz="2500" dirty="0"/>
          </a:p>
        </p:txBody>
      </p:sp>
      <p:sp>
        <p:nvSpPr>
          <p:cNvPr id="2" name="Google Shape;85;p5"/>
          <p:cNvSpPr txBox="1"/>
          <p:nvPr/>
        </p:nvSpPr>
        <p:spPr>
          <a:xfrm>
            <a:off x="0" y="5441450"/>
            <a:ext cx="49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This graph is for people who got stroke!</a:t>
            </a:r>
            <a:endParaRPr lang="en-US"/>
          </a:p>
        </p:txBody>
      </p:sp>
      <p:pic>
        <p:nvPicPr>
          <p:cNvPr id="5" name="Picture 4" descr="Chart, bar chart&#10;&#10;Description automatically generated"/>
          <p:cNvPicPr>
            <a:picLocks noChangeAspect="1"/>
          </p:cNvPicPr>
          <p:nvPr/>
        </p:nvPicPr>
        <p:blipFill>
          <a:blip r:embed="rId1"/>
          <a:stretch>
            <a:fillRect/>
          </a:stretch>
        </p:blipFill>
        <p:spPr>
          <a:xfrm>
            <a:off x="77450" y="1009161"/>
            <a:ext cx="3951515" cy="4081781"/>
          </a:xfrm>
          <a:prstGeom prst="rect">
            <a:avLst/>
          </a:prstGeom>
        </p:spPr>
      </p:pic>
      <p:pic>
        <p:nvPicPr>
          <p:cNvPr id="7" name="Picture 6" descr="Chart, bar chart&#10;&#10;Description automatically generated"/>
          <p:cNvPicPr>
            <a:picLocks noChangeAspect="1"/>
          </p:cNvPicPr>
          <p:nvPr/>
        </p:nvPicPr>
        <p:blipFill>
          <a:blip r:embed="rId2"/>
          <a:stretch>
            <a:fillRect/>
          </a:stretch>
        </p:blipFill>
        <p:spPr>
          <a:xfrm>
            <a:off x="4120243" y="2215482"/>
            <a:ext cx="3951515" cy="3516109"/>
          </a:xfrm>
          <a:prstGeom prst="rect">
            <a:avLst/>
          </a:prstGeom>
        </p:spPr>
      </p:pic>
      <p:pic>
        <p:nvPicPr>
          <p:cNvPr id="9" name="Picture 8" descr="Chart, bar chart&#10;&#10;Description automatically generated"/>
          <p:cNvPicPr>
            <a:picLocks noChangeAspect="1"/>
          </p:cNvPicPr>
          <p:nvPr/>
        </p:nvPicPr>
        <p:blipFill>
          <a:blip r:embed="rId3"/>
          <a:stretch>
            <a:fillRect/>
          </a:stretch>
        </p:blipFill>
        <p:spPr>
          <a:xfrm>
            <a:off x="8071758" y="1067070"/>
            <a:ext cx="4116469" cy="39659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500" fill="hold"/>
                                        <p:tgtEl>
                                          <p:spTgt spid="123"/>
                                        </p:tgtEl>
                                        <p:attrNameLst>
                                          <p:attrName>ppt_x</p:attrName>
                                        </p:attrNameLst>
                                      </p:cBhvr>
                                      <p:tavLst>
                                        <p:tav tm="0">
                                          <p:val>
                                            <p:strVal val="#ppt_x"/>
                                          </p:val>
                                        </p:tav>
                                        <p:tav tm="100000">
                                          <p:val>
                                            <p:strVal val="#ppt_x"/>
                                          </p:val>
                                        </p:tav>
                                      </p:tavLst>
                                    </p:anim>
                                    <p:anim calcmode="lin" valueType="num">
                                      <p:cBhvr additive="base">
                                        <p:cTn id="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65f318c66_0_36"/>
          <p:cNvSpPr txBox="1">
            <a:spLocks noGrp="1"/>
          </p:cNvSpPr>
          <p:nvPr>
            <p:ph type="title"/>
          </p:nvPr>
        </p:nvSpPr>
        <p:spPr>
          <a:xfrm>
            <a:off x="854337" y="715617"/>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Statistical Analysis(Chi-Square Test)</a:t>
            </a:r>
            <a:endParaRPr dirty="0"/>
          </a:p>
        </p:txBody>
      </p:sp>
      <p:graphicFrame>
        <p:nvGraphicFramePr>
          <p:cNvPr id="133" name="Google Shape;133;g1765f318c66_0_36"/>
          <p:cNvGraphicFramePr/>
          <p:nvPr/>
        </p:nvGraphicFramePr>
        <p:xfrm>
          <a:off x="952500" y="1788160"/>
          <a:ext cx="10385025" cy="3580530"/>
        </p:xfrm>
        <a:graphic>
          <a:graphicData uri="http://schemas.openxmlformats.org/drawingml/2006/table">
            <a:tbl>
              <a:tblPr>
                <a:noFill/>
                <a:tableStyleId>{41D08186-B974-4A6E-871F-09170A1AC1D4}</a:tableStyleId>
              </a:tblPr>
              <a:tblGrid>
                <a:gridCol w="2571750"/>
                <a:gridCol w="2571750"/>
                <a:gridCol w="2571750"/>
                <a:gridCol w="2669775"/>
              </a:tblGrid>
              <a:tr h="410850">
                <a:tc>
                  <a:txBody>
                    <a:bodyPr/>
                    <a:lstStyle/>
                    <a:p>
                      <a:pPr marL="0" lvl="0" indent="0" algn="ctr" rtl="0">
                        <a:spcBef>
                          <a:spcPts val="0"/>
                        </a:spcBef>
                        <a:spcAft>
                          <a:spcPts val="0"/>
                        </a:spcAft>
                        <a:buNone/>
                      </a:pPr>
                      <a:r>
                        <a:rPr lang="en-US" b="1" dirty="0">
                          <a:solidFill>
                            <a:srgbClr val="FF0000"/>
                          </a:solidFill>
                        </a:rPr>
                        <a:t>TARGET</a:t>
                      </a:r>
                      <a:endParaRPr b="1" dirty="0">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FEATURES</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P- VALUE</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DEPENDENT/INDEPENDENT</a:t>
                      </a:r>
                      <a:endParaRPr b="1">
                        <a:solidFill>
                          <a:srgbClr val="FF0000"/>
                        </a:solidFill>
                      </a:endParaRPr>
                    </a:p>
                  </a:txBody>
                  <a:tcPr marL="91425" marR="91425" marT="91425" marB="91425"/>
                </a:tc>
              </a:tr>
              <a:tr h="395075">
                <a:tc>
                  <a:txBody>
                    <a:bodyPr/>
                    <a:lstStyle/>
                    <a:p>
                      <a:pPr marL="0" lvl="0" indent="0" algn="ctr" rtl="0">
                        <a:spcBef>
                          <a:spcPts val="0"/>
                        </a:spcBef>
                        <a:spcAft>
                          <a:spcPts val="0"/>
                        </a:spcAft>
                        <a:buNone/>
                      </a:pPr>
                      <a:r>
                        <a:rPr lang="en-US" b="1"/>
                        <a:t>STROKE</a:t>
                      </a:r>
                      <a:endParaRPr b="1"/>
                    </a:p>
                  </a:txBody>
                  <a:tcPr marL="91425" marR="91425" marT="91425" marB="91425"/>
                </a:tc>
                <a:tc>
                  <a:txBody>
                    <a:bodyPr/>
                    <a:lstStyle/>
                    <a:p>
                      <a:pPr marL="0" lvl="0" indent="0" algn="ctr" rtl="0">
                        <a:spcBef>
                          <a:spcPts val="0"/>
                        </a:spcBef>
                        <a:spcAft>
                          <a:spcPts val="0"/>
                        </a:spcAft>
                        <a:buNone/>
                      </a:pPr>
                      <a:r>
                        <a:rPr lang="en-US" b="1">
                          <a:solidFill>
                            <a:schemeClr val="dk1"/>
                          </a:solidFill>
                        </a:rPr>
                        <a:t>Residence_Type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dirty="0">
                          <a:solidFill>
                            <a:schemeClr val="dk1"/>
                          </a:solidFill>
                        </a:rPr>
                        <a:t>0.2983</a:t>
                      </a:r>
                      <a:endParaRPr b="1" dirty="0"/>
                    </a:p>
                  </a:txBody>
                  <a:tcPr marL="91425" marR="91425" marT="91425" marB="91425"/>
                </a:tc>
                <a:tc>
                  <a:txBody>
                    <a:bodyPr/>
                    <a:lstStyle/>
                    <a:p>
                      <a:pPr marL="0" lvl="0" indent="0" algn="ctr" rtl="0">
                        <a:spcBef>
                          <a:spcPts val="0"/>
                        </a:spcBef>
                        <a:spcAft>
                          <a:spcPts val="0"/>
                        </a:spcAft>
                        <a:buNone/>
                      </a:pPr>
                      <a:r>
                        <a:rPr lang="en-US" b="1"/>
                        <a:t>INDEPENDENT</a:t>
                      </a:r>
                      <a:endParaRPr b="1"/>
                    </a:p>
                  </a:txBody>
                  <a:tcPr marL="91425" marR="91425" marT="91425" marB="91425"/>
                </a:tc>
              </a:tr>
              <a:tr h="395075">
                <a:tc>
                  <a:txBody>
                    <a:bodyPr/>
                    <a:lstStyle/>
                    <a:p>
                      <a:pPr marL="0" lvl="0" indent="0" algn="ctr" rtl="0">
                        <a:spcBef>
                          <a:spcPts val="0"/>
                        </a:spcBef>
                        <a:spcAft>
                          <a:spcPts val="0"/>
                        </a:spcAft>
                        <a:buNone/>
                      </a:pPr>
                      <a:r>
                        <a:rPr lang="en-US" b="1"/>
                        <a:t>STROKE</a:t>
                      </a:r>
                      <a:endParaRPr b="1"/>
                    </a:p>
                  </a:txBody>
                  <a:tcPr marL="91425" marR="91425" marT="91425" marB="91425"/>
                </a:tc>
                <a:tc>
                  <a:txBody>
                    <a:bodyPr/>
                    <a:lstStyle/>
                    <a:p>
                      <a:pPr marL="0" lvl="0" indent="0" algn="ctr" rtl="0">
                        <a:spcBef>
                          <a:spcPts val="0"/>
                        </a:spcBef>
                        <a:spcAft>
                          <a:spcPts val="0"/>
                        </a:spcAft>
                        <a:buNone/>
                      </a:pPr>
                      <a:r>
                        <a:rPr lang="en-US" b="1"/>
                        <a:t>Work_Type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5.398e-10</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Smoking_status</a:t>
                      </a:r>
                      <a:endParaRPr b="1"/>
                    </a:p>
                  </a:txBody>
                  <a:tcPr marL="91425" marR="91425" marT="91425" marB="91425"/>
                </a:tc>
                <a:tc>
                  <a:txBody>
                    <a:bodyPr/>
                    <a:lstStyle/>
                    <a:p>
                      <a:pPr marL="0" lvl="0" indent="0" algn="ctr" rtl="0">
                        <a:spcBef>
                          <a:spcPts val="0"/>
                        </a:spcBef>
                        <a:spcAft>
                          <a:spcPts val="0"/>
                        </a:spcAft>
                        <a:buNone/>
                      </a:pPr>
                      <a:r>
                        <a:rPr lang="en-US" b="1">
                          <a:solidFill>
                            <a:schemeClr val="dk1"/>
                          </a:solidFill>
                        </a:rPr>
                        <a:t>0.003285</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Gender</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0.7895</a:t>
                      </a:r>
                      <a:endParaRPr b="1"/>
                    </a:p>
                  </a:txBody>
                  <a:tcPr marL="91425" marR="91425" marT="91425" marB="91425"/>
                </a:tc>
                <a:tc>
                  <a:txBody>
                    <a:bodyPr/>
                    <a:lstStyle/>
                    <a:p>
                      <a:pPr marL="0" lvl="0" indent="0" algn="ctr" rtl="0">
                        <a:spcBef>
                          <a:spcPts val="0"/>
                        </a:spcBef>
                        <a:spcAft>
                          <a:spcPts val="0"/>
                        </a:spcAft>
                        <a:buNone/>
                      </a:pPr>
                      <a:r>
                        <a:rPr lang="en-US" b="1"/>
                        <a:t>INDEPENDENT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Hypertension</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Heart Disease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bmi.cat</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3.99e-09</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avg_gluc.cat</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dirty="0"/>
                        <a:t>DEPENDENT</a:t>
                      </a:r>
                      <a:endParaRPr b="1" dirty="0"/>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1000"/>
                                        <p:tgtEl>
                                          <p:spTgt spid="133"/>
                                        </p:tgtEl>
                                      </p:cBhvr>
                                    </p:animEffect>
                                    <p:anim calcmode="lin" valueType="num">
                                      <p:cBhvr>
                                        <p:cTn id="14" dur="1000" fill="hold"/>
                                        <p:tgtEl>
                                          <p:spTgt spid="133"/>
                                        </p:tgtEl>
                                        <p:attrNameLst>
                                          <p:attrName>ppt_x</p:attrName>
                                        </p:attrNameLst>
                                      </p:cBhvr>
                                      <p:tavLst>
                                        <p:tav tm="0">
                                          <p:val>
                                            <p:strVal val="#ppt_x"/>
                                          </p:val>
                                        </p:tav>
                                        <p:tav tm="100000">
                                          <p:val>
                                            <p:strVal val="#ppt_x"/>
                                          </p:val>
                                        </p:tav>
                                      </p:tavLst>
                                    </p:anim>
                                    <p:anim calcmode="lin" valueType="num">
                                      <p:cBhvr>
                                        <p:cTn id="15"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765876f2c8_1_21"/>
          <p:cNvSpPr txBox="1">
            <a:spLocks noGrp="1"/>
          </p:cNvSpPr>
          <p:nvPr>
            <p:ph type="body" idx="1"/>
          </p:nvPr>
        </p:nvSpPr>
        <p:spPr>
          <a:xfrm>
            <a:off x="838200" y="1153025"/>
            <a:ext cx="10515600" cy="4147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500" dirty="0"/>
              <a:t>Do you guys think that somebody will get a stroke if they are married? - Lol !!!</a:t>
            </a:r>
            <a:endParaRPr sz="2500" dirty="0"/>
          </a:p>
          <a:p>
            <a:pPr marL="0" lvl="0" indent="0" algn="just" rtl="0">
              <a:spcBef>
                <a:spcPts val="1000"/>
              </a:spcBef>
              <a:spcAft>
                <a:spcPts val="0"/>
              </a:spcAft>
              <a:buNone/>
            </a:pPr>
            <a:r>
              <a:rPr lang="en-US" sz="2500" dirty="0"/>
              <a:t>Here is the finding - According to this dataset </a:t>
            </a:r>
            <a:endParaRPr sz="2500" dirty="0"/>
          </a:p>
        </p:txBody>
      </p:sp>
      <p:sp>
        <p:nvSpPr>
          <p:cNvPr id="144" name="Google Shape;144;g1765876f2c8_1_21"/>
          <p:cNvSpPr txBox="1">
            <a:spLocks noGrp="1"/>
          </p:cNvSpPr>
          <p:nvPr>
            <p:ph type="title"/>
          </p:nvPr>
        </p:nvSpPr>
        <p:spPr>
          <a:xfrm>
            <a:off x="854412" y="178017"/>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Let’s discuss about a fun finding !! :P</a:t>
            </a:r>
            <a:endParaRPr sz="2500" dirty="0"/>
          </a:p>
        </p:txBody>
      </p:sp>
      <p:pic>
        <p:nvPicPr>
          <p:cNvPr id="145" name="Google Shape;145;g1765876f2c8_1_21"/>
          <p:cNvPicPr preferRelativeResize="0"/>
          <p:nvPr/>
        </p:nvPicPr>
        <p:blipFill>
          <a:blip r:embed="rId1"/>
          <a:stretch>
            <a:fillRect/>
          </a:stretch>
        </p:blipFill>
        <p:spPr>
          <a:xfrm>
            <a:off x="3450782" y="2775857"/>
            <a:ext cx="5366648" cy="29291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anim calcmode="lin" valueType="num">
                                      <p:cBhvr>
                                        <p:cTn id="8" dur="1000" fill="hold"/>
                                        <p:tgtEl>
                                          <p:spTgt spid="144"/>
                                        </p:tgtEl>
                                        <p:attrNameLst>
                                          <p:attrName>ppt_x</p:attrName>
                                        </p:attrNameLst>
                                      </p:cBhvr>
                                      <p:tavLst>
                                        <p:tav tm="0">
                                          <p:val>
                                            <p:strVal val="#ppt_x"/>
                                          </p:val>
                                        </p:tav>
                                        <p:tav tm="100000">
                                          <p:val>
                                            <p:strVal val="#ppt_x"/>
                                          </p:val>
                                        </p:tav>
                                      </p:tavLst>
                                    </p:anim>
                                    <p:anim calcmode="lin" valueType="num">
                                      <p:cBhvr>
                                        <p:cTn id="9"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 calcmode="lin" valueType="num">
                                      <p:cBhvr>
                                        <p:cTn id="22" dur="1000" fill="hold"/>
                                        <p:tgtEl>
                                          <p:spTgt spid="145"/>
                                        </p:tgtEl>
                                        <p:attrNameLst>
                                          <p:attrName>ppt_w</p:attrName>
                                        </p:attrNameLst>
                                      </p:cBhvr>
                                      <p:tavLst>
                                        <p:tav tm="0">
                                          <p:val>
                                            <p:fltVal val="0"/>
                                          </p:val>
                                        </p:tav>
                                        <p:tav tm="100000">
                                          <p:val>
                                            <p:strVal val="#ppt_w"/>
                                          </p:val>
                                        </p:tav>
                                      </p:tavLst>
                                    </p:anim>
                                    <p:anim calcmode="lin" valueType="num">
                                      <p:cBhvr>
                                        <p:cTn id="23" dur="1000" fill="hold"/>
                                        <p:tgtEl>
                                          <p:spTgt spid="145"/>
                                        </p:tgtEl>
                                        <p:attrNameLst>
                                          <p:attrName>ppt_h</p:attrName>
                                        </p:attrNameLst>
                                      </p:cBhvr>
                                      <p:tavLst>
                                        <p:tav tm="0">
                                          <p:val>
                                            <p:fltVal val="0"/>
                                          </p:val>
                                        </p:tav>
                                        <p:tav tm="100000">
                                          <p:val>
                                            <p:strVal val="#ppt_h"/>
                                          </p:val>
                                        </p:tav>
                                      </p:tavLst>
                                    </p:anim>
                                    <p:anim calcmode="lin" valueType="num">
                                      <p:cBhvr>
                                        <p:cTn id="24" dur="1000" fill="hold"/>
                                        <p:tgtEl>
                                          <p:spTgt spid="145"/>
                                        </p:tgtEl>
                                        <p:attrNameLst>
                                          <p:attrName>style.rotation</p:attrName>
                                        </p:attrNameLst>
                                      </p:cBhvr>
                                      <p:tavLst>
                                        <p:tav tm="0">
                                          <p:val>
                                            <p:fltVal val="90"/>
                                          </p:val>
                                        </p:tav>
                                        <p:tav tm="100000">
                                          <p:val>
                                            <p:fltVal val="0"/>
                                          </p:val>
                                        </p:tav>
                                      </p:tavLst>
                                    </p:anim>
                                    <p:animEffect transition="in" filter="fade">
                                      <p:cBhvr>
                                        <p:cTn id="25"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P spid="1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765876f2c8_1_16"/>
          <p:cNvSpPr txBox="1">
            <a:spLocks noGrp="1"/>
          </p:cNvSpPr>
          <p:nvPr>
            <p:ph type="title"/>
          </p:nvPr>
        </p:nvSpPr>
        <p:spPr>
          <a:xfrm>
            <a:off x="609665" y="1566507"/>
            <a:ext cx="10799700" cy="191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QUESTIONS?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ppt_x"/>
                                          </p:val>
                                        </p:tav>
                                        <p:tav tm="100000">
                                          <p:val>
                                            <p:strVal val="#ppt_x"/>
                                          </p:val>
                                        </p:tav>
                                      </p:tavLst>
                                    </p:anim>
                                    <p:anim calcmode="lin" valueType="num">
                                      <p:cBhvr additive="base">
                                        <p:cTn id="8"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765f318c66_0_43"/>
          <p:cNvSpPr txBox="1">
            <a:spLocks noGrp="1"/>
          </p:cNvSpPr>
          <p:nvPr>
            <p:ph type="body" idx="1"/>
          </p:nvPr>
        </p:nvSpPr>
        <p:spPr>
          <a:xfrm>
            <a:off x="699248" y="3324431"/>
            <a:ext cx="10771800" cy="15003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p>
        </p:txBody>
      </p:sp>
      <p:sp>
        <p:nvSpPr>
          <p:cNvPr id="151" name="Google Shape;151;g1765f318c66_0_43"/>
          <p:cNvSpPr txBox="1">
            <a:spLocks noGrp="1"/>
          </p:cNvSpPr>
          <p:nvPr>
            <p:ph type="title"/>
          </p:nvPr>
        </p:nvSpPr>
        <p:spPr>
          <a:xfrm>
            <a:off x="690040" y="1204857"/>
            <a:ext cx="10799700" cy="191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 THANK YOU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80">
                                          <p:stCondLst>
                                            <p:cond delay="0"/>
                                          </p:stCondLst>
                                        </p:cTn>
                                        <p:tgtEl>
                                          <p:spTgt spid="151"/>
                                        </p:tgtEl>
                                      </p:cBhvr>
                                    </p:animEffect>
                                    <p:anim calcmode="lin" valueType="num">
                                      <p:cBhvr>
                                        <p:cTn id="8"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
                                        </p:tgtEl>
                                      </p:cBhvr>
                                      <p:to x="100000" y="60000"/>
                                    </p:animScale>
                                    <p:animScale>
                                      <p:cBhvr>
                                        <p:cTn id="14" dur="166" decel="50000">
                                          <p:stCondLst>
                                            <p:cond delay="676"/>
                                          </p:stCondLst>
                                        </p:cTn>
                                        <p:tgtEl>
                                          <p:spTgt spid="151"/>
                                        </p:tgtEl>
                                      </p:cBhvr>
                                      <p:to x="100000" y="100000"/>
                                    </p:animScale>
                                    <p:animScale>
                                      <p:cBhvr>
                                        <p:cTn id="15" dur="26">
                                          <p:stCondLst>
                                            <p:cond delay="1312"/>
                                          </p:stCondLst>
                                        </p:cTn>
                                        <p:tgtEl>
                                          <p:spTgt spid="151"/>
                                        </p:tgtEl>
                                      </p:cBhvr>
                                      <p:to x="100000" y="80000"/>
                                    </p:animScale>
                                    <p:animScale>
                                      <p:cBhvr>
                                        <p:cTn id="16" dur="166" decel="50000">
                                          <p:stCondLst>
                                            <p:cond delay="1338"/>
                                          </p:stCondLst>
                                        </p:cTn>
                                        <p:tgtEl>
                                          <p:spTgt spid="151"/>
                                        </p:tgtEl>
                                      </p:cBhvr>
                                      <p:to x="100000" y="100000"/>
                                    </p:animScale>
                                    <p:animScale>
                                      <p:cBhvr>
                                        <p:cTn id="17" dur="26">
                                          <p:stCondLst>
                                            <p:cond delay="1642"/>
                                          </p:stCondLst>
                                        </p:cTn>
                                        <p:tgtEl>
                                          <p:spTgt spid="151"/>
                                        </p:tgtEl>
                                      </p:cBhvr>
                                      <p:to x="100000" y="90000"/>
                                    </p:animScale>
                                    <p:animScale>
                                      <p:cBhvr>
                                        <p:cTn id="18" dur="166" decel="50000">
                                          <p:stCondLst>
                                            <p:cond delay="1668"/>
                                          </p:stCondLst>
                                        </p:cTn>
                                        <p:tgtEl>
                                          <p:spTgt spid="151"/>
                                        </p:tgtEl>
                                      </p:cBhvr>
                                      <p:to x="100000" y="100000"/>
                                    </p:animScale>
                                    <p:animScale>
                                      <p:cBhvr>
                                        <p:cTn id="19" dur="26">
                                          <p:stCondLst>
                                            <p:cond delay="1808"/>
                                          </p:stCondLst>
                                        </p:cTn>
                                        <p:tgtEl>
                                          <p:spTgt spid="151"/>
                                        </p:tgtEl>
                                      </p:cBhvr>
                                      <p:to x="100000" y="95000"/>
                                    </p:animScale>
                                    <p:animScale>
                                      <p:cBhvr>
                                        <p:cTn id="20" dur="166" decel="50000">
                                          <p:stCondLst>
                                            <p:cond delay="1834"/>
                                          </p:stCondLst>
                                        </p:cTn>
                                        <p:tgtEl>
                                          <p:spTgt spid="1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838200" y="1203152"/>
            <a:ext cx="10515600" cy="4096981"/>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rgbClr val="595959"/>
              </a:buClr>
              <a:buSzPts val="2500"/>
              <a:buFont typeface="Arial" panose="020B0604020202020204"/>
              <a:buChar char="•"/>
            </a:pPr>
            <a:r>
              <a:rPr lang="en-US" sz="2500" dirty="0">
                <a:solidFill>
                  <a:schemeClr val="tx1"/>
                </a:solidFill>
              </a:rPr>
              <a:t>In the US, stroke is one of the main causes of mortality and disability. A stroke may happen to anybody, regardless of age or background. </a:t>
            </a:r>
            <a:endParaRPr dirty="0">
              <a:solidFill>
                <a:schemeClr val="tx1"/>
              </a:solidFill>
            </a:endParaRPr>
          </a:p>
          <a:p>
            <a:pPr marL="457200" lvl="0" indent="-457200" algn="just" rtl="0">
              <a:lnSpc>
                <a:spcPct val="90000"/>
              </a:lnSpc>
              <a:spcBef>
                <a:spcPts val="1000"/>
              </a:spcBef>
              <a:spcAft>
                <a:spcPts val="0"/>
              </a:spcAft>
              <a:buClr>
                <a:srgbClr val="595959"/>
              </a:buClr>
              <a:buSzPts val="2500"/>
              <a:buFont typeface="Arial" panose="020B0604020202020204"/>
              <a:buChar char="•"/>
            </a:pPr>
            <a:r>
              <a:rPr lang="en-US" sz="2500" dirty="0">
                <a:solidFill>
                  <a:schemeClr val="tx1"/>
                </a:solidFill>
              </a:rPr>
              <a:t>Approximately 795,000 individuals in the US suffer strokes each year, and 137,000 of them face death, according to the National Institutes of Health (NIH), US Department of Health and Human Services.</a:t>
            </a:r>
            <a:endParaRPr dirty="0">
              <a:solidFill>
                <a:schemeClr val="tx1"/>
              </a:solidFill>
            </a:endParaRPr>
          </a:p>
          <a:p>
            <a:pPr marL="457200" lvl="0" indent="-457200" algn="just" rtl="0">
              <a:lnSpc>
                <a:spcPct val="90000"/>
              </a:lnSpc>
              <a:spcBef>
                <a:spcPts val="1000"/>
              </a:spcBef>
              <a:spcAft>
                <a:spcPts val="0"/>
              </a:spcAft>
              <a:buClr>
                <a:srgbClr val="595959"/>
              </a:buClr>
              <a:buSzPts val="2500"/>
              <a:buFont typeface="Arial" panose="020B0604020202020204"/>
              <a:buChar char="•"/>
            </a:pPr>
            <a:r>
              <a:rPr lang="en-US" sz="2500" dirty="0">
                <a:solidFill>
                  <a:schemeClr val="tx1"/>
                </a:solidFill>
              </a:rPr>
              <a:t>According to the World Health Organization (WHO) stroke is the 2nd leading cause of death globally, responsible for approximately 11% of total deaths.</a:t>
            </a:r>
            <a:endParaRPr dirty="0">
              <a:solidFill>
                <a:schemeClr val="tx1"/>
              </a:solidFill>
            </a:endParaRPr>
          </a:p>
          <a:p>
            <a:pPr marL="457200" lvl="0" indent="-298450" algn="l" rtl="0">
              <a:lnSpc>
                <a:spcPct val="90000"/>
              </a:lnSpc>
              <a:spcBef>
                <a:spcPts val="1000"/>
              </a:spcBef>
              <a:spcAft>
                <a:spcPts val="0"/>
              </a:spcAft>
              <a:buClr>
                <a:srgbClr val="595959"/>
              </a:buClr>
              <a:buSzPts val="2500"/>
              <a:buFont typeface="Arial" panose="020B0604020202020204"/>
              <a:buNone/>
            </a:pPr>
            <a:endParaRPr sz="2500" dirty="0"/>
          </a:p>
          <a:p>
            <a:pPr marL="0" lvl="0" indent="0" algn="l" rtl="0">
              <a:lnSpc>
                <a:spcPct val="90000"/>
              </a:lnSpc>
              <a:spcBef>
                <a:spcPts val="1000"/>
              </a:spcBef>
              <a:spcAft>
                <a:spcPts val="0"/>
              </a:spcAft>
              <a:buClr>
                <a:srgbClr val="595959"/>
              </a:buClr>
              <a:buSzPts val="2500"/>
              <a:buNone/>
            </a:pPr>
            <a:r>
              <a:rPr lang="en-US" sz="2500" dirty="0">
                <a:solidFill>
                  <a:schemeClr val="tx1"/>
                </a:solidFill>
              </a:rPr>
              <a:t>Ref: </a:t>
            </a:r>
            <a:r>
              <a:rPr lang="en-US" sz="2500" u="sng" dirty="0">
                <a:solidFill>
                  <a:schemeClr val="hlink"/>
                </a:solidFill>
                <a:hlinkClick r:id="rId1"/>
              </a:rPr>
              <a:t>https://www.nichd.nih.gov/health/topics/stroke/conditioninfo/risk</a:t>
            </a:r>
            <a:endParaRPr sz="2500" dirty="0"/>
          </a:p>
        </p:txBody>
      </p:sp>
      <p:sp>
        <p:nvSpPr>
          <p:cNvPr id="60" name="Google Shape;60;p2"/>
          <p:cNvSpPr txBox="1">
            <a:spLocks noGrp="1"/>
          </p:cNvSpPr>
          <p:nvPr>
            <p:ph type="title"/>
          </p:nvPr>
        </p:nvSpPr>
        <p:spPr>
          <a:xfrm>
            <a:off x="838200" y="228082"/>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800"/>
              <a:buFont typeface="Arial" panose="020B0604020202020204"/>
              <a:buNone/>
            </a:pPr>
            <a:r>
              <a:rPr lang="en-US" sz="2800" dirty="0"/>
              <a:t>Why brain stroke data?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1000"/>
                                        <p:tgtEl>
                                          <p:spTgt spid="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body" idx="1"/>
          </p:nvPr>
        </p:nvSpPr>
        <p:spPr>
          <a:xfrm>
            <a:off x="838199" y="1101552"/>
            <a:ext cx="10999839" cy="4198581"/>
          </a:xfrm>
          <a:prstGeom prst="rect">
            <a:avLst/>
          </a:prstGeom>
          <a:noFill/>
          <a:ln>
            <a:noFill/>
          </a:ln>
        </p:spPr>
        <p:txBody>
          <a:bodyPr spcFirstLastPara="1" wrap="square" lIns="91425" tIns="45700" rIns="91425" bIns="45700" anchor="t" anchorCtr="0">
            <a:noAutofit/>
          </a:bodyPr>
          <a:lstStyle/>
          <a:p>
            <a:pPr marL="457200" lvl="0" indent="-387350" algn="just" rtl="0">
              <a:lnSpc>
                <a:spcPct val="90000"/>
              </a:lnSpc>
              <a:spcBef>
                <a:spcPts val="0"/>
              </a:spcBef>
              <a:spcAft>
                <a:spcPts val="0"/>
              </a:spcAft>
              <a:buClr>
                <a:schemeClr val="dk1"/>
              </a:buClr>
              <a:buSzPts val="2500"/>
              <a:buChar char="●"/>
            </a:pPr>
            <a:r>
              <a:rPr lang="en-US" sz="2500" dirty="0">
                <a:solidFill>
                  <a:schemeClr val="dk1"/>
                </a:solidFill>
              </a:rPr>
              <a:t>This dataset is used to predict whether a patient is likely to get a stroke based on the input parameters like gender, age, various diseases, and smoking status. </a:t>
            </a:r>
            <a:endParaRPr lang="en-US" sz="2500" dirty="0">
              <a:solidFill>
                <a:schemeClr val="dk1"/>
              </a:solidFill>
            </a:endParaRPr>
          </a:p>
          <a:p>
            <a:pPr marL="69850" lvl="0" indent="0">
              <a:spcBef>
                <a:spcPts val="0"/>
              </a:spcBef>
              <a:buClr>
                <a:schemeClr val="dk1"/>
              </a:buClr>
              <a:buSzPts val="2500"/>
            </a:pPr>
            <a:r>
              <a:rPr lang="en-US" sz="1800" dirty="0">
                <a:solidFill>
                  <a:schemeClr val="dk1"/>
                </a:solidFill>
              </a:rPr>
              <a:t>      Source: </a:t>
            </a:r>
            <a:r>
              <a:rPr lang="en-US" sz="1800" dirty="0">
                <a:solidFill>
                  <a:schemeClr val="dk1"/>
                </a:solidFill>
                <a:hlinkClick r:id="rId1"/>
              </a:rPr>
              <a:t>Kaggle</a:t>
            </a:r>
            <a:r>
              <a:rPr lang="en-US" sz="1800" dirty="0">
                <a:solidFill>
                  <a:schemeClr val="dk1"/>
                </a:solidFill>
              </a:rPr>
              <a:t>.</a:t>
            </a:r>
            <a:endParaRPr lang="en-US" sz="1800" dirty="0">
              <a:solidFill>
                <a:schemeClr val="dk1"/>
              </a:solidFill>
            </a:endParaRPr>
          </a:p>
          <a:p>
            <a:pPr marL="69850" lvl="0" indent="0">
              <a:spcBef>
                <a:spcPts val="0"/>
              </a:spcBef>
              <a:buClr>
                <a:schemeClr val="dk1"/>
              </a:buClr>
              <a:buSzPts val="2500"/>
            </a:pPr>
            <a:endParaRPr sz="2500" dirty="0">
              <a:solidFill>
                <a:schemeClr val="dk1"/>
              </a:solidFill>
            </a:endParaRPr>
          </a:p>
          <a:p>
            <a:pPr marL="457200" lvl="0" indent="-387350" algn="just" rtl="0">
              <a:lnSpc>
                <a:spcPct val="90000"/>
              </a:lnSpc>
              <a:spcBef>
                <a:spcPts val="0"/>
              </a:spcBef>
              <a:spcAft>
                <a:spcPts val="0"/>
              </a:spcAft>
              <a:buClr>
                <a:schemeClr val="dk1"/>
              </a:buClr>
              <a:buSzPts val="2500"/>
              <a:buChar char="●"/>
            </a:pPr>
            <a:r>
              <a:rPr lang="en-US" sz="2500" dirty="0">
                <a:solidFill>
                  <a:schemeClr val="dk1"/>
                </a:solidFill>
              </a:rPr>
              <a:t>Each row in the data provides relevant information about the patient.</a:t>
            </a:r>
            <a:endParaRPr sz="2500" dirty="0">
              <a:solidFill>
                <a:schemeClr val="dk1"/>
              </a:solidFill>
            </a:endParaRPr>
          </a:p>
          <a:p>
            <a:pPr marL="0" lvl="0" indent="0" algn="l" rtl="0">
              <a:lnSpc>
                <a:spcPct val="90000"/>
              </a:lnSpc>
              <a:spcBef>
                <a:spcPts val="0"/>
              </a:spcBef>
              <a:spcAft>
                <a:spcPts val="0"/>
              </a:spcAft>
              <a:buNone/>
            </a:pPr>
            <a:endParaRPr sz="2500" dirty="0"/>
          </a:p>
          <a:p>
            <a:pPr marL="0" lvl="0" indent="0" algn="l" rtl="0">
              <a:lnSpc>
                <a:spcPct val="90000"/>
              </a:lnSpc>
              <a:spcBef>
                <a:spcPts val="0"/>
              </a:spcBef>
              <a:spcAft>
                <a:spcPts val="0"/>
              </a:spcAft>
              <a:buNone/>
            </a:pPr>
            <a:endParaRPr sz="2500" dirty="0"/>
          </a:p>
        </p:txBody>
      </p:sp>
      <p:sp>
        <p:nvSpPr>
          <p:cNvPr id="66" name="Google Shape;66;p3"/>
          <p:cNvSpPr txBox="1">
            <a:spLocks noGrp="1"/>
          </p:cNvSpPr>
          <p:nvPr>
            <p:ph type="title"/>
          </p:nvPr>
        </p:nvSpPr>
        <p:spPr>
          <a:xfrm>
            <a:off x="838200" y="126482"/>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800"/>
              <a:buFont typeface="Arial" panose="020B0604020202020204"/>
              <a:buNone/>
            </a:pPr>
            <a:r>
              <a:rPr lang="en-US" sz="2800" dirty="0"/>
              <a:t>About the Dataset</a:t>
            </a:r>
            <a:endParaRPr dirty="0"/>
          </a:p>
        </p:txBody>
      </p:sp>
      <p:graphicFrame>
        <p:nvGraphicFramePr>
          <p:cNvPr id="67" name="Google Shape;67;p3"/>
          <p:cNvGraphicFramePr/>
          <p:nvPr/>
        </p:nvGraphicFramePr>
        <p:xfrm>
          <a:off x="952500" y="3423025"/>
          <a:ext cx="10287000" cy="1475975"/>
        </p:xfrm>
        <a:graphic>
          <a:graphicData uri="http://schemas.openxmlformats.org/drawingml/2006/table">
            <a:tbl>
              <a:tblPr>
                <a:noFill/>
                <a:tableStyleId>{41D08186-B974-4A6E-871F-09170A1AC1D4}</a:tableStyleId>
              </a:tblPr>
              <a:tblGrid>
                <a:gridCol w="2057400"/>
                <a:gridCol w="2057400"/>
                <a:gridCol w="2057400"/>
                <a:gridCol w="2057400"/>
                <a:gridCol w="2057400"/>
              </a:tblGrid>
              <a:tr h="706525">
                <a:tc>
                  <a:txBody>
                    <a:bodyPr/>
                    <a:lstStyle/>
                    <a:p>
                      <a:pPr marL="0" lvl="0" indent="0" algn="ctr" rtl="0">
                        <a:spcBef>
                          <a:spcPts val="0"/>
                        </a:spcBef>
                        <a:spcAft>
                          <a:spcPts val="0"/>
                        </a:spcAft>
                        <a:buNone/>
                      </a:pPr>
                      <a:r>
                        <a:rPr lang="en-US"/>
                        <a:t>Gender</a:t>
                      </a:r>
                      <a:endParaRPr lang="en-US"/>
                    </a:p>
                  </a:txBody>
                  <a:tcPr marL="91425" marR="91425" marT="91425" marB="91425" anchor="ctr"/>
                </a:tc>
                <a:tc>
                  <a:txBody>
                    <a:bodyPr/>
                    <a:lstStyle/>
                    <a:p>
                      <a:pPr marL="0" lvl="0" indent="0" algn="ctr" rtl="0">
                        <a:spcBef>
                          <a:spcPts val="0"/>
                        </a:spcBef>
                        <a:spcAft>
                          <a:spcPts val="0"/>
                        </a:spcAft>
                        <a:buNone/>
                      </a:pPr>
                      <a:r>
                        <a:rPr lang="en-US" dirty="0"/>
                        <a:t>Age</a:t>
                      </a:r>
                      <a:endParaRPr dirty="0"/>
                    </a:p>
                  </a:txBody>
                  <a:tcPr marL="91425" marR="91425" marT="91425" marB="91425" anchor="ctr"/>
                </a:tc>
                <a:tc>
                  <a:txBody>
                    <a:bodyPr/>
                    <a:lstStyle/>
                    <a:p>
                      <a:pPr marL="0" lvl="0" indent="0" algn="ctr" rtl="0">
                        <a:spcBef>
                          <a:spcPts val="0"/>
                        </a:spcBef>
                        <a:spcAft>
                          <a:spcPts val="0"/>
                        </a:spcAft>
                        <a:buNone/>
                      </a:pPr>
                      <a:r>
                        <a:rPr lang="en-US" dirty="0" err="1"/>
                        <a:t>Heart_disease</a:t>
                      </a:r>
                      <a:endParaRPr dirty="0"/>
                    </a:p>
                  </a:txBody>
                  <a:tcPr marL="91425" marR="91425" marT="91425" marB="91425" anchor="ctr"/>
                </a:tc>
                <a:tc>
                  <a:txBody>
                    <a:bodyPr/>
                    <a:lstStyle/>
                    <a:p>
                      <a:pPr marL="0" lvl="0" indent="0" algn="ctr" rtl="0">
                        <a:spcBef>
                          <a:spcPts val="0"/>
                        </a:spcBef>
                        <a:spcAft>
                          <a:spcPts val="0"/>
                        </a:spcAft>
                        <a:buNone/>
                      </a:pPr>
                      <a:r>
                        <a:rPr lang="en-US"/>
                        <a:t>BMI</a:t>
                      </a:r>
                      <a:endParaRPr lang="en-US"/>
                    </a:p>
                  </a:txBody>
                  <a:tcPr marL="91425" marR="91425" marT="91425" marB="91425" anchor="ctr"/>
                </a:tc>
                <a:tc>
                  <a:txBody>
                    <a:bodyPr/>
                    <a:lstStyle/>
                    <a:p>
                      <a:pPr marL="0" lvl="0" indent="0" algn="ctr" rtl="0">
                        <a:spcBef>
                          <a:spcPts val="0"/>
                        </a:spcBef>
                        <a:spcAft>
                          <a:spcPts val="0"/>
                        </a:spcAft>
                        <a:buNone/>
                      </a:pPr>
                      <a:r>
                        <a:rPr lang="en-US"/>
                        <a:t>Hypertension</a:t>
                      </a:r>
                      <a:endParaRPr lang="en-US"/>
                    </a:p>
                  </a:txBody>
                  <a:tcPr marL="91425" marR="91425" marT="91425" marB="91425" anchor="ctr"/>
                </a:tc>
              </a:tr>
              <a:tr h="769450">
                <a:tc>
                  <a:txBody>
                    <a:bodyPr/>
                    <a:lstStyle/>
                    <a:p>
                      <a:pPr marL="0" lvl="0" indent="0" algn="ctr" rtl="0">
                        <a:spcBef>
                          <a:spcPts val="0"/>
                        </a:spcBef>
                        <a:spcAft>
                          <a:spcPts val="0"/>
                        </a:spcAft>
                        <a:buNone/>
                      </a:pPr>
                      <a:r>
                        <a:rPr lang="en-US"/>
                        <a:t>Avg Glucose Level</a:t>
                      </a:r>
                      <a:endParaRPr lang="en-US"/>
                    </a:p>
                  </a:txBody>
                  <a:tcPr marL="91425" marR="91425" marT="91425" marB="91425" anchor="ctr"/>
                </a:tc>
                <a:tc>
                  <a:txBody>
                    <a:bodyPr/>
                    <a:lstStyle/>
                    <a:p>
                      <a:pPr marL="0" lvl="0" indent="0" algn="ctr" rtl="0">
                        <a:spcBef>
                          <a:spcPts val="0"/>
                        </a:spcBef>
                        <a:spcAft>
                          <a:spcPts val="0"/>
                        </a:spcAft>
                        <a:buNone/>
                      </a:pPr>
                      <a:r>
                        <a:rPr lang="en-US"/>
                        <a:t>Ever_married</a:t>
                      </a:r>
                      <a:endParaRPr lang="en-US"/>
                    </a:p>
                  </a:txBody>
                  <a:tcPr marL="91425" marR="91425" marT="91425" marB="91425" anchor="ctr"/>
                </a:tc>
                <a:tc>
                  <a:txBody>
                    <a:bodyPr/>
                    <a:lstStyle/>
                    <a:p>
                      <a:pPr marL="0" lvl="0" indent="0" algn="ctr" rtl="0">
                        <a:spcBef>
                          <a:spcPts val="0"/>
                        </a:spcBef>
                        <a:spcAft>
                          <a:spcPts val="0"/>
                        </a:spcAft>
                        <a:buNone/>
                      </a:pPr>
                      <a:r>
                        <a:rPr lang="en-US"/>
                        <a:t>Work_Type</a:t>
                      </a:r>
                      <a:endParaRPr lang="en-US"/>
                    </a:p>
                  </a:txBody>
                  <a:tcPr marL="91425" marR="91425" marT="91425" marB="91425" anchor="ctr"/>
                </a:tc>
                <a:tc>
                  <a:txBody>
                    <a:bodyPr/>
                    <a:lstStyle/>
                    <a:p>
                      <a:pPr marL="0" lvl="0" indent="0" algn="ctr" rtl="0">
                        <a:spcBef>
                          <a:spcPts val="0"/>
                        </a:spcBef>
                        <a:spcAft>
                          <a:spcPts val="0"/>
                        </a:spcAft>
                        <a:buNone/>
                      </a:pPr>
                      <a:r>
                        <a:rPr lang="en-US"/>
                        <a:t>Residence_Type</a:t>
                      </a:r>
                      <a:endParaRPr lang="en-US"/>
                    </a:p>
                  </a:txBody>
                  <a:tcPr marL="91425" marR="91425" marT="91425" marB="91425" anchor="ctr"/>
                </a:tc>
                <a:tc>
                  <a:txBody>
                    <a:bodyPr/>
                    <a:lstStyle/>
                    <a:p>
                      <a:pPr marL="0" lvl="0" indent="0" algn="ctr" rtl="0">
                        <a:spcBef>
                          <a:spcPts val="0"/>
                        </a:spcBef>
                        <a:spcAft>
                          <a:spcPts val="0"/>
                        </a:spcAft>
                        <a:buNone/>
                      </a:pPr>
                      <a:r>
                        <a:rPr lang="en-US" b="1" dirty="0">
                          <a:solidFill>
                            <a:srgbClr val="FF0000"/>
                          </a:solidFill>
                        </a:rPr>
                        <a:t>Stroke - Target</a:t>
                      </a:r>
                      <a:endParaRPr b="1" dirty="0">
                        <a:solidFill>
                          <a:srgbClr val="FF0000"/>
                        </a:solidFill>
                      </a:endParaRPr>
                    </a:p>
                  </a:txBody>
                  <a:tcPr marL="91425" marR="91425" marT="91425" marB="914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anim calcmode="lin" valueType="num">
                                      <p:cBhvr additive="base">
                                        <p:cTn id="1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
                                            <p:txEl>
                                              <p:pRg st="1" end="1"/>
                                            </p:txEl>
                                          </p:spTgt>
                                        </p:tgtEl>
                                        <p:attrNameLst>
                                          <p:attrName>style.visibility</p:attrName>
                                        </p:attrNameLst>
                                      </p:cBhvr>
                                      <p:to>
                                        <p:strVal val="visible"/>
                                      </p:to>
                                    </p:set>
                                    <p:anim calcmode="lin" valueType="num">
                                      <p:cBhvr additive="base">
                                        <p:cTn id="17"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
                                            <p:txEl>
                                              <p:pRg st="3" end="3"/>
                                            </p:txEl>
                                          </p:spTgt>
                                        </p:tgtEl>
                                        <p:attrNameLst>
                                          <p:attrName>style.visibility</p:attrName>
                                        </p:attrNameLst>
                                      </p:cBhvr>
                                      <p:to>
                                        <p:strVal val="visible"/>
                                      </p:to>
                                    </p:set>
                                    <p:anim calcmode="lin" valueType="num">
                                      <p:cBhvr additive="base">
                                        <p:cTn id="23"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barn(inVertical)">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0474" y="292830"/>
            <a:ext cx="10483326" cy="975070"/>
          </a:xfrm>
        </p:spPr>
        <p:txBody>
          <a:bodyPr/>
          <a:lstStyle/>
          <a:p>
            <a:pPr algn="ctr"/>
            <a:r>
              <a:rPr lang="en-US" sz="2800" dirty="0"/>
              <a:t>Summary of the dataset</a:t>
            </a:r>
            <a:endParaRPr lang="en-US" sz="2800" dirty="0"/>
          </a:p>
        </p:txBody>
      </p:sp>
      <p:pic>
        <p:nvPicPr>
          <p:cNvPr id="5" name="Picture 4"/>
          <p:cNvPicPr>
            <a:picLocks noChangeAspect="1"/>
          </p:cNvPicPr>
          <p:nvPr/>
        </p:nvPicPr>
        <p:blipFill>
          <a:blip r:embed="rId1"/>
          <a:stretch>
            <a:fillRect/>
          </a:stretch>
        </p:blipFill>
        <p:spPr>
          <a:xfrm>
            <a:off x="2469852" y="1757680"/>
            <a:ext cx="7121188" cy="3058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854337" y="2453930"/>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4000"/>
              <a:buFont typeface="Arial" panose="020B0604020202020204"/>
              <a:buNone/>
            </a:pPr>
            <a:r>
              <a:rPr lang="en-US"/>
              <a:t>Exploratory Data Analysis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765f318c66_0_23"/>
          <p:cNvSpPr txBox="1">
            <a:spLocks noGrp="1"/>
          </p:cNvSpPr>
          <p:nvPr>
            <p:ph type="title"/>
          </p:nvPr>
        </p:nvSpPr>
        <p:spPr>
          <a:xfrm>
            <a:off x="854412" y="163492"/>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Distribution of the target variable</a:t>
            </a:r>
            <a:endParaRPr sz="2500" dirty="0"/>
          </a:p>
        </p:txBody>
      </p:sp>
      <p:pic>
        <p:nvPicPr>
          <p:cNvPr id="7" name="Picture 6"/>
          <p:cNvPicPr>
            <a:picLocks noChangeAspect="1"/>
          </p:cNvPicPr>
          <p:nvPr/>
        </p:nvPicPr>
        <p:blipFill>
          <a:blip r:embed="rId1"/>
          <a:stretch>
            <a:fillRect/>
          </a:stretch>
        </p:blipFill>
        <p:spPr>
          <a:xfrm>
            <a:off x="2772697" y="1138492"/>
            <a:ext cx="6577780" cy="4495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508525" y="197800"/>
            <a:ext cx="10816500" cy="766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800"/>
              <a:buFont typeface="Arial" panose="020B0604020202020204"/>
              <a:buNone/>
            </a:pPr>
            <a:r>
              <a:rPr lang="en-US" sz="2500" dirty="0"/>
              <a:t>Can the type of the job and smoking habit of a person cause stroke?</a:t>
            </a:r>
            <a:endParaRPr sz="2500" dirty="0"/>
          </a:p>
        </p:txBody>
      </p:sp>
      <p:sp>
        <p:nvSpPr>
          <p:cNvPr id="85" name="Google Shape;85;p5"/>
          <p:cNvSpPr txBox="1"/>
          <p:nvPr/>
        </p:nvSpPr>
        <p:spPr>
          <a:xfrm>
            <a:off x="0" y="5441450"/>
            <a:ext cx="49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This graph is for people who got stroke!</a:t>
            </a:r>
            <a:endParaRPr lang="en-US"/>
          </a:p>
        </p:txBody>
      </p:sp>
      <p:pic>
        <p:nvPicPr>
          <p:cNvPr id="3" name="Picture 2"/>
          <p:cNvPicPr>
            <a:picLocks noChangeAspect="1"/>
          </p:cNvPicPr>
          <p:nvPr/>
        </p:nvPicPr>
        <p:blipFill>
          <a:blip r:embed="rId1"/>
          <a:stretch>
            <a:fillRect/>
          </a:stretch>
        </p:blipFill>
        <p:spPr>
          <a:xfrm>
            <a:off x="2517058" y="1031491"/>
            <a:ext cx="7157884" cy="4343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765876f2c8_0_1"/>
          <p:cNvSpPr txBox="1"/>
          <p:nvPr/>
        </p:nvSpPr>
        <p:spPr>
          <a:xfrm>
            <a:off x="419475" y="653575"/>
            <a:ext cx="427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Females</a:t>
            </a:r>
            <a:endParaRPr b="1" dirty="0"/>
          </a:p>
        </p:txBody>
      </p:sp>
      <p:sp>
        <p:nvSpPr>
          <p:cNvPr id="91" name="Google Shape;91;g1765876f2c8_0_1"/>
          <p:cNvSpPr txBox="1"/>
          <p:nvPr/>
        </p:nvSpPr>
        <p:spPr>
          <a:xfrm>
            <a:off x="6381250" y="653575"/>
            <a:ext cx="427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Males</a:t>
            </a:r>
            <a:endParaRPr b="1"/>
          </a:p>
        </p:txBody>
      </p:sp>
      <p:pic>
        <p:nvPicPr>
          <p:cNvPr id="3" name="Picture 2"/>
          <p:cNvPicPr>
            <a:picLocks noChangeAspect="1"/>
          </p:cNvPicPr>
          <p:nvPr/>
        </p:nvPicPr>
        <p:blipFill>
          <a:blip r:embed="rId1"/>
          <a:stretch>
            <a:fillRect/>
          </a:stretch>
        </p:blipFill>
        <p:spPr>
          <a:xfrm>
            <a:off x="304799" y="1053775"/>
            <a:ext cx="5093111" cy="3448254"/>
          </a:xfrm>
          <a:prstGeom prst="rect">
            <a:avLst/>
          </a:prstGeom>
        </p:spPr>
      </p:pic>
      <p:pic>
        <p:nvPicPr>
          <p:cNvPr id="5" name="Picture 4"/>
          <p:cNvPicPr>
            <a:picLocks noChangeAspect="1"/>
          </p:cNvPicPr>
          <p:nvPr/>
        </p:nvPicPr>
        <p:blipFill>
          <a:blip r:embed="rId2"/>
          <a:stretch>
            <a:fillRect/>
          </a:stretch>
        </p:blipFill>
        <p:spPr>
          <a:xfrm>
            <a:off x="6096000" y="1053775"/>
            <a:ext cx="4896465" cy="34482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1000"/>
                                        <p:tgtEl>
                                          <p:spTgt spid="91"/>
                                        </p:tgtEl>
                                      </p:cBhvr>
                                    </p:animEffect>
                                    <p:anim calcmode="lin" valueType="num">
                                      <p:cBhvr>
                                        <p:cTn id="15" dur="1000" fill="hold"/>
                                        <p:tgtEl>
                                          <p:spTgt spid="91"/>
                                        </p:tgtEl>
                                        <p:attrNameLst>
                                          <p:attrName>ppt_x</p:attrName>
                                        </p:attrNameLst>
                                      </p:cBhvr>
                                      <p:tavLst>
                                        <p:tav tm="0">
                                          <p:val>
                                            <p:strVal val="#ppt_x"/>
                                          </p:val>
                                        </p:tav>
                                        <p:tav tm="100000">
                                          <p:val>
                                            <p:strVal val="#ppt_x"/>
                                          </p:val>
                                        </p:tav>
                                      </p:tavLst>
                                    </p:anim>
                                    <p:anim calcmode="lin" valueType="num">
                                      <p:cBhvr>
                                        <p:cTn id="1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765876f2c8_1_6"/>
          <p:cNvSpPr txBox="1">
            <a:spLocks noGrp="1"/>
          </p:cNvSpPr>
          <p:nvPr>
            <p:ph type="title"/>
          </p:nvPr>
        </p:nvSpPr>
        <p:spPr>
          <a:xfrm>
            <a:off x="2127903" y="138350"/>
            <a:ext cx="7936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aging really cause stroke?</a:t>
            </a:r>
            <a:endParaRPr sz="2500" dirty="0"/>
          </a:p>
        </p:txBody>
      </p:sp>
      <p:pic>
        <p:nvPicPr>
          <p:cNvPr id="3" name="Picture 2"/>
          <p:cNvPicPr>
            <a:picLocks noChangeAspect="1"/>
          </p:cNvPicPr>
          <p:nvPr/>
        </p:nvPicPr>
        <p:blipFill>
          <a:blip r:embed="rId1"/>
          <a:stretch>
            <a:fillRect/>
          </a:stretch>
        </p:blipFill>
        <p:spPr>
          <a:xfrm>
            <a:off x="2521974" y="1193313"/>
            <a:ext cx="7148052" cy="4471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2041</Words>
  <Application>WPS Presentation</Application>
  <PresentationFormat>Widescreen</PresentationFormat>
  <Paragraphs>160</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vt:lpstr>
      <vt:lpstr>Calibri</vt:lpstr>
      <vt:lpstr>Microsoft YaHei</vt:lpstr>
      <vt:lpstr>Arial Unicode MS</vt:lpstr>
      <vt:lpstr>Office Theme</vt:lpstr>
      <vt:lpstr>Team Sage </vt:lpstr>
      <vt:lpstr>Why brain stroke data?</vt:lpstr>
      <vt:lpstr>About the Dataset</vt:lpstr>
      <vt:lpstr>Summary of the dataset</vt:lpstr>
      <vt:lpstr>Exploratory Data Analysis </vt:lpstr>
      <vt:lpstr>Distribution of the target variable</vt:lpstr>
      <vt:lpstr>Can the type of the job and smoking habit of a person cause stroke?</vt:lpstr>
      <vt:lpstr>PowerPoint 演示文稿</vt:lpstr>
      <vt:lpstr>Does aging really cause stroke?</vt:lpstr>
      <vt:lpstr>Does aging with any other factor increase the chances of getting a stroke?</vt:lpstr>
      <vt:lpstr>Does age have any effect on other variables?</vt:lpstr>
      <vt:lpstr>PowerPoint 演示文稿</vt:lpstr>
      <vt:lpstr>Does residence type cause stroke? </vt:lpstr>
      <vt:lpstr>Statistical Analysis(Chi-Square Test)</vt:lpstr>
      <vt:lpstr>Let’s discuss about a fun finding !! :P</vt:lpstr>
      <vt:lpstr>QUESTIONS?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Sage </dc:title>
  <dc:creator>Healy, Devin Marie</dc:creator>
  <cp:lastModifiedBy>Renganathan Laxmanan</cp:lastModifiedBy>
  <cp:revision>11</cp:revision>
  <dcterms:created xsi:type="dcterms:W3CDTF">2020-03-10T16:22:00Z</dcterms:created>
  <dcterms:modified xsi:type="dcterms:W3CDTF">2022-11-01T00:38:11Z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67D0D1CD3C0145E9816F870B330FD17A</vt:lpwstr>
  </property>
  <property fmtid="{D5CDD505-2E9C-101B-9397-08002B2CF9AE}" pid="3" name="KSOProductBuildVer">
    <vt:lpwstr>1033-11.2.0.11380</vt:lpwstr>
  </property>
</Properties>
</file>