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3" r:id="rId14"/>
    <p:sldId id="284" r:id="rId15"/>
    <p:sldId id="285" r:id="rId16"/>
    <p:sldId id="268" r:id="rId17"/>
    <p:sldId id="269" r:id="rId18"/>
    <p:sldId id="272" r:id="rId19"/>
    <p:sldId id="28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based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 3041 Analysis and interpretation of Biological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3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066800"/>
          </a:xfrm>
        </p:spPr>
        <p:txBody>
          <a:bodyPr/>
          <a:lstStyle/>
          <a:p>
            <a:r>
              <a:rPr lang="en-US" sz="2800" u="sng">
                <a:ea typeface="MS Mincho" charset="-128"/>
              </a:rPr>
              <a:t>Weighted graph</a:t>
            </a:r>
            <a:r>
              <a:rPr lang="en-US" sz="2800">
                <a:ea typeface="MS Mincho" charset="-128"/>
              </a:rPr>
              <a:t>: a graph in which each edge carries a value</a:t>
            </a:r>
            <a:r>
              <a:rPr lang="en-US" sz="280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>
                <a:cs typeface="Times New Roman" pitchFamily="18" charset="0"/>
              </a:rPr>
              <a:t>Graph terminology (cont.)</a:t>
            </a:r>
            <a:endParaRPr lang="en-US" sz="40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5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6400800" cy="3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44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Graph implementation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u="sng">
                <a:cs typeface="Times New Roman" pitchFamily="18" charset="0"/>
              </a:rPr>
              <a:t>Array-based implementation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>
                <a:cs typeface="Times New Roman" pitchFamily="18" charset="0"/>
              </a:rPr>
              <a:t>A 1D array is used to represent the vertices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>
                <a:ea typeface="MS Mincho" charset="-128"/>
              </a:rPr>
              <a:t>A 2D array (adjacency matrix) is used to represent the edges</a:t>
            </a:r>
            <a:r>
              <a:rPr lang="en-US"/>
              <a:t> </a:t>
            </a:r>
          </a:p>
        </p:txBody>
      </p:sp>
      <p:pic>
        <p:nvPicPr>
          <p:cNvPr id="11268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487680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98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cs typeface="Times New Roman" pitchFamily="18" charset="0"/>
              </a:rPr>
              <a:t>Array-based implementation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2291" name="Picture 3" descr="C:\My Documents\308 PowerPoint\Figures\MACJOBS\JPEGS\CHAP09\P567.jpg"/>
          <p:cNvPicPr>
            <a:picLocks noChangeAspect="1" noChangeArrowheads="1"/>
          </p:cNvPicPr>
          <p:nvPr/>
        </p:nvPicPr>
        <p:blipFill>
          <a:blip r:embed="rId2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239000" cy="51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5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traditional similarity –</a:t>
            </a:r>
            <a:br>
              <a:rPr lang="en-US" dirty="0" smtClean="0"/>
            </a:br>
            <a:r>
              <a:rPr lang="en-US" dirty="0" smtClean="0"/>
              <a:t>Clustering high-dim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is typically low in high-dimensional data</a:t>
            </a:r>
          </a:p>
          <a:p>
            <a:pPr lvl="1"/>
            <a:r>
              <a:rPr lang="en-US" dirty="0" smtClean="0"/>
              <a:t>Example from document classes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25627"/>
              </p:ext>
            </p:extLst>
          </p:nvPr>
        </p:nvGraphicFramePr>
        <p:xfrm>
          <a:off x="1295400" y="3505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cosine similarity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Entertainment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3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traditional similarity –</a:t>
            </a:r>
            <a:br>
              <a:rPr lang="en-US" dirty="0" smtClean="0"/>
            </a:br>
            <a:r>
              <a:rPr lang="en-US" dirty="0" smtClean="0"/>
              <a:t>Clustering high-dim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differences in densities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42428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67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with variable densities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286000"/>
            <a:ext cx="2743200" cy="2209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2895600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5600" y="2895600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2286000"/>
            <a:ext cx="2743200" cy="2209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43400" y="28956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38800" y="28956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38862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38978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1676400"/>
            <a:ext cx="449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Noise N1 has same density as clusters C and 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2096" y="4595812"/>
            <a:ext cx="83619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Eps</a:t>
            </a:r>
            <a:r>
              <a:rPr lang="en-US" dirty="0" smtClean="0"/>
              <a:t> threshold is low enough to find clusters C and D, then A, B and N1 will be treated </a:t>
            </a:r>
          </a:p>
          <a:p>
            <a:r>
              <a:rPr lang="en-US" dirty="0" smtClean="0"/>
              <a:t>as a single cluster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Eps</a:t>
            </a:r>
            <a:r>
              <a:rPr lang="en-US" dirty="0" smtClean="0"/>
              <a:t> threshold is high enough to find A and B as separate clusters, then points in</a:t>
            </a:r>
          </a:p>
          <a:p>
            <a:r>
              <a:rPr lang="en-US" dirty="0" smtClean="0"/>
              <a:t>N1, C, D and N2 will all be marked as noise</a:t>
            </a:r>
          </a:p>
          <a:p>
            <a:endParaRPr lang="en-US" dirty="0"/>
          </a:p>
          <a:p>
            <a:r>
              <a:rPr lang="en-US" dirty="0" smtClean="0"/>
              <a:t>Need a measure based on “relative” density, not  “absolute” density.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838200" y="3429000"/>
            <a:ext cx="2743200" cy="1676400"/>
            <a:chOff x="714" y="2331"/>
            <a:chExt cx="1728" cy="1056"/>
          </a:xfrm>
        </p:grpSpPr>
        <p:sp>
          <p:nvSpPr>
            <p:cNvPr id="31769" name="Oval 3"/>
            <p:cNvSpPr>
              <a:spLocks noChangeArrowheads="1"/>
            </p:cNvSpPr>
            <p:nvPr/>
          </p:nvSpPr>
          <p:spPr bwMode="auto">
            <a:xfrm>
              <a:off x="1242" y="276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Oval 4"/>
            <p:cNvSpPr>
              <a:spLocks noChangeArrowheads="1"/>
            </p:cNvSpPr>
            <p:nvPr/>
          </p:nvSpPr>
          <p:spPr bwMode="auto">
            <a:xfrm>
              <a:off x="1578" y="2331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Oval 5"/>
            <p:cNvSpPr>
              <a:spLocks noChangeArrowheads="1"/>
            </p:cNvSpPr>
            <p:nvPr/>
          </p:nvSpPr>
          <p:spPr bwMode="auto">
            <a:xfrm>
              <a:off x="1578" y="2571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Oval 6"/>
            <p:cNvSpPr>
              <a:spLocks noChangeArrowheads="1"/>
            </p:cNvSpPr>
            <p:nvPr/>
          </p:nvSpPr>
          <p:spPr bwMode="auto">
            <a:xfrm>
              <a:off x="1578" y="2955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7"/>
            <p:cNvSpPr>
              <a:spLocks noChangeArrowheads="1"/>
            </p:cNvSpPr>
            <p:nvPr/>
          </p:nvSpPr>
          <p:spPr bwMode="auto">
            <a:xfrm>
              <a:off x="1578" y="3243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8"/>
            <p:cNvSpPr>
              <a:spLocks noChangeArrowheads="1"/>
            </p:cNvSpPr>
            <p:nvPr/>
          </p:nvSpPr>
          <p:spPr bwMode="auto">
            <a:xfrm>
              <a:off x="1866" y="276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9"/>
            <p:cNvSpPr>
              <a:spLocks noChangeArrowheads="1"/>
            </p:cNvSpPr>
            <p:nvPr/>
          </p:nvSpPr>
          <p:spPr bwMode="auto">
            <a:xfrm>
              <a:off x="954" y="309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Oval 10"/>
            <p:cNvSpPr>
              <a:spLocks noChangeArrowheads="1"/>
            </p:cNvSpPr>
            <p:nvPr/>
          </p:nvSpPr>
          <p:spPr bwMode="auto">
            <a:xfrm>
              <a:off x="714" y="276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Oval 11"/>
            <p:cNvSpPr>
              <a:spLocks noChangeArrowheads="1"/>
            </p:cNvSpPr>
            <p:nvPr/>
          </p:nvSpPr>
          <p:spPr bwMode="auto">
            <a:xfrm>
              <a:off x="954" y="237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Oval 12"/>
            <p:cNvSpPr>
              <a:spLocks noChangeArrowheads="1"/>
            </p:cNvSpPr>
            <p:nvPr/>
          </p:nvSpPr>
          <p:spPr bwMode="auto">
            <a:xfrm>
              <a:off x="2106" y="237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13"/>
            <p:cNvSpPr>
              <a:spLocks noChangeArrowheads="1"/>
            </p:cNvSpPr>
            <p:nvPr/>
          </p:nvSpPr>
          <p:spPr bwMode="auto">
            <a:xfrm>
              <a:off x="2058" y="309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14"/>
            <p:cNvSpPr>
              <a:spLocks noChangeArrowheads="1"/>
            </p:cNvSpPr>
            <p:nvPr/>
          </p:nvSpPr>
          <p:spPr bwMode="auto">
            <a:xfrm>
              <a:off x="2298" y="276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Text Box 15"/>
            <p:cNvSpPr txBox="1">
              <a:spLocks noChangeArrowheads="1"/>
            </p:cNvSpPr>
            <p:nvPr/>
          </p:nvSpPr>
          <p:spPr bwMode="auto">
            <a:xfrm>
              <a:off x="1242" y="2571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782" name="Text Box 16"/>
            <p:cNvSpPr txBox="1">
              <a:spLocks noChangeArrowheads="1"/>
            </p:cNvSpPr>
            <p:nvPr/>
          </p:nvSpPr>
          <p:spPr bwMode="auto">
            <a:xfrm>
              <a:off x="1866" y="2571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1783" name="Line 17"/>
            <p:cNvSpPr>
              <a:spLocks noChangeShapeType="1"/>
            </p:cNvSpPr>
            <p:nvPr/>
          </p:nvSpPr>
          <p:spPr bwMode="auto">
            <a:xfrm flipV="1">
              <a:off x="1381" y="2675"/>
              <a:ext cx="205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18"/>
            <p:cNvSpPr>
              <a:spLocks noChangeShapeType="1"/>
            </p:cNvSpPr>
            <p:nvPr/>
          </p:nvSpPr>
          <p:spPr bwMode="auto">
            <a:xfrm flipV="1">
              <a:off x="1068" y="2888"/>
              <a:ext cx="211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19"/>
            <p:cNvSpPr>
              <a:spLocks noChangeShapeType="1"/>
            </p:cNvSpPr>
            <p:nvPr/>
          </p:nvSpPr>
          <p:spPr bwMode="auto">
            <a:xfrm>
              <a:off x="863" y="2838"/>
              <a:ext cx="38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20"/>
            <p:cNvSpPr>
              <a:spLocks noChangeShapeType="1"/>
            </p:cNvSpPr>
            <p:nvPr/>
          </p:nvSpPr>
          <p:spPr bwMode="auto">
            <a:xfrm>
              <a:off x="1064" y="2520"/>
              <a:ext cx="243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Line 21"/>
            <p:cNvSpPr>
              <a:spLocks noChangeShapeType="1"/>
            </p:cNvSpPr>
            <p:nvPr/>
          </p:nvSpPr>
          <p:spPr bwMode="auto">
            <a:xfrm>
              <a:off x="1375" y="2866"/>
              <a:ext cx="21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Line 22"/>
            <p:cNvSpPr>
              <a:spLocks noChangeShapeType="1"/>
            </p:cNvSpPr>
            <p:nvPr/>
          </p:nvSpPr>
          <p:spPr bwMode="auto">
            <a:xfrm flipH="1" flipV="1">
              <a:off x="1332" y="2910"/>
              <a:ext cx="278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Line 23"/>
            <p:cNvSpPr>
              <a:spLocks noChangeShapeType="1"/>
            </p:cNvSpPr>
            <p:nvPr/>
          </p:nvSpPr>
          <p:spPr bwMode="auto">
            <a:xfrm flipV="1">
              <a:off x="1349" y="2427"/>
              <a:ext cx="237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Line 24"/>
            <p:cNvSpPr>
              <a:spLocks noChangeShapeType="1"/>
            </p:cNvSpPr>
            <p:nvPr/>
          </p:nvSpPr>
          <p:spPr bwMode="auto">
            <a:xfrm>
              <a:off x="1393" y="2835"/>
              <a:ext cx="4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25"/>
            <p:cNvSpPr>
              <a:spLocks noChangeShapeType="1"/>
            </p:cNvSpPr>
            <p:nvPr/>
          </p:nvSpPr>
          <p:spPr bwMode="auto">
            <a:xfrm>
              <a:off x="2018" y="2835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2" name="Line 26"/>
            <p:cNvSpPr>
              <a:spLocks noChangeShapeType="1"/>
            </p:cNvSpPr>
            <p:nvPr/>
          </p:nvSpPr>
          <p:spPr bwMode="auto">
            <a:xfrm flipV="1">
              <a:off x="1730" y="2894"/>
              <a:ext cx="16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3" name="Line 27"/>
            <p:cNvSpPr>
              <a:spLocks noChangeShapeType="1"/>
            </p:cNvSpPr>
            <p:nvPr/>
          </p:nvSpPr>
          <p:spPr bwMode="auto">
            <a:xfrm flipV="1">
              <a:off x="1702" y="2910"/>
              <a:ext cx="22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4" name="Line 28"/>
            <p:cNvSpPr>
              <a:spLocks noChangeShapeType="1"/>
            </p:cNvSpPr>
            <p:nvPr/>
          </p:nvSpPr>
          <p:spPr bwMode="auto">
            <a:xfrm flipH="1" flipV="1">
              <a:off x="1979" y="2889"/>
              <a:ext cx="11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5" name="Line 29"/>
            <p:cNvSpPr>
              <a:spLocks noChangeShapeType="1"/>
            </p:cNvSpPr>
            <p:nvPr/>
          </p:nvSpPr>
          <p:spPr bwMode="auto">
            <a:xfrm flipV="1">
              <a:off x="1984" y="2511"/>
              <a:ext cx="168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6" name="Line 30"/>
            <p:cNvSpPr>
              <a:spLocks noChangeShapeType="1"/>
            </p:cNvSpPr>
            <p:nvPr/>
          </p:nvSpPr>
          <p:spPr bwMode="auto">
            <a:xfrm flipH="1" flipV="1">
              <a:off x="1715" y="2693"/>
              <a:ext cx="16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7" name="Line 31"/>
            <p:cNvSpPr>
              <a:spLocks noChangeShapeType="1"/>
            </p:cNvSpPr>
            <p:nvPr/>
          </p:nvSpPr>
          <p:spPr bwMode="auto">
            <a:xfrm flipH="1" flipV="1">
              <a:off x="1702" y="2465"/>
              <a:ext cx="21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8" name="Text Box 32"/>
            <p:cNvSpPr txBox="1">
              <a:spLocks noChangeArrowheads="1"/>
            </p:cNvSpPr>
            <p:nvPr/>
          </p:nvSpPr>
          <p:spPr bwMode="auto">
            <a:xfrm>
              <a:off x="1555" y="2668"/>
              <a:ext cx="2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600" b="0">
                <a:latin typeface="Times New Roman" pitchFamily="18" charset="0"/>
              </a:endParaRPr>
            </a:p>
          </p:txBody>
        </p:sp>
      </p:grpSp>
      <p:grpSp>
        <p:nvGrpSpPr>
          <p:cNvPr id="31747" name="Group 33"/>
          <p:cNvGrpSpPr>
            <a:grpSpLocks/>
          </p:cNvGrpSpPr>
          <p:nvPr/>
        </p:nvGrpSpPr>
        <p:grpSpPr bwMode="auto">
          <a:xfrm>
            <a:off x="5029200" y="3559175"/>
            <a:ext cx="2743200" cy="1371600"/>
            <a:chOff x="2928" y="2413"/>
            <a:chExt cx="1728" cy="864"/>
          </a:xfrm>
        </p:grpSpPr>
        <p:sp>
          <p:nvSpPr>
            <p:cNvPr id="31751" name="Oval 34"/>
            <p:cNvSpPr>
              <a:spLocks noChangeArrowheads="1"/>
            </p:cNvSpPr>
            <p:nvPr/>
          </p:nvSpPr>
          <p:spPr bwMode="auto">
            <a:xfrm>
              <a:off x="3456" y="2797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Oval 35"/>
            <p:cNvSpPr>
              <a:spLocks noChangeArrowheads="1"/>
            </p:cNvSpPr>
            <p:nvPr/>
          </p:nvSpPr>
          <p:spPr bwMode="auto">
            <a:xfrm>
              <a:off x="4080" y="2797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Oval 36"/>
            <p:cNvSpPr>
              <a:spLocks noChangeArrowheads="1"/>
            </p:cNvSpPr>
            <p:nvPr/>
          </p:nvSpPr>
          <p:spPr bwMode="auto">
            <a:xfrm>
              <a:off x="3168" y="313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Oval 37"/>
            <p:cNvSpPr>
              <a:spLocks noChangeArrowheads="1"/>
            </p:cNvSpPr>
            <p:nvPr/>
          </p:nvSpPr>
          <p:spPr bwMode="auto">
            <a:xfrm>
              <a:off x="2928" y="27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Oval 38"/>
            <p:cNvSpPr>
              <a:spLocks noChangeArrowheads="1"/>
            </p:cNvSpPr>
            <p:nvPr/>
          </p:nvSpPr>
          <p:spPr bwMode="auto">
            <a:xfrm>
              <a:off x="3168" y="241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Oval 39"/>
            <p:cNvSpPr>
              <a:spLocks noChangeArrowheads="1"/>
            </p:cNvSpPr>
            <p:nvPr/>
          </p:nvSpPr>
          <p:spPr bwMode="auto">
            <a:xfrm>
              <a:off x="4320" y="241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Oval 40"/>
            <p:cNvSpPr>
              <a:spLocks noChangeArrowheads="1"/>
            </p:cNvSpPr>
            <p:nvPr/>
          </p:nvSpPr>
          <p:spPr bwMode="auto">
            <a:xfrm>
              <a:off x="4272" y="313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Oval 41"/>
            <p:cNvSpPr>
              <a:spLocks noChangeArrowheads="1"/>
            </p:cNvSpPr>
            <p:nvPr/>
          </p:nvSpPr>
          <p:spPr bwMode="auto">
            <a:xfrm>
              <a:off x="4512" y="27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Text Box 42"/>
            <p:cNvSpPr txBox="1">
              <a:spLocks noChangeArrowheads="1"/>
            </p:cNvSpPr>
            <p:nvPr/>
          </p:nvSpPr>
          <p:spPr bwMode="auto">
            <a:xfrm>
              <a:off x="3456" y="2605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760" name="Text Box 43"/>
            <p:cNvSpPr txBox="1">
              <a:spLocks noChangeArrowheads="1"/>
            </p:cNvSpPr>
            <p:nvPr/>
          </p:nvSpPr>
          <p:spPr bwMode="auto">
            <a:xfrm>
              <a:off x="4080" y="2605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1761" name="Line 44"/>
            <p:cNvSpPr>
              <a:spLocks noChangeShapeType="1"/>
            </p:cNvSpPr>
            <p:nvPr/>
          </p:nvSpPr>
          <p:spPr bwMode="auto">
            <a:xfrm flipV="1">
              <a:off x="3282" y="2922"/>
              <a:ext cx="211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Line 45"/>
            <p:cNvSpPr>
              <a:spLocks noChangeShapeType="1"/>
            </p:cNvSpPr>
            <p:nvPr/>
          </p:nvSpPr>
          <p:spPr bwMode="auto">
            <a:xfrm>
              <a:off x="3077" y="2872"/>
              <a:ext cx="38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46"/>
            <p:cNvSpPr>
              <a:spLocks noChangeShapeType="1"/>
            </p:cNvSpPr>
            <p:nvPr/>
          </p:nvSpPr>
          <p:spPr bwMode="auto">
            <a:xfrm>
              <a:off x="3278" y="2554"/>
              <a:ext cx="243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47"/>
            <p:cNvSpPr>
              <a:spLocks noChangeShapeType="1"/>
            </p:cNvSpPr>
            <p:nvPr/>
          </p:nvSpPr>
          <p:spPr bwMode="auto">
            <a:xfrm>
              <a:off x="3607" y="2869"/>
              <a:ext cx="4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48"/>
            <p:cNvSpPr>
              <a:spLocks noChangeShapeType="1"/>
            </p:cNvSpPr>
            <p:nvPr/>
          </p:nvSpPr>
          <p:spPr bwMode="auto">
            <a:xfrm>
              <a:off x="4232" y="2869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49"/>
            <p:cNvSpPr>
              <a:spLocks noChangeShapeType="1"/>
            </p:cNvSpPr>
            <p:nvPr/>
          </p:nvSpPr>
          <p:spPr bwMode="auto">
            <a:xfrm flipH="1" flipV="1">
              <a:off x="4193" y="2923"/>
              <a:ext cx="11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50"/>
            <p:cNvSpPr>
              <a:spLocks noChangeShapeType="1"/>
            </p:cNvSpPr>
            <p:nvPr/>
          </p:nvSpPr>
          <p:spPr bwMode="auto">
            <a:xfrm flipV="1">
              <a:off x="4198" y="2545"/>
              <a:ext cx="168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Text Box 51"/>
            <p:cNvSpPr txBox="1">
              <a:spLocks noChangeArrowheads="1"/>
            </p:cNvSpPr>
            <p:nvPr/>
          </p:nvSpPr>
          <p:spPr bwMode="auto">
            <a:xfrm>
              <a:off x="3757" y="2659"/>
              <a:ext cx="2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31748" name="Text Box 52"/>
          <p:cNvSpPr txBox="1">
            <a:spLocks noChangeArrowheads="1"/>
          </p:cNvSpPr>
          <p:nvPr/>
        </p:nvSpPr>
        <p:spPr bwMode="auto">
          <a:xfrm>
            <a:off x="533400" y="13716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Times New Roman" pitchFamily="18" charset="0"/>
              </a:rPr>
              <a:t>SNN graph</a:t>
            </a:r>
            <a:r>
              <a:rPr lang="en-US" sz="2400" b="0">
                <a:latin typeface="Times New Roman" pitchFamily="18" charset="0"/>
              </a:rPr>
              <a:t>: the weight of an edge is the number of shared neighbors between vertices given that the vertices are connected</a:t>
            </a:r>
          </a:p>
        </p:txBody>
      </p:sp>
      <p:sp>
        <p:nvSpPr>
          <p:cNvPr id="3174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Near Neighbor Approach</a:t>
            </a:r>
          </a:p>
        </p:txBody>
      </p:sp>
      <p:sp>
        <p:nvSpPr>
          <p:cNvPr id="31750" name="AutoShape 54"/>
          <p:cNvSpPr>
            <a:spLocks noChangeArrowheads="1"/>
          </p:cNvSpPr>
          <p:nvPr/>
        </p:nvSpPr>
        <p:spPr bwMode="auto">
          <a:xfrm>
            <a:off x="4038600" y="414813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the SNN Graph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62000" y="4552950"/>
            <a:ext cx="3505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Sparse Graph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Link weights are similarities between neighboring points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876800" y="4572000"/>
            <a:ext cx="38100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Shared Near Neighbor Graph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Link weights are number of Shared Nearest Neighbors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262313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7" name="Picture 9" descr="knn-conne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940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3262313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2779" name="Group 14"/>
          <p:cNvGrpSpPr>
            <a:grpSpLocks/>
          </p:cNvGrpSpPr>
          <p:nvPr/>
        </p:nvGrpSpPr>
        <p:grpSpPr bwMode="auto">
          <a:xfrm>
            <a:off x="4822825" y="1524000"/>
            <a:ext cx="4016375" cy="2819400"/>
            <a:chOff x="3038" y="960"/>
            <a:chExt cx="2530" cy="1776"/>
          </a:xfrm>
        </p:grpSpPr>
        <p:pic>
          <p:nvPicPr>
            <p:cNvPr id="32780" name="Picture 11" descr="knn-connectivity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" y="960"/>
              <a:ext cx="2530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H="1">
              <a:off x="3600" y="1872"/>
              <a:ext cx="96" cy="288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6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Jarvis-Patrick Clustering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Tahoma" pitchFamily="34" charset="0"/>
              <a:buAutoNum type="arabicPeriod"/>
            </a:pPr>
            <a:r>
              <a:rPr lang="en-US" sz="2400" dirty="0" smtClean="0"/>
              <a:t>k-nearest neighbors of all points are found  </a:t>
            </a:r>
          </a:p>
          <a:p>
            <a:pPr lvl="1"/>
            <a:r>
              <a:rPr lang="en-US" sz="2000" dirty="0" smtClean="0"/>
              <a:t>In graph terms this can be regarded as breaking all but the k strongest links from a point to other points in the proximity graph</a:t>
            </a:r>
          </a:p>
          <a:p>
            <a:pPr lvl="4"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 </a:t>
            </a:r>
          </a:p>
          <a:p>
            <a:pPr marL="457200" indent="-457200">
              <a:buFont typeface="Tahoma" pitchFamily="34" charset="0"/>
              <a:buAutoNum type="arabicPeriod"/>
            </a:pPr>
            <a:r>
              <a:rPr lang="en-US" sz="2400" dirty="0" smtClean="0"/>
              <a:t>A pair of points is put in the same cluster if </a:t>
            </a:r>
          </a:p>
          <a:p>
            <a:pPr lvl="1"/>
            <a:r>
              <a:rPr lang="en-US" sz="2000" dirty="0"/>
              <a:t>the two points are in each others k nearest neighbor list</a:t>
            </a:r>
          </a:p>
          <a:p>
            <a:pPr lvl="1"/>
            <a:r>
              <a:rPr lang="en-US" sz="2000" dirty="0" smtClean="0"/>
              <a:t>any two points share more than T neighbors</a:t>
            </a:r>
          </a:p>
          <a:p>
            <a:pPr lvl="4"/>
            <a:endParaRPr lang="en-US" sz="1800" dirty="0" smtClean="0">
              <a:latin typeface="Times New Roman" pitchFamily="18" charset="0"/>
            </a:endParaRPr>
          </a:p>
          <a:p>
            <a:pPr marL="457200" indent="-457200">
              <a:buFont typeface="Tahoma" pitchFamily="34" charset="0"/>
              <a:buAutoNum type="arabicPeriod"/>
            </a:pPr>
            <a:r>
              <a:rPr lang="en-US" sz="2400" dirty="0" smtClean="0"/>
              <a:t>Ex. k=20 and T=10</a:t>
            </a:r>
          </a:p>
          <a:p>
            <a:pPr marL="457200" indent="-457200"/>
            <a:endParaRPr lang="en-US" sz="2400" dirty="0" smtClean="0"/>
          </a:p>
          <a:p>
            <a:pPr marL="457200" indent="-457200">
              <a:buFont typeface="Monotype Sorts" pitchFamily="2" charset="2"/>
              <a:buNone/>
            </a:pPr>
            <a:r>
              <a:rPr lang="en-US" sz="2400" dirty="0" smtClean="0"/>
              <a:t>Jarvis-Patrick clustering is too brittle</a:t>
            </a:r>
          </a:p>
        </p:txBody>
      </p:sp>
    </p:spTree>
    <p:extLst>
      <p:ext uri="{BB962C8B-B14F-4D97-AF65-F5344CB8AC3E}">
        <p14:creationId xmlns:p14="http://schemas.microsoft.com/office/powerpoint/2010/main" val="5058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Merits:</a:t>
            </a:r>
          </a:p>
          <a:p>
            <a:pPr lvl="1"/>
            <a:r>
              <a:rPr lang="en-US" dirty="0" smtClean="0"/>
              <a:t>Can handle clusters of different sizes, shapes and densities</a:t>
            </a:r>
          </a:p>
          <a:p>
            <a:pPr lvl="1"/>
            <a:r>
              <a:rPr lang="en-US" dirty="0" smtClean="0"/>
              <a:t>Works well for high-dimensional data</a:t>
            </a:r>
          </a:p>
          <a:p>
            <a:r>
              <a:rPr lang="en-US" dirty="0" smtClean="0"/>
              <a:t>Demerits:</a:t>
            </a:r>
          </a:p>
          <a:p>
            <a:pPr lvl="1"/>
            <a:r>
              <a:rPr lang="en-US" dirty="0" smtClean="0"/>
              <a:t>Since it depends on Connected Components in SNN similarity graph, splitting/merging of a cluster can depend on a single link</a:t>
            </a:r>
          </a:p>
          <a:p>
            <a:pPr lvl="1"/>
            <a:r>
              <a:rPr lang="en-US" dirty="0" smtClean="0"/>
              <a:t>Not all objects are clustered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0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>
                <a:ea typeface="MS Mincho" charset="-128"/>
              </a:rPr>
              <a:t>What is a graph?</a:t>
            </a:r>
            <a:endParaRPr lang="en-US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r>
              <a:rPr lang="en-US" sz="2800">
                <a:cs typeface="Times New Roman" pitchFamily="18" charset="0"/>
              </a:rPr>
              <a:t>A data structure that consists of a set of nodes (</a:t>
            </a:r>
            <a:r>
              <a:rPr lang="en-US" sz="2800" i="1">
                <a:cs typeface="Times New Roman" pitchFamily="18" charset="0"/>
              </a:rPr>
              <a:t>vertices</a:t>
            </a:r>
            <a:r>
              <a:rPr lang="en-US" sz="2800">
                <a:cs typeface="Times New Roman" pitchFamily="18" charset="0"/>
              </a:rPr>
              <a:t>) and a set of edges that relate the nodes to each other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ea typeface="MS Mincho" charset="-128"/>
              </a:rPr>
              <a:t>The set of edges describes relationships among the vertices</a:t>
            </a:r>
            <a:r>
              <a:rPr lang="en-US" sz="2800"/>
              <a:t> </a:t>
            </a:r>
          </a:p>
        </p:txBody>
      </p:sp>
      <p:pic>
        <p:nvPicPr>
          <p:cNvPr id="4100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 cstate="print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6096000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When Jarvis-Patrick Works Reasonably Well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6869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572000" y="4953000"/>
            <a:ext cx="4114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Jarvis Patrick Clustering</a:t>
            </a:r>
          </a:p>
          <a:p>
            <a:pPr>
              <a:spcBef>
                <a:spcPct val="50000"/>
              </a:spcBef>
            </a:pPr>
            <a:r>
              <a:rPr lang="en-US" sz="1800"/>
              <a:t>6 shared neighbors out of 20</a:t>
            </a:r>
          </a:p>
        </p:txBody>
      </p:sp>
    </p:spTree>
    <p:extLst>
      <p:ext uri="{BB962C8B-B14F-4D97-AF65-F5344CB8AC3E}">
        <p14:creationId xmlns:p14="http://schemas.microsoft.com/office/powerpoint/2010/main" val="1581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90600" y="4800600"/>
            <a:ext cx="2781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Times New Roman" pitchFamily="18" charset="0"/>
              </a:rPr>
              <a:t>Smallest threshold, T, that does not merge clusters.</a:t>
            </a:r>
            <a:endParaRPr lang="en-US" sz="2000" b="0">
              <a:latin typeface="Times New Roman" pitchFamily="18" charset="0"/>
            </a:endParaRPr>
          </a:p>
        </p:txBody>
      </p:sp>
      <p:pic>
        <p:nvPicPr>
          <p:cNvPr id="37891" name="Picture 3" descr="jp_40_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2413"/>
            <a:ext cx="41148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 descr="jp_39_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1148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448300" y="4800600"/>
            <a:ext cx="2324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Times New Roman" pitchFamily="18" charset="0"/>
              </a:rPr>
              <a:t>Threshold of T - 1</a:t>
            </a:r>
            <a:endParaRPr lang="en-US" sz="2000" b="0">
              <a:latin typeface="Times New Roman" pitchFamily="18" charset="0"/>
            </a:endParaRP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noFill/>
        </p:spPr>
        <p:txBody>
          <a:bodyPr/>
          <a:lstStyle/>
          <a:p>
            <a:r>
              <a:rPr lang="en-US" sz="2800" smtClean="0"/>
              <a:t>When Jarvis-Patrick Does NOT Work Well</a:t>
            </a:r>
          </a:p>
        </p:txBody>
      </p:sp>
    </p:spTree>
    <p:extLst>
      <p:ext uri="{BB962C8B-B14F-4D97-AF65-F5344CB8AC3E}">
        <p14:creationId xmlns:p14="http://schemas.microsoft.com/office/powerpoint/2010/main" val="12077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SNN Density Clustering Algorithm</a:t>
            </a:r>
            <a:br>
              <a:rPr lang="en-US" sz="2800" dirty="0" smtClean="0"/>
            </a:br>
            <a:r>
              <a:rPr lang="en-US" sz="2000" dirty="0" smtClean="0"/>
              <a:t>A combination of SNN approach and DBSCAN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000" b="1" dirty="0" smtClean="0"/>
              <a:t>Compute the similarity matrix</a:t>
            </a:r>
            <a:br>
              <a:rPr lang="en-US" sz="2000" b="1" dirty="0" smtClean="0"/>
            </a:br>
            <a:r>
              <a:rPr lang="en-US" sz="2000" dirty="0" smtClean="0"/>
              <a:t>This corresponds to a similarity graph with data points for nodes and edges whose weights are the similarities between data points</a:t>
            </a:r>
          </a:p>
          <a:p>
            <a:pPr marL="2133600" lvl="4" indent="-304800">
              <a:lnSpc>
                <a:spcPct val="90000"/>
              </a:lnSpc>
              <a:buFontTx/>
              <a:buAutoNum type="arabicPeriod"/>
            </a:pPr>
            <a:endParaRPr lang="en-US" sz="800" dirty="0" smtClean="0">
              <a:latin typeface="Times New Roman" pitchFamily="18" charset="0"/>
            </a:endParaRP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000" b="1" dirty="0" err="1" smtClean="0"/>
              <a:t>Sparsify</a:t>
            </a:r>
            <a:r>
              <a:rPr lang="en-US" sz="2000" b="1" dirty="0" smtClean="0"/>
              <a:t> the similarity matrix by keeping only the </a:t>
            </a:r>
            <a:r>
              <a:rPr lang="en-US" sz="2000" b="1" i="1" dirty="0" smtClean="0"/>
              <a:t>k</a:t>
            </a:r>
            <a:r>
              <a:rPr lang="en-US" sz="2000" b="1" dirty="0" smtClean="0"/>
              <a:t> most similar neighbors</a:t>
            </a:r>
            <a:br>
              <a:rPr lang="en-US" sz="2000" b="1" dirty="0" smtClean="0"/>
            </a:br>
            <a:r>
              <a:rPr lang="en-US" sz="2000" dirty="0" smtClean="0"/>
              <a:t>This corresponds to only keeping the </a:t>
            </a:r>
            <a:r>
              <a:rPr lang="en-US" sz="2000" i="1" dirty="0" smtClean="0"/>
              <a:t>k</a:t>
            </a:r>
            <a:r>
              <a:rPr lang="en-US" sz="2000" dirty="0" smtClean="0"/>
              <a:t> strongest links of the similarity graph</a:t>
            </a:r>
          </a:p>
          <a:p>
            <a:pPr marL="2133600" lvl="4" indent="-304800">
              <a:lnSpc>
                <a:spcPct val="90000"/>
              </a:lnSpc>
              <a:buFontTx/>
              <a:buAutoNum type="arabicPeriod"/>
            </a:pPr>
            <a:endParaRPr lang="en-US" sz="800" dirty="0" smtClean="0">
              <a:latin typeface="Times New Roman" pitchFamily="18" charset="0"/>
            </a:endParaRP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000" b="1" dirty="0" smtClean="0"/>
              <a:t>Construct the shared nearest neighbor graph from the </a:t>
            </a:r>
            <a:r>
              <a:rPr lang="en-US" sz="2000" b="1" dirty="0" err="1" smtClean="0"/>
              <a:t>sparsified</a:t>
            </a:r>
            <a:r>
              <a:rPr lang="en-US" sz="2000" b="1" dirty="0" smtClean="0"/>
              <a:t> similarity matrix. </a:t>
            </a:r>
            <a:br>
              <a:rPr lang="en-US" sz="2000" b="1" dirty="0" smtClean="0"/>
            </a:br>
            <a:r>
              <a:rPr lang="en-US" sz="2000" dirty="0" smtClean="0"/>
              <a:t>At this point, we could apply a similarity threshold and find the connected components to obtain the clusters (Jarvis-Patrick algorithm)</a:t>
            </a:r>
          </a:p>
          <a:p>
            <a:pPr marL="2133600" lvl="4" indent="-304800">
              <a:lnSpc>
                <a:spcPct val="90000"/>
              </a:lnSpc>
              <a:buFontTx/>
              <a:buAutoNum type="arabicPeriod"/>
            </a:pPr>
            <a:endParaRPr lang="en-US" sz="800" dirty="0" smtClean="0">
              <a:latin typeface="Times New Roman" pitchFamily="18" charset="0"/>
            </a:endParaRP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000" b="1" dirty="0" smtClean="0"/>
              <a:t>Find the SNN density of each Point.</a:t>
            </a:r>
            <a:br>
              <a:rPr lang="en-US" sz="2000" b="1" dirty="0" smtClean="0"/>
            </a:br>
            <a:r>
              <a:rPr lang="en-US" sz="2000" dirty="0" smtClean="0"/>
              <a:t>Using a user specified parameter,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Eps</a:t>
            </a:r>
            <a:r>
              <a:rPr lang="en-US" sz="2000" dirty="0" smtClean="0"/>
              <a:t>, find the number of points that  have an SNN similarity of </a:t>
            </a:r>
            <a:r>
              <a:rPr lang="en-US" sz="2000" i="1" dirty="0" err="1" smtClean="0"/>
              <a:t>Eps</a:t>
            </a:r>
            <a:r>
              <a:rPr lang="en-US" sz="2000" dirty="0" smtClean="0"/>
              <a:t> or greater to each point. This is the SNN density of the point</a:t>
            </a:r>
          </a:p>
        </p:txBody>
      </p:sp>
    </p:spTree>
    <p:extLst>
      <p:ext uri="{BB962C8B-B14F-4D97-AF65-F5344CB8AC3E}">
        <p14:creationId xmlns:p14="http://schemas.microsoft.com/office/powerpoint/2010/main" val="69279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SNN Clustering Algorithm  …</a:t>
            </a:r>
            <a:endParaRPr lang="en-US" smtClean="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 startAt="5"/>
            </a:pPr>
            <a:r>
              <a:rPr lang="en-US" sz="2400" b="1" smtClean="0"/>
              <a:t>Find the core points</a:t>
            </a:r>
            <a:br>
              <a:rPr lang="en-US" sz="2400" b="1" smtClean="0"/>
            </a:br>
            <a:r>
              <a:rPr lang="en-US" sz="2400" smtClean="0"/>
              <a:t>Using a user specified parameter, </a:t>
            </a:r>
            <a:r>
              <a:rPr lang="en-US" sz="2400" i="1" smtClean="0"/>
              <a:t>MinPts</a:t>
            </a:r>
            <a:r>
              <a:rPr lang="en-US" sz="2400" smtClean="0"/>
              <a:t>, find the core points, i.e., all points that have an SNN density greater than </a:t>
            </a:r>
            <a:r>
              <a:rPr lang="en-US" sz="2400" i="1" smtClean="0"/>
              <a:t>MinPts</a:t>
            </a:r>
          </a:p>
          <a:p>
            <a:pPr marL="2171700" lvl="4" indent="-342900">
              <a:lnSpc>
                <a:spcPct val="80000"/>
              </a:lnSpc>
              <a:buFontTx/>
              <a:buAutoNum type="arabicPeriod"/>
            </a:pPr>
            <a:endParaRPr lang="en-US" sz="800" smtClean="0">
              <a:latin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 startAt="5"/>
            </a:pPr>
            <a:r>
              <a:rPr lang="en-US" sz="2400" b="1" smtClean="0"/>
              <a:t>Form clusters from the core points  </a:t>
            </a:r>
            <a:br>
              <a:rPr lang="en-US" sz="2400" b="1" smtClean="0"/>
            </a:br>
            <a:r>
              <a:rPr lang="en-US" sz="2400" smtClean="0"/>
              <a:t>If two core points are within a radius, </a:t>
            </a:r>
            <a:r>
              <a:rPr lang="en-US" sz="2400" i="1" smtClean="0"/>
              <a:t>Eps</a:t>
            </a:r>
            <a:r>
              <a:rPr lang="en-US" sz="2400" smtClean="0"/>
              <a:t>, of each other they are place in the same cluster</a:t>
            </a:r>
          </a:p>
          <a:p>
            <a:pPr marL="2171700" lvl="4" indent="-342900">
              <a:lnSpc>
                <a:spcPct val="80000"/>
              </a:lnSpc>
              <a:buFontTx/>
              <a:buAutoNum type="arabicPeriod"/>
            </a:pPr>
            <a:endParaRPr lang="en-US" sz="900" b="1" smtClean="0">
              <a:latin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 startAt="5"/>
            </a:pPr>
            <a:r>
              <a:rPr lang="en-US" sz="2400" b="1" smtClean="0"/>
              <a:t>Discard all noise points</a:t>
            </a:r>
            <a:br>
              <a:rPr lang="en-US" sz="2400" b="1" smtClean="0"/>
            </a:br>
            <a:r>
              <a:rPr lang="en-US" sz="2400" smtClean="0"/>
              <a:t>All non-core points that are not within a radius of</a:t>
            </a:r>
            <a:r>
              <a:rPr lang="en-US" sz="2400" b="1" smtClean="0"/>
              <a:t> </a:t>
            </a:r>
            <a:r>
              <a:rPr lang="en-US" sz="2400" i="1" smtClean="0"/>
              <a:t>Eps</a:t>
            </a:r>
            <a:r>
              <a:rPr lang="en-US" sz="2400" smtClean="0"/>
              <a:t> of a core point are discarded</a:t>
            </a:r>
            <a:r>
              <a:rPr lang="en-US" sz="2400" b="1" smtClean="0"/>
              <a:t>  </a:t>
            </a:r>
          </a:p>
          <a:p>
            <a:pPr marL="2171700" lvl="4" indent="-342900">
              <a:lnSpc>
                <a:spcPct val="80000"/>
              </a:lnSpc>
              <a:buFontTx/>
              <a:buAutoNum type="arabicPeriod"/>
            </a:pPr>
            <a:endParaRPr lang="en-US" sz="900" b="1" smtClean="0">
              <a:latin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 startAt="5"/>
            </a:pPr>
            <a:r>
              <a:rPr lang="en-US" sz="2400" b="1" smtClean="0"/>
              <a:t>Assign all non-noise, non-core points to clusters </a:t>
            </a:r>
            <a:br>
              <a:rPr lang="en-US" sz="2400" b="1" smtClean="0"/>
            </a:br>
            <a:r>
              <a:rPr lang="en-US" sz="2400" smtClean="0"/>
              <a:t>This can be done by assigning such points to the nearest core point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2000" smtClean="0"/>
              <a:t>(Note that steps 4-8 are DBSCAN) </a:t>
            </a:r>
          </a:p>
        </p:txBody>
      </p:sp>
    </p:spTree>
    <p:extLst>
      <p:ext uri="{BB962C8B-B14F-4D97-AF65-F5344CB8AC3E}">
        <p14:creationId xmlns:p14="http://schemas.microsoft.com/office/powerpoint/2010/main" val="27241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SNN Density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967" name="Group 17"/>
          <p:cNvGrpSpPr>
            <a:grpSpLocks/>
          </p:cNvGrpSpPr>
          <p:nvPr/>
        </p:nvGrpSpPr>
        <p:grpSpPr bwMode="auto">
          <a:xfrm>
            <a:off x="1600200" y="3946525"/>
            <a:ext cx="5181600" cy="1905000"/>
            <a:chOff x="2784" y="1776"/>
            <a:chExt cx="2620" cy="868"/>
          </a:xfrm>
        </p:grpSpPr>
        <p:pic>
          <p:nvPicPr>
            <p:cNvPr id="40973" name="Picture 9" descr="points_noi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5" y="1779"/>
              <a:ext cx="131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4" name="Picture 10" descr="points_bor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1776"/>
              <a:ext cx="1324" cy="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68" name="Group 16"/>
          <p:cNvGrpSpPr>
            <a:grpSpLocks/>
          </p:cNvGrpSpPr>
          <p:nvPr/>
        </p:nvGrpSpPr>
        <p:grpSpPr bwMode="auto">
          <a:xfrm>
            <a:off x="1600200" y="1295400"/>
            <a:ext cx="5181600" cy="1889125"/>
            <a:chOff x="144" y="1779"/>
            <a:chExt cx="2648" cy="867"/>
          </a:xfrm>
        </p:grpSpPr>
        <p:pic>
          <p:nvPicPr>
            <p:cNvPr id="40971" name="Picture 11" descr="points_co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" y="1779"/>
              <a:ext cx="1324" cy="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2" name="Picture 12" descr="points_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779"/>
              <a:ext cx="1324" cy="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9" name="Rectangle 13"/>
          <p:cNvSpPr>
            <a:spLocks noChangeArrowheads="1"/>
          </p:cNvSpPr>
          <p:nvPr/>
        </p:nvSpPr>
        <p:spPr bwMode="auto">
          <a:xfrm>
            <a:off x="2209800" y="3184525"/>
            <a:ext cx="4191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500">
                <a:latin typeface="Times New Roman" pitchFamily="18" charset="0"/>
                <a:cs typeface="Times New Roman" pitchFamily="18" charset="0"/>
              </a:rPr>
              <a:t>   a) All Points                    b) High SNN Density</a:t>
            </a:r>
            <a:endParaRPr lang="en-US" sz="1500" b="0">
              <a:latin typeface="Times New Roman" pitchFamily="18" charset="0"/>
            </a:endParaRPr>
          </a:p>
        </p:txBody>
      </p:sp>
      <p:sp>
        <p:nvSpPr>
          <p:cNvPr id="40970" name="Rectangle 21"/>
          <p:cNvSpPr>
            <a:spLocks noChangeArrowheads="1"/>
          </p:cNvSpPr>
          <p:nvPr/>
        </p:nvSpPr>
        <p:spPr bwMode="auto">
          <a:xfrm>
            <a:off x="1981200" y="5851525"/>
            <a:ext cx="4343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500">
                <a:latin typeface="Times New Roman" pitchFamily="18" charset="0"/>
                <a:cs typeface="Times New Roman" pitchFamily="18" charset="0"/>
              </a:rPr>
              <a:t>c) Medium SNN Density        d) Low SNN Density</a:t>
            </a:r>
            <a:endParaRPr lang="en-US" sz="15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400" smtClean="0"/>
              <a:t>SNN Clustering Can Handle Differing Densities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1989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572000" y="49530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SNN Clustering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113088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3741738" y="1752600"/>
          <a:ext cx="403066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1752600"/>
                        <a:ext cx="4030662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3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400" smtClean="0"/>
              <a:t>SNN Clustering Can Handle Other Difficult Situations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113088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015" name="Picture 7" descr="t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09575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 descr="ds18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057400"/>
            <a:ext cx="40497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6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Features and Limitations of SNN Clustering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Does not cluster all the points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Complexity of SNN Clustering is high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968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Formal definition of graphs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 graph </a:t>
            </a:r>
            <a:r>
              <a:rPr lang="en-US" i="1">
                <a:cs typeface="Times New Roman" pitchFamily="18" charset="0"/>
              </a:rPr>
              <a:t>G</a:t>
            </a:r>
            <a:r>
              <a:rPr lang="en-US">
                <a:cs typeface="Times New Roman" pitchFamily="18" charset="0"/>
              </a:rPr>
              <a:t> is defined as follows: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s-ES_tradnl">
                <a:cs typeface="Times New Roman" pitchFamily="18" charset="0"/>
              </a:rPr>
              <a:t>				</a:t>
            </a:r>
            <a:r>
              <a:rPr lang="es-ES_tradnl" i="1">
                <a:cs typeface="Times New Roman" pitchFamily="18" charset="0"/>
              </a:rPr>
              <a:t>G=(V,E)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V(G):</a:t>
            </a:r>
            <a:r>
              <a:rPr lang="en-US">
                <a:cs typeface="Times New Roman" pitchFamily="18" charset="0"/>
              </a:rPr>
              <a:t> a finite, nonempty set of vertices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E(G):</a:t>
            </a:r>
            <a:r>
              <a:rPr lang="en-US">
                <a:cs typeface="Times New Roman" pitchFamily="18" charset="0"/>
              </a:rPr>
              <a:t> a set of edges (pairs of vertices)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Directed vs. undirected graphs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When the edges in a graph have no direction, the graph is called </a:t>
            </a:r>
            <a:r>
              <a:rPr lang="en-US" i="1">
                <a:ea typeface="MS Mincho" charset="-128"/>
              </a:rPr>
              <a:t>undirected</a:t>
            </a:r>
            <a:endParaRPr lang="en-US"/>
          </a:p>
        </p:txBody>
      </p:sp>
      <p:pic>
        <p:nvPicPr>
          <p:cNvPr id="102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3" b="71895"/>
          <a:stretch>
            <a:fillRect/>
          </a:stretch>
        </p:blipFill>
        <p:spPr bwMode="auto">
          <a:xfrm>
            <a:off x="2590800" y="3200400"/>
            <a:ext cx="3886200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2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>
            <a:normAutofit fontScale="92500"/>
          </a:bodyPr>
          <a:lstStyle/>
          <a:p>
            <a:r>
              <a:rPr lang="en-US">
                <a:ea typeface="MS Mincho" charset="-128"/>
              </a:rPr>
              <a:t>When the edges in a graph have a direction, the graph is called </a:t>
            </a:r>
            <a:r>
              <a:rPr lang="en-US" i="1">
                <a:ea typeface="MS Mincho" charset="-128"/>
              </a:rPr>
              <a:t>directed</a:t>
            </a:r>
            <a:r>
              <a:rPr lang="en-US">
                <a:ea typeface="MS Mincho" charset="-128"/>
              </a:rPr>
              <a:t> (or </a:t>
            </a:r>
            <a:r>
              <a:rPr lang="en-US" i="1">
                <a:ea typeface="MS Mincho" charset="-128"/>
              </a:rPr>
              <a:t>digraph</a:t>
            </a:r>
            <a:r>
              <a:rPr lang="en-US">
                <a:ea typeface="MS Mincho" charset="-128"/>
              </a:rPr>
              <a:t>)</a:t>
            </a:r>
            <a:r>
              <a:rPr lang="en-US"/>
              <a:t> </a:t>
            </a:r>
          </a:p>
        </p:txBody>
      </p:sp>
      <p:pic>
        <p:nvPicPr>
          <p:cNvPr id="5124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7" r="13568" b="34114"/>
          <a:stretch>
            <a:fillRect/>
          </a:stretch>
        </p:blipFill>
        <p:spPr bwMode="auto">
          <a:xfrm>
            <a:off x="685800" y="3200400"/>
            <a:ext cx="4114800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>
                <a:ea typeface="MS Mincho" charset="-128"/>
              </a:rPr>
              <a:t>Directed vs. undirected graphs (cont.)</a:t>
            </a:r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62000" y="6172200"/>
            <a:ext cx="2938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E(Graph2) = {(1,3) (3,1) (5,9) (9,11) (5,7)</a:t>
            </a:r>
            <a:endParaRPr lang="en-US" sz="14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876800" y="4038600"/>
            <a:ext cx="403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1">
                <a:solidFill>
                  <a:schemeClr val="bg1"/>
                </a:solidFill>
                <a:latin typeface="Times New Roman" pitchFamily="18" charset="0"/>
                <a:ea typeface="MS Mincho" charset="-128"/>
              </a:rPr>
              <a:t>Warning</a:t>
            </a:r>
            <a:r>
              <a:rPr lang="en-US" sz="2400">
                <a:solidFill>
                  <a:schemeClr val="bg1"/>
                </a:solidFill>
                <a:latin typeface="Times New Roman" pitchFamily="18" charset="0"/>
                <a:ea typeface="MS Mincho" charset="-128"/>
              </a:rPr>
              <a:t>: if the graph is directed, the order of the vertices in each edge is important !!</a:t>
            </a:r>
            <a:endParaRPr lang="en-US" sz="2400">
              <a:latin typeface="Times New Roman" pitchFamily="18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057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Trees are special cases of graphs!!</a:t>
            </a:r>
            <a:r>
              <a:rPr lang="en-US"/>
              <a:t> </a:t>
            </a:r>
          </a:p>
        </p:txBody>
      </p:sp>
      <p:pic>
        <p:nvPicPr>
          <p:cNvPr id="614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8"/>
          <a:stretch>
            <a:fillRect/>
          </a:stretch>
        </p:blipFill>
        <p:spPr bwMode="auto">
          <a:xfrm>
            <a:off x="1600200" y="2819400"/>
            <a:ext cx="5867400" cy="35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MS Mincho" charset="-128"/>
              </a:rPr>
              <a:t>Trees vs graphs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>
                <a:cs typeface="Times New Roman" pitchFamily="18" charset="0"/>
              </a:rPr>
              <a:t>Graph terminology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cs typeface="Times New Roman" pitchFamily="18" charset="0"/>
              </a:rPr>
              <a:t>Adjacent nodes</a:t>
            </a:r>
            <a:r>
              <a:rPr lang="en-US" dirty="0">
                <a:cs typeface="Times New Roman" pitchFamily="18" charset="0"/>
              </a:rPr>
              <a:t>: two nodes are adjacent if they are connected by an edge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u="sng" dirty="0">
              <a:cs typeface="Times New Roman" pitchFamily="18" charset="0"/>
            </a:endParaRPr>
          </a:p>
          <a:p>
            <a:endParaRPr lang="en-US" u="sng" dirty="0">
              <a:cs typeface="Times New Roman" pitchFamily="18" charset="0"/>
            </a:endParaRPr>
          </a:p>
          <a:p>
            <a:r>
              <a:rPr lang="en-US" u="sng" dirty="0">
                <a:cs typeface="Times New Roman" pitchFamily="18" charset="0"/>
              </a:rPr>
              <a:t>Path</a:t>
            </a:r>
            <a:r>
              <a:rPr lang="en-US" dirty="0">
                <a:cs typeface="Times New Roman" pitchFamily="18" charset="0"/>
              </a:rPr>
              <a:t>: a sequence of vertices that connect two nodes in a graph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u="sng" dirty="0">
                <a:cs typeface="Times New Roman" pitchFamily="18" charset="0"/>
              </a:rPr>
              <a:t>Complete graph</a:t>
            </a:r>
            <a:r>
              <a:rPr lang="en-US" dirty="0">
                <a:cs typeface="Times New Roman" pitchFamily="18" charset="0"/>
              </a:rPr>
              <a:t>: a graph in which every vertex is directly connected to every other vertex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5" t="41249" r="13568" b="49304"/>
          <a:stretch>
            <a:fillRect/>
          </a:stretch>
        </p:blipFill>
        <p:spPr bwMode="auto">
          <a:xfrm>
            <a:off x="2126411" y="2432843"/>
            <a:ext cx="2438400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57800" y="2895600"/>
            <a:ext cx="2397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 is adjacent</a:t>
            </a:r>
            <a:r>
              <a:rPr lang="en-US">
                <a:solidFill>
                  <a:srgbClr val="FF9933"/>
                </a:solidFill>
              </a:rPr>
              <a:t> to</a:t>
            </a:r>
            <a:r>
              <a:rPr lang="en-US">
                <a:solidFill>
                  <a:schemeClr val="bg1"/>
                </a:solidFill>
              </a:rPr>
              <a:t> 7</a:t>
            </a:r>
          </a:p>
          <a:p>
            <a:r>
              <a:rPr lang="en-US">
                <a:solidFill>
                  <a:schemeClr val="bg1"/>
                </a:solidFill>
              </a:rPr>
              <a:t>7 is adjacent </a:t>
            </a:r>
            <a:r>
              <a:rPr lang="en-US">
                <a:solidFill>
                  <a:srgbClr val="FF9933"/>
                </a:solidFill>
              </a:rPr>
              <a:t>from</a:t>
            </a:r>
            <a:r>
              <a:rPr lang="en-US">
                <a:solidFill>
                  <a:schemeClr val="bg1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30802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781800" cy="1676400"/>
          </a:xfrm>
        </p:spPr>
        <p:txBody>
          <a:bodyPr/>
          <a:lstStyle/>
          <a:p>
            <a:r>
              <a:rPr lang="en-US" sz="2800">
                <a:cs typeface="Times New Roman" pitchFamily="18" charset="0"/>
              </a:rPr>
              <a:t>What is the number of edges in a complete directed graph with N vertices? 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>
                <a:cs typeface="Times New Roman" pitchFamily="18" charset="0"/>
              </a:rPr>
              <a:t>		</a:t>
            </a:r>
            <a:r>
              <a:rPr lang="en-US" sz="2400" i="1">
                <a:cs typeface="Times New Roman" pitchFamily="18" charset="0"/>
              </a:rPr>
              <a:t>N * (N-1)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>
                <a:cs typeface="Times New Roman" pitchFamily="18" charset="0"/>
              </a:rPr>
              <a:t>Graph terminology (cont.)</a:t>
            </a:r>
            <a:endParaRPr lang="en-US" sz="40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5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6" r="60785"/>
          <a:stretch>
            <a:fillRect/>
          </a:stretch>
        </p:blipFill>
        <p:spPr bwMode="auto">
          <a:xfrm>
            <a:off x="3962400" y="2514600"/>
            <a:ext cx="4038600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752600" y="3124200"/>
          <a:ext cx="1676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977760" imgH="457200" progId="Equation.DSMT4">
                  <p:embed/>
                </p:oleObj>
              </mc:Choice>
              <mc:Fallback>
                <p:oleObj name="Equation" r:id="rId4" imgW="97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1676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37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524000"/>
          </a:xfrm>
        </p:spPr>
        <p:txBody>
          <a:bodyPr/>
          <a:lstStyle/>
          <a:p>
            <a:r>
              <a:rPr lang="en-US" sz="2800">
                <a:cs typeface="Times New Roman" pitchFamily="18" charset="0"/>
              </a:rPr>
              <a:t>What is the number of edges in a complete undirected graph with N vertices? 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>
                <a:ea typeface="MS Mincho" charset="-128"/>
              </a:rPr>
              <a:t>		</a:t>
            </a:r>
            <a:r>
              <a:rPr lang="en-US" sz="2400" i="1">
                <a:ea typeface="MS Mincho" charset="-128"/>
              </a:rPr>
              <a:t>N * (N-1) / 2</a:t>
            </a:r>
            <a:endParaRPr lang="en-US" sz="280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>
                <a:cs typeface="Times New Roman" pitchFamily="18" charset="0"/>
              </a:rPr>
              <a:t>Graph terminology (cont.)</a:t>
            </a:r>
            <a:endParaRPr lang="en-US" sz="40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389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3"/>
          <a:stretch>
            <a:fillRect/>
          </a:stretch>
        </p:blipFill>
        <p:spPr bwMode="auto">
          <a:xfrm>
            <a:off x="4038600" y="2514600"/>
            <a:ext cx="37750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752600" y="29718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977760" imgH="457200" progId="Equation.DSMT4">
                  <p:embed/>
                </p:oleObj>
              </mc:Choice>
              <mc:Fallback>
                <p:oleObj name="Equation" r:id="rId4" imgW="97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99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724</Words>
  <Application>Microsoft Office PowerPoint</Application>
  <PresentationFormat>On-screen Show (4:3)</PresentationFormat>
  <Paragraphs>141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Equation</vt:lpstr>
      <vt:lpstr>MSPhotoEd.3</vt:lpstr>
      <vt:lpstr>Graph based Clustering</vt:lpstr>
      <vt:lpstr>What is a graph?</vt:lpstr>
      <vt:lpstr>Formal definition of graphs</vt:lpstr>
      <vt:lpstr>Directed vs. undirected graphs</vt:lpstr>
      <vt:lpstr>Directed vs. undirected graphs (cont.)</vt:lpstr>
      <vt:lpstr>Trees vs graphs</vt:lpstr>
      <vt:lpstr>Graph terminology</vt:lpstr>
      <vt:lpstr>Graph terminology (cont.)</vt:lpstr>
      <vt:lpstr>Graph terminology (cont.)</vt:lpstr>
      <vt:lpstr>Graph terminology (cont.)</vt:lpstr>
      <vt:lpstr>Graph implementation</vt:lpstr>
      <vt:lpstr>Array-based implementation</vt:lpstr>
      <vt:lpstr>Problems with traditional similarity – Clustering high-dim data</vt:lpstr>
      <vt:lpstr>Problems with traditional similarity – Clustering high-dim data</vt:lpstr>
      <vt:lpstr>Data with variable densities</vt:lpstr>
      <vt:lpstr>Shared Near Neighbor Approach</vt:lpstr>
      <vt:lpstr>Creating the SNN Graph</vt:lpstr>
      <vt:lpstr>Jarvis-Patrick Clustering</vt:lpstr>
      <vt:lpstr>JP algorithm</vt:lpstr>
      <vt:lpstr>When Jarvis-Patrick Works Reasonably Well</vt:lpstr>
      <vt:lpstr>When Jarvis-Patrick Does NOT Work Well</vt:lpstr>
      <vt:lpstr>SNN Density Clustering Algorithm A combination of SNN approach and DBSCAN</vt:lpstr>
      <vt:lpstr>SNN Clustering Algorithm  …</vt:lpstr>
      <vt:lpstr>SNN Density</vt:lpstr>
      <vt:lpstr>SNN Clustering Can Handle Differing Densities</vt:lpstr>
      <vt:lpstr>SNN Clustering Can Handle Other Difficult Situations</vt:lpstr>
      <vt:lpstr>Features and Limitations of SNN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based Clustering</dc:title>
  <dc:creator>VSRV LAB</dc:creator>
  <cp:lastModifiedBy>VSRV LAB</cp:lastModifiedBy>
  <cp:revision>16</cp:revision>
  <dcterms:created xsi:type="dcterms:W3CDTF">2006-08-16T00:00:00Z</dcterms:created>
  <dcterms:modified xsi:type="dcterms:W3CDTF">2020-02-25T06:33:23Z</dcterms:modified>
</cp:coreProperties>
</file>