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88" r:id="rId36"/>
    <p:sldId id="290" r:id="rId37"/>
    <p:sldId id="289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Excel_97-2003_Worksheet3.xls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After some merging steps, we have some clusters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86400" y="190182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791200" y="40989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85504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86400" y="1920875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6781800" y="41148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86528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dirty="0"/>
              <a:t>The question is “How do we update the proximity matrix?”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        ?        ?  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6553200" y="40386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87552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Cluster Similarity: MIN or Single Link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Similarity of two clusters is based on the two most similar (closest) points in the different clusters</a:t>
            </a:r>
          </a:p>
          <a:p>
            <a:pPr lvl="1"/>
            <a:r>
              <a:rPr lang="en-US"/>
              <a:t>Determined by one pair of points, i.e., by one link in the proximity graph.</a:t>
            </a:r>
          </a:p>
        </p:txBody>
      </p:sp>
      <p:graphicFrame>
        <p:nvGraphicFramePr>
          <p:cNvPr id="1688576" name="Object 1024"/>
          <p:cNvGraphicFramePr>
            <a:graphicFrameLocks noChangeAspect="1"/>
          </p:cNvGraphicFramePr>
          <p:nvPr/>
        </p:nvGraphicFramePr>
        <p:xfrm>
          <a:off x="304800" y="3886200"/>
          <a:ext cx="40878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40878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Apes and Us</a:t>
            </a:r>
            <a:endParaRPr lang="en-US" dirty="0"/>
          </a:p>
        </p:txBody>
      </p:sp>
      <p:pic>
        <p:nvPicPr>
          <p:cNvPr id="1026" name="Picture 2" descr="The great ape phylogenetic tre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199" y="1752600"/>
            <a:ext cx="6194453" cy="46664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6474023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http://orangutan.org/orangutan-genome-part-1-the-quest-for-leakeys-ancestral-great-ape/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of two clusters is based on the two least similar (most distant) points in the different clusters</a:t>
            </a:r>
          </a:p>
          <a:p>
            <a:pPr lvl="1"/>
            <a:r>
              <a:rPr lang="en-US" sz="2000" dirty="0"/>
              <a:t>Determined by all pairs of points in the two clusters</a:t>
            </a:r>
          </a:p>
          <a:p>
            <a:endParaRPr lang="en-US" dirty="0"/>
          </a:p>
        </p:txBody>
      </p:sp>
      <p:graphicFrame>
        <p:nvGraphicFramePr>
          <p:cNvPr id="1689600" name="Object 102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163635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5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637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637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637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637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/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sz="2200"/>
              <a:t>Proximity of two clusters is the average of pairwise proximity between points in the two clusters.</a:t>
            </a:r>
          </a:p>
          <a:p>
            <a:endParaRPr lang="en-US" sz="2200"/>
          </a:p>
          <a:p>
            <a:endParaRPr lang="en-US" sz="2200"/>
          </a:p>
          <a:p>
            <a:pPr lvl="4"/>
            <a:endParaRPr lang="en-US" sz="1800"/>
          </a:p>
          <a:p>
            <a:r>
              <a:rPr lang="en-US" sz="2200"/>
              <a:t>Need to use average connectivity for scalability since total proximity favors large clusters</a:t>
            </a:r>
          </a:p>
          <a:p>
            <a:endParaRPr lang="en-US" sz="2200"/>
          </a:p>
        </p:txBody>
      </p:sp>
      <p:graphicFrame>
        <p:nvGraphicFramePr>
          <p:cNvPr id="1690624" name="Object 102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3873240" imgH="698400" progId="Equation.3">
                  <p:embed/>
                </p:oleObj>
              </mc:Choice>
              <mc:Fallback>
                <p:oleObj name="Equation" r:id="rId3" imgW="387324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625" name="Object 1025"/>
          <p:cNvGraphicFramePr>
            <a:graphicFrameLocks noChangeAspect="1"/>
          </p:cNvGraphicFramePr>
          <p:nvPr/>
        </p:nvGraphicFramePr>
        <p:xfrm>
          <a:off x="228600" y="38735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Worksheet" r:id="rId5" imgW="2294001" imgH="1013841" progId="Excel.Sheet.8">
                  <p:embed/>
                </p:oleObj>
              </mc:Choice>
              <mc:Fallback>
                <p:oleObj name="Worksheet" r:id="rId5" imgW="2294001" imgH="1013841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735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3568700"/>
            <a:ext cx="2957513" cy="2755900"/>
            <a:chOff x="3504" y="2112"/>
            <a:chExt cx="1863" cy="1736"/>
          </a:xfrm>
        </p:grpSpPr>
        <p:sp>
          <p:nvSpPr>
            <p:cNvPr id="164045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1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0472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0473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0474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0475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Similarity of two clusters is based on the increase in squared error when two clusters are merged</a:t>
            </a:r>
          </a:p>
          <a:p>
            <a:pPr lvl="1"/>
            <a:r>
              <a:rPr lang="en-US"/>
              <a:t>Similar to group average if distance between points is distance squared</a:t>
            </a:r>
          </a:p>
          <a:p>
            <a:pPr lvl="4"/>
            <a:endParaRPr lang="en-US"/>
          </a:p>
          <a:p>
            <a:r>
              <a:rPr lang="en-US"/>
              <a:t>Less susceptible to noise and outliers</a:t>
            </a:r>
          </a:p>
          <a:p>
            <a:pPr lvl="4"/>
            <a:endParaRPr lang="en-US"/>
          </a:p>
          <a:p>
            <a:r>
              <a:rPr lang="en-US"/>
              <a:t>Biased towards globular clusters</a:t>
            </a:r>
          </a:p>
          <a:p>
            <a:pPr lvl="4"/>
            <a:endParaRPr lang="en-US"/>
          </a:p>
          <a:p>
            <a:r>
              <a:rPr lang="en-US"/>
              <a:t>Hierarchical analogue of K-means</a:t>
            </a:r>
          </a:p>
          <a:p>
            <a:pPr lvl="1"/>
            <a:r>
              <a:rPr lang="en-US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Tree of Life</a:t>
            </a:r>
            <a:endParaRPr lang="en-US" dirty="0"/>
          </a:p>
        </p:txBody>
      </p:sp>
      <p:pic>
        <p:nvPicPr>
          <p:cNvPr id="16386" name="Picture 2" descr="http://cdn1.buuteeq.com/upload/12775/tshirt-tol-5.jpg.737x248_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019925" cy="3581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6172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http://pixgood.com/evolution-of-life-poster.html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6" y="26"/>
                </a:cxn>
                <a:cxn ang="0">
                  <a:pos x="88" y="43"/>
                </a:cxn>
                <a:cxn ang="0">
                  <a:pos x="86" y="61"/>
                </a:cxn>
                <a:cxn ang="0">
                  <a:pos x="75" y="74"/>
                </a:cxn>
                <a:cxn ang="0">
                  <a:pos x="62" y="84"/>
                </a:cxn>
                <a:cxn ang="0">
                  <a:pos x="45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6" y="26"/>
                </a:cxn>
                <a:cxn ang="0">
                  <a:pos x="89" y="43"/>
                </a:cxn>
                <a:cxn ang="0">
                  <a:pos x="86" y="60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8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2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3" y="4"/>
                </a:cxn>
                <a:cxn ang="0">
                  <a:pos x="76" y="12"/>
                </a:cxn>
                <a:cxn ang="0">
                  <a:pos x="87" y="28"/>
                </a:cxn>
                <a:cxn ang="0">
                  <a:pos x="89" y="45"/>
                </a:cxn>
                <a:cxn ang="0">
                  <a:pos x="87" y="62"/>
                </a:cxn>
                <a:cxn ang="0">
                  <a:pos x="76" y="75"/>
                </a:cxn>
                <a:cxn ang="0">
                  <a:pos x="63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1" y="13"/>
                </a:cxn>
                <a:cxn ang="0">
                  <a:pos x="26" y="4"/>
                </a:cxn>
                <a:cxn ang="0">
                  <a:pos x="44" y="0"/>
                </a:cxn>
                <a:cxn ang="0">
                  <a:pos x="61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5"/>
                </a:cxn>
                <a:cxn ang="0">
                  <a:pos x="61" y="86"/>
                </a:cxn>
                <a:cxn ang="0">
                  <a:pos x="44" y="88"/>
                </a:cxn>
                <a:cxn ang="0">
                  <a:pos x="26" y="86"/>
                </a:cxn>
                <a:cxn ang="0">
                  <a:pos x="11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3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1" y="4"/>
                </a:cxn>
                <a:cxn ang="0">
                  <a:pos x="76" y="13"/>
                </a:cxn>
                <a:cxn ang="0">
                  <a:pos x="85" y="28"/>
                </a:cxn>
                <a:cxn ang="0">
                  <a:pos x="89" y="45"/>
                </a:cxn>
                <a:cxn ang="0">
                  <a:pos x="85" y="62"/>
                </a:cxn>
                <a:cxn ang="0">
                  <a:pos x="76" y="75"/>
                </a:cxn>
                <a:cxn ang="0">
                  <a:pos x="61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1" y="2"/>
                </a:cxn>
                <a:cxn ang="0">
                  <a:pos x="572" y="6"/>
                </a:cxn>
                <a:cxn ang="0">
                  <a:pos x="630" y="15"/>
                </a:cxn>
                <a:cxn ang="0">
                  <a:pos x="684" y="28"/>
                </a:cxn>
                <a:cxn ang="0">
                  <a:pos x="734" y="43"/>
                </a:cxn>
                <a:cxn ang="0">
                  <a:pos x="779" y="60"/>
                </a:cxn>
                <a:cxn ang="0">
                  <a:pos x="818" y="79"/>
                </a:cxn>
                <a:cxn ang="0">
                  <a:pos x="851" y="101"/>
                </a:cxn>
                <a:cxn ang="0">
                  <a:pos x="875" y="125"/>
                </a:cxn>
                <a:cxn ang="0">
                  <a:pos x="892" y="149"/>
                </a:cxn>
                <a:cxn ang="0">
                  <a:pos x="898" y="174"/>
                </a:cxn>
                <a:cxn ang="0">
                  <a:pos x="898" y="200"/>
                </a:cxn>
                <a:cxn ang="0">
                  <a:pos x="892" y="226"/>
                </a:cxn>
                <a:cxn ang="0">
                  <a:pos x="875" y="250"/>
                </a:cxn>
                <a:cxn ang="0">
                  <a:pos x="851" y="274"/>
                </a:cxn>
                <a:cxn ang="0">
                  <a:pos x="818" y="295"/>
                </a:cxn>
                <a:cxn ang="0">
                  <a:pos x="779" y="315"/>
                </a:cxn>
                <a:cxn ang="0">
                  <a:pos x="734" y="332"/>
                </a:cxn>
                <a:cxn ang="0">
                  <a:pos x="684" y="347"/>
                </a:cxn>
                <a:cxn ang="0">
                  <a:pos x="630" y="360"/>
                </a:cxn>
                <a:cxn ang="0">
                  <a:pos x="572" y="369"/>
                </a:cxn>
                <a:cxn ang="0">
                  <a:pos x="511" y="373"/>
                </a:cxn>
                <a:cxn ang="0">
                  <a:pos x="450" y="375"/>
                </a:cxn>
                <a:cxn ang="0">
                  <a:pos x="390" y="373"/>
                </a:cxn>
                <a:cxn ang="0">
                  <a:pos x="329" y="369"/>
                </a:cxn>
                <a:cxn ang="0">
                  <a:pos x="271" y="360"/>
                </a:cxn>
                <a:cxn ang="0">
                  <a:pos x="217" y="347"/>
                </a:cxn>
                <a:cxn ang="0">
                  <a:pos x="167" y="332"/>
                </a:cxn>
                <a:cxn ang="0">
                  <a:pos x="122" y="315"/>
                </a:cxn>
                <a:cxn ang="0">
                  <a:pos x="83" y="295"/>
                </a:cxn>
                <a:cxn ang="0">
                  <a:pos x="50" y="274"/>
                </a:cxn>
                <a:cxn ang="0">
                  <a:pos x="26" y="250"/>
                </a:cxn>
                <a:cxn ang="0">
                  <a:pos x="9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9" y="149"/>
                </a:cxn>
                <a:cxn ang="0">
                  <a:pos x="26" y="125"/>
                </a:cxn>
                <a:cxn ang="0">
                  <a:pos x="50" y="101"/>
                </a:cxn>
                <a:cxn ang="0">
                  <a:pos x="83" y="79"/>
                </a:cxn>
                <a:cxn ang="0">
                  <a:pos x="122" y="60"/>
                </a:cxn>
                <a:cxn ang="0">
                  <a:pos x="167" y="43"/>
                </a:cxn>
                <a:cxn ang="0">
                  <a:pos x="217" y="28"/>
                </a:cxn>
                <a:cxn ang="0">
                  <a:pos x="271" y="15"/>
                </a:cxn>
                <a:cxn ang="0">
                  <a:pos x="329" y="6"/>
                </a:cxn>
                <a:cxn ang="0">
                  <a:pos x="390" y="2"/>
                </a:cxn>
                <a:cxn ang="0">
                  <a:pos x="450" y="0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/>
              <a:ahLst/>
              <a:cxnLst>
                <a:cxn ang="0">
                  <a:pos x="523" y="5"/>
                </a:cxn>
                <a:cxn ang="0">
                  <a:pos x="586" y="11"/>
                </a:cxn>
                <a:cxn ang="0">
                  <a:pos x="649" y="22"/>
                </a:cxn>
                <a:cxn ang="0">
                  <a:pos x="707" y="35"/>
                </a:cxn>
                <a:cxn ang="0">
                  <a:pos x="766" y="50"/>
                </a:cxn>
                <a:cxn ang="0">
                  <a:pos x="818" y="67"/>
                </a:cxn>
                <a:cxn ang="0">
                  <a:pos x="865" y="87"/>
                </a:cxn>
                <a:cxn ang="0">
                  <a:pos x="906" y="108"/>
                </a:cxn>
                <a:cxn ang="0">
                  <a:pos x="943" y="130"/>
                </a:cxn>
                <a:cxn ang="0">
                  <a:pos x="971" y="154"/>
                </a:cxn>
                <a:cxn ang="0">
                  <a:pos x="993" y="180"/>
                </a:cxn>
                <a:cxn ang="0">
                  <a:pos x="1006" y="203"/>
                </a:cxn>
                <a:cxn ang="0">
                  <a:pos x="1012" y="227"/>
                </a:cxn>
                <a:cxn ang="0">
                  <a:pos x="1010" y="251"/>
                </a:cxn>
                <a:cxn ang="0">
                  <a:pos x="999" y="275"/>
                </a:cxn>
                <a:cxn ang="0">
                  <a:pos x="982" y="296"/>
                </a:cxn>
                <a:cxn ang="0">
                  <a:pos x="956" y="318"/>
                </a:cxn>
                <a:cxn ang="0">
                  <a:pos x="924" y="335"/>
                </a:cxn>
                <a:cxn ang="0">
                  <a:pos x="885" y="352"/>
                </a:cxn>
                <a:cxn ang="0">
                  <a:pos x="842" y="365"/>
                </a:cxn>
                <a:cxn ang="0">
                  <a:pos x="790" y="376"/>
                </a:cxn>
                <a:cxn ang="0">
                  <a:pos x="736" y="385"/>
                </a:cxn>
                <a:cxn ang="0">
                  <a:pos x="677" y="389"/>
                </a:cxn>
                <a:cxn ang="0">
                  <a:pos x="616" y="391"/>
                </a:cxn>
                <a:cxn ang="0">
                  <a:pos x="554" y="391"/>
                </a:cxn>
                <a:cxn ang="0">
                  <a:pos x="489" y="387"/>
                </a:cxn>
                <a:cxn ang="0">
                  <a:pos x="426" y="380"/>
                </a:cxn>
                <a:cxn ang="0">
                  <a:pos x="363" y="370"/>
                </a:cxn>
                <a:cxn ang="0">
                  <a:pos x="305" y="357"/>
                </a:cxn>
                <a:cxn ang="0">
                  <a:pos x="249" y="342"/>
                </a:cxn>
                <a:cxn ang="0">
                  <a:pos x="195" y="324"/>
                </a:cxn>
                <a:cxn ang="0">
                  <a:pos x="147" y="305"/>
                </a:cxn>
                <a:cxn ang="0">
                  <a:pos x="106" y="283"/>
                </a:cxn>
                <a:cxn ang="0">
                  <a:pos x="69" y="262"/>
                </a:cxn>
                <a:cxn ang="0">
                  <a:pos x="41" y="238"/>
                </a:cxn>
                <a:cxn ang="0">
                  <a:pos x="19" y="212"/>
                </a:cxn>
                <a:cxn ang="0">
                  <a:pos x="6" y="188"/>
                </a:cxn>
                <a:cxn ang="0">
                  <a:pos x="0" y="164"/>
                </a:cxn>
                <a:cxn ang="0">
                  <a:pos x="2" y="139"/>
                </a:cxn>
                <a:cxn ang="0">
                  <a:pos x="13" y="117"/>
                </a:cxn>
                <a:cxn ang="0">
                  <a:pos x="30" y="95"/>
                </a:cxn>
                <a:cxn ang="0">
                  <a:pos x="56" y="74"/>
                </a:cxn>
                <a:cxn ang="0">
                  <a:pos x="89" y="57"/>
                </a:cxn>
                <a:cxn ang="0">
                  <a:pos x="128" y="39"/>
                </a:cxn>
                <a:cxn ang="0">
                  <a:pos x="171" y="26"/>
                </a:cxn>
                <a:cxn ang="0">
                  <a:pos x="223" y="16"/>
                </a:cxn>
                <a:cxn ang="0">
                  <a:pos x="277" y="7"/>
                </a:cxn>
                <a:cxn ang="0">
                  <a:pos x="335" y="3"/>
                </a:cxn>
                <a:cxn ang="0">
                  <a:pos x="396" y="0"/>
                </a:cxn>
                <a:cxn ang="0">
                  <a:pos x="459" y="0"/>
                </a:cxn>
                <a:cxn ang="0">
                  <a:pos x="523" y="5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/>
              <a:ahLst/>
              <a:cxnLst>
                <a:cxn ang="0">
                  <a:pos x="1363" y="2"/>
                </a:cxn>
                <a:cxn ang="0">
                  <a:pos x="1569" y="32"/>
                </a:cxn>
                <a:cxn ang="0">
                  <a:pos x="1766" y="93"/>
                </a:cxn>
                <a:cxn ang="0">
                  <a:pos x="1950" y="179"/>
                </a:cxn>
                <a:cxn ang="0">
                  <a:pos x="2114" y="293"/>
                </a:cxn>
                <a:cxn ang="0">
                  <a:pos x="2255" y="429"/>
                </a:cxn>
                <a:cxn ang="0">
                  <a:pos x="2369" y="583"/>
                </a:cxn>
                <a:cxn ang="0">
                  <a:pos x="2454" y="753"/>
                </a:cxn>
                <a:cxn ang="0">
                  <a:pos x="2506" y="930"/>
                </a:cxn>
                <a:cxn ang="0">
                  <a:pos x="2523" y="1116"/>
                </a:cxn>
                <a:cxn ang="0">
                  <a:pos x="2506" y="1299"/>
                </a:cxn>
                <a:cxn ang="0">
                  <a:pos x="2454" y="1479"/>
                </a:cxn>
                <a:cxn ang="0">
                  <a:pos x="2372" y="1647"/>
                </a:cxn>
                <a:cxn ang="0">
                  <a:pos x="2257" y="1803"/>
                </a:cxn>
                <a:cxn ang="0">
                  <a:pos x="2116" y="1939"/>
                </a:cxn>
                <a:cxn ang="0">
                  <a:pos x="1952" y="2053"/>
                </a:cxn>
                <a:cxn ang="0">
                  <a:pos x="1770" y="2142"/>
                </a:cxn>
                <a:cxn ang="0">
                  <a:pos x="1573" y="2202"/>
                </a:cxn>
                <a:cxn ang="0">
                  <a:pos x="1368" y="2232"/>
                </a:cxn>
                <a:cxn ang="0">
                  <a:pos x="1160" y="2232"/>
                </a:cxn>
                <a:cxn ang="0">
                  <a:pos x="954" y="2202"/>
                </a:cxn>
                <a:cxn ang="0">
                  <a:pos x="757" y="2144"/>
                </a:cxn>
                <a:cxn ang="0">
                  <a:pos x="574" y="2055"/>
                </a:cxn>
                <a:cxn ang="0">
                  <a:pos x="409" y="1943"/>
                </a:cxn>
                <a:cxn ang="0">
                  <a:pos x="268" y="1807"/>
                </a:cxn>
                <a:cxn ang="0">
                  <a:pos x="154" y="1651"/>
                </a:cxn>
                <a:cxn ang="0">
                  <a:pos x="69" y="1483"/>
                </a:cxn>
                <a:cxn ang="0">
                  <a:pos x="17" y="1304"/>
                </a:cxn>
                <a:cxn ang="0">
                  <a:pos x="0" y="1120"/>
                </a:cxn>
                <a:cxn ang="0">
                  <a:pos x="17" y="935"/>
                </a:cxn>
                <a:cxn ang="0">
                  <a:pos x="69" y="755"/>
                </a:cxn>
                <a:cxn ang="0">
                  <a:pos x="152" y="587"/>
                </a:cxn>
                <a:cxn ang="0">
                  <a:pos x="266" y="431"/>
                </a:cxn>
                <a:cxn ang="0">
                  <a:pos x="407" y="295"/>
                </a:cxn>
                <a:cxn ang="0">
                  <a:pos x="571" y="183"/>
                </a:cxn>
                <a:cxn ang="0">
                  <a:pos x="753" y="95"/>
                </a:cxn>
                <a:cxn ang="0">
                  <a:pos x="950" y="34"/>
                </a:cxn>
                <a:cxn ang="0">
                  <a:pos x="1156" y="4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/>
              <a:ahLst/>
              <a:cxnLst>
                <a:cxn ang="0">
                  <a:pos x="422" y="162"/>
                </a:cxn>
                <a:cxn ang="0">
                  <a:pos x="487" y="123"/>
                </a:cxn>
                <a:cxn ang="0">
                  <a:pos x="556" y="89"/>
                </a:cxn>
                <a:cxn ang="0">
                  <a:pos x="626" y="61"/>
                </a:cxn>
                <a:cxn ang="0">
                  <a:pos x="695" y="37"/>
                </a:cxn>
                <a:cxn ang="0">
                  <a:pos x="764" y="18"/>
                </a:cxn>
                <a:cxn ang="0">
                  <a:pos x="831" y="7"/>
                </a:cxn>
                <a:cxn ang="0">
                  <a:pos x="896" y="0"/>
                </a:cxn>
                <a:cxn ang="0">
                  <a:pos x="959" y="0"/>
                </a:cxn>
                <a:cxn ang="0">
                  <a:pos x="1017" y="7"/>
                </a:cxn>
                <a:cxn ang="0">
                  <a:pos x="1071" y="18"/>
                </a:cxn>
                <a:cxn ang="0">
                  <a:pos x="1121" y="35"/>
                </a:cxn>
                <a:cxn ang="0">
                  <a:pos x="1164" y="59"/>
                </a:cxn>
                <a:cxn ang="0">
                  <a:pos x="1203" y="87"/>
                </a:cxn>
                <a:cxn ang="0">
                  <a:pos x="1234" y="121"/>
                </a:cxn>
                <a:cxn ang="0">
                  <a:pos x="1257" y="160"/>
                </a:cxn>
                <a:cxn ang="0">
                  <a:pos x="1275" y="201"/>
                </a:cxn>
                <a:cxn ang="0">
                  <a:pos x="1283" y="249"/>
                </a:cxn>
                <a:cxn ang="0">
                  <a:pos x="1285" y="298"/>
                </a:cxn>
                <a:cxn ang="0">
                  <a:pos x="1279" y="350"/>
                </a:cxn>
                <a:cxn ang="0">
                  <a:pos x="1266" y="404"/>
                </a:cxn>
                <a:cxn ang="0">
                  <a:pos x="1247" y="458"/>
                </a:cxn>
                <a:cxn ang="0">
                  <a:pos x="1218" y="514"/>
                </a:cxn>
                <a:cxn ang="0">
                  <a:pos x="1184" y="570"/>
                </a:cxn>
                <a:cxn ang="0">
                  <a:pos x="1145" y="624"/>
                </a:cxn>
                <a:cxn ang="0">
                  <a:pos x="1097" y="678"/>
                </a:cxn>
                <a:cxn ang="0">
                  <a:pos x="1045" y="730"/>
                </a:cxn>
                <a:cxn ang="0">
                  <a:pos x="989" y="780"/>
                </a:cxn>
                <a:cxn ang="0">
                  <a:pos x="928" y="827"/>
                </a:cxn>
                <a:cxn ang="0">
                  <a:pos x="866" y="870"/>
                </a:cxn>
                <a:cxn ang="0">
                  <a:pos x="799" y="907"/>
                </a:cxn>
                <a:cxn ang="0">
                  <a:pos x="729" y="942"/>
                </a:cxn>
                <a:cxn ang="0">
                  <a:pos x="660" y="972"/>
                </a:cxn>
                <a:cxn ang="0">
                  <a:pos x="591" y="996"/>
                </a:cxn>
                <a:cxn ang="0">
                  <a:pos x="522" y="1013"/>
                </a:cxn>
                <a:cxn ang="0">
                  <a:pos x="455" y="1026"/>
                </a:cxn>
                <a:cxn ang="0">
                  <a:pos x="390" y="1030"/>
                </a:cxn>
                <a:cxn ang="0">
                  <a:pos x="327" y="1030"/>
                </a:cxn>
                <a:cxn ang="0">
                  <a:pos x="269" y="1026"/>
                </a:cxn>
                <a:cxn ang="0">
                  <a:pos x="214" y="1013"/>
                </a:cxn>
                <a:cxn ang="0">
                  <a:pos x="165" y="996"/>
                </a:cxn>
                <a:cxn ang="0">
                  <a:pos x="121" y="972"/>
                </a:cxn>
                <a:cxn ang="0">
                  <a:pos x="85" y="944"/>
                </a:cxn>
                <a:cxn ang="0">
                  <a:pos x="52" y="909"/>
                </a:cxn>
                <a:cxn ang="0">
                  <a:pos x="28" y="873"/>
                </a:cxn>
                <a:cxn ang="0">
                  <a:pos x="13" y="829"/>
                </a:cxn>
                <a:cxn ang="0">
                  <a:pos x="2" y="784"/>
                </a:cxn>
                <a:cxn ang="0">
                  <a:pos x="0" y="734"/>
                </a:cxn>
                <a:cxn ang="0">
                  <a:pos x="7" y="683"/>
                </a:cxn>
                <a:cxn ang="0">
                  <a:pos x="20" y="629"/>
                </a:cxn>
                <a:cxn ang="0">
                  <a:pos x="39" y="572"/>
                </a:cxn>
                <a:cxn ang="0">
                  <a:pos x="67" y="516"/>
                </a:cxn>
                <a:cxn ang="0">
                  <a:pos x="102" y="462"/>
                </a:cxn>
                <a:cxn ang="0">
                  <a:pos x="143" y="406"/>
                </a:cxn>
                <a:cxn ang="0">
                  <a:pos x="188" y="352"/>
                </a:cxn>
                <a:cxn ang="0">
                  <a:pos x="240" y="300"/>
                </a:cxn>
                <a:cxn ang="0">
                  <a:pos x="297" y="251"/>
                </a:cxn>
                <a:cxn ang="0">
                  <a:pos x="357" y="205"/>
                </a:cxn>
                <a:cxn ang="0">
                  <a:pos x="422" y="162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/>
              <a:ahLst/>
              <a:cxnLst>
                <a:cxn ang="0">
                  <a:pos x="1275" y="0"/>
                </a:cxn>
                <a:cxn ang="0">
                  <a:pos x="1474" y="22"/>
                </a:cxn>
                <a:cxn ang="0">
                  <a:pos x="1664" y="67"/>
                </a:cxn>
                <a:cxn ang="0">
                  <a:pos x="1842" y="136"/>
                </a:cxn>
                <a:cxn ang="0">
                  <a:pos x="2002" y="227"/>
                </a:cxn>
                <a:cxn ang="0">
                  <a:pos x="2138" y="335"/>
                </a:cxn>
                <a:cxn ang="0">
                  <a:pos x="2246" y="460"/>
                </a:cxn>
                <a:cxn ang="0">
                  <a:pos x="2324" y="596"/>
                </a:cxn>
                <a:cxn ang="0">
                  <a:pos x="2370" y="741"/>
                </a:cxn>
                <a:cxn ang="0">
                  <a:pos x="2380" y="887"/>
                </a:cxn>
                <a:cxn ang="0">
                  <a:pos x="2359" y="1036"/>
                </a:cxn>
                <a:cxn ang="0">
                  <a:pos x="2302" y="1179"/>
                </a:cxn>
                <a:cxn ang="0">
                  <a:pos x="2214" y="1313"/>
                </a:cxn>
                <a:cxn ang="0">
                  <a:pos x="2097" y="1436"/>
                </a:cxn>
                <a:cxn ang="0">
                  <a:pos x="1954" y="1542"/>
                </a:cxn>
                <a:cxn ang="0">
                  <a:pos x="1787" y="1628"/>
                </a:cxn>
                <a:cxn ang="0">
                  <a:pos x="1606" y="1693"/>
                </a:cxn>
                <a:cxn ang="0">
                  <a:pos x="1411" y="1736"/>
                </a:cxn>
                <a:cxn ang="0">
                  <a:pos x="1210" y="1751"/>
                </a:cxn>
                <a:cxn ang="0">
                  <a:pos x="1009" y="1742"/>
                </a:cxn>
                <a:cxn ang="0">
                  <a:pos x="812" y="1710"/>
                </a:cxn>
                <a:cxn ang="0">
                  <a:pos x="626" y="1652"/>
                </a:cxn>
                <a:cxn ang="0">
                  <a:pos x="457" y="1572"/>
                </a:cxn>
                <a:cxn ang="0">
                  <a:pos x="310" y="1473"/>
                </a:cxn>
                <a:cxn ang="0">
                  <a:pos x="186" y="1356"/>
                </a:cxn>
                <a:cxn ang="0">
                  <a:pos x="93" y="1226"/>
                </a:cxn>
                <a:cxn ang="0">
                  <a:pos x="31" y="1084"/>
                </a:cxn>
                <a:cxn ang="0">
                  <a:pos x="2" y="937"/>
                </a:cxn>
                <a:cxn ang="0">
                  <a:pos x="9" y="788"/>
                </a:cxn>
                <a:cxn ang="0">
                  <a:pos x="48" y="643"/>
                </a:cxn>
                <a:cxn ang="0">
                  <a:pos x="119" y="503"/>
                </a:cxn>
                <a:cxn ang="0">
                  <a:pos x="223" y="374"/>
                </a:cxn>
                <a:cxn ang="0">
                  <a:pos x="355" y="259"/>
                </a:cxn>
                <a:cxn ang="0">
                  <a:pos x="509" y="164"/>
                </a:cxn>
                <a:cxn ang="0">
                  <a:pos x="684" y="86"/>
                </a:cxn>
                <a:cxn ang="0">
                  <a:pos x="874" y="35"/>
                </a:cxn>
                <a:cxn ang="0">
                  <a:pos x="1071" y="4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/>
              <a:t>Hierarchical Clustering:  Time 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space since it uses the proximity matrix.  </a:t>
            </a:r>
          </a:p>
          <a:p>
            <a:pPr lvl="1"/>
            <a:r>
              <a:rPr lang="en-US"/>
              <a:t>N is the number of points.</a:t>
            </a:r>
          </a:p>
          <a:p>
            <a:pPr lvl="1"/>
            <a:endParaRPr lang="en-US"/>
          </a:p>
          <a:p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 time in many cases</a:t>
            </a:r>
          </a:p>
          <a:p>
            <a:pPr lvl="1"/>
            <a:r>
              <a:rPr lang="en-US"/>
              <a:t>There are N steps and at each step the size, N</a:t>
            </a:r>
            <a:r>
              <a:rPr lang="en-US" baseline="30000"/>
              <a:t>2</a:t>
            </a:r>
            <a:r>
              <a:rPr lang="en-US"/>
              <a:t>, proximity matrix must be updated and searched</a:t>
            </a:r>
          </a:p>
          <a:p>
            <a:pPr lvl="1"/>
            <a:r>
              <a:rPr lang="en-US"/>
              <a:t>Complexity can be reduced to O(N</a:t>
            </a:r>
            <a:r>
              <a:rPr lang="en-US" baseline="30000"/>
              <a:t>2</a:t>
            </a:r>
            <a:r>
              <a:rPr lang="en-US"/>
              <a:t> log(N) ) time for some approaches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Hierarchical Clustering:  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Once a decision is made to combine two clusters, it cannot be undone</a:t>
            </a:r>
          </a:p>
          <a:p>
            <a:pPr lvl="4"/>
            <a:endParaRPr lang="en-US"/>
          </a:p>
          <a:p>
            <a:r>
              <a:rPr lang="en-US"/>
              <a:t>No objective function is directly minimized</a:t>
            </a:r>
          </a:p>
          <a:p>
            <a:pPr lvl="4"/>
            <a:endParaRPr lang="en-US"/>
          </a:p>
          <a:p>
            <a:r>
              <a:rPr lang="en-US"/>
              <a:t>Different schemes have problems with one or more of the following:</a:t>
            </a:r>
          </a:p>
          <a:p>
            <a:pPr lvl="1"/>
            <a:r>
              <a:rPr lang="en-US"/>
              <a:t>Sensitivity to noise and outliers</a:t>
            </a:r>
          </a:p>
          <a:p>
            <a:pPr lvl="1"/>
            <a:r>
              <a:rPr lang="en-US"/>
              <a:t>Difficulty handling different sized clusters and convex shapes</a:t>
            </a:r>
          </a:p>
          <a:p>
            <a:pPr lvl="1"/>
            <a:r>
              <a:rPr lang="en-US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entire data set as the root node</a:t>
            </a:r>
          </a:p>
          <a:p>
            <a:r>
              <a:rPr lang="en-US" dirty="0" smtClean="0"/>
              <a:t>Apply K-means clustering at every level until each data point is a leaf node</a:t>
            </a:r>
          </a:p>
          <a:p>
            <a:r>
              <a:rPr lang="en-US" dirty="0" smtClean="0"/>
              <a:t>Can also stop midway if sufficient number of clusters are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clusters?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K-means clustering, hierarchical clustering also does not answer the above question.</a:t>
            </a:r>
          </a:p>
          <a:p>
            <a:endParaRPr lang="en-US" dirty="0"/>
          </a:p>
          <a:p>
            <a:r>
              <a:rPr lang="en-US" dirty="0" smtClean="0"/>
              <a:t>A variation of hierarchical clustering, called the SCALE BASED CLUSTERING, does.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19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is done at a “scale”</a:t>
            </a:r>
          </a:p>
          <a:p>
            <a:r>
              <a:rPr lang="en-US" dirty="0" smtClean="0"/>
              <a:t>An answer to the question of “how many clusters”</a:t>
            </a:r>
          </a:p>
          <a:p>
            <a:r>
              <a:rPr lang="en-US" dirty="0" smtClean="0"/>
              <a:t>Best clusters tend to live over the longest range of scales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a large number of clusters</a:t>
            </a:r>
          </a:p>
          <a:p>
            <a:r>
              <a:rPr lang="en-US" dirty="0" smtClean="0"/>
              <a:t>Initialize by selecting from data set</a:t>
            </a:r>
          </a:p>
          <a:p>
            <a:r>
              <a:rPr lang="en-US" dirty="0" smtClean="0"/>
              <a:t>Initialize “sigma” to a small value</a:t>
            </a:r>
          </a:p>
          <a:p>
            <a:r>
              <a:rPr lang="en-US" dirty="0" smtClean="0"/>
              <a:t>Update all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Eliminate duplicate </a:t>
            </a:r>
            <a:r>
              <a:rPr lang="en-US" dirty="0" err="1" smtClean="0"/>
              <a:t>centroids</a:t>
            </a:r>
            <a:r>
              <a:rPr lang="en-US" dirty="0" smtClean="0"/>
              <a:t> whenever there is a merger</a:t>
            </a:r>
          </a:p>
          <a:p>
            <a:r>
              <a:rPr lang="en-US" dirty="0" smtClean="0"/>
              <a:t>Increase sigma by a constant factor</a:t>
            </a:r>
          </a:p>
          <a:p>
            <a:r>
              <a:rPr lang="en-US" dirty="0" smtClean="0"/>
              <a:t>If there are more than 1 unique </a:t>
            </a:r>
            <a:r>
              <a:rPr lang="en-US" dirty="0" err="1" smtClean="0"/>
              <a:t>centroid</a:t>
            </a:r>
            <a:r>
              <a:rPr lang="en-US" dirty="0" smtClean="0"/>
              <a:t> continue update of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Stop only when a single unique </a:t>
            </a:r>
            <a:r>
              <a:rPr lang="en-US" dirty="0" err="1" smtClean="0"/>
              <a:t>centroid</a:t>
            </a:r>
            <a:r>
              <a:rPr lang="en-US" dirty="0" smtClean="0"/>
              <a:t> remains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1272" y="1704974"/>
            <a:ext cx="528392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result: </a:t>
            </a:r>
            <a:br>
              <a:rPr lang="en-US" dirty="0" smtClean="0"/>
            </a:br>
            <a:r>
              <a:rPr lang="en-US" dirty="0" smtClean="0"/>
              <a:t>Evolution of the </a:t>
            </a:r>
            <a:r>
              <a:rPr lang="en-US" dirty="0" err="1" smtClean="0"/>
              <a:t>centroids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429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P450 protein </a:t>
            </a:r>
            <a:r>
              <a:rPr lang="en-US" dirty="0" err="1" smtClean="0"/>
              <a:t>superfamily</a:t>
            </a:r>
            <a:endParaRPr lang="en-US" dirty="0"/>
          </a:p>
        </p:txBody>
      </p:sp>
      <p:pic>
        <p:nvPicPr>
          <p:cNvPr id="15362" name="Picture 2" descr="http://www.whoi.edu/cms/images/big_species_tree1_lowq_16657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484229" cy="4953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6504801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http://www.whoi.edu/page.do?pid=75497&amp;tid=441&amp;cid=166573&amp;ct=61&amp;article=109489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609600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1600 sequences</a:t>
            </a:r>
          </a:p>
          <a:p>
            <a:r>
              <a:rPr lang="en-US" dirty="0" smtClean="0"/>
              <a:t>16 species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Produces a set of nested clusters organized as a hierarchical tree</a:t>
            </a:r>
          </a:p>
          <a:p>
            <a:r>
              <a:rPr lang="en-US"/>
              <a:t>Can be visualized as a dendrogram</a:t>
            </a:r>
          </a:p>
          <a:p>
            <a:pPr lvl="1"/>
            <a:r>
              <a:rPr lang="en-US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343400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68345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9007"/>
              </p:ext>
            </p:extLst>
          </p:nvPr>
        </p:nvGraphicFramePr>
        <p:xfrm>
          <a:off x="6172200" y="419178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4" imgW="3168720" imgH="3227760" progId="Visio.Drawing.6">
                  <p:embed/>
                </p:oleObj>
              </mc:Choice>
              <mc:Fallback>
                <p:oleObj name="VISIO" r:id="rId4" imgW="3168720" imgH="3227760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9178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6400800"/>
            <a:ext cx="479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Tan, Steinbach, Kumar 		Chapter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/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Two main types of hierarchical clustering</a:t>
            </a:r>
          </a:p>
          <a:p>
            <a:pPr lvl="1"/>
            <a:r>
              <a:rPr lang="en-US" sz="2000"/>
              <a:t>Agglomerative:  </a:t>
            </a:r>
          </a:p>
          <a:p>
            <a:pPr lvl="2"/>
            <a:r>
              <a:rPr lang="en-US" sz="1800"/>
              <a:t> Start with the points as individual clusters</a:t>
            </a:r>
          </a:p>
          <a:p>
            <a:pPr lvl="2"/>
            <a:r>
              <a:rPr lang="en-US" sz="1800"/>
              <a:t> At each step, merge the closest pair of clusters until only one cluster (or k clusters) left</a:t>
            </a:r>
          </a:p>
          <a:p>
            <a:pPr lvl="4"/>
            <a:endParaRPr lang="en-US" sz="1800"/>
          </a:p>
          <a:p>
            <a:pPr lvl="1"/>
            <a:r>
              <a:rPr lang="en-US" sz="2000"/>
              <a:t>Divisive:  </a:t>
            </a:r>
          </a:p>
          <a:p>
            <a:pPr lvl="2"/>
            <a:r>
              <a:rPr lang="en-US" sz="1800"/>
              <a:t> Start with one, all-inclusive cluster </a:t>
            </a:r>
          </a:p>
          <a:p>
            <a:pPr lvl="2"/>
            <a:r>
              <a:rPr lang="en-US" sz="1800"/>
              <a:t> At each step, split a cluster until each cluster contains a point (or there are k clusters)</a:t>
            </a:r>
          </a:p>
          <a:p>
            <a:pPr lvl="4"/>
            <a:endParaRPr lang="en-US" sz="1800"/>
          </a:p>
          <a:p>
            <a:r>
              <a:rPr lang="en-US" sz="2400"/>
              <a:t>Traditional hierarchical algorithms use a similarity or distance matrix</a:t>
            </a:r>
          </a:p>
          <a:p>
            <a:pPr lvl="1"/>
            <a:r>
              <a:rPr lang="en-US" sz="2000"/>
              <a:t>Merge or split one cluster at a time</a:t>
            </a:r>
          </a:p>
          <a:p>
            <a:pPr lvl="4"/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/>
              <a:t>Until</a:t>
            </a:r>
            <a:r>
              <a:rPr lang="en-US" sz="200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clusters of individual points and a proximity matrix</a:t>
            </a:r>
          </a:p>
          <a:p>
            <a:pPr lvl="1"/>
            <a:endParaRPr lang="en-US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257800" y="2392363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84480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1234</Words>
  <Application>Microsoft Office PowerPoint</Application>
  <PresentationFormat>On-screen Show (4:3)</PresentationFormat>
  <Paragraphs>428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Office Theme</vt:lpstr>
      <vt:lpstr>VISIO</vt:lpstr>
      <vt:lpstr>Visio</vt:lpstr>
      <vt:lpstr>Worksheet</vt:lpstr>
      <vt:lpstr>Equation</vt:lpstr>
      <vt:lpstr>Hierarchical Clustering</vt:lpstr>
      <vt:lpstr>Apes and Us</vt:lpstr>
      <vt:lpstr> The Tree of Life</vt:lpstr>
      <vt:lpstr>P450 protein superfamily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Divisive Hierarchical Clustering</vt:lpstr>
      <vt:lpstr>How many clusters?</vt:lpstr>
      <vt:lpstr>Scale-based Clustering</vt:lpstr>
      <vt:lpstr>Algorithm</vt:lpstr>
      <vt:lpstr>Data set</vt:lpstr>
      <vt:lpstr>Clustering result:  Evolution of the centroids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vsc</dc:creator>
  <cp:lastModifiedBy>VSRV LAB</cp:lastModifiedBy>
  <cp:revision>11</cp:revision>
  <dcterms:created xsi:type="dcterms:W3CDTF">2006-08-16T00:00:00Z</dcterms:created>
  <dcterms:modified xsi:type="dcterms:W3CDTF">2017-01-30T04:18:33Z</dcterms:modified>
</cp:coreProperties>
</file>