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8" r:id="rId4"/>
    <p:sldId id="294" r:id="rId5"/>
    <p:sldId id="295" r:id="rId6"/>
    <p:sldId id="296" r:id="rId7"/>
    <p:sldId id="297" r:id="rId8"/>
    <p:sldId id="267" r:id="rId9"/>
    <p:sldId id="270" r:id="rId10"/>
    <p:sldId id="271" r:id="rId11"/>
    <p:sldId id="272" r:id="rId12"/>
    <p:sldId id="273" r:id="rId13"/>
    <p:sldId id="29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56" r:id="rId23"/>
    <p:sldId id="257" r:id="rId24"/>
    <p:sldId id="258" r:id="rId25"/>
    <p:sldId id="259" r:id="rId26"/>
    <p:sldId id="266" r:id="rId27"/>
    <p:sldId id="260" r:id="rId28"/>
    <p:sldId id="261" r:id="rId29"/>
    <p:sldId id="262" r:id="rId30"/>
    <p:sldId id="282" r:id="rId31"/>
    <p:sldId id="284" r:id="rId32"/>
    <p:sldId id="286" r:id="rId33"/>
    <p:sldId id="283" r:id="rId34"/>
    <p:sldId id="285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png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clustering,</a:t>
            </a:r>
            <a:br>
              <a:rPr lang="en-US" dirty="0" smtClean="0"/>
            </a:br>
            <a:r>
              <a:rPr lang="en-US" dirty="0" smtClean="0"/>
              <a:t>Scale-based </a:t>
            </a:r>
            <a:r>
              <a:rPr lang="en-US" dirty="0" smtClean="0"/>
              <a:t>clustering and</a:t>
            </a:r>
            <a:br>
              <a:rPr lang="en-US" dirty="0" smtClean="0"/>
            </a:br>
            <a:r>
              <a:rPr lang="en-US" dirty="0" smtClean="0"/>
              <a:t>self-organizing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6211448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42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functions (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(r*, r))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1737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04502"/>
            <a:ext cx="23622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4800600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Mexican Hat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48006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initialize the weights from the training data set, X</a:t>
            </a:r>
          </a:p>
          <a:p>
            <a:r>
              <a:rPr lang="en-US" dirty="0" smtClean="0"/>
              <a:t>Begin Loop</a:t>
            </a:r>
          </a:p>
          <a:p>
            <a:pPr lvl="1"/>
            <a:r>
              <a:rPr lang="en-US" dirty="0" smtClean="0"/>
              <a:t>Present </a:t>
            </a:r>
            <a:r>
              <a:rPr lang="en-US" dirty="0" err="1" smtClean="0"/>
              <a:t>xp</a:t>
            </a:r>
            <a:r>
              <a:rPr lang="en-US" dirty="0" smtClean="0"/>
              <a:t> to all neurons and find the Winner (r*)</a:t>
            </a:r>
          </a:p>
          <a:p>
            <a:pPr lvl="1"/>
            <a:r>
              <a:rPr lang="en-US" dirty="0" smtClean="0"/>
              <a:t>Update the weights of the winner and its neighbors </a:t>
            </a:r>
          </a:p>
          <a:p>
            <a:r>
              <a:rPr lang="en-US" dirty="0" smtClean="0"/>
              <a:t>End Loop (when weights converge)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3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78642"/>
              </p:ext>
            </p:extLst>
          </p:nvPr>
        </p:nvGraphicFramePr>
        <p:xfrm>
          <a:off x="762000" y="2133600"/>
          <a:ext cx="313255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3132555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30670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779575"/>
              </p:ext>
            </p:extLst>
          </p:nvPr>
        </p:nvGraphicFramePr>
        <p:xfrm>
          <a:off x="609600" y="4953000"/>
          <a:ext cx="41656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6" imgW="1536480" imgH="241200" progId="Equation.DSMT4">
                  <p:embed/>
                </p:oleObj>
              </mc:Choice>
              <mc:Fallback>
                <p:oleObj name="Equation" r:id="rId6" imgW="15364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41656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43600" y="3810000"/>
            <a:ext cx="1524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487680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Neighborhood, </a:t>
            </a:r>
            <a:r>
              <a:rPr lang="en-US" dirty="0" smtClean="0">
                <a:latin typeface="Algerian" panose="04020705040A02060702" pitchFamily="82" charset="0"/>
              </a:rPr>
              <a:t>N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2565"/>
              </p:ext>
            </p:extLst>
          </p:nvPr>
        </p:nvGraphicFramePr>
        <p:xfrm>
          <a:off x="685800" y="4495800"/>
          <a:ext cx="1262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8" imgW="672840" imgH="203040" progId="Equation.DSMT4">
                  <p:embed/>
                </p:oleObj>
              </mc:Choice>
              <mc:Fallback>
                <p:oleObj name="Equation" r:id="rId8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495800"/>
                        <a:ext cx="126206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3071812"/>
            <a:ext cx="308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the “winner” towards </a:t>
            </a:r>
            <a:r>
              <a:rPr lang="en-US" dirty="0" err="1" smtClean="0"/>
              <a:t>xp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3913" y="5791200"/>
            <a:ext cx="3736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the neighbors of the “winner” </a:t>
            </a:r>
          </a:p>
          <a:p>
            <a:r>
              <a:rPr lang="en-US" dirty="0" smtClean="0"/>
              <a:t>also towards </a:t>
            </a:r>
            <a:r>
              <a:rPr lang="en-US" dirty="0" err="1" smtClean="0"/>
              <a:t>xp</a:t>
            </a:r>
            <a:r>
              <a:rPr lang="en-US" dirty="0" smtClean="0"/>
              <a:t>, but to a lesser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training </a:t>
            </a:r>
            <a:r>
              <a:rPr lang="en-US" dirty="0" smtClean="0"/>
              <a:t>proceeds reduce </a:t>
            </a:r>
          </a:p>
          <a:p>
            <a:pPr lvl="1"/>
            <a:r>
              <a:rPr lang="en-US" dirty="0" smtClean="0"/>
              <a:t>neighborhood size </a:t>
            </a:r>
          </a:p>
          <a:p>
            <a:pPr lvl="1"/>
            <a:r>
              <a:rPr lang="en-US" dirty="0" smtClean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phase</a:t>
            </a:r>
          </a:p>
          <a:p>
            <a:r>
              <a:rPr lang="en-US" dirty="0" smtClean="0"/>
              <a:t>Settling </a:t>
            </a:r>
            <a:r>
              <a:rPr lang="en-US" dirty="0"/>
              <a:t>phase: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7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and Settling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771650"/>
            <a:ext cx="47053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44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2d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map2d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1616"/>
            <a:ext cx="3253740" cy="244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ap2d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95600"/>
            <a:ext cx="3115310" cy="232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ap2d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5392" y="2895600"/>
            <a:ext cx="276415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p2d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4742180"/>
            <a:ext cx="2828290" cy="211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67000" y="685800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09547" y="501134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5395" y="2895600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6399" y="2886636"/>
            <a:ext cx="8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9528" y="5243854"/>
            <a:ext cx="8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2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examples (2D data; 1D SOM)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5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data; 1D SOM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96303"/>
            <a:ext cx="6228398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640080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Kohonen</a:t>
            </a:r>
            <a:r>
              <a:rPr lang="en-US" dirty="0" smtClean="0"/>
              <a:t> 1990)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147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Peano’s</a:t>
            </a:r>
            <a:r>
              <a:rPr lang="en-US" dirty="0" smtClean="0"/>
              <a:t> curve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Space-filling</a:t>
            </a:r>
          </a:p>
          <a:p>
            <a:r>
              <a:rPr lang="en-US" dirty="0" smtClean="0"/>
              <a:t>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78834" y="1066800"/>
            <a:ext cx="1981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20373" y="1277034"/>
            <a:ext cx="10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K-means 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2590800"/>
            <a:ext cx="1981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530" y="2662535"/>
            <a:ext cx="1098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Online</a:t>
            </a:r>
          </a:p>
          <a:p>
            <a:pPr algn="ctr"/>
            <a:r>
              <a:rPr lang="en-US" dirty="0" smtClean="0"/>
              <a:t>K-means </a:t>
            </a:r>
          </a:p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948684" y="2133600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868070">
            <a:off x="2669640" y="3431859"/>
            <a:ext cx="484632" cy="962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3770" y="4267200"/>
            <a:ext cx="1981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05309" y="447743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Scale-based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29200" y="4267200"/>
            <a:ext cx="1981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4477434"/>
            <a:ext cx="156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Self-organizing</a:t>
            </a:r>
          </a:p>
          <a:p>
            <a:r>
              <a:rPr lang="en-US" dirty="0" smtClean="0"/>
              <a:t>Map (SOM)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8477412">
            <a:off x="5249093" y="3451288"/>
            <a:ext cx="484632" cy="962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data; 2D SOM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8481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66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data; 2D SOM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25" y="1371600"/>
            <a:ext cx="5914475" cy="52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69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04800" y="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Initial random weights</a:t>
            </a:r>
            <a:endParaRPr lang="en-GB" sz="360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914400" y="762000"/>
          <a:ext cx="7162800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icture" r:id="rId3" imgW="4681728" imgH="3686556" progId="Word.Picture.8">
                  <p:embed/>
                </p:oleObj>
              </mc:Choice>
              <mc:Fallback>
                <p:oleObj name="Picture" r:id="rId3" imgW="4681728" imgH="368655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162800" cy="564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04800" y="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 after 100 iterations</a:t>
            </a:r>
            <a:endParaRPr lang="en-GB" sz="3600"/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838200" y="762000"/>
          <a:ext cx="7162800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icture" r:id="rId3" imgW="4681728" imgH="3686556" progId="Word.Picture.8">
                  <p:embed/>
                </p:oleObj>
              </mc:Choice>
              <mc:Fallback>
                <p:oleObj name="Picture" r:id="rId3" imgW="4681728" imgH="368655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7162800" cy="564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04800" y="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 after 1000 iterations</a:t>
            </a:r>
            <a:endParaRPr lang="en-GB" sz="3600"/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914400" y="762000"/>
          <a:ext cx="7162800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icture" r:id="rId3" imgW="4681728" imgH="3686556" progId="Word.Picture.8">
                  <p:embed/>
                </p:oleObj>
              </mc:Choice>
              <mc:Fallback>
                <p:oleObj name="Picture" r:id="rId3" imgW="4681728" imgH="368655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162800" cy="564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04800" y="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 after 10,000 iterations</a:t>
            </a:r>
            <a:endParaRPr lang="en-GB" sz="3600"/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914400" y="762000"/>
          <a:ext cx="7239000" cy="570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icture" r:id="rId3" imgW="4681728" imgH="3686556" progId="Word.Picture.8">
                  <p:embed/>
                </p:oleObj>
              </mc:Choice>
              <mc:Fallback>
                <p:oleObj name="Picture" r:id="rId3" imgW="4681728" imgH="368655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39000" cy="570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peltarion.com/doc/images/Animated_SOM_operatio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638800" cy="5322015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s.hmc.edu/~kpang/nn/10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48212" cy="4572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Keyboard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World Poverty</a:t>
            </a:r>
            <a:endParaRPr lang="en-US" dirty="0"/>
          </a:p>
        </p:txBody>
      </p:sp>
      <p:pic>
        <p:nvPicPr>
          <p:cNvPr id="18434" name="Picture 2" descr="http://www.cs.hmc.edu/~kpang/nn/1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75748"/>
            <a:ext cx="7391400" cy="568225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4553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FV=39 indices of quality of life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http://www.cs.hmc.edu/~kpang/nn/1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762000"/>
            <a:ext cx="8580195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623134"/>
              </p:ext>
            </p:extLst>
          </p:nvPr>
        </p:nvGraphicFramePr>
        <p:xfrm>
          <a:off x="3405187" y="1524000"/>
          <a:ext cx="24711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269720" imgH="469800" progId="Equation.DSMT4">
                  <p:embed/>
                </p:oleObj>
              </mc:Choice>
              <mc:Fallback>
                <p:oleObj name="Equation" r:id="rId3" imgW="1269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187" y="1524000"/>
                        <a:ext cx="247114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 clustering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590800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</a:t>
            </a:r>
            <a:r>
              <a:rPr lang="en-US" baseline="-25000" dirty="0" smtClean="0"/>
              <a:t>i(j)</a:t>
            </a:r>
            <a:r>
              <a:rPr lang="en-US" dirty="0" smtClean="0"/>
              <a:t> is the centroid closest to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048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 is SSE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3810000"/>
            <a:ext cx="310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Finding m</a:t>
            </a:r>
            <a:r>
              <a:rPr lang="en-US" baseline="-25000" dirty="0" smtClean="0"/>
              <a:t>i</a:t>
            </a:r>
            <a:r>
              <a:rPr lang="en-US" dirty="0" smtClean="0"/>
              <a:t> by gradient descent: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83761"/>
              </p:ext>
            </p:extLst>
          </p:nvPr>
        </p:nvGraphicFramePr>
        <p:xfrm>
          <a:off x="3467073" y="4343400"/>
          <a:ext cx="190901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863280" imgH="241200" progId="Equation.DSMT4">
                  <p:embed/>
                </p:oleObj>
              </mc:Choice>
              <mc:Fallback>
                <p:oleObj name="Equation" r:id="rId5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7073" y="4343400"/>
                        <a:ext cx="190901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69802"/>
              </p:ext>
            </p:extLst>
          </p:nvPr>
        </p:nvGraphicFramePr>
        <p:xfrm>
          <a:off x="3298707" y="5181600"/>
          <a:ext cx="2049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707" y="5181600"/>
                        <a:ext cx="20494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26878"/>
              </p:ext>
            </p:extLst>
          </p:nvPr>
        </p:nvGraphicFramePr>
        <p:xfrm>
          <a:off x="3027363" y="5902324"/>
          <a:ext cx="3093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1295280" imgH="241200" progId="Equation.DSMT4">
                  <p:embed/>
                </p:oleObj>
              </mc:Choice>
              <mc:Fallback>
                <p:oleObj name="Equation" r:id="rId9" imgW="129528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902324"/>
                        <a:ext cx="30935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6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</a:t>
            </a:r>
            <a:r>
              <a:rPr lang="en-US" dirty="0" smtClean="0"/>
              <a:t> In biology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Insulin resistance syndrome revisited: </a:t>
            </a:r>
            <a:br>
              <a:rPr lang="en-US" dirty="0" smtClean="0"/>
            </a:br>
            <a:r>
              <a:rPr lang="en-US" dirty="0" smtClean="0"/>
              <a:t>application of self-organizing maps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risk factors through clustering</a:t>
            </a:r>
          </a:p>
          <a:p>
            <a:r>
              <a:rPr lang="en-US" dirty="0" smtClean="0"/>
              <a:t>Variables considered:</a:t>
            </a:r>
          </a:p>
          <a:p>
            <a:pPr lvl="1"/>
            <a:r>
              <a:rPr lang="en-US" dirty="0" smtClean="0"/>
              <a:t>Blood glucose</a:t>
            </a:r>
          </a:p>
          <a:p>
            <a:pPr lvl="1"/>
            <a:r>
              <a:rPr lang="en-US" dirty="0" smtClean="0"/>
              <a:t>Serum insulin</a:t>
            </a:r>
          </a:p>
          <a:p>
            <a:pPr lvl="1"/>
            <a:r>
              <a:rPr lang="en-US" dirty="0" smtClean="0"/>
              <a:t>Triglycerides</a:t>
            </a:r>
          </a:p>
          <a:p>
            <a:pPr lvl="1"/>
            <a:r>
              <a:rPr lang="en-US" dirty="0" smtClean="0"/>
              <a:t>High density lipoprotein cholesterol</a:t>
            </a:r>
          </a:p>
          <a:p>
            <a:pPr lvl="1"/>
            <a:r>
              <a:rPr lang="en-US" dirty="0" smtClean="0"/>
              <a:t>Systolic Blood pressure</a:t>
            </a:r>
          </a:p>
          <a:p>
            <a:pPr lvl="1"/>
            <a:r>
              <a:rPr lang="en-US" dirty="0" smtClean="0"/>
              <a:t>Body mass index</a:t>
            </a:r>
          </a:p>
          <a:p>
            <a:pPr lvl="1"/>
            <a:r>
              <a:rPr lang="en-US" dirty="0" smtClean="0"/>
              <a:t>Waist to hip ratio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C1 – healthy controls</a:t>
            </a:r>
          </a:p>
          <a:p>
            <a:r>
              <a:rPr lang="en-US" dirty="0" smtClean="0"/>
              <a:t>C4 – hypertensive and compensatory </a:t>
            </a:r>
            <a:r>
              <a:rPr lang="en-US" dirty="0" err="1" smtClean="0"/>
              <a:t>hyperinsulinaemic</a:t>
            </a:r>
            <a:r>
              <a:rPr lang="en-US" dirty="0" smtClean="0"/>
              <a:t> subjects</a:t>
            </a:r>
          </a:p>
          <a:p>
            <a:r>
              <a:rPr lang="en-US" dirty="0" smtClean="0"/>
              <a:t>C4b – insulin resistant</a:t>
            </a:r>
          </a:p>
          <a:p>
            <a:r>
              <a:rPr lang="en-US" dirty="0" smtClean="0"/>
              <a:t>C2, C3 – intermediate groups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 l="30454" t="13542" r="27379" b="12320"/>
          <a:stretch>
            <a:fillRect/>
          </a:stretch>
        </p:blipFill>
        <p:spPr bwMode="auto">
          <a:xfrm>
            <a:off x="1219200" y="76200"/>
            <a:ext cx="6629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0542" t="14583" r="49048" b="6250"/>
          <a:stretch>
            <a:fillRect/>
          </a:stretch>
        </p:blipFill>
        <p:spPr bwMode="auto">
          <a:xfrm>
            <a:off x="27317" y="228600"/>
            <a:ext cx="40817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86200" y="299049"/>
            <a:ext cx="5254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Sammon’s</a:t>
            </a:r>
            <a:r>
              <a:rPr lang="en-US" sz="2400" dirty="0" smtClean="0"/>
              <a:t> mapping</a:t>
            </a:r>
          </a:p>
          <a:p>
            <a:endParaRPr lang="en-US" sz="2400" dirty="0" smtClean="0"/>
          </a:p>
          <a:p>
            <a:r>
              <a:rPr lang="en-US" sz="2400" dirty="0" smtClean="0"/>
              <a:t>Each circle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a neuron in SOM</a:t>
            </a:r>
          </a:p>
          <a:p>
            <a:r>
              <a:rPr lang="en-US" sz="2400" dirty="0" smtClean="0"/>
              <a:t>Circle size </a:t>
            </a:r>
            <a:r>
              <a:rPr lang="en-US" sz="2400" dirty="0" smtClean="0">
                <a:sym typeface="Wingdings" panose="05000000000000000000" pitchFamily="2" charset="2"/>
              </a:rPr>
              <a:t> # data points in that cluster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Inter-neuron </a:t>
            </a:r>
            <a:r>
              <a:rPr lang="en-US" sz="2400" dirty="0" err="1" smtClean="0">
                <a:sym typeface="Wingdings" panose="05000000000000000000" pitchFamily="2" charset="2"/>
              </a:rPr>
              <a:t>dist</a:t>
            </a:r>
            <a:r>
              <a:rPr lang="en-US" sz="2400" dirty="0" smtClean="0">
                <a:sym typeface="Wingdings" panose="05000000000000000000" pitchFamily="2" charset="2"/>
              </a:rPr>
              <a:t>  distance between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Centroids in the original n-d space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Interpreting patterns of gene expression with self-organizing maps:</a:t>
            </a:r>
            <a:br>
              <a:rPr lang="en-US" sz="2000" b="1" dirty="0" smtClean="0"/>
            </a:br>
            <a:r>
              <a:rPr lang="en-US" sz="2000" b="1" dirty="0" smtClean="0"/>
              <a:t>Methods and application to hematopoietic differentiation</a:t>
            </a:r>
            <a:br>
              <a:rPr lang="en-US" sz="2000" b="1" dirty="0" smtClean="0"/>
            </a:br>
            <a:r>
              <a:rPr lang="en-US" sz="2000" b="1" dirty="0" smtClean="0"/>
              <a:t>(Tamayo et al , PNAS,1999)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SOMs to interpret gene expression data</a:t>
            </a:r>
          </a:p>
          <a:p>
            <a:r>
              <a:rPr lang="en-US" dirty="0" smtClean="0"/>
              <a:t>Hierarchical clustering is not quite suitable; more suitable when there is true hierarchical descent </a:t>
            </a:r>
          </a:p>
          <a:p>
            <a:r>
              <a:rPr lang="en-US" dirty="0" smtClean="0"/>
              <a:t>K-means produces “an unorganized collection of clusters”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399"/>
            <a:ext cx="4953000" cy="651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62600" y="2133600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Yeast cell cycle SOM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86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2933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762000"/>
            <a:ext cx="2895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 picked cell cycled periodicity as a prominent feature</a:t>
            </a:r>
          </a:p>
          <a:p>
            <a:r>
              <a:rPr lang="en-US" dirty="0" smtClean="0"/>
              <a:t>Genes in the same cluster typically peak during the same phase (cluster 29, fig. b)</a:t>
            </a:r>
          </a:p>
          <a:p>
            <a:r>
              <a:rPr lang="en-US" dirty="0" smtClean="0"/>
              <a:t>Genes in neighboring clusters peak in nearby phases (fig. c, 24, 28, 29 have genes that peak in late </a:t>
            </a:r>
            <a:r>
              <a:rPr lang="en-US" smtClean="0"/>
              <a:t>G1 phase)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is done at a “scale”</a:t>
            </a:r>
          </a:p>
          <a:p>
            <a:r>
              <a:rPr lang="en-US" dirty="0" smtClean="0"/>
              <a:t>An answer to the question of “how many clusters”</a:t>
            </a:r>
          </a:p>
          <a:p>
            <a:r>
              <a:rPr lang="en-US" dirty="0" smtClean="0"/>
              <a:t>Best clusters tend to live over the longest range of scales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a large number of clusters</a:t>
            </a:r>
          </a:p>
          <a:p>
            <a:r>
              <a:rPr lang="en-US" dirty="0" smtClean="0"/>
              <a:t>Initialize by selecting from data set</a:t>
            </a:r>
          </a:p>
          <a:p>
            <a:r>
              <a:rPr lang="en-US" dirty="0" smtClean="0"/>
              <a:t>Initialize “sigma” to a small value</a:t>
            </a:r>
          </a:p>
          <a:p>
            <a:r>
              <a:rPr lang="en-US" dirty="0" smtClean="0"/>
              <a:t>Update all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Eliminate duplicate </a:t>
            </a:r>
            <a:r>
              <a:rPr lang="en-US" dirty="0" err="1" smtClean="0"/>
              <a:t>centroids</a:t>
            </a:r>
            <a:r>
              <a:rPr lang="en-US" dirty="0" smtClean="0"/>
              <a:t> whenever there is a merger</a:t>
            </a:r>
          </a:p>
          <a:p>
            <a:r>
              <a:rPr lang="en-US" dirty="0" smtClean="0"/>
              <a:t>Increase sigma by a constant factor</a:t>
            </a:r>
          </a:p>
          <a:p>
            <a:r>
              <a:rPr lang="en-US" dirty="0" smtClean="0"/>
              <a:t>If there are more than 1 unique </a:t>
            </a:r>
            <a:r>
              <a:rPr lang="en-US" dirty="0" err="1" smtClean="0"/>
              <a:t>centroid</a:t>
            </a:r>
            <a:r>
              <a:rPr lang="en-US" dirty="0" smtClean="0"/>
              <a:t> continue update of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Stop only when a single unique </a:t>
            </a:r>
            <a:r>
              <a:rPr lang="en-US" dirty="0" err="1" smtClean="0"/>
              <a:t>centroid</a:t>
            </a:r>
            <a:r>
              <a:rPr lang="en-US" dirty="0" smtClean="0"/>
              <a:t> remains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1272" y="1704974"/>
            <a:ext cx="528392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496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result: </a:t>
            </a:r>
            <a:br>
              <a:rPr lang="en-US" dirty="0" smtClean="0"/>
            </a:br>
            <a:r>
              <a:rPr lang="en-US" dirty="0" smtClean="0"/>
              <a:t>Evolution of the </a:t>
            </a:r>
            <a:r>
              <a:rPr lang="en-US" dirty="0" err="1" smtClean="0"/>
              <a:t>centroids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429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656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self-organizing map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 topology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8894" y="2133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094" y="2133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3294" y="2133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0494" y="2133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263588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34353" y="2259106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67753" y="2250141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17694" y="2133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424953" y="2250141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62600" y="2187388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19800" y="2187388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2187388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4200" y="2187388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64306" y="2317376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08059" y="2312894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41459" y="2303929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91400" y="2187388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198659" y="2303929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9494" y="26670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46694" y="26670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03894" y="26670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61094" y="26670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791200" y="2796988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34953" y="2792506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68353" y="2783541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18294" y="26670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225553" y="2783541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15000" y="2339788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72200" y="23622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23622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86600" y="23622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43800" y="23622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02941" y="3182471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060141" y="3182471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517341" y="3182471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974541" y="3182471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5804647" y="3312459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248400" y="3307977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81800" y="3299012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431741" y="3182471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39000" y="3299012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28447" y="2855259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85647" y="2877671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642847" y="2877671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100047" y="2877671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57247" y="2877671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773271" y="3307976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217024" y="3303494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50424" y="3294529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207624" y="3294529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598459" y="3657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055659" y="3657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512859" y="3657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970059" y="3657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5800165" y="3787588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243918" y="3783106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777318" y="3774141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427259" y="3657600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7234518" y="3774141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723965" y="3330388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181165" y="33528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38365" y="33528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95565" y="33528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552765" y="3352800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777753" y="3792070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754906" y="3778623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212106" y="3778623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602941" y="4141694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060141" y="4141694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517341" y="4141694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974541" y="4141694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5804647" y="4271682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48400" y="4267200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781800" y="4258235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431741" y="4141694"/>
            <a:ext cx="27790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239000" y="4258235"/>
            <a:ext cx="318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728447" y="3814482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185647" y="3836894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642847" y="3836894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100047" y="3836894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557247" y="3836894"/>
            <a:ext cx="0" cy="40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utoShape 2" descr="http://www.cis.hut.fi/somtoolbox/documentation/grids.gif"/>
          <p:cNvSpPr>
            <a:spLocks noChangeAspect="1" noChangeArrowheads="1"/>
          </p:cNvSpPr>
          <p:nvPr/>
        </p:nvSpPr>
        <p:spPr bwMode="auto">
          <a:xfrm>
            <a:off x="155575" y="-898525"/>
            <a:ext cx="45053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1" y="4894449"/>
            <a:ext cx="20478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149723" y="278354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 SOM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959288" y="1752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SOM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848600" y="2362200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(rectangular)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709647" y="5181600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(hexagonal)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2" y="4825491"/>
            <a:ext cx="1576116" cy="145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927847" y="437029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SOM</a:t>
            </a:r>
            <a:endParaRPr lang="en-US" dirty="0"/>
          </a:p>
        </p:txBody>
      </p:sp>
      <p:sp>
        <p:nvSpPr>
          <p:cNvPr id="125" name="AutoShape 7" descr="http://www.math.harvard.edu/archive/21a_spring_06/exhibits/torus/torus.jpg"/>
          <p:cNvSpPr>
            <a:spLocks noChangeAspect="1" noChangeArrowheads="1"/>
          </p:cNvSpPr>
          <p:nvPr/>
        </p:nvSpPr>
        <p:spPr bwMode="auto">
          <a:xfrm>
            <a:off x="155575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13530"/>
            <a:ext cx="2039471" cy="203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3597475" y="4953000"/>
            <a:ext cx="127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Toroid 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505</Words>
  <Application>Microsoft Office PowerPoint</Application>
  <PresentationFormat>On-screen Show (4:3)</PresentationFormat>
  <Paragraphs>113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Equation</vt:lpstr>
      <vt:lpstr>Picture</vt:lpstr>
      <vt:lpstr>MathType 6.0 Equation</vt:lpstr>
      <vt:lpstr>Online clustering, Scale-based clustering and self-organizing map</vt:lpstr>
      <vt:lpstr>PowerPoint Presentation</vt:lpstr>
      <vt:lpstr>Online  clustering</vt:lpstr>
      <vt:lpstr>Scale-based Clustering</vt:lpstr>
      <vt:lpstr>Algorithm</vt:lpstr>
      <vt:lpstr>Data set</vt:lpstr>
      <vt:lpstr>Clustering result:  Evolution of the centroids</vt:lpstr>
      <vt:lpstr>The self-organizing map</vt:lpstr>
      <vt:lpstr>SOM topology</vt:lpstr>
      <vt:lpstr>Neighborhood</vt:lpstr>
      <vt:lpstr>Neighborhood functions (L(r*, r))</vt:lpstr>
      <vt:lpstr>SOM algorithm</vt:lpstr>
      <vt:lpstr>PowerPoint Presentation</vt:lpstr>
      <vt:lpstr>Annealing</vt:lpstr>
      <vt:lpstr>Learning stages</vt:lpstr>
      <vt:lpstr>Ordering and Settling</vt:lpstr>
      <vt:lpstr>PowerPoint Presentation</vt:lpstr>
      <vt:lpstr>Simple examples (2D data; 1D SOM)</vt:lpstr>
      <vt:lpstr>2D data; 1D SOM</vt:lpstr>
      <vt:lpstr>3D data; 2D SOM</vt:lpstr>
      <vt:lpstr>3D data; 2D SOM</vt:lpstr>
      <vt:lpstr>PowerPoint Presentation</vt:lpstr>
      <vt:lpstr>PowerPoint Presentation</vt:lpstr>
      <vt:lpstr>PowerPoint Presentation</vt:lpstr>
      <vt:lpstr>PowerPoint Presentation</vt:lpstr>
      <vt:lpstr>Another example</vt:lpstr>
      <vt:lpstr>Phonetic Keyboard</vt:lpstr>
      <vt:lpstr>Mapping World Poverty</vt:lpstr>
      <vt:lpstr>PowerPoint Presentation</vt:lpstr>
      <vt:lpstr>Som In biology</vt:lpstr>
      <vt:lpstr>Insulin resistance syndrome revisited:  application of self-organizing maps</vt:lpstr>
      <vt:lpstr>PowerPoint Presentation</vt:lpstr>
      <vt:lpstr>PowerPoint Presentation</vt:lpstr>
      <vt:lpstr>PowerPoint Presentation</vt:lpstr>
      <vt:lpstr>Interpreting patterns of gene expression with self-organizing maps: Methods and application to hematopoietic differentiation (Tamayo et al , PNAS,1999)</vt:lpstr>
      <vt:lpstr>PowerPoint Presentation</vt:lpstr>
      <vt:lpstr>PowerPoint Presentation</vt:lpstr>
      <vt:lpstr>Salient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self-organizing map</dc:title>
  <dc:creator>vsc</dc:creator>
  <cp:lastModifiedBy>VSRV LAB</cp:lastModifiedBy>
  <cp:revision>12</cp:revision>
  <dcterms:created xsi:type="dcterms:W3CDTF">2006-08-16T00:00:00Z</dcterms:created>
  <dcterms:modified xsi:type="dcterms:W3CDTF">2020-02-04T05:19:39Z</dcterms:modified>
</cp:coreProperties>
</file>