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83" r:id="rId17"/>
    <p:sldId id="272" r:id="rId18"/>
    <p:sldId id="286" r:id="rId19"/>
    <p:sldId id="285" r:id="rId20"/>
    <p:sldId id="273" r:id="rId21"/>
    <p:sldId id="284" r:id="rId22"/>
    <p:sldId id="275" r:id="rId23"/>
    <p:sldId id="276" r:id="rId24"/>
    <p:sldId id="277" r:id="rId25"/>
    <p:sldId id="278" r:id="rId26"/>
    <p:sldId id="280" r:id="rId27"/>
    <p:sldId id="267" r:id="rId28"/>
    <p:sldId id="288" r:id="rId29"/>
    <p:sldId id="292" r:id="rId30"/>
    <p:sldId id="289" r:id="rId31"/>
    <p:sldId id="290" r:id="rId32"/>
    <p:sldId id="294" r:id="rId33"/>
    <p:sldId id="295" r:id="rId34"/>
    <p:sldId id="297" r:id="rId35"/>
    <p:sldId id="296" r:id="rId36"/>
    <p:sldId id="315" r:id="rId37"/>
    <p:sldId id="298" r:id="rId38"/>
    <p:sldId id="300" r:id="rId39"/>
    <p:sldId id="299" r:id="rId40"/>
    <p:sldId id="301" r:id="rId41"/>
    <p:sldId id="302" r:id="rId42"/>
    <p:sldId id="304" r:id="rId43"/>
    <p:sldId id="293" r:id="rId44"/>
    <p:sldId id="305" r:id="rId45"/>
    <p:sldId id="306" r:id="rId46"/>
    <p:sldId id="307" r:id="rId47"/>
    <p:sldId id="308" r:id="rId48"/>
    <p:sldId id="291" r:id="rId49"/>
    <p:sldId id="287" r:id="rId50"/>
    <p:sldId id="309" r:id="rId51"/>
    <p:sldId id="310" r:id="rId52"/>
    <p:sldId id="311" r:id="rId53"/>
    <p:sldId id="312" r:id="rId54"/>
    <p:sldId id="313" r:id="rId55"/>
    <p:sldId id="31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9DD43-E005-45CE-825F-A757C5395B47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0C7C5-E96A-4396-8C3D-37918EB3C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86CC9A-A732-4C17-80D9-FA9E5EB54D6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297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08" y="4373693"/>
            <a:ext cx="5048184" cy="4077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67" tIns="45134" rIns="90267" bIns="45134"/>
          <a:lstStyle/>
          <a:p>
            <a:r>
              <a:rPr lang="en-US" altLang="en-US" dirty="0" smtClean="0"/>
              <a:t>Note to self (MK): last part of slide does not clearly match slides that follow</a:t>
            </a:r>
          </a:p>
          <a:p>
            <a:r>
              <a:rPr lang="en-US" altLang="en-US" dirty="0" smtClean="0"/>
              <a:t>Introduction slides: </a:t>
            </a:r>
          </a:p>
          <a:p>
            <a:r>
              <a:rPr lang="en-US" altLang="en-US" dirty="0" smtClean="0"/>
              <a:t>In the current version, we only talk about numeric data.  Can we add some materials about non-numeric data.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 - text statistics, TF/IDF</a:t>
            </a:r>
          </a:p>
          <a:p>
            <a:r>
              <a:rPr lang="en-US" altLang="en-US" dirty="0" smtClean="0"/>
              <a:t>   - visualization of text statistics such as word cloud</a:t>
            </a:r>
          </a:p>
          <a:p>
            <a:r>
              <a:rPr lang="en-US" altLang="en-US" dirty="0" smtClean="0"/>
              <a:t>   - distribution of Internet (IN, SCC, OUT, …)</a:t>
            </a:r>
          </a:p>
          <a:p>
            <a:r>
              <a:rPr lang="en-US" altLang="en-US" dirty="0" smtClean="0"/>
              <a:t>   - visualization of social relationship (e.g., http://renlifang.msra.cn/)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406ED8-8CD2-4CF5-ABEA-106467B1C22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7F4280-3867-450C-88F2-B26BCBDBDB3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D2AA8A-840F-4452-B5D3-43770DBEDFB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Need a better and more MEANINGFUL scatter plot! -JH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305F70-9750-4CA1-8680-2CE0006F405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CC (conference call) 08.11.02: Need to check Wiki to update references.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85409" y="8686489"/>
            <a:ext cx="2972591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4" tIns="46078" rIns="92154" bIns="46078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/>
            <a:fld id="{137088DF-7821-473C-8FF3-FC292774E0B8}" type="slidenum">
              <a:rPr lang="en-US" altLang="en-US"/>
              <a:pPr algn="r" eaLnBrk="0" hangingPunct="0"/>
              <a:t>30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CC (conference call) 08.11.02: Need to check Wiki to update references.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4FEDA6-0D7D-40A1-8329-2F6E013E85B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29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08" y="4373693"/>
            <a:ext cx="5048184" cy="4077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67" tIns="45134" rIns="90267" bIns="4513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ACC190-8085-4607-BCBC-787A504B706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01D71F-07FC-46C9-A243-9C72F3C5AF9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29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08" y="4373693"/>
            <a:ext cx="5048184" cy="4077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67" tIns="45134" rIns="90267" bIns="4513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CA7104-0295-4789-890E-42D1E2F1919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Redraw the boxplot!  Yes, we need a more real boxplot graph!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FECE38-9A2E-4E44-AF22-EC3367BD13A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1A9DF3-FF11-4D45-AEE2-2C30DB25B6F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76A37-117F-4CF3-AB0B-1FB84346FC5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29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08" y="4373693"/>
            <a:ext cx="5048184" cy="4077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67" tIns="45134" rIns="90267" bIns="45134"/>
          <a:lstStyle/>
          <a:p>
            <a:r>
              <a:rPr lang="en-US" altLang="en-US" smtClean="0"/>
              <a:t>JH: Maybe we can remove Loess curve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8AF0FA-99C2-4C09-A7F6-04134CE6168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JH: A better and BASIC histogram figure --- because this one overlaps with a later one!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4855A-1CD9-4204-B834-46086D88F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134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9BB36-138F-4199-972C-BF36B372AD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415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AEEC-1796-45D6-9556-7D203C7CC8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2746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 3041: Analysis and interpretation of Biological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2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data</a:t>
            </a:r>
          </a:p>
          <a:p>
            <a:endParaRPr lang="en-US" dirty="0"/>
          </a:p>
          <a:p>
            <a:r>
              <a:rPr lang="en-US" dirty="0" smtClean="0"/>
              <a:t>Time series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Molecular sequence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81600"/>
            <a:ext cx="58388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57462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77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Spatial/image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Images </a:t>
            </a:r>
            <a:endParaRPr lang="en-US" dirty="0"/>
          </a:p>
        </p:txBody>
      </p:sp>
      <p:sp>
        <p:nvSpPr>
          <p:cNvPr id="4" name="AutoShape 4" descr="http://3.bp.blogspot.com/_8Wtyj9JARS8/S_dP_5zKHjI/AAAAAAAAEfQ/_csq-ncDWWU/s1600/max+21.gif"/>
          <p:cNvSpPr>
            <a:spLocks noChangeAspect="1" noChangeArrowheads="1"/>
          </p:cNvSpPr>
          <p:nvPr/>
        </p:nvSpPr>
        <p:spPr bwMode="auto">
          <a:xfrm>
            <a:off x="155575" y="-2560638"/>
            <a:ext cx="71151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1987"/>
            <a:ext cx="43180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26859" y="615543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http://imgarcade.com/1/india-temperature-map/</a:t>
            </a:r>
          </a:p>
        </p:txBody>
      </p:sp>
    </p:spTree>
    <p:extLst>
      <p:ext uri="{BB962C8B-B14F-4D97-AF65-F5344CB8AC3E}">
        <p14:creationId xmlns:p14="http://schemas.microsoft.com/office/powerpoint/2010/main" val="183368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870122-E928-4C6E-8BFD-466BD5EA118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Statistical Descriptions of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257800"/>
          </a:xfrm>
        </p:spPr>
        <p:txBody>
          <a:bodyPr/>
          <a:lstStyle/>
          <a:p>
            <a:pPr eaLnBrk="1" hangingPunct="1">
              <a:buSzPct val="80000"/>
            </a:pPr>
            <a:r>
              <a:rPr lang="en-US" altLang="en-US" sz="2400" u="sng" dirty="0" smtClean="0"/>
              <a:t>Motivation</a:t>
            </a:r>
          </a:p>
          <a:p>
            <a:pPr lvl="1" eaLnBrk="1" hangingPunct="1">
              <a:buSzPct val="80000"/>
            </a:pPr>
            <a:r>
              <a:rPr lang="en-US" altLang="en-US" sz="2400" dirty="0" smtClean="0"/>
              <a:t>To better understand the data: central tendency and spread</a:t>
            </a:r>
          </a:p>
          <a:p>
            <a:pPr eaLnBrk="1" hangingPunct="1">
              <a:buSzPct val="80000"/>
            </a:pPr>
            <a:r>
              <a:rPr lang="en-US" altLang="en-US" sz="2400" u="sng" dirty="0" smtClean="0"/>
              <a:t>Data dispersion characteristics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buSzPct val="80000"/>
            </a:pPr>
            <a:r>
              <a:rPr lang="en-US" altLang="en-US" sz="2400" dirty="0" smtClean="0"/>
              <a:t>median, max, min, quantiles, outliers, variance, 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6372127"/>
            <a:ext cx="257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(Hans, </a:t>
            </a:r>
            <a:r>
              <a:rPr lang="en-US" dirty="0" err="1" smtClean="0"/>
              <a:t>Kamber</a:t>
            </a:r>
            <a:r>
              <a:rPr lang="en-US" dirty="0" smtClean="0"/>
              <a:t>, Pei 2013)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Measuring the Central Tendency</a:t>
            </a:r>
            <a:endParaRPr lang="en-US" altLang="en-US" sz="4000" smtClean="0">
              <a:solidFill>
                <a:srgbClr val="17098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64770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 smtClean="0">
                <a:latin typeface="Calibri" pitchFamily="34" charset="0"/>
              </a:rPr>
              <a:t>Mean (algebraic measure) (sample vs. population):</a:t>
            </a:r>
          </a:p>
          <a:p>
            <a:pPr lvl="1" eaLnBrk="1" hangingPunct="1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lang="en-US" altLang="en-US" sz="1800" dirty="0" smtClean="0">
                <a:latin typeface="Calibri" pitchFamily="34" charset="0"/>
              </a:rPr>
              <a:t>Note: </a:t>
            </a:r>
            <a:r>
              <a:rPr lang="en-US" altLang="en-US" sz="1800" i="1" dirty="0" smtClean="0">
                <a:latin typeface="Calibri" pitchFamily="34" charset="0"/>
              </a:rPr>
              <a:t>n</a:t>
            </a:r>
            <a:r>
              <a:rPr lang="en-US" altLang="en-US" sz="1800" dirty="0" smtClean="0">
                <a:latin typeface="Calibri" pitchFamily="34" charset="0"/>
              </a:rPr>
              <a:t> is sample size and </a:t>
            </a:r>
            <a:r>
              <a:rPr lang="en-US" altLang="en-US" sz="1800" i="1" dirty="0" smtClean="0">
                <a:latin typeface="Calibri" pitchFamily="34" charset="0"/>
              </a:rPr>
              <a:t>N</a:t>
            </a:r>
            <a:r>
              <a:rPr lang="en-US" altLang="en-US" sz="1800" dirty="0" smtClean="0">
                <a:latin typeface="Calibri" pitchFamily="34" charset="0"/>
              </a:rPr>
              <a:t> is population size.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</a:rPr>
              <a:t>Weighted arithmetic mean: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</a:rPr>
              <a:t>Trimmed mean: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 smtClean="0">
                <a:latin typeface="Calibri" pitchFamily="34" charset="0"/>
              </a:rPr>
              <a:t>Median</a:t>
            </a:r>
            <a:r>
              <a:rPr lang="en-US" altLang="en-US" sz="1800" dirty="0" smtClean="0">
                <a:latin typeface="Calibri" pitchFamily="34" charset="0"/>
              </a:rPr>
              <a:t>: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</a:rPr>
              <a:t>Middle value if odd number of values, or average of the middle two values otherwise</a:t>
            </a:r>
            <a:endParaRPr lang="en-US" altLang="en-US" sz="1800" u="sng" dirty="0" smtClean="0">
              <a:latin typeface="Calibri" pitchFamily="34" charset="0"/>
            </a:endParaRP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u="sng" dirty="0" smtClean="0">
              <a:latin typeface="Calibri" pitchFamily="34" charset="0"/>
            </a:endParaRP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u="sng" dirty="0">
              <a:latin typeface="Calibri" pitchFamily="34" charset="0"/>
            </a:endParaRP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 smtClean="0">
                <a:latin typeface="Calibri" pitchFamily="34" charset="0"/>
              </a:rPr>
              <a:t>Mode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</a:rPr>
              <a:t>Value that occurs most frequently in the data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err="1" smtClean="0">
                <a:latin typeface="Calibri" pitchFamily="34" charset="0"/>
              </a:rPr>
              <a:t>Unimodal</a:t>
            </a:r>
            <a:r>
              <a:rPr lang="en-US" altLang="en-US" sz="1800" dirty="0" smtClean="0">
                <a:latin typeface="Calibri" pitchFamily="34" charset="0"/>
              </a:rPr>
              <a:t>, bimodal, </a:t>
            </a:r>
            <a:r>
              <a:rPr lang="en-US" altLang="en-US" sz="1800" dirty="0" err="1" smtClean="0">
                <a:latin typeface="Calibri" pitchFamily="34" charset="0"/>
              </a:rPr>
              <a:t>trimodal</a:t>
            </a:r>
            <a:endParaRPr lang="en-US" altLang="en-US" sz="1800" dirty="0" smtClean="0">
              <a:latin typeface="Calibri" pitchFamily="34" charset="0"/>
            </a:endParaRP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dirty="0" smtClean="0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6019800" y="1143000"/>
          <a:ext cx="1752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Microsoft Equation 3.0" r:id="rId4" imgW="710891" imgH="431613" progId="Equation.3">
                  <p:embed/>
                </p:oleObj>
              </mc:Choice>
              <mc:Fallback>
                <p:oleObj name="Microsoft Equation 3.0" r:id="rId4" imgW="710891" imgH="431613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43000"/>
                        <a:ext cx="1752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5715000" y="1981200"/>
          <a:ext cx="1600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6" imgW="749300" imgH="838200" progId="Equation.3">
                  <p:embed/>
                </p:oleObj>
              </mc:Choice>
              <mc:Fallback>
                <p:oleObj name="Equation" r:id="rId6" imgW="749300" imgH="838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1600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8001000" y="1130300"/>
          <a:ext cx="1066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8" imgW="596900" imgH="431800" progId="Equation.3">
                  <p:embed/>
                </p:oleObj>
              </mc:Choice>
              <mc:Fallback>
                <p:oleObj name="Equation" r:id="rId8" imgW="5969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130300"/>
                        <a:ext cx="10668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3414713"/>
            <a:ext cx="231616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3" name="Straight Arrow Connector 2"/>
          <p:cNvCxnSpPr>
            <a:cxnSpLocks noChangeShapeType="1"/>
          </p:cNvCxnSpPr>
          <p:nvPr/>
        </p:nvCxnSpPr>
        <p:spPr bwMode="auto">
          <a:xfrm>
            <a:off x="6324600" y="47244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TextBox 3"/>
          <p:cNvSpPr txBox="1">
            <a:spLocks noChangeArrowheads="1"/>
          </p:cNvSpPr>
          <p:nvPr/>
        </p:nvSpPr>
        <p:spPr bwMode="auto">
          <a:xfrm>
            <a:off x="6096000" y="4495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000" b="1" dirty="0"/>
              <a:t>Median interval</a:t>
            </a:r>
          </a:p>
        </p:txBody>
      </p:sp>
    </p:spTree>
    <p:extLst>
      <p:ext uri="{BB962C8B-B14F-4D97-AF65-F5344CB8AC3E}">
        <p14:creationId xmlns:p14="http://schemas.microsoft.com/office/powerpoint/2010/main" val="5749687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B9B7678-96B7-4DD0-90CC-721F49EFFBA7}" type="datetime4">
              <a:rPr lang="en-US" altLang="en-US" sz="1200"/>
              <a:pPr/>
              <a:t>January 29, 2018</a:t>
            </a:fld>
            <a:endParaRPr lang="en-US" altLang="en-US" sz="1200"/>
          </a:p>
        </p:txBody>
      </p:sp>
      <p:sp>
        <p:nvSpPr>
          <p:cNvPr id="19459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1200"/>
              <a:t>Data Mining: Concepts and Techniques</a:t>
            </a:r>
          </a:p>
        </p:txBody>
      </p:sp>
      <p:sp>
        <p:nvSpPr>
          <p:cNvPr id="1946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92F66B2-BCD4-4644-A652-8DE5DF24E463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5867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 </a:t>
            </a:r>
            <a:r>
              <a:rPr lang="en-US" altLang="en-US" smtClean="0"/>
              <a:t>Symmetric vs. Skewed Data</a:t>
            </a:r>
            <a:endParaRPr lang="en-US" altLang="en-US" sz="3200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334000" cy="125571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Median, mean and mode of symmetric, positively and negatively skewed data</a:t>
            </a:r>
          </a:p>
        </p:txBody>
      </p:sp>
      <p:pic>
        <p:nvPicPr>
          <p:cNvPr id="19463" name="Picture 6" descr="rightskewed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2819400"/>
            <a:ext cx="4800600" cy="4048125"/>
          </a:xfrm>
          <a:noFill/>
        </p:spPr>
      </p:pic>
      <p:pic>
        <p:nvPicPr>
          <p:cNvPr id="19464" name="Picture 8" descr="leftskew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86100"/>
            <a:ext cx="4876800" cy="3771900"/>
          </a:xfrm>
          <a:noFill/>
        </p:spPr>
      </p:pic>
      <p:pic>
        <p:nvPicPr>
          <p:cNvPr id="19465" name="Picture 10" descr="ha02ske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84" y="1"/>
            <a:ext cx="356381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3622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52578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5791200" y="14478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symmetric</a:t>
            </a:r>
          </a:p>
        </p:txBody>
      </p:sp>
    </p:spTree>
    <p:extLst>
      <p:ext uri="{BB962C8B-B14F-4D97-AF65-F5344CB8AC3E}">
        <p14:creationId xmlns:p14="http://schemas.microsoft.com/office/powerpoint/2010/main" val="13168157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Measuring the Dispersion of Data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10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900" dirty="0" smtClean="0">
                <a:latin typeface="Calibri" pitchFamily="34" charset="0"/>
              </a:rPr>
              <a:t>Quartiles, outliers and boxplots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dirty="0" smtClean="0">
                <a:latin typeface="Calibri" pitchFamily="34" charset="0"/>
              </a:rPr>
              <a:t>Quartiles</a:t>
            </a:r>
            <a:r>
              <a:rPr lang="en-US" altLang="en-US" sz="1900" dirty="0" smtClean="0">
                <a:latin typeface="Calibri" pitchFamily="34" charset="0"/>
              </a:rPr>
              <a:t>: </a:t>
            </a:r>
          </a:p>
          <a:p>
            <a:pPr lvl="2">
              <a:lnSpc>
                <a:spcPct val="130000"/>
              </a:lnSpc>
              <a:buSzPct val="80000"/>
            </a:pPr>
            <a:r>
              <a:rPr lang="en-US" altLang="en-US" sz="1500" dirty="0" smtClean="0">
                <a:latin typeface="Calibri" pitchFamily="34" charset="0"/>
              </a:rPr>
              <a:t>Q</a:t>
            </a:r>
            <a:r>
              <a:rPr lang="en-US" altLang="en-US" sz="1500" baseline="-25000" dirty="0" smtClean="0">
                <a:latin typeface="Calibri" pitchFamily="34" charset="0"/>
              </a:rPr>
              <a:t>1</a:t>
            </a:r>
            <a:r>
              <a:rPr lang="en-US" altLang="en-US" sz="1500" dirty="0" smtClean="0">
                <a:latin typeface="Calibri" pitchFamily="34" charset="0"/>
              </a:rPr>
              <a:t> (25</a:t>
            </a:r>
            <a:r>
              <a:rPr lang="en-US" altLang="en-US" sz="1500" baseline="30000" dirty="0" smtClean="0">
                <a:latin typeface="Calibri" pitchFamily="34" charset="0"/>
              </a:rPr>
              <a:t>th</a:t>
            </a:r>
            <a:r>
              <a:rPr lang="en-US" altLang="en-US" sz="1500" dirty="0" smtClean="0">
                <a:latin typeface="Calibri" pitchFamily="34" charset="0"/>
              </a:rPr>
              <a:t> percentile): </a:t>
            </a:r>
            <a:r>
              <a:rPr lang="en-US" sz="1600" dirty="0"/>
              <a:t>The first </a:t>
            </a:r>
            <a:r>
              <a:rPr lang="en-US" sz="1600" b="1" dirty="0"/>
              <a:t>quartile</a:t>
            </a:r>
            <a:r>
              <a:rPr lang="en-US" sz="1600" dirty="0"/>
              <a:t> (Q</a:t>
            </a:r>
            <a:r>
              <a:rPr lang="en-US" sz="1600" baseline="-25000" dirty="0"/>
              <a:t>1</a:t>
            </a:r>
            <a:r>
              <a:rPr lang="en-US" sz="1600" dirty="0"/>
              <a:t>) is defined as the middle number between the smallest number and the median of the data set</a:t>
            </a:r>
            <a:r>
              <a:rPr lang="en-US" sz="1600" dirty="0" smtClean="0"/>
              <a:t>.</a:t>
            </a:r>
          </a:p>
          <a:p>
            <a:pPr lvl="2">
              <a:lnSpc>
                <a:spcPct val="130000"/>
              </a:lnSpc>
              <a:buSzPct val="80000"/>
            </a:pPr>
            <a:r>
              <a:rPr lang="en-US" sz="1600" dirty="0"/>
              <a:t>The second </a:t>
            </a:r>
            <a:r>
              <a:rPr lang="en-US" sz="1600" b="1" dirty="0"/>
              <a:t>quartile</a:t>
            </a:r>
            <a:r>
              <a:rPr lang="en-US" sz="1600" dirty="0"/>
              <a:t> (Q</a:t>
            </a:r>
            <a:r>
              <a:rPr lang="en-US" sz="1600" baseline="-25000" dirty="0"/>
              <a:t>2</a:t>
            </a:r>
            <a:r>
              <a:rPr lang="en-US" sz="1600" dirty="0"/>
              <a:t>) is the median of the data. </a:t>
            </a:r>
            <a:endParaRPr lang="en-US" altLang="en-US" sz="1500" dirty="0" smtClean="0">
              <a:latin typeface="Calibri" pitchFamily="34" charset="0"/>
            </a:endParaRPr>
          </a:p>
          <a:p>
            <a:pPr lvl="2">
              <a:lnSpc>
                <a:spcPct val="130000"/>
              </a:lnSpc>
              <a:buSzPct val="80000"/>
            </a:pPr>
            <a:r>
              <a:rPr lang="en-US" altLang="en-US" sz="1500" dirty="0" smtClean="0">
                <a:latin typeface="Calibri" pitchFamily="34" charset="0"/>
              </a:rPr>
              <a:t>Q</a:t>
            </a:r>
            <a:r>
              <a:rPr lang="en-US" altLang="en-US" sz="1500" baseline="-25000" dirty="0" smtClean="0">
                <a:latin typeface="Calibri" pitchFamily="34" charset="0"/>
              </a:rPr>
              <a:t>3</a:t>
            </a:r>
            <a:r>
              <a:rPr lang="en-US" altLang="en-US" sz="1500" dirty="0" smtClean="0">
                <a:latin typeface="Calibri" pitchFamily="34" charset="0"/>
              </a:rPr>
              <a:t> (75</a:t>
            </a:r>
            <a:r>
              <a:rPr lang="en-US" altLang="en-US" sz="1500" baseline="30000" dirty="0" smtClean="0">
                <a:latin typeface="Calibri" pitchFamily="34" charset="0"/>
              </a:rPr>
              <a:t>th</a:t>
            </a:r>
            <a:r>
              <a:rPr lang="en-US" altLang="en-US" sz="1500" dirty="0" smtClean="0">
                <a:latin typeface="Calibri" pitchFamily="34" charset="0"/>
              </a:rPr>
              <a:t> percentile): </a:t>
            </a:r>
            <a:r>
              <a:rPr lang="en-US" sz="1600" dirty="0"/>
              <a:t>The third </a:t>
            </a:r>
            <a:r>
              <a:rPr lang="en-US" sz="1600" b="1" dirty="0"/>
              <a:t>quartile</a:t>
            </a:r>
            <a:r>
              <a:rPr lang="en-US" sz="1600" dirty="0"/>
              <a:t> (Q</a:t>
            </a:r>
            <a:r>
              <a:rPr lang="en-US" sz="1600" baseline="-25000" dirty="0"/>
              <a:t>3</a:t>
            </a:r>
            <a:r>
              <a:rPr lang="en-US" sz="1600" dirty="0"/>
              <a:t>) is the middle value between the median and the highest value of the data set.</a:t>
            </a:r>
            <a:endParaRPr lang="en-US" altLang="en-US" sz="1500" dirty="0" smtClean="0">
              <a:latin typeface="Calibri" pitchFamily="34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dirty="0" smtClean="0">
                <a:latin typeface="Calibri" pitchFamily="34" charset="0"/>
              </a:rPr>
              <a:t>Inter-quartile range</a:t>
            </a:r>
            <a:r>
              <a:rPr lang="en-US" altLang="en-US" sz="1900" dirty="0" smtClean="0">
                <a:latin typeface="Calibri" pitchFamily="34" charset="0"/>
              </a:rPr>
              <a:t>: IQR = Q</a:t>
            </a:r>
            <a:r>
              <a:rPr lang="en-US" altLang="en-US" sz="1900" baseline="-25000" dirty="0" smtClean="0">
                <a:latin typeface="Calibri" pitchFamily="34" charset="0"/>
              </a:rPr>
              <a:t>3 </a:t>
            </a:r>
            <a:r>
              <a:rPr lang="en-US" altLang="en-US" sz="1900" dirty="0" smtClean="0">
                <a:latin typeface="Calibri" pitchFamily="34" charset="0"/>
              </a:rPr>
              <a:t>–</a:t>
            </a:r>
            <a:r>
              <a:rPr lang="en-US" altLang="en-US" sz="1900" baseline="-25000" dirty="0" smtClean="0">
                <a:latin typeface="Calibri" pitchFamily="34" charset="0"/>
              </a:rPr>
              <a:t> </a:t>
            </a:r>
            <a:r>
              <a:rPr lang="en-US" altLang="en-US" sz="1900" dirty="0" smtClean="0">
                <a:latin typeface="Calibri" pitchFamily="34" charset="0"/>
              </a:rPr>
              <a:t>Q</a:t>
            </a:r>
            <a:r>
              <a:rPr lang="en-US" altLang="en-US" sz="1900" baseline="-25000" dirty="0" smtClean="0">
                <a:latin typeface="Calibri" pitchFamily="34" charset="0"/>
              </a:rPr>
              <a:t>1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dirty="0" smtClean="0">
                <a:latin typeface="Calibri" pitchFamily="34" charset="0"/>
              </a:rPr>
              <a:t>Five number summary</a:t>
            </a:r>
            <a:r>
              <a:rPr lang="en-US" altLang="en-US" sz="1900" dirty="0" smtClean="0">
                <a:latin typeface="Calibri" pitchFamily="34" charset="0"/>
              </a:rPr>
              <a:t>: min, Q</a:t>
            </a:r>
            <a:r>
              <a:rPr lang="en-US" altLang="en-US" sz="1900" baseline="-25000" dirty="0" smtClean="0">
                <a:latin typeface="Calibri" pitchFamily="34" charset="0"/>
              </a:rPr>
              <a:t>1</a:t>
            </a:r>
            <a:r>
              <a:rPr lang="en-US" altLang="en-US" sz="1900" dirty="0" smtClean="0">
                <a:latin typeface="Calibri" pitchFamily="34" charset="0"/>
              </a:rPr>
              <a:t>, median,</a:t>
            </a:r>
            <a:r>
              <a:rPr lang="en-US" altLang="en-US" sz="1900" baseline="-25000" dirty="0" smtClean="0">
                <a:latin typeface="Calibri" pitchFamily="34" charset="0"/>
              </a:rPr>
              <a:t> </a:t>
            </a:r>
            <a:r>
              <a:rPr lang="en-US" altLang="en-US" sz="1900" dirty="0" smtClean="0">
                <a:latin typeface="Calibri" pitchFamily="34" charset="0"/>
              </a:rPr>
              <a:t>Q</a:t>
            </a:r>
            <a:r>
              <a:rPr lang="en-US" altLang="en-US" sz="1900" baseline="-25000" dirty="0" smtClean="0">
                <a:latin typeface="Calibri" pitchFamily="34" charset="0"/>
              </a:rPr>
              <a:t>3</a:t>
            </a:r>
            <a:r>
              <a:rPr lang="en-US" altLang="en-US" sz="1900" dirty="0" smtClean="0">
                <a:latin typeface="Calibri" pitchFamily="34" charset="0"/>
              </a:rPr>
              <a:t>, max</a:t>
            </a:r>
          </a:p>
          <a:p>
            <a:pPr marL="457200" lvl="1" indent="0" eaLnBrk="1" hangingPunct="1">
              <a:lnSpc>
                <a:spcPct val="130000"/>
              </a:lnSpc>
              <a:buSzPct val="80000"/>
              <a:buNone/>
            </a:pPr>
            <a:endParaRPr lang="en-US" altLang="en-US" sz="1900" i="1" baseline="30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571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  <a:buSzPct val="80000"/>
            </a:pPr>
            <a:r>
              <a:rPr lang="en-US" altLang="en-US" sz="1900" b="1" dirty="0">
                <a:latin typeface="Calibri" pitchFamily="34" charset="0"/>
              </a:rPr>
              <a:t>Boxplot</a:t>
            </a:r>
            <a:r>
              <a:rPr lang="en-US" altLang="en-US" sz="1900" dirty="0">
                <a:latin typeface="Calibri" pitchFamily="34" charset="0"/>
              </a:rPr>
              <a:t>: ends of the box are the quartiles; median is marked; add whiskers, and plot outliers individually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900" b="1" dirty="0">
                <a:latin typeface="Calibri" pitchFamily="34" charset="0"/>
              </a:rPr>
              <a:t>Outlier</a:t>
            </a:r>
            <a:r>
              <a:rPr lang="en-US" altLang="en-US" sz="1900" dirty="0">
                <a:latin typeface="Calibri" pitchFamily="34" charset="0"/>
              </a:rPr>
              <a:t>: usually, a value higher/lower than 1.5 x IQR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8DC293F-C3E4-4F90-8F53-5111F6558A6F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pic>
        <p:nvPicPr>
          <p:cNvPr id="21507" name="Picture 1035" descr="box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2362200"/>
            <a:ext cx="28305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518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 </a:t>
            </a:r>
            <a:r>
              <a:rPr lang="en-US" altLang="en-US" smtClean="0"/>
              <a:t>Boxplot Analysis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60960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b="1" smtClean="0">
                <a:latin typeface="Calibri" pitchFamily="34" charset="0"/>
              </a:rPr>
              <a:t>Five-number summary</a:t>
            </a:r>
            <a:r>
              <a:rPr lang="en-US" altLang="en-US" sz="2100" smtClean="0">
                <a:latin typeface="Calibri" pitchFamily="34" charset="0"/>
              </a:rPr>
              <a:t> of a distribution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00" smtClean="0">
                <a:latin typeface="Calibri" pitchFamily="34" charset="0"/>
              </a:rPr>
              <a:t>Minimum, Q1, Median, Q3, Maximum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b="1" smtClean="0">
                <a:latin typeface="Calibri" pitchFamily="34" charset="0"/>
              </a:rPr>
              <a:t>Boxplot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00" smtClean="0">
                <a:latin typeface="Calibri" pitchFamily="34" charset="0"/>
              </a:rPr>
              <a:t>Data is represented with a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00" smtClean="0">
                <a:latin typeface="Calibri" pitchFamily="34" charset="0"/>
              </a:rPr>
              <a:t>The ends of the box are at the first and third quartiles, i.e., the height of the box is IQR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00" smtClean="0">
                <a:latin typeface="Calibri" pitchFamily="34" charset="0"/>
              </a:rPr>
              <a:t>The median is marked by a line within the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00" smtClean="0">
                <a:latin typeface="Calibri" pitchFamily="34" charset="0"/>
              </a:rPr>
              <a:t>Whiskers: two lines outside the box extended to Minimum and Maximum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00" smtClean="0">
                <a:latin typeface="Calibri" pitchFamily="34" charset="0"/>
              </a:rPr>
              <a:t>Outliers: points beyond a specified outlier threshold, plotted individually</a:t>
            </a:r>
          </a:p>
        </p:txBody>
      </p:sp>
      <p:pic>
        <p:nvPicPr>
          <p:cNvPr id="21510" name="Picture 1038" descr="th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114300"/>
            <a:ext cx="3933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80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232DAB2-89C8-42CF-BA87-E3B8BC980CD1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Properties of Normal Distribution Curve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86800" cy="25146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The normal (distribution) curve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From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–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 to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+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: contains about 68% of the measurements  (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: mean,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: standard deviation)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 From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–2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 to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+2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: contains about 95% of it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From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–3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 to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+3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</a:rPr>
              <a:t>: contains about 99.7% of it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solidFill>
                <a:schemeClr val="hlink"/>
              </a:solidFill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</p:txBody>
      </p:sp>
      <p:pic>
        <p:nvPicPr>
          <p:cNvPr id="23557" name="Picture 5" descr="normal1-9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3729038"/>
            <a:ext cx="2895600" cy="2590800"/>
          </a:xfrm>
          <a:noFill/>
        </p:spPr>
      </p:pic>
      <p:pic>
        <p:nvPicPr>
          <p:cNvPr id="23558" name="Picture 7" descr="normal1-6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886200"/>
            <a:ext cx="2986088" cy="2438400"/>
          </a:xfrm>
          <a:noFill/>
        </p:spPr>
      </p:pic>
      <p:pic>
        <p:nvPicPr>
          <p:cNvPr id="23559" name="Picture 9" descr="normal1-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3810000"/>
            <a:ext cx="29860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1929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for normal distribution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358050" cy="474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8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Data </a:t>
            </a:r>
            <a:r>
              <a:rPr lang="en-US" smtClean="0"/>
              <a:t>visualisation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30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8EAA5D8-AEAC-41D2-BAE6-C81D1EFBA929}" type="datetime4">
              <a:rPr lang="en-US" altLang="en-US" sz="1200"/>
              <a:pPr/>
              <a:t>January 29, 2018</a:t>
            </a:fld>
            <a:endParaRPr lang="en-US" altLang="en-US" sz="12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1200"/>
              <a:t>Data Mining: Concepts and Techniques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8ED936-2207-490D-B503-2DA8EBDF7F7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Visualization of Data Dispersion: 3-D Boxplots</a:t>
            </a:r>
            <a:endParaRPr lang="en-US" altLang="en-US" smtClean="0"/>
          </a:p>
        </p:txBody>
      </p:sp>
      <p:pic>
        <p:nvPicPr>
          <p:cNvPr id="22534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91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7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SzPct val="80000"/>
            </a:pPr>
            <a:r>
              <a:rPr lang="en-US" altLang="en-US" sz="1900" dirty="0">
                <a:latin typeface="Calibri" pitchFamily="34" charset="0"/>
              </a:rPr>
              <a:t>Variance and standard deviation (</a:t>
            </a:r>
            <a:r>
              <a:rPr lang="en-US" altLang="en-US" sz="1900" i="1" dirty="0">
                <a:latin typeface="Calibri" pitchFamily="34" charset="0"/>
              </a:rPr>
              <a:t>sample:</a:t>
            </a:r>
            <a:r>
              <a:rPr lang="en-US" altLang="en-US" sz="1900" dirty="0">
                <a:latin typeface="Calibri" pitchFamily="34" charset="0"/>
              </a:rPr>
              <a:t> </a:t>
            </a:r>
            <a:r>
              <a:rPr lang="en-US" altLang="en-US" sz="1900" i="1" dirty="0">
                <a:latin typeface="Calibri" pitchFamily="34" charset="0"/>
              </a:rPr>
              <a:t>s, population: </a:t>
            </a:r>
            <a:r>
              <a:rPr lang="el-GR" altLang="en-US" sz="1900" i="1" dirty="0">
                <a:latin typeface="Calibri" pitchFamily="34" charset="0"/>
              </a:rPr>
              <a:t>σ</a:t>
            </a:r>
            <a:r>
              <a:rPr lang="en-US" altLang="en-US" sz="1900" i="1" dirty="0">
                <a:latin typeface="Calibri" pitchFamily="34" charset="0"/>
              </a:rPr>
              <a:t>)</a:t>
            </a:r>
            <a:endParaRPr lang="en-US" altLang="en-US" sz="1900" dirty="0">
              <a:latin typeface="Calibri" pitchFamily="34" charset="0"/>
            </a:endParaRP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900" b="1" dirty="0">
                <a:latin typeface="Calibri" pitchFamily="34" charset="0"/>
              </a:rPr>
              <a:t>Variance</a:t>
            </a:r>
            <a:r>
              <a:rPr lang="en-US" altLang="en-US" sz="1900" dirty="0">
                <a:latin typeface="Calibri" pitchFamily="34" charset="0"/>
              </a:rPr>
              <a:t>: (algebraic, scalable computation)</a:t>
            </a:r>
          </a:p>
          <a:p>
            <a:pPr lvl="1">
              <a:lnSpc>
                <a:spcPct val="130000"/>
              </a:lnSpc>
              <a:buSzPct val="80000"/>
            </a:pPr>
            <a:endParaRPr lang="en-US" altLang="en-US" sz="1900" dirty="0">
              <a:latin typeface="Calibri" pitchFamily="34" charset="0"/>
            </a:endParaRPr>
          </a:p>
          <a:p>
            <a:pPr lvl="1">
              <a:lnSpc>
                <a:spcPct val="130000"/>
              </a:lnSpc>
              <a:buSzPct val="80000"/>
            </a:pPr>
            <a:endParaRPr lang="en-US" altLang="en-US" sz="1900" dirty="0">
              <a:latin typeface="Calibri" pitchFamily="34" charset="0"/>
            </a:endParaRPr>
          </a:p>
          <a:p>
            <a:pPr lvl="1">
              <a:lnSpc>
                <a:spcPct val="130000"/>
              </a:lnSpc>
              <a:buSzPct val="80000"/>
            </a:pPr>
            <a:endParaRPr lang="en-US" altLang="en-US" sz="1900" b="1" dirty="0">
              <a:latin typeface="Calibri" pitchFamily="34" charset="0"/>
            </a:endParaRP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900" b="1" dirty="0">
                <a:latin typeface="Calibri" pitchFamily="34" charset="0"/>
              </a:rPr>
              <a:t>Standard deviation</a:t>
            </a:r>
            <a:r>
              <a:rPr lang="en-US" altLang="en-US" sz="1900" i="1" dirty="0">
                <a:latin typeface="Calibri" pitchFamily="34" charset="0"/>
              </a:rPr>
              <a:t> </a:t>
            </a:r>
            <a:r>
              <a:rPr lang="en-US" altLang="en-US" sz="1900" i="1" dirty="0" smtClean="0">
                <a:latin typeface="Calibri" pitchFamily="34" charset="0"/>
              </a:rPr>
              <a:t> </a:t>
            </a:r>
            <a:r>
              <a:rPr lang="el-GR" altLang="en-US" sz="1900" i="1" dirty="0" smtClean="0">
                <a:latin typeface="Calibri" pitchFamily="34" charset="0"/>
              </a:rPr>
              <a:t>σ</a:t>
            </a:r>
            <a:r>
              <a:rPr lang="en-US" altLang="en-US" sz="1900" i="1" dirty="0" smtClean="0">
                <a:latin typeface="Calibri" pitchFamily="34" charset="0"/>
              </a:rPr>
              <a:t> </a:t>
            </a:r>
            <a:r>
              <a:rPr lang="en-US" altLang="en-US" sz="1900" dirty="0">
                <a:latin typeface="Calibri" pitchFamily="34" charset="0"/>
              </a:rPr>
              <a:t>is the square root of variance </a:t>
            </a:r>
            <a:r>
              <a:rPr lang="en-US" altLang="en-US" sz="1900" i="1" dirty="0" smtClean="0">
                <a:latin typeface="Calibri" pitchFamily="34" charset="0"/>
              </a:rPr>
              <a:t>or</a:t>
            </a:r>
            <a:r>
              <a:rPr lang="en-US" altLang="en-US" sz="1900" i="1" baseline="30000" dirty="0" smtClean="0">
                <a:latin typeface="Calibri" pitchFamily="34" charset="0"/>
              </a:rPr>
              <a:t> </a:t>
            </a:r>
            <a:r>
              <a:rPr lang="el-GR" altLang="en-US" sz="1900" i="1" dirty="0">
                <a:latin typeface="Calibri" pitchFamily="34" charset="0"/>
              </a:rPr>
              <a:t>σ</a:t>
            </a:r>
            <a:r>
              <a:rPr lang="en-US" altLang="en-US" sz="1900" i="1" baseline="30000" dirty="0" smtClean="0">
                <a:latin typeface="Calibri" pitchFamily="34" charset="0"/>
              </a:rPr>
              <a:t>2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174725"/>
              </p:ext>
            </p:extLst>
          </p:nvPr>
        </p:nvGraphicFramePr>
        <p:xfrm>
          <a:off x="1600200" y="2743200"/>
          <a:ext cx="366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3" imgW="2235200" imgH="431800" progId="Equation.3">
                  <p:embed/>
                </p:oleObj>
              </mc:Choice>
              <mc:Fallback>
                <p:oleObj name="Equation" r:id="rId3" imgW="22352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36639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49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11ABA5B-2E6A-4CBC-8B13-7F4ABEE2A98E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170981"/>
                </a:solidFill>
              </a:rPr>
              <a:t>Graphic Displays of Basic Statistical Descriptions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 dirty="0" smtClean="0"/>
              <a:t>Boxplot</a:t>
            </a:r>
            <a:r>
              <a:rPr lang="en-US" altLang="en-US" sz="2400" dirty="0" smtClean="0"/>
              <a:t>: graphic display of five-number summary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 dirty="0" smtClean="0"/>
              <a:t>Histogram</a:t>
            </a:r>
            <a:r>
              <a:rPr lang="en-US" altLang="en-US" sz="2400" dirty="0" smtClean="0"/>
              <a:t>: x-axis are values, y-axis </a:t>
            </a:r>
            <a:r>
              <a:rPr lang="en-US" altLang="en-US" sz="2400" dirty="0" err="1" smtClean="0"/>
              <a:t>repres</a:t>
            </a:r>
            <a:r>
              <a:rPr lang="en-US" altLang="en-US" sz="2400" dirty="0" smtClean="0"/>
              <a:t>. frequencies 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 dirty="0" err="1" smtClean="0"/>
              <a:t>Quantile</a:t>
            </a:r>
            <a:r>
              <a:rPr lang="en-US" altLang="en-US" sz="2400" b="1" dirty="0" smtClean="0"/>
              <a:t> plot</a:t>
            </a:r>
            <a:r>
              <a:rPr lang="en-US" altLang="en-US" sz="2400" dirty="0" smtClean="0"/>
              <a:t>:  each value 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</a:t>
            </a:r>
            <a:r>
              <a:rPr lang="en-US" altLang="en-US" sz="2400" baseline="-25000" dirty="0" smtClean="0"/>
              <a:t>  </a:t>
            </a:r>
            <a:r>
              <a:rPr lang="en-US" altLang="en-US" sz="2400" dirty="0" smtClean="0"/>
              <a:t>is paired with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i </a:t>
            </a:r>
            <a:r>
              <a:rPr lang="en-US" altLang="en-US" sz="2400" dirty="0" smtClean="0"/>
              <a:t> indicating that approximately 100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i </a:t>
            </a:r>
            <a:r>
              <a:rPr lang="en-US" altLang="en-US" sz="2400" dirty="0" smtClean="0"/>
              <a:t>% of data  are </a:t>
            </a:r>
            <a:r>
              <a:rPr lang="en-US" altLang="en-US" sz="2400" dirty="0" smtClean="0">
                <a:sym typeface="Symbol" pitchFamily="18" charset="2"/>
              </a:rPr>
              <a:t>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</a:t>
            </a:r>
            <a:r>
              <a:rPr lang="en-US" altLang="en-US" sz="2400" baseline="-25000" dirty="0" smtClean="0"/>
              <a:t> </a:t>
            </a:r>
            <a:endParaRPr lang="en-US" altLang="en-US" sz="2400" dirty="0" smtClean="0"/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 dirty="0" smtClean="0"/>
              <a:t>Scatter plot</a:t>
            </a:r>
            <a:r>
              <a:rPr lang="en-US" altLang="en-US" sz="2400" dirty="0" smtClean="0"/>
              <a:t>: each pair of values is a pair of coordinates and plotted as points in the plane</a:t>
            </a:r>
          </a:p>
        </p:txBody>
      </p:sp>
    </p:spTree>
    <p:extLst>
      <p:ext uri="{BB962C8B-B14F-4D97-AF65-F5344CB8AC3E}">
        <p14:creationId xmlns:p14="http://schemas.microsoft.com/office/powerpoint/2010/main" val="21397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F18CE69-D3BA-4A0F-8AE5-262624F490E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Histogram Analysis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8768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200" smtClean="0">
                <a:latin typeface="Calibri" pitchFamily="34" charset="0"/>
              </a:rPr>
              <a:t>Histogram: Graph display of tabulated frequencies, shown as bars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smtClean="0">
                <a:latin typeface="Calibri" pitchFamily="34" charset="0"/>
              </a:rPr>
              <a:t>It shows what proportion of cases fall into each of several categories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smtClean="0">
                <a:latin typeface="Calibri" pitchFamily="34" charset="0"/>
              </a:rPr>
              <a:t>Differs from a bar chart in that it is the </a:t>
            </a:r>
            <a:r>
              <a:rPr lang="en-US" altLang="en-US" sz="2200" i="1" smtClean="0">
                <a:latin typeface="Calibri" pitchFamily="34" charset="0"/>
              </a:rPr>
              <a:t>area</a:t>
            </a:r>
            <a:r>
              <a:rPr lang="en-US" altLang="en-US" sz="2200" smtClean="0">
                <a:latin typeface="Calibri" pitchFamily="34" charset="0"/>
              </a:rPr>
              <a:t> of the bar that denotes the value, not the height as in bar charts, a crucial distinction when the categories are not of uniform width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smtClean="0">
                <a:latin typeface="Calibri" pitchFamily="34" charset="0"/>
              </a:rPr>
              <a:t>The categories are usually specified as non-overlapping intervals of some variable. The categories (bars) must be adjacent</a:t>
            </a:r>
          </a:p>
          <a:p>
            <a:pPr eaLnBrk="1" hangingPunct="1">
              <a:lnSpc>
                <a:spcPct val="110000"/>
              </a:lnSpc>
            </a:pPr>
            <a:endParaRPr lang="en-US" altLang="en-US" sz="1600" smtClean="0"/>
          </a:p>
        </p:txBody>
      </p:sp>
      <p:graphicFrame>
        <p:nvGraphicFramePr>
          <p:cNvPr id="25605" name="Object 1029"/>
          <p:cNvGraphicFramePr>
            <a:graphicFrameLocks noGrp="1"/>
          </p:cNvGraphicFramePr>
          <p:nvPr>
            <p:ph sz="half" idx="2"/>
          </p:nvPr>
        </p:nvGraphicFramePr>
        <p:xfrm>
          <a:off x="4572000" y="1447800"/>
          <a:ext cx="5410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Chart" r:id="rId4" imgW="7915275" imgH="3848100" progId="MSGraph.Chart.8">
                  <p:embed followColorScheme="full"/>
                </p:oleObj>
              </mc:Choice>
              <mc:Fallback>
                <p:oleObj name="Chart" r:id="rId4" imgW="7915275" imgH="3848100" progId="MSGraph.Chart.8">
                  <p:embed followColorScheme="full"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54102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4058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A49434F-D6B3-49C9-8053-1F3DEA7F550B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Histograms Often Tell More than Boxplots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1295400"/>
          <a:ext cx="3962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SmartDraw" r:id="rId4" imgW="3063240" imgH="1691640" progId="">
                  <p:embed/>
                </p:oleObj>
              </mc:Choice>
              <mc:Fallback>
                <p:oleObj name="SmartDraw" r:id="rId4" imgW="3063240" imgH="16916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3962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4043363"/>
          <a:ext cx="38862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SmartDraw" r:id="rId6" imgW="3063240" imgH="1691640" progId="">
                  <p:embed/>
                </p:oleObj>
              </mc:Choice>
              <mc:Fallback>
                <p:oleObj name="SmartDraw" r:id="rId6" imgW="3063240" imgH="16916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43363"/>
                        <a:ext cx="38862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76800" y="1522413"/>
            <a:ext cx="36576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>
                <a:latin typeface="Calibri" pitchFamily="34" charset="0"/>
              </a:rPr>
              <a:t>The two histograms shown in the left may have the same boxplot representation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>
                <a:latin typeface="Calibri" pitchFamily="34" charset="0"/>
              </a:rPr>
              <a:t>The same values for: min, Q1, median, Q3, max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>
                <a:latin typeface="Calibri" pitchFamily="34" charset="0"/>
              </a:rPr>
              <a:t>But they have rather different data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451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1200"/>
              <a:t>Data Mining: Concepts and Techniques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CCD7177-7AB7-49E6-883F-4C883BC7198A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Quantile Plot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1913"/>
            <a:ext cx="8382000" cy="2478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Displays all of the data (allowing the user to assess both the overall behavior and unusual occurrences)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Plots </a:t>
            </a:r>
            <a:r>
              <a:rPr lang="en-US" altLang="en-US" sz="2400" b="1" smtClean="0"/>
              <a:t>quantile</a:t>
            </a:r>
            <a:r>
              <a:rPr lang="en-US" altLang="en-US" sz="2400" smtClean="0"/>
              <a:t>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For a data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i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data sorted in increasing order, </a:t>
            </a:r>
            <a:r>
              <a:rPr lang="en-US" altLang="en-US" sz="2400" i="1" smtClean="0"/>
              <a:t>f</a:t>
            </a:r>
            <a:r>
              <a:rPr lang="en-US" altLang="en-US" sz="2400" i="1" baseline="-25000" smtClean="0"/>
              <a:t>i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indicates that approximately 100 </a:t>
            </a:r>
            <a:r>
              <a:rPr lang="en-US" altLang="en-US" sz="2400" i="1" smtClean="0"/>
              <a:t>f</a:t>
            </a:r>
            <a:r>
              <a:rPr lang="en-US" altLang="en-US" sz="2400" i="1" baseline="-25000" smtClean="0"/>
              <a:t>i</a:t>
            </a:r>
            <a:r>
              <a:rPr lang="en-US" altLang="en-US" sz="2400" smtClean="0"/>
              <a:t>% of the data are below or equal to the value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i</a:t>
            </a:r>
          </a:p>
        </p:txBody>
      </p:sp>
      <p:pic>
        <p:nvPicPr>
          <p:cNvPr id="2765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02038"/>
            <a:ext cx="64008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0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F98F9AB-BFF7-48EB-9A1D-89EA1A08E6DC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 plot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17795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Provides a first look at bivariate data to see clusters of points, outliers, etc</a:t>
            </a:r>
          </a:p>
          <a:p>
            <a:pPr eaLnBrk="1" hangingPunct="1"/>
            <a:r>
              <a:rPr lang="en-US" altLang="en-US" sz="2400" smtClean="0"/>
              <a:t>Each pair of values is treated as a pair of coordinates and plotted as points in the plane</a:t>
            </a:r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3914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9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5" name="AutoShape 2" descr="http://www.cinemablography.org/uploads/1/1/7/6/11768862/2494667_orig.jpeg"/>
          <p:cNvSpPr>
            <a:spLocks noChangeAspect="1" noChangeArrowheads="1"/>
          </p:cNvSpPr>
          <p:nvPr/>
        </p:nvSpPr>
        <p:spPr bwMode="auto">
          <a:xfrm>
            <a:off x="155575" y="-2286000"/>
            <a:ext cx="7048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28800"/>
            <a:ext cx="7048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991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E2F7393-C2E3-4DFF-BC08-4FB71B2D76B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Data Visualization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Why data visualization?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tx2"/>
                </a:solidFill>
              </a:rPr>
              <a:t>Gain insight</a:t>
            </a:r>
            <a:r>
              <a:rPr lang="en-US" altLang="en-US" sz="2000" dirty="0" smtClean="0"/>
              <a:t> into an information space by mapping data onto graphical primitives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tx2"/>
                </a:solidFill>
              </a:rPr>
              <a:t>Provide qualitative overview</a:t>
            </a:r>
            <a:r>
              <a:rPr lang="en-US" altLang="en-US" sz="2000" dirty="0" smtClean="0"/>
              <a:t> of large data sets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tx2"/>
                </a:solidFill>
              </a:rPr>
              <a:t>Search</a:t>
            </a:r>
            <a:r>
              <a:rPr lang="en-US" altLang="en-US" sz="2000" dirty="0" smtClean="0"/>
              <a:t> for patterns, trends, structure, irregularities, relationships among data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tx2"/>
                </a:solidFill>
              </a:rPr>
              <a:t>Help find interesting regions and suitable parameters</a:t>
            </a:r>
            <a:r>
              <a:rPr lang="en-US" altLang="en-US" sz="2000" dirty="0" smtClean="0"/>
              <a:t> for further 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17198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in low dimensions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Set </a:t>
            </a:r>
            <a:r>
              <a:rPr lang="en-US" dirty="0" smtClean="0"/>
              <a:t>is a collection of </a:t>
            </a:r>
            <a:r>
              <a:rPr lang="en-US" b="1" dirty="0" smtClean="0"/>
              <a:t>Data Objects</a:t>
            </a:r>
          </a:p>
          <a:p>
            <a:r>
              <a:rPr lang="en-US" dirty="0" smtClean="0"/>
              <a:t>Data Object: also called</a:t>
            </a:r>
          </a:p>
          <a:p>
            <a:pPr lvl="1"/>
            <a:r>
              <a:rPr lang="en-US" dirty="0" smtClean="0"/>
              <a:t>Record, point, vector, pattern, event, case, sample, observation, entity</a:t>
            </a:r>
          </a:p>
          <a:p>
            <a:r>
              <a:rPr lang="en-US" dirty="0" smtClean="0"/>
              <a:t>Data object is represented by a set of </a:t>
            </a:r>
            <a:r>
              <a:rPr lang="en-US" b="1" dirty="0" smtClean="0"/>
              <a:t>Attributes  </a:t>
            </a:r>
          </a:p>
          <a:p>
            <a:r>
              <a:rPr lang="en-US" b="1" dirty="0" smtClean="0"/>
              <a:t>Attribute: </a:t>
            </a:r>
            <a:r>
              <a:rPr lang="en-US" dirty="0" smtClean="0"/>
              <a:t>is a property or a characteristic of an object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08847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9D4A5F8F-49B6-4153-A61D-938E80607C66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Pixel-Oriented Visualization Techniques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200" dirty="0" smtClean="0">
                <a:latin typeface="Calibri" pitchFamily="34" charset="0"/>
              </a:rPr>
              <a:t>1D</a:t>
            </a:r>
          </a:p>
          <a:p>
            <a:pPr eaLnBrk="1" hangingPunct="1">
              <a:lnSpc>
                <a:spcPct val="110000"/>
              </a:lnSpc>
            </a:pPr>
            <a:endParaRPr lang="en-US" altLang="en-US" sz="2200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200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200" dirty="0" smtClean="0">
                <a:latin typeface="Calibri" pitchFamily="34" charset="0"/>
              </a:rPr>
              <a:t>2D</a:t>
            </a:r>
          </a:p>
          <a:p>
            <a:pPr eaLnBrk="1" hangingPunct="1">
              <a:lnSpc>
                <a:spcPct val="110000"/>
              </a:lnSpc>
            </a:pPr>
            <a:endParaRPr lang="en-US" altLang="en-US" sz="2200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200" dirty="0" smtClean="0">
              <a:latin typeface="Calibri" pitchFamily="34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2200" dirty="0" smtClean="0">
              <a:latin typeface="Calibri" pitchFamily="34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2200" dirty="0" smtClean="0">
              <a:latin typeface="Calibri" pitchFamily="34" charset="0"/>
            </a:endParaRPr>
          </a:p>
        </p:txBody>
      </p:sp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4495800"/>
            <a:ext cx="1871663" cy="1873250"/>
          </a:xfrm>
          <a:prstGeom prst="rect">
            <a:avLst/>
          </a:prstGeom>
          <a:noFill/>
          <a:ln>
            <a:solidFill>
              <a:srgbClr val="FFFFCC"/>
            </a:solidFill>
            <a:miter lim="800000"/>
            <a:headEnd/>
            <a:tailEnd/>
          </a:ln>
        </p:spPr>
      </p:pic>
      <p:sp>
        <p:nvSpPr>
          <p:cNvPr id="2" name="AutoShape 2" descr="http://www.thestargarden.co.uk/images/Spectral%20lines%20solar.png"/>
          <p:cNvSpPr>
            <a:spLocks noChangeAspect="1" noChangeArrowheads="1"/>
          </p:cNvSpPr>
          <p:nvPr/>
        </p:nvSpPr>
        <p:spPr bwMode="auto">
          <a:xfrm>
            <a:off x="155575" y="-1028700"/>
            <a:ext cx="73152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181600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6600" y="149173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Solar spectrum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181600"/>
            <a:ext cx="16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Microarray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400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3D visualization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43000" y="60462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Interactive visualization of three-dimensional biological models in a CAVE.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61786" y="6386464"/>
            <a:ext cx="3062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http://www.jvrb.org/past-issues/6.2009/2257</a:t>
            </a:r>
          </a:p>
        </p:txBody>
      </p:sp>
    </p:spTree>
    <p:extLst>
      <p:ext uri="{BB962C8B-B14F-4D97-AF65-F5344CB8AC3E}">
        <p14:creationId xmlns:p14="http://schemas.microsoft.com/office/powerpoint/2010/main" val="3242394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Iris data</a:t>
            </a:r>
          </a:p>
          <a:p>
            <a:r>
              <a:rPr lang="en-US" dirty="0" smtClean="0"/>
              <a:t>5 kinds of Iris flowers</a:t>
            </a:r>
          </a:p>
          <a:p>
            <a:r>
              <a:rPr lang="en-US" dirty="0" smtClean="0"/>
              <a:t>4 attributes: petal length/width, sepal length/width</a:t>
            </a:r>
          </a:p>
          <a:p>
            <a:r>
              <a:rPr lang="en-US" dirty="0" smtClean="0"/>
              <a:t>50 samples per each flower type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Iris data: histograms of individual attributes</a:t>
            </a:r>
            <a:endParaRPr lang="en-US" dirty="0"/>
          </a:p>
        </p:txBody>
      </p:sp>
      <p:pic>
        <p:nvPicPr>
          <p:cNvPr id="61444" name="Picture 4" descr="https://imdevsoftware.files.wordpress.com/2012/08/clipboard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4102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histogram</a:t>
            </a:r>
            <a:endParaRPr lang="en-US" dirty="0"/>
          </a:p>
        </p:txBody>
      </p:sp>
      <p:sp>
        <p:nvSpPr>
          <p:cNvPr id="79874" name="AutoShape 2" descr="http://upload.wikimedia.org/wikipedia/commons/thumb/8/8a/Pareto.PNG/384px-Pare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876" name="Picture 4" descr="http://upload.wikimedia.org/wikipedia/commons/thumb/8/8a/Pareto.PNG/384px-Par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6299197" cy="472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81800" y="2590800"/>
            <a:ext cx="23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Frequencies are sorted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pic>
        <p:nvPicPr>
          <p:cNvPr id="78850" name="Picture 2" descr="https://gastonsanchez.files.wordpress.com/2012/08/pair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828800"/>
            <a:ext cx="4610100" cy="466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from scatter plots</a:t>
            </a:r>
            <a:endParaRPr lang="en-US" dirty="0"/>
          </a:p>
        </p:txBody>
      </p:sp>
      <p:sp>
        <p:nvSpPr>
          <p:cNvPr id="3" name="AutoShape 2" descr="http://upload.wikimedia.org/wikipedia/commons/thumb/d/d4/Correlation_examples2.svg/506px-Correlation_examples2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28863"/>
            <a:ext cx="6081938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64931"/>
            <a:ext cx="5941242" cy="123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304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in 3D</a:t>
            </a:r>
            <a:endParaRPr lang="en-US" dirty="0"/>
          </a:p>
        </p:txBody>
      </p:sp>
      <p:sp>
        <p:nvSpPr>
          <p:cNvPr id="80898" name="AutoShape 2" descr="data:image/png;base64,iVBORw0KGgoAAAANSUhEUgAAAOEAAADgCAMAAADCMfHtAAABRFBMVEX///+6urrn5+f29vbKysr5+fnGxsbz8/Pu7u78/Pzm5ubg4OC9vb21tbXi4uLq6uoAAADV1dWnp6fY2NjQ0NCvr6+ampqjo6OUlJSCgoKenp6MjIx3AMv4egB0dHRMTEzy6vn7r20ATADi6OE/Pz/+8Of/9/L5jQAAPAD+59fNrer93MT7wZLo2vXaw+9lZWXAluVGeDyqa92WrpL8yJ+QK9MAWgD49Px8m3fa4tn4cgDStez80a/7uIDu5PiUNtX6nD6cS9e4huLGoOeiWtq9kOSuwKu/zb0AMgCKEdEzMzP5liocHByGlYPl1fTdyPFojmFkCJm2wLSmmrK4sr6tcd5AZTkfZAihcsgsax1fiFhYc1OfrZ21xLIAMQBOfUS3glR9WZr6pVX7sXK2qZ9Yb1Slele0fuCsh8uij4HjagDZmGB8b5TOAAASL0lEQVR4nO1d+X+bSJYvBBQUFGAuyfJ9yFfsxE6nx0dsJ2k7scfpTLq3p7PZ7Zns7Lpnd/b4/3/fQiCJ45UEAmwlH775RIYSetSXevVevbpAqEGDBg0aNGjQoCA0wVDYH9EwOBfoevyMsKs9CyE7TLUEQ605gyWg9D5QhJxDb85EaM6f7w2+mENzsWzPt4PPQyk8cw5ldIgREsJzYdWes4ODD4nnMCNQpUWWVWcR4UOEFt/7iPTe+26P5flwrmv3VsncXLc3Zy907Pfv1TnGn77vqe/fa+jQZt/4C4dzFqIryF1Vej32G7vXEx+bUgbd7oc5I2Toat1DZx4huftBmkMf0PsVxhStYKvXcd6rtLviBWW7sGCwaxhDtGisrCySkCFa7DmrLbH7AT82oRT0Xmc1UDt9zmW5Nzqrek+gh51VaU6f87rziy3GcGV+sd3ptg/p4QJCq0bPZkWOmF6jrt/2PrSYlrJrF7srTo+u+r1ZY4g8hzCevtNix4rjyMj1kebYnk1dI6hoPlpZ8JHrIsFDWodd5LtIZ7VOUn1km7bDDlu+YyLVsanpt3xPemxGxbH4Fea5QYMGDRo0aNCgQYMGDRpUDblOPDY5Bqsr4dog4UPvsQn6Hq1RuuegR+4+0AwRCbVJJ20diWUZmvbgaJo+aT/o362NoRloR2mGHVUTVNtTDNGVXK2YzlvtftduTQyJ7wZ/SjNUDE+lbUdABC8abiGGgwpYD0PbD81oaYa+YTs6xqaheoatFzAapKNER7UwxG50UJohQvpUg0J20EscoiTDizfZNHV+eFgBw2lAsD06yc3w9wMo9eLHTJJgoK0ft8Ljx2Ho0nhTIzfD+99zXSYbFkJby3vhWRmGkiAECkoFmSCMCPuXs4nUSRqkiuuhl5RXhuF/Hm8Eg0CSpBi4TR2XKjiPNNEgyYRiDPdfbo2V7qSGUCtgaGvY8TCliqNT3gh2DNRPpxRjuLW+PeZbNyOsDEMP40BLdYyw7Kk28hDVJv1GbLcyaRVq6UJW+gNbGhe6XWUM9aGP2Pl+mFiGoXl2FrS6XBRZfiv4UCz+D0TgEaPqGDIrsBf5k/X90U1LMPyPu6Vf2B+hZVKD2o6Cfc/zXdv3OnAbAGdqYIgcDPd2Bubl8p5ziWIwS36wTNLp5RjeBQx1B80blNVBSpFgYaxTuO1GefNE8jAc+G900PeJexfpK3AoJWuFyjAUfv1z37LoyLVNhInpuSpVVGpBVFptvpzit06XlShwbdxDWZpxgfwUDO8vk9LjLPbfJAqyDENsBM0jJCGJGRARaQRpSEEKcKUljGudZxhu70OXxfEm0UJtJ6Tv71TG8N93lgOPL+gWbQe9PouUYknB2dLiVMwBMgwvX45z6ml4ztivK2CodhDFtCVh1q6hsmZkLObChPAqw5DsxU62lmNW5fvv09ciw80ksSikGm/hYtxXSRWpquViRVVVWUKembzKm1jNxl9Aft9D6zvBEcv1fdpXqLABWx5pcWWWhtcibducL0aYbGkuWIYPLl9eoO2U+gqTOxVqtqWcR5xEPlu6fMnKcGcnnmT9fZ139c6wEOtliCcXICrkLfbiNdRw91/ucS5cH1beOhmaTr4enGL+cPsgdPZq4CMybbQsamQo5SpAlJfhwAXuh90Tbo5QtI/aGIrt3BN58zG8jxzFwZvg0xkTwqQyUhPDbCTPRzEtPdhZR3on/6BZTQyNicF+DAXbpQdvCs2grYWh3il0eUGGJgb0/z7baRqhBobELyizGEMHlH6RCRgHqJ6hKRRdK1CEIWnDNXDrd15jvXKG6e7KHCjAEPNm6fN7UStmSOanmBmQg+Flv7XGK8CxqJahNNVCiCRDoB1Gdn4MYnodDAR3LqHUEapkSDrTrUkaMdwiTN2AAH+d0RbpICxLPoN1ro0JUSFD+BHnwJDh9kvWMsvGuMwF3iMPD9qg/OY2iMoYyticfBGMURlecMzFwf3/jCJ5Aj0DPqpiGBvSLYyMpdl/MxQW+gDl78uXaL9Q0Q1REcNO3jgCQobhxc6A4V6/Vgo2uni5t8zr7R6PShgq6RHBYhjjLcjlNlL6nYV7aKtIB9wIVTDMM2o4DuP9Ye5AkIPyDBUjd6jGAcCQrO9VJb00Q247Kj8AhttRJykuWYCoNENloUggyEGa4cd+lQu6POf/d4L93Bs/qB+gHEO9QCTPR4rhx6XzHRbtrS//n7B9P4HA1v1E81OKoVNBAaJsGZ6HnYb/Vc3U1xIMzXYpHzECaEvTfcnXP0wpvRBDPW7ZposjIEAMpXQBPnk7pfRCDCkdDk9YBjROOB2yDFv5OwsnohBDw9CiyRQV+IgRMqMrNJB+/Y9qpBesh6TfxKddhwqVgS6mhIXqcTWtWpZhSF0UVo/ys+vvl2NiU99VO5OvEEPB0oWK8rAdc3RpaY/I0JQ1vYY88BjeHbGPg/37N6WkT+cP62R48qqvtZd76Oon9vfH9YtiMX0as8fw01LAcHs54HVydRL7hrxbm0L67DFc+ziyPE+Xfop982rp2RTSZ49h4jxsF159F56doCkwCwx/DT7WBmfkhEZn7OO83xo9KuP8Z4Hh3VWgj+fR2RWrh2tLTxB6tvQ0YlgKs8Dwv5+ykrseqODTc1aGT9jZyVE8dvnuHPppDswCw4FleXYylH59lL7o9TV69t000meBYSRtbek6PKAnn+4+Adc9uZsmIJ0hhuhpRICuJZxEScwSQ+D87up8aSofMcKMM3z37OlVSekzzpDh6FU56TPE8LtPyfMQa0vTuokIxXoxKJWyeZgGCV8XSXs38BDGGiKvzwfVr+yWAcUYalrou0rH+EF7ZQh6QhJNzn9aIs/u7v5Q9h4RCjEUzXBFbGva8ewR1mLHv95dvVuKnf/5HL1++7Qqh1GIIVOYcAnJQkV3Z03rE1aeR3c/hJXtfC34ZBpyUtJFxFBMS3FUZyrb5yFox5z8yz9+CHX2ZOld8OcR+2l8MZpUWV0eAlfwy+vrwRmpVnqAGfEWR3e1SX9UhtfnA2lP4jHuN8Tw9adI2seleGD0DTGMQH9aOorbzm+PoYDOU+dVYjYY1in90RmufdsMT/ou/xtmeMTi9ydrD8zQsvKsVaooD6+uh9KCfrRBQFUrQ89188zzrd7SPPkDa5U+qUN6mqEu5+mxq8WWknev6pCeZKga3uRFrZXl4dUaLK3WMuzi1KJIk1JggUg1eVh6C0urlaGIMU7szpG4m4qi3Y+mzcPHxNnTtbU1SFqtDO0WErzYXCB73pNGXUHDGUNT5OGnuyCaT3VN3P0ASauVoSV5Ho35C9GTtdH0vE6nFepw8Rh/7e3bo6co3TH4sR/bP6w/lLAZ777T28nZT4MZQ4Xv82RpbSkznhThQRliVU3MV6MC9YEOyyn6aU74Y9QPytDFWnLOnIC0UROgTQW3hjw8KEPiecmNjmyKR02Aod/4ihm2vOQCUBtTaMHkV8zQ1YxEHaPwqMFXyFARosXJesq2etSovQzTdqvafYWJlPyb2qSEwlNlq2W4QKH5ptThzEeF06lvgOl4JRpkwUN1TOZewtDa8CoZaplhnrAMOYv9ZM76gBZnffXCID2cGWux55BQU49SaD53hQxpVkkC6SInTG1xJoC7sMGwJ44hcaarV8ZQFYA7MOkWfGNZg6NXFdzLL7kPbAjFs+2HjPEFUBAVTbhENI6Gcvb5dWn2ecgKlhI3pbTG+BDNwzlb4GgORxM5Ck18cM2NZKc2N3QFaOlDJQxd2CsQC07nbTnJUWjFgU2PRJIenxWiBRi1KhjCjxix24HSTbi8FR2umdQLKjnQVWqJSrJyYht6w2l5hqYDq5wugx5f4fgODm8yHxS4DS0v71KaZCghFajepRkKWG0B0Dyr1bIcK53uupmkPjwNTPZX+zfxNCifdpKg7meWWFXA0OTsbxGVSLoMeb5RhQuWDPbBFAUg756Ck7nX/NimfT6OGnHlGHIWTSkDZUlJt2ATQzTYlHj+2B5fhXZTe21jdVSqviSVZ0g4yxb1oU1MSCe8AoSdPPKhbRRjyHxttuMPnEQKU6L1L8GzjcTYneMMeZqowz7CnLQzgGulSifzwoq+gCl6oiKInK12E5o4ygNpwUREjmn1Jy4aNNL6R/X4rVm7PHzU05ahBI/lkaRTG+ZB5YyDmRzeObb/0QQj6SU7FOujnw2f/3T1UObsX5PWxMFIDUcTRRfWxGCPM0kousOKppk68GCmYqhy5vtlml2hhsicvKqwaRX9QIxf1eraaRgaAuTkLdNOe+3Q4+s26OQ1VwfSLdtZ6d+kZVa0fLc4Q7EN1ylIE2mgoXCV4vkIGpUdFspsIxNDYYY2bGLgLgmBa2I4XRV29e/EKshQ6cB1qgVHtIYJE1E5zj/HRr6FUYwhZ/8amRPRWhyLxInklTwb+RZGIYacHWZ4mqgRUOd4fWy0nhfHjWeonMYKZ/TOiQRkjilRXFg6R6HVSXuFT4vxDG//eDY8duBHzMlwqIlZ6aLO6ZIILtVrqIaTtHRYPKoANz84NlFuwdI5Cq30d+uXa3m74OR6uHkTXGbICgQPTBVNXez/9cVkuqdCl6vCYv9OPq3D1ExmeLqLREOTRQCmBaWKiquEB7KR+Jmlg1LE7jAoqHIXkvwMiczZv0ZswYobm0+XkM7xjWadL75M5wFG23r+NyBZ4zSN46YkJl3kdBZODgSng0aifXcmMtQ6CH25ZUX5JZnO8RHJvqaRdE4cYS0U3cg3L/LOGLodRvI3/3YWS+e1m7Vk83sgXdTg5yFN6IopAd/X8vTTfNn9rf+MyekZYgTFn6Mq5nIi2rQmRgxNTgHm3+x9KvQfH14cdwnGN6HLV3YDl4E2w3Lk9XpmOwtDhpxI3qeBm82b3aKQhKizdcwdrMHcjZvbUSI5444IAqY1kM6pgag/q0Divi+kLAw0sR76TvAyFvZfPP6bqEZQTnexpULQ7Wya4iuqrUNXmwPlAd8tUwVcIRqm4TJk38syEk9FWSZk9Gps9xZ69zZhzW+STUaCohEgnYjzdmh6aHrGSPUA2sYvmLad/aV//Py33bgFZXEELIUX0XJ8gTmcnUU4NrlCJBnKz2/78YT/lw1C2PHzzyMrr/LHpnkjghpoqQmebivtKZFkKP7rbTBEi2X0gtwcM4V8gW43w68Y8RYnELS4rTeoDric8ca6AOTB+OsmOtt9sXG6uXm68WLj+aZyi76I4innyXN6e0ngIwDpnDCzPiTzcCsjfeHLximriOjm8+fnx6cbp8c/v9g92/iZ025WeL7RzEpHwLtZ60c8D/JvGzeSd7txHCjm5saL559/2/iyeyOTzc3PGy/An3PW5QxGBNMMg8kTrbo8IAfxPDBS8yRoqgUMzz4jZVPcRH1v/9eNW/bF7Wnqx4TjzFR4hFSeDyynrTysnibXKMTObo43w/LZVAbjOC+Ok7/lTToYNb8TtjRyfUodnTFjEI/g6J+O9Wj4QL9VvM/HwfCEuvvcisYXrMRwhWm3oPEIy9VHx6OZCpa+Er2Tpy3V1Kk2kaHko7OfByenu2e7p6Gf+GUT/CE0sSNAwjeOylAa1j6Saz1WdRgyXEgYRZU5iL7b4mki10fA0unUr1sojSgP6j+DD5ZwOgtFTgGmOwsj6S24L/lhEObB+FOy/RmBM7mA10UjZ8asI+k1dcXkQ5AHpa0gqLLxNJHTpwTUzL50aOJp/aBCNAApcEcE82riAJBCM+n917U+eEOGKQ4hoQZRxYFVUYPjGrnQiCCTHjwnrbpdcHLDkqQwp11KACBfU8D0hRaYjF0VQendqAbW3OnLQf+h40UJA5DgZG56m3IujzT6gZuiAXwczaznVCpes4OTzrMlg8ur25c9N3xJehzNeTjIDxtoPyLg8aOWB6ujBse7Svrtz+Mvf1BYHbAK+QpcxAa8DkRW4EkXBrQO6YHREUC/7gnw0+9yOiE82NQ44yf5Pgg0+EWqWIXtkIFhKhxvYEBrWB4acLAmc+Jwi9OS4xDhXd6gQYMGDRo0mC3oRqxNrSMz3j6Q1W8gPpExwkjSFWwjTAntr/W3bYIFZGKrKwjfQIypG6qtU0k3ddXGOGBoep4nBcvyKNbNWQiPyoG1T6nkYa/V8qguMYYEMb4uK0XGkLqq+dUzRK7hIuyavsQIYVYPDQN5nqwRU8dUwyKv7/Srg5vtSerQb4VcgwYNGjRo0KBBgwaV4f8BxWwTaZwPpp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0900" name="Picture 4" descr="http://www.jmp.com/support/help/images/InitialReport_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23975"/>
            <a:ext cx="4914900" cy="553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err="1" smtClean="0"/>
              <a:t>spatio</a:t>
            </a:r>
            <a:r>
              <a:rPr lang="en-US" dirty="0" smtClean="0"/>
              <a:t>-temporal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plot</a:t>
            </a:r>
            <a:endParaRPr lang="en-US" dirty="0"/>
          </a:p>
        </p:txBody>
      </p:sp>
      <p:pic>
        <p:nvPicPr>
          <p:cNvPr id="82946" name="Picture 2" descr="http://i.stack.imgur.com/BtZ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84207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pPr lvl="1"/>
            <a:r>
              <a:rPr lang="en-US" dirty="0" smtClean="0"/>
              <a:t>Nominal: just a name. 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pincodes</a:t>
            </a:r>
            <a:r>
              <a:rPr lang="en-US" dirty="0" smtClean="0"/>
              <a:t>, IDs, eye color</a:t>
            </a:r>
          </a:p>
          <a:p>
            <a:pPr lvl="1"/>
            <a:r>
              <a:rPr lang="en-US" dirty="0" smtClean="0"/>
              <a:t>Ordinal: information to order objects.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{good, better, best}</a:t>
            </a:r>
          </a:p>
          <a:p>
            <a:r>
              <a:rPr lang="en-US" dirty="0" smtClean="0"/>
              <a:t>Quantitative</a:t>
            </a:r>
          </a:p>
          <a:p>
            <a:pPr lvl="1"/>
            <a:r>
              <a:rPr lang="en-US" dirty="0" smtClean="0"/>
              <a:t>Numerical value exists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temperature, pH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84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Plot</a:t>
            </a:r>
            <a:endParaRPr lang="en-US" dirty="0"/>
          </a:p>
        </p:txBody>
      </p:sp>
      <p:pic>
        <p:nvPicPr>
          <p:cNvPr id="83970" name="Picture 2" descr="http://www.mathworks.com/help/examples/graphics/SurfacePlotOfPeaksFunctionExample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600200"/>
            <a:ext cx="5892799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field plots</a:t>
            </a:r>
            <a:endParaRPr lang="en-US" dirty="0"/>
          </a:p>
        </p:txBody>
      </p:sp>
      <p:pic>
        <p:nvPicPr>
          <p:cNvPr id="84994" name="Picture 2" descr="http://www-users.math.umd.edu/~immortal/241spring12/matlab/matlab3_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105400" cy="451631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934200" y="2971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44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vector is depicted at every point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field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2971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44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vector is depicted at every point</a:t>
            </a:r>
            <a:endParaRPr lang="en-US" sz="2400" dirty="0"/>
          </a:p>
        </p:txBody>
      </p:sp>
      <p:pic>
        <p:nvPicPr>
          <p:cNvPr id="86018" name="Picture 2" descr="http://www.math.uconn.edu/~hurley/math210/Mathematica_docs/HTMLFiles/VectFieldPlot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4724400" cy="4456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in high dimensions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Coordinates plot</a:t>
            </a:r>
            <a:endParaRPr lang="en-US" dirty="0"/>
          </a:p>
        </p:txBody>
      </p:sp>
      <p:pic>
        <p:nvPicPr>
          <p:cNvPr id="88066" name="Picture 2" descr="http://i.imgur.com/OJXudK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599"/>
            <a:ext cx="6858000" cy="5193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Coordinates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81200" y="2133600"/>
            <a:ext cx="16764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 flipV="1">
            <a:off x="3543300" y="2247900"/>
            <a:ext cx="1219200" cy="99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324100" y="3543300"/>
            <a:ext cx="2743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981200" y="3429000"/>
            <a:ext cx="1752600" cy="152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3390900" y="3695700"/>
            <a:ext cx="160020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57400" y="3352800"/>
            <a:ext cx="2590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2743200"/>
            <a:ext cx="43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335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3352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57600" y="3810000"/>
            <a:ext cx="47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756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</a:t>
            </a:r>
            <a:r>
              <a:rPr lang="en-US" dirty="0" smtClean="0"/>
              <a:t> – sepal width</a:t>
            </a:r>
          </a:p>
          <a:p>
            <a:r>
              <a:rPr lang="en-US" dirty="0" err="1" smtClean="0"/>
              <a:t>Sl</a:t>
            </a:r>
            <a:r>
              <a:rPr lang="en-US" dirty="0" smtClean="0"/>
              <a:t> – sepal length</a:t>
            </a:r>
          </a:p>
          <a:p>
            <a:r>
              <a:rPr lang="en-US" dirty="0" smtClean="0"/>
              <a:t>Pl – petal length</a:t>
            </a:r>
          </a:p>
          <a:p>
            <a:r>
              <a:rPr lang="en-US" dirty="0" smtClean="0"/>
              <a:t>Pw – petal width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dirty="0" smtClean="0"/>
              <a:t> faces</a:t>
            </a:r>
            <a:endParaRPr lang="en-US" dirty="0"/>
          </a:p>
        </p:txBody>
      </p:sp>
      <p:pic>
        <p:nvPicPr>
          <p:cNvPr id="89090" name="Picture 2" descr="http://image.slidesharecdn.com/2073121visualisasidata-141217071525-conversion-gate02/95/20731-21-visualisasi-data-21-638.jpg?cb=14188222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33524"/>
            <a:ext cx="6076950" cy="45624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400800" y="3048000"/>
            <a:ext cx="2471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 = size of face</a:t>
            </a:r>
          </a:p>
          <a:p>
            <a:r>
              <a:rPr lang="en-US" dirty="0" smtClean="0"/>
              <a:t>SW = forehead/jaw ratio</a:t>
            </a:r>
          </a:p>
          <a:p>
            <a:r>
              <a:rPr lang="en-US" dirty="0" smtClean="0"/>
              <a:t>PL = shape of forehead</a:t>
            </a:r>
          </a:p>
          <a:p>
            <a:r>
              <a:rPr lang="en-US" dirty="0" smtClean="0"/>
              <a:t>PW = shape of jaw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more intricate use of </a:t>
            </a:r>
            <a:r>
              <a:rPr lang="en-US" dirty="0" err="1" smtClean="0"/>
              <a:t>Chernoff</a:t>
            </a:r>
            <a:r>
              <a:rPr lang="en-US" dirty="0" smtClean="0"/>
              <a:t> faces</a:t>
            </a:r>
            <a:endParaRPr lang="en-US" dirty="0"/>
          </a:p>
        </p:txBody>
      </p:sp>
      <p:pic>
        <p:nvPicPr>
          <p:cNvPr id="91138" name="Picture 2" descr="http://mapmaker.rutgers.edu/355/Chernoff_fac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0007" y="1905000"/>
            <a:ext cx="5637593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Multiscale</a:t>
            </a:r>
            <a:r>
              <a:rPr lang="en-US" dirty="0" smtClean="0"/>
              <a:t> visualization</a:t>
            </a:r>
            <a:endParaRPr lang="en-US" dirty="0"/>
          </a:p>
        </p:txBody>
      </p:sp>
      <p:sp>
        <p:nvSpPr>
          <p:cNvPr id="3" name="AutoShape 2" descr="MultisaleOverview.png"/>
          <p:cNvSpPr>
            <a:spLocks noChangeAspect="1" noChangeArrowheads="1"/>
          </p:cNvSpPr>
          <p:nvPr/>
        </p:nvSpPr>
        <p:spPr bwMode="auto">
          <a:xfrm>
            <a:off x="155575" y="-18288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4535"/>
            <a:ext cx="40005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733800"/>
            <a:ext cx="46863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867400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Shimabukuro</a:t>
            </a:r>
            <a:r>
              <a:rPr lang="en-US" dirty="0" smtClean="0"/>
              <a:t> et al 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75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</a:t>
            </a:r>
            <a:r>
              <a:rPr lang="en-US" smtClean="0"/>
              <a:t>segment display</a:t>
            </a:r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088"/>
            <a:ext cx="41433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669" y="2743200"/>
            <a:ext cx="4690331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89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</a:t>
            </a:r>
          </a:p>
          <a:p>
            <a:pPr lvl="1"/>
            <a:r>
              <a:rPr lang="en-US" dirty="0" smtClean="0"/>
              <a:t>Binary</a:t>
            </a:r>
          </a:p>
          <a:p>
            <a:r>
              <a:rPr lang="en-US" dirty="0" smtClean="0"/>
              <a:t>Continuous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87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CIRCOS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5684755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910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http://jura.wi.mit.edu/bio/education/hot_topics/Circos/Circos.pdf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80" y="1219199"/>
            <a:ext cx="899312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985838"/>
            <a:ext cx="65436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hierarchical data as cones</a:t>
            </a:r>
          </a:p>
          <a:p>
            <a:r>
              <a:rPr lang="en-US" dirty="0" smtClean="0"/>
              <a:t>Root node = apex; children = around the base</a:t>
            </a:r>
          </a:p>
          <a:p>
            <a:r>
              <a:rPr lang="en-US" dirty="0" smtClean="0"/>
              <a:t>Nodes are transparent so that you see the nodes in the background</a:t>
            </a:r>
          </a:p>
          <a:p>
            <a:r>
              <a:rPr lang="en-US" dirty="0" smtClean="0"/>
              <a:t>Cones lower in the hierarchy are progressively smaller</a:t>
            </a:r>
          </a:p>
          <a:p>
            <a:r>
              <a:rPr lang="en-US" dirty="0" smtClean="0"/>
              <a:t>If you click on a node, the node and the entire path from the root node are highlighted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Cone Tree</a:t>
            </a:r>
            <a:endParaRPr lang="en-US" dirty="0"/>
          </a:p>
        </p:txBody>
      </p:sp>
      <p:pic>
        <p:nvPicPr>
          <p:cNvPr id="64514" name="Picture 2" descr="http://www.sapdesignguild.org/editions/highlight_articles_04/images/conetree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5295900" cy="4248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cone tree!</a:t>
            </a:r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00200"/>
            <a:ext cx="52578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</a:t>
            </a:r>
          </a:p>
          <a:p>
            <a:pPr lvl="1"/>
            <a:r>
              <a:rPr lang="en-US" dirty="0" smtClean="0"/>
              <a:t>Curse of dimensionality</a:t>
            </a:r>
          </a:p>
          <a:p>
            <a:pPr lvl="1"/>
            <a:r>
              <a:rPr lang="en-US" dirty="0" smtClean="0"/>
              <a:t>Dimensionality reduction</a:t>
            </a:r>
          </a:p>
          <a:p>
            <a:r>
              <a:rPr lang="en-US" dirty="0" err="1" smtClean="0"/>
              <a:t>Sparsity</a:t>
            </a:r>
            <a:endParaRPr lang="en-US" dirty="0" smtClean="0"/>
          </a:p>
          <a:p>
            <a:pPr lvl="1"/>
            <a:r>
              <a:rPr lang="en-US" dirty="0" smtClean="0"/>
              <a:t>Only a small fraction of attributes are non-zero</a:t>
            </a:r>
          </a:p>
          <a:p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Converting continuous quantities to discrete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Data</a:t>
            </a:r>
          </a:p>
          <a:p>
            <a:r>
              <a:rPr lang="en-US" dirty="0" smtClean="0"/>
              <a:t>Graph/network Data</a:t>
            </a:r>
          </a:p>
          <a:p>
            <a:r>
              <a:rPr lang="en-US" dirty="0" smtClean="0"/>
              <a:t>Ordered data</a:t>
            </a:r>
          </a:p>
          <a:p>
            <a:r>
              <a:rPr lang="en-US" dirty="0" smtClean="0"/>
              <a:t>Spatial, image and multimedia data</a:t>
            </a:r>
          </a:p>
        </p:txBody>
      </p:sp>
    </p:spTree>
    <p:extLst>
      <p:ext uri="{BB962C8B-B14F-4D97-AF65-F5344CB8AC3E}">
        <p14:creationId xmlns:p14="http://schemas.microsoft.com/office/powerpoint/2010/main" val="11004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 data:</a:t>
            </a:r>
            <a:br>
              <a:rPr lang="en-US" dirty="0" smtClean="0"/>
            </a:br>
            <a:r>
              <a:rPr lang="en-US" dirty="0" smtClean="0"/>
              <a:t>Same number of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219200" y="3962400"/>
            <a:ext cx="2819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Document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257800" y="3962400"/>
            <a:ext cx="37338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Market basket data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199956"/>
              </p:ext>
            </p:extLst>
          </p:nvPr>
        </p:nvGraphicFramePr>
        <p:xfrm>
          <a:off x="5105400" y="4724400"/>
          <a:ext cx="3822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4" imgW="3823716" imgH="1999488" progId="Word.Document.8">
                  <p:embed/>
                </p:oleObj>
              </mc:Choice>
              <mc:Fallback>
                <p:oleObj name="Document" r:id="rId4" imgW="3823716" imgH="1999488" progId="Word.Document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24400"/>
                        <a:ext cx="38227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66414"/>
              </p:ext>
            </p:extLst>
          </p:nvPr>
        </p:nvGraphicFramePr>
        <p:xfrm>
          <a:off x="228600" y="4724400"/>
          <a:ext cx="4206545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6" imgW="5925718" imgH="2693902" progId="">
                  <p:embed/>
                </p:oleObj>
              </mc:Choice>
              <mc:Fallback>
                <p:oleObj name="Visio" r:id="rId6" imgW="5925718" imgH="2693902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24400"/>
                        <a:ext cx="4206545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45443"/>
            <a:ext cx="3885314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93367"/>
            <a:ext cx="3281362" cy="245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72200" y="1295400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5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Graph/Network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Internet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Signaling networks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Molecular structures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1982351" cy="189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29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1434</Words>
  <Application>Microsoft Office PowerPoint</Application>
  <PresentationFormat>On-screen Show (4:3)</PresentationFormat>
  <Paragraphs>259</Paragraphs>
  <Slides>55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Office Theme</vt:lpstr>
      <vt:lpstr>Document</vt:lpstr>
      <vt:lpstr>Visio</vt:lpstr>
      <vt:lpstr>Microsoft Equation 3.0</vt:lpstr>
      <vt:lpstr>Equation</vt:lpstr>
      <vt:lpstr>Chart</vt:lpstr>
      <vt:lpstr>SmartDraw</vt:lpstr>
      <vt:lpstr>Data</vt:lpstr>
      <vt:lpstr>Outline </vt:lpstr>
      <vt:lpstr>Types of Data</vt:lpstr>
      <vt:lpstr>Types of attributes</vt:lpstr>
      <vt:lpstr>Quantitative attributes</vt:lpstr>
      <vt:lpstr>Characteristics of Data sets</vt:lpstr>
      <vt:lpstr>Types of data sets</vt:lpstr>
      <vt:lpstr>Record data: Same number of attributes</vt:lpstr>
      <vt:lpstr>Graph/Network data</vt:lpstr>
      <vt:lpstr>Ordered Data</vt:lpstr>
      <vt:lpstr>Spatial/image data</vt:lpstr>
      <vt:lpstr>Basic Statistical Descriptions of Data</vt:lpstr>
      <vt:lpstr>Measuring the Central Tendency</vt:lpstr>
      <vt:lpstr> Symmetric vs. Skewed Data</vt:lpstr>
      <vt:lpstr>Measuring the Dispersion of Data</vt:lpstr>
      <vt:lpstr>Boxplot</vt:lpstr>
      <vt:lpstr> Boxplot Analysis</vt:lpstr>
      <vt:lpstr>Properties of Normal Distribution Curve</vt:lpstr>
      <vt:lpstr>Boxplot for normal distribution</vt:lpstr>
      <vt:lpstr>Visualization of Data Dispersion: 3-D Boxplots</vt:lpstr>
      <vt:lpstr>Variance</vt:lpstr>
      <vt:lpstr>Graphic Displays of Basic Statistical Descriptions</vt:lpstr>
      <vt:lpstr>Histogram Analysis</vt:lpstr>
      <vt:lpstr>Histograms Often Tell More than Boxplots</vt:lpstr>
      <vt:lpstr>Quantile Plot</vt:lpstr>
      <vt:lpstr>Scatter plot</vt:lpstr>
      <vt:lpstr>Data Visualization</vt:lpstr>
      <vt:lpstr>Data Visualization</vt:lpstr>
      <vt:lpstr>Visualizing in low dimensions</vt:lpstr>
      <vt:lpstr>Pixel-Oriented Visualization Techniques</vt:lpstr>
      <vt:lpstr>3D visualization</vt:lpstr>
      <vt:lpstr>Histogram</vt:lpstr>
      <vt:lpstr>Iris data: histograms of individual attributes</vt:lpstr>
      <vt:lpstr>Pareto histogram</vt:lpstr>
      <vt:lpstr>Scatter plots</vt:lpstr>
      <vt:lpstr>Correlation from scatter plots</vt:lpstr>
      <vt:lpstr>Scatter plot in 3D</vt:lpstr>
      <vt:lpstr>Visualizing spatio-temporal data</vt:lpstr>
      <vt:lpstr>Contour plot</vt:lpstr>
      <vt:lpstr>Surface Plot</vt:lpstr>
      <vt:lpstr>Vector field plots</vt:lpstr>
      <vt:lpstr>Vector field plots</vt:lpstr>
      <vt:lpstr>Visualizing in high dimensions</vt:lpstr>
      <vt:lpstr>Parallel Coordinates plot</vt:lpstr>
      <vt:lpstr>Star Coordinates </vt:lpstr>
      <vt:lpstr>Chernoff faces</vt:lpstr>
      <vt:lpstr>A more intricate use of Chernoff faces</vt:lpstr>
      <vt:lpstr>Multiscale visualization</vt:lpstr>
      <vt:lpstr>Circle segment display</vt:lpstr>
      <vt:lpstr>CIRCOS</vt:lpstr>
      <vt:lpstr>PowerPoint Presentation</vt:lpstr>
      <vt:lpstr>PowerPoint Presentation</vt:lpstr>
      <vt:lpstr>Cone trees</vt:lpstr>
      <vt:lpstr>A Cone Tree</vt:lpstr>
      <vt:lpstr>Another cone tree!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VSRV LAB</dc:creator>
  <cp:lastModifiedBy>VSRV LAB</cp:lastModifiedBy>
  <cp:revision>30</cp:revision>
  <dcterms:created xsi:type="dcterms:W3CDTF">2006-08-16T00:00:00Z</dcterms:created>
  <dcterms:modified xsi:type="dcterms:W3CDTF">2018-01-29T04:20:37Z</dcterms:modified>
</cp:coreProperties>
</file>