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wmf" ContentType="image/x-wmf"/>
  <Override PartName="/ppt/media/image14.png" ContentType="image/png"/>
  <Override PartName="/ppt/media/image8.wmf" ContentType="image/x-wmf"/>
  <Override PartName="/ppt/media/image13.png" ContentType="image/png"/>
  <Override PartName="/ppt/media/image7.wmf" ContentType="image/x-wmf"/>
  <Override PartName="/ppt/media/image12.png" ContentType="image/png"/>
  <Override PartName="/ppt/media/image11.wmf" ContentType="image/x-wmf"/>
  <Override PartName="/ppt/media/image26.png" ContentType="image/png"/>
  <Override PartName="/ppt/media/image6.wmf" ContentType="image/x-wmf"/>
  <Override PartName="/ppt/media/image10.wmf" ContentType="image/x-wmf"/>
  <Override PartName="/ppt/media/image25.png" ContentType="image/png"/>
  <Override PartName="/ppt/media/image5.wmf" ContentType="image/x-wmf"/>
  <Override PartName="/ppt/media/image4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wmf" ContentType="image/x-wmf"/>
  <Override PartName="/ppt/media/image16.wmf" ContentType="image/x-wmf"/>
  <Override PartName="/ppt/media/image3.jpeg" ContentType="image/jpeg"/>
  <Override PartName="/ppt/media/image1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AFFD35-E91B-4291-982F-75A8EAAC954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4D860D-4D58-42B9-8DC1-ECB3C15F39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3CE7B2-AB8A-4AF7-8D5E-4DE1DA2AFC3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998EC2-41B6-4A21-94EE-CE461B2964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7D2AAF5-7276-4FD0-92B0-A414BBA1F11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1C150D-8ECD-4123-AB50-A35129B1E9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Hierarchical Clustering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After some merging steps, we have some clusters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09480" y="3886200"/>
            <a:ext cx="5457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1295280" y="4952880"/>
            <a:ext cx="7743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 rot="10800000">
            <a:off x="2591280" y="4876920"/>
            <a:ext cx="685440" cy="7617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685800" y="419112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429000" y="335268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1523880" y="518148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2743200" y="510552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12"/>
          <p:cNvSpPr/>
          <p:nvPr/>
        </p:nvSpPr>
        <p:spPr>
          <a:xfrm>
            <a:off x="1752480" y="297180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9" name="Group 13"/>
          <p:cNvGrpSpPr/>
          <p:nvPr/>
        </p:nvGrpSpPr>
        <p:grpSpPr>
          <a:xfrm>
            <a:off x="5486400" y="1901520"/>
            <a:ext cx="2895480" cy="2272320"/>
            <a:chOff x="5486400" y="1901520"/>
            <a:chExt cx="2895480" cy="2272320"/>
          </a:xfrm>
        </p:grpSpPr>
        <p:sp>
          <p:nvSpPr>
            <p:cNvPr id="200" name="CustomShape 14"/>
            <p:cNvSpPr/>
            <p:nvPr/>
          </p:nvSpPr>
          <p:spPr>
            <a:xfrm>
              <a:off x="6377400" y="1901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1" name="CustomShape 15"/>
            <p:cNvSpPr/>
            <p:nvPr/>
          </p:nvSpPr>
          <p:spPr>
            <a:xfrm>
              <a:off x="5931720" y="1901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2" name="Line 16"/>
            <p:cNvSpPr/>
            <p:nvPr/>
          </p:nvSpPr>
          <p:spPr>
            <a:xfrm>
              <a:off x="585756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17"/>
            <p:cNvSpPr/>
            <p:nvPr/>
          </p:nvSpPr>
          <p:spPr>
            <a:xfrm>
              <a:off x="5560560" y="218448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18"/>
            <p:cNvSpPr/>
            <p:nvPr/>
          </p:nvSpPr>
          <p:spPr>
            <a:xfrm>
              <a:off x="830772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19"/>
            <p:cNvSpPr/>
            <p:nvPr/>
          </p:nvSpPr>
          <p:spPr>
            <a:xfrm>
              <a:off x="5560560" y="409248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"/>
            <p:cNvSpPr/>
            <p:nvPr/>
          </p:nvSpPr>
          <p:spPr>
            <a:xfrm>
              <a:off x="5486400" y="225504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7" name="CustomShape 21"/>
            <p:cNvSpPr/>
            <p:nvPr/>
          </p:nvSpPr>
          <p:spPr>
            <a:xfrm>
              <a:off x="5486400" y="303120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8" name="CustomShape 22"/>
            <p:cNvSpPr/>
            <p:nvPr/>
          </p:nvSpPr>
          <p:spPr>
            <a:xfrm>
              <a:off x="5486400" y="3809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9" name="CustomShape 23"/>
            <p:cNvSpPr/>
            <p:nvPr/>
          </p:nvSpPr>
          <p:spPr>
            <a:xfrm>
              <a:off x="5486400" y="345672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0" name="CustomShape 24"/>
            <p:cNvSpPr/>
            <p:nvPr/>
          </p:nvSpPr>
          <p:spPr>
            <a:xfrm>
              <a:off x="5486400" y="267912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1" name="CustomShape 25"/>
            <p:cNvSpPr/>
            <p:nvPr/>
          </p:nvSpPr>
          <p:spPr>
            <a:xfrm>
              <a:off x="6897240" y="1901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2" name="CustomShape 26"/>
            <p:cNvSpPr/>
            <p:nvPr/>
          </p:nvSpPr>
          <p:spPr>
            <a:xfrm>
              <a:off x="7416720" y="1901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3" name="CustomShape 27"/>
            <p:cNvSpPr/>
            <p:nvPr/>
          </p:nvSpPr>
          <p:spPr>
            <a:xfrm>
              <a:off x="7862400" y="1901880"/>
              <a:ext cx="51948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4" name="Line 28"/>
            <p:cNvSpPr/>
            <p:nvPr/>
          </p:nvSpPr>
          <p:spPr>
            <a:xfrm>
              <a:off x="5560560" y="253764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Line 29"/>
            <p:cNvSpPr/>
            <p:nvPr/>
          </p:nvSpPr>
          <p:spPr>
            <a:xfrm>
              <a:off x="5560560" y="331524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30"/>
            <p:cNvSpPr/>
            <p:nvPr/>
          </p:nvSpPr>
          <p:spPr>
            <a:xfrm>
              <a:off x="5560560" y="296172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Line 31"/>
            <p:cNvSpPr/>
            <p:nvPr/>
          </p:nvSpPr>
          <p:spPr>
            <a:xfrm>
              <a:off x="5560560" y="3668400"/>
              <a:ext cx="2747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32"/>
            <p:cNvSpPr/>
            <p:nvPr/>
          </p:nvSpPr>
          <p:spPr>
            <a:xfrm>
              <a:off x="637704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33"/>
            <p:cNvSpPr/>
            <p:nvPr/>
          </p:nvSpPr>
          <p:spPr>
            <a:xfrm>
              <a:off x="682272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34"/>
            <p:cNvSpPr/>
            <p:nvPr/>
          </p:nvSpPr>
          <p:spPr>
            <a:xfrm>
              <a:off x="734220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35"/>
            <p:cNvSpPr/>
            <p:nvPr/>
          </p:nvSpPr>
          <p:spPr>
            <a:xfrm>
              <a:off x="7862040" y="1901520"/>
              <a:ext cx="0" cy="2190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CustomShape 36"/>
          <p:cNvSpPr/>
          <p:nvPr/>
        </p:nvSpPr>
        <p:spPr>
          <a:xfrm>
            <a:off x="5791320" y="409896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648320" y="4711680"/>
            <a:ext cx="4076640" cy="16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We want to merge the two closest clusters (C2 and C5)  and update the proximity matrix.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09480" y="3886200"/>
            <a:ext cx="5457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1295280" y="4952880"/>
            <a:ext cx="7743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 rot="10800000">
            <a:off x="2591280" y="4876920"/>
            <a:ext cx="685440" cy="7617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685800" y="419112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3429000" y="335268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523880" y="518148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2743200" y="510552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752480" y="297180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36" name="Group 13"/>
          <p:cNvGrpSpPr/>
          <p:nvPr/>
        </p:nvGrpSpPr>
        <p:grpSpPr>
          <a:xfrm>
            <a:off x="5486400" y="1920600"/>
            <a:ext cx="2971800" cy="2254680"/>
            <a:chOff x="5486400" y="1920600"/>
            <a:chExt cx="2971800" cy="2254680"/>
          </a:xfrm>
        </p:grpSpPr>
        <p:sp>
          <p:nvSpPr>
            <p:cNvPr id="237" name="CustomShape 14"/>
            <p:cNvSpPr/>
            <p:nvPr/>
          </p:nvSpPr>
          <p:spPr>
            <a:xfrm>
              <a:off x="6378120" y="192096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8" name="CustomShape 15"/>
            <p:cNvSpPr/>
            <p:nvPr/>
          </p:nvSpPr>
          <p:spPr>
            <a:xfrm>
              <a:off x="5932080" y="192096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9" name="Line 16"/>
            <p:cNvSpPr/>
            <p:nvPr/>
          </p:nvSpPr>
          <p:spPr>
            <a:xfrm>
              <a:off x="585756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17"/>
            <p:cNvSpPr/>
            <p:nvPr/>
          </p:nvSpPr>
          <p:spPr>
            <a:xfrm>
              <a:off x="5560560" y="2201040"/>
              <a:ext cx="28976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18"/>
            <p:cNvSpPr/>
            <p:nvPr/>
          </p:nvSpPr>
          <p:spPr>
            <a:xfrm>
              <a:off x="830952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Line 19"/>
            <p:cNvSpPr/>
            <p:nvPr/>
          </p:nvSpPr>
          <p:spPr>
            <a:xfrm>
              <a:off x="5560560" y="4092840"/>
              <a:ext cx="2748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0"/>
            <p:cNvSpPr/>
            <p:nvPr/>
          </p:nvSpPr>
          <p:spPr>
            <a:xfrm>
              <a:off x="5486400" y="227124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4" name="CustomShape 21"/>
            <p:cNvSpPr/>
            <p:nvPr/>
          </p:nvSpPr>
          <p:spPr>
            <a:xfrm>
              <a:off x="5486400" y="304200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5" name="CustomShape 22"/>
            <p:cNvSpPr/>
            <p:nvPr/>
          </p:nvSpPr>
          <p:spPr>
            <a:xfrm>
              <a:off x="5486400" y="381132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6" name="CustomShape 23"/>
            <p:cNvSpPr/>
            <p:nvPr/>
          </p:nvSpPr>
          <p:spPr>
            <a:xfrm>
              <a:off x="5486400" y="346248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7" name="CustomShape 24"/>
            <p:cNvSpPr/>
            <p:nvPr/>
          </p:nvSpPr>
          <p:spPr>
            <a:xfrm>
              <a:off x="5486400" y="269172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8" name="CustomShape 25"/>
            <p:cNvSpPr/>
            <p:nvPr/>
          </p:nvSpPr>
          <p:spPr>
            <a:xfrm>
              <a:off x="6897960" y="192096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9" name="CustomShape 26"/>
            <p:cNvSpPr/>
            <p:nvPr/>
          </p:nvSpPr>
          <p:spPr>
            <a:xfrm>
              <a:off x="7418160" y="192096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0" name="CustomShape 27"/>
            <p:cNvSpPr/>
            <p:nvPr/>
          </p:nvSpPr>
          <p:spPr>
            <a:xfrm>
              <a:off x="7863840" y="1920960"/>
              <a:ext cx="51984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1" name="Line 28"/>
            <p:cNvSpPr/>
            <p:nvPr/>
          </p:nvSpPr>
          <p:spPr>
            <a:xfrm>
              <a:off x="5560560" y="2551320"/>
              <a:ext cx="2748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Line 29"/>
            <p:cNvSpPr/>
            <p:nvPr/>
          </p:nvSpPr>
          <p:spPr>
            <a:xfrm>
              <a:off x="5560560" y="3322080"/>
              <a:ext cx="2748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Line 30"/>
            <p:cNvSpPr/>
            <p:nvPr/>
          </p:nvSpPr>
          <p:spPr>
            <a:xfrm>
              <a:off x="5560560" y="2971800"/>
              <a:ext cx="2748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31"/>
            <p:cNvSpPr/>
            <p:nvPr/>
          </p:nvSpPr>
          <p:spPr>
            <a:xfrm>
              <a:off x="5560560" y="3672360"/>
              <a:ext cx="2748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Line 32"/>
            <p:cNvSpPr/>
            <p:nvPr/>
          </p:nvSpPr>
          <p:spPr>
            <a:xfrm>
              <a:off x="637776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Line 33"/>
            <p:cNvSpPr/>
            <p:nvPr/>
          </p:nvSpPr>
          <p:spPr>
            <a:xfrm>
              <a:off x="682344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Line 34"/>
            <p:cNvSpPr/>
            <p:nvPr/>
          </p:nvSpPr>
          <p:spPr>
            <a:xfrm>
              <a:off x="734364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35"/>
            <p:cNvSpPr/>
            <p:nvPr/>
          </p:nvSpPr>
          <p:spPr>
            <a:xfrm>
              <a:off x="7863840" y="1920600"/>
              <a:ext cx="0" cy="2172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36"/>
            <p:cNvSpPr/>
            <p:nvPr/>
          </p:nvSpPr>
          <p:spPr>
            <a:xfrm>
              <a:off x="5857920" y="2551320"/>
              <a:ext cx="2451240" cy="42012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37"/>
            <p:cNvSpPr/>
            <p:nvPr/>
          </p:nvSpPr>
          <p:spPr>
            <a:xfrm>
              <a:off x="5857920" y="3672360"/>
              <a:ext cx="2451240" cy="42012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38"/>
            <p:cNvSpPr/>
            <p:nvPr/>
          </p:nvSpPr>
          <p:spPr>
            <a:xfrm rot="5400000">
              <a:off x="5644440" y="2913120"/>
              <a:ext cx="1894320" cy="46260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39"/>
            <p:cNvSpPr/>
            <p:nvPr/>
          </p:nvSpPr>
          <p:spPr>
            <a:xfrm rot="5400000">
              <a:off x="7124400" y="2905560"/>
              <a:ext cx="1892880" cy="48096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CustomShape 40"/>
          <p:cNvSpPr/>
          <p:nvPr/>
        </p:nvSpPr>
        <p:spPr>
          <a:xfrm>
            <a:off x="990720" y="4648320"/>
            <a:ext cx="2514240" cy="1294920"/>
          </a:xfrm>
          <a:prstGeom prst="ellipse">
            <a:avLst/>
          </a:prstGeom>
          <a:noFill/>
          <a:ln cap="rnd" w="25560">
            <a:solidFill>
              <a:schemeClr val="tx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1"/>
          <p:cNvSpPr/>
          <p:nvPr/>
        </p:nvSpPr>
        <p:spPr>
          <a:xfrm>
            <a:off x="6781680" y="41148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648320" y="4495680"/>
            <a:ext cx="4076640" cy="18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After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 question is “How do we update the proximity matrix?”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09480" y="3886200"/>
            <a:ext cx="5457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1295280" y="4952880"/>
            <a:ext cx="2361960" cy="77292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685800" y="419112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3429000" y="335268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1905120" y="5181480"/>
            <a:ext cx="9903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C2 U 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1752480" y="2971800"/>
            <a:ext cx="4568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6172200" y="2743200"/>
            <a:ext cx="2133360" cy="63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        ?        ?        ?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6651720" y="236232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6651720" y="320040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6651720" y="358128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6629400" y="1555920"/>
            <a:ext cx="533160" cy="91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C2 U 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16"/>
          <p:cNvSpPr/>
          <p:nvPr/>
        </p:nvSpPr>
        <p:spPr>
          <a:xfrm>
            <a:off x="6095880" y="198108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Line 17"/>
          <p:cNvSpPr/>
          <p:nvPr/>
        </p:nvSpPr>
        <p:spPr>
          <a:xfrm>
            <a:off x="6019560" y="1981080"/>
            <a:ext cx="0" cy="1905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8"/>
          <p:cNvSpPr/>
          <p:nvPr/>
        </p:nvSpPr>
        <p:spPr>
          <a:xfrm>
            <a:off x="5715000" y="228600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9"/>
          <p:cNvSpPr/>
          <p:nvPr/>
        </p:nvSpPr>
        <p:spPr>
          <a:xfrm>
            <a:off x="5638680" y="236232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CustomShape 20"/>
          <p:cNvSpPr/>
          <p:nvPr/>
        </p:nvSpPr>
        <p:spPr>
          <a:xfrm>
            <a:off x="5638680" y="320040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21"/>
          <p:cNvSpPr/>
          <p:nvPr/>
        </p:nvSpPr>
        <p:spPr>
          <a:xfrm>
            <a:off x="5638680" y="365760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22"/>
          <p:cNvSpPr/>
          <p:nvPr/>
        </p:nvSpPr>
        <p:spPr>
          <a:xfrm>
            <a:off x="5181480" y="2819520"/>
            <a:ext cx="9903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C2 U 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CustomShape 23"/>
          <p:cNvSpPr/>
          <p:nvPr/>
        </p:nvSpPr>
        <p:spPr>
          <a:xfrm>
            <a:off x="7086600" y="198108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9" name="CustomShape 24"/>
          <p:cNvSpPr/>
          <p:nvPr/>
        </p:nvSpPr>
        <p:spPr>
          <a:xfrm>
            <a:off x="7620120" y="1981080"/>
            <a:ext cx="53316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0" name="Line 25"/>
          <p:cNvSpPr/>
          <p:nvPr/>
        </p:nvSpPr>
        <p:spPr>
          <a:xfrm>
            <a:off x="5715000" y="266688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26"/>
          <p:cNvSpPr/>
          <p:nvPr/>
        </p:nvSpPr>
        <p:spPr>
          <a:xfrm>
            <a:off x="5715000" y="350496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27"/>
          <p:cNvSpPr/>
          <p:nvPr/>
        </p:nvSpPr>
        <p:spPr>
          <a:xfrm>
            <a:off x="5715000" y="312408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28"/>
          <p:cNvSpPr/>
          <p:nvPr/>
        </p:nvSpPr>
        <p:spPr>
          <a:xfrm>
            <a:off x="5715000" y="388620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29"/>
          <p:cNvSpPr/>
          <p:nvPr/>
        </p:nvSpPr>
        <p:spPr>
          <a:xfrm>
            <a:off x="6553080" y="1981080"/>
            <a:ext cx="0" cy="1905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30"/>
          <p:cNvSpPr/>
          <p:nvPr/>
        </p:nvSpPr>
        <p:spPr>
          <a:xfrm>
            <a:off x="7010280" y="1981080"/>
            <a:ext cx="0" cy="1905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31"/>
          <p:cNvSpPr/>
          <p:nvPr/>
        </p:nvSpPr>
        <p:spPr>
          <a:xfrm>
            <a:off x="7543800" y="1981080"/>
            <a:ext cx="0" cy="1905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32"/>
          <p:cNvSpPr/>
          <p:nvPr/>
        </p:nvSpPr>
        <p:spPr>
          <a:xfrm>
            <a:off x="8076960" y="1981080"/>
            <a:ext cx="0" cy="1905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3"/>
          <p:cNvSpPr/>
          <p:nvPr/>
        </p:nvSpPr>
        <p:spPr>
          <a:xfrm>
            <a:off x="6553080" y="403848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4648320" y="4432320"/>
            <a:ext cx="4076640" cy="195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Define Inter-Cluster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2" name="Group 3"/>
          <p:cNvGrpSpPr/>
          <p:nvPr/>
        </p:nvGrpSpPr>
        <p:grpSpPr>
          <a:xfrm>
            <a:off x="5486400" y="1066680"/>
            <a:ext cx="3428640" cy="3462120"/>
            <a:chOff x="5486400" y="1066680"/>
            <a:chExt cx="3428640" cy="3462120"/>
          </a:xfrm>
        </p:grpSpPr>
        <p:sp>
          <p:nvSpPr>
            <p:cNvPr id="303" name="Line 4"/>
            <p:cNvSpPr/>
            <p:nvPr/>
          </p:nvSpPr>
          <p:spPr>
            <a:xfrm>
              <a:off x="58672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5"/>
            <p:cNvSpPr/>
            <p:nvPr/>
          </p:nvSpPr>
          <p:spPr>
            <a:xfrm>
              <a:off x="5562360" y="13716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6"/>
            <p:cNvSpPr/>
            <p:nvPr/>
          </p:nvSpPr>
          <p:spPr>
            <a:xfrm>
              <a:off x="636876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7"/>
            <p:cNvSpPr/>
            <p:nvPr/>
          </p:nvSpPr>
          <p:spPr>
            <a:xfrm>
              <a:off x="687204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Line 8"/>
            <p:cNvSpPr/>
            <p:nvPr/>
          </p:nvSpPr>
          <p:spPr>
            <a:xfrm>
              <a:off x="737532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9"/>
            <p:cNvSpPr/>
            <p:nvPr/>
          </p:nvSpPr>
          <p:spPr>
            <a:xfrm>
              <a:off x="787860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10"/>
            <p:cNvSpPr/>
            <p:nvPr/>
          </p:nvSpPr>
          <p:spPr>
            <a:xfrm>
              <a:off x="83818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11"/>
            <p:cNvSpPr/>
            <p:nvPr/>
          </p:nvSpPr>
          <p:spPr>
            <a:xfrm>
              <a:off x="5562360" y="178272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Line 12"/>
            <p:cNvSpPr/>
            <p:nvPr/>
          </p:nvSpPr>
          <p:spPr>
            <a:xfrm>
              <a:off x="5562360" y="219384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Line 13"/>
            <p:cNvSpPr/>
            <p:nvPr/>
          </p:nvSpPr>
          <p:spPr>
            <a:xfrm>
              <a:off x="5562360" y="260496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4"/>
            <p:cNvSpPr/>
            <p:nvPr/>
          </p:nvSpPr>
          <p:spPr>
            <a:xfrm>
              <a:off x="5562360" y="301608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5"/>
            <p:cNvSpPr/>
            <p:nvPr/>
          </p:nvSpPr>
          <p:spPr>
            <a:xfrm>
              <a:off x="5562360" y="34290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5486400" y="14479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6" name="CustomShape 17"/>
            <p:cNvSpPr/>
            <p:nvPr/>
          </p:nvSpPr>
          <p:spPr>
            <a:xfrm>
              <a:off x="5486400" y="22860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7" name="CustomShape 18"/>
            <p:cNvSpPr/>
            <p:nvPr/>
          </p:nvSpPr>
          <p:spPr>
            <a:xfrm>
              <a:off x="5486400" y="31240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8" name="CustomShape 19"/>
            <p:cNvSpPr/>
            <p:nvPr/>
          </p:nvSpPr>
          <p:spPr>
            <a:xfrm>
              <a:off x="5486400" y="27432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9" name="CustomShape 20"/>
            <p:cNvSpPr/>
            <p:nvPr/>
          </p:nvSpPr>
          <p:spPr>
            <a:xfrm>
              <a:off x="5486400" y="19051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0" name="CustomShape 21"/>
            <p:cNvSpPr/>
            <p:nvPr/>
          </p:nvSpPr>
          <p:spPr>
            <a:xfrm>
              <a:off x="59436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1" name="CustomShape 22"/>
            <p:cNvSpPr/>
            <p:nvPr/>
          </p:nvSpPr>
          <p:spPr>
            <a:xfrm>
              <a:off x="64008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2" name="CustomShape 23"/>
            <p:cNvSpPr/>
            <p:nvPr/>
          </p:nvSpPr>
          <p:spPr>
            <a:xfrm>
              <a:off x="69343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3" name="CustomShape 24"/>
            <p:cNvSpPr/>
            <p:nvPr/>
          </p:nvSpPr>
          <p:spPr>
            <a:xfrm>
              <a:off x="746748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4" name="CustomShape 25"/>
            <p:cNvSpPr/>
            <p:nvPr/>
          </p:nvSpPr>
          <p:spPr>
            <a:xfrm>
              <a:off x="78487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5" name="CustomShape 26"/>
            <p:cNvSpPr/>
            <p:nvPr/>
          </p:nvSpPr>
          <p:spPr>
            <a:xfrm>
              <a:off x="8381880" y="1066680"/>
              <a:ext cx="53316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26" name="CustomShape 27"/>
            <p:cNvSpPr/>
            <p:nvPr/>
          </p:nvSpPr>
          <p:spPr>
            <a:xfrm>
              <a:off x="5638680" y="3505320"/>
              <a:ext cx="533160" cy="102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27" name="Line 28"/>
          <p:cNvSpPr/>
          <p:nvPr/>
        </p:nvSpPr>
        <p:spPr>
          <a:xfrm>
            <a:off x="2209680" y="2057400"/>
            <a:ext cx="1066680" cy="0"/>
          </a:xfrm>
          <a:prstGeom prst="line">
            <a:avLst/>
          </a:prstGeom>
          <a:ln w="255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9"/>
          <p:cNvSpPr/>
          <p:nvPr/>
        </p:nvSpPr>
        <p:spPr>
          <a:xfrm>
            <a:off x="2209680" y="1600200"/>
            <a:ext cx="144756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Similarity?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9" name="CustomShape 30"/>
          <p:cNvSpPr/>
          <p:nvPr/>
        </p:nvSpPr>
        <p:spPr>
          <a:xfrm>
            <a:off x="380880" y="3200400"/>
            <a:ext cx="5790960" cy="312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Distance Between Centroids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driven by an objective function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Ward’s Method uses squared error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0" name="CustomShape 31"/>
          <p:cNvSpPr/>
          <p:nvPr/>
        </p:nvSpPr>
        <p:spPr>
          <a:xfrm rot="16200000">
            <a:off x="462600" y="128988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2"/>
          <p:cNvSpPr/>
          <p:nvPr/>
        </p:nvSpPr>
        <p:spPr>
          <a:xfrm rot="16200000">
            <a:off x="1752480" y="2210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3"/>
          <p:cNvSpPr/>
          <p:nvPr/>
        </p:nvSpPr>
        <p:spPr>
          <a:xfrm rot="16200000">
            <a:off x="1676520" y="14479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4"/>
          <p:cNvSpPr/>
          <p:nvPr/>
        </p:nvSpPr>
        <p:spPr>
          <a:xfrm rot="16200000">
            <a:off x="838080" y="1905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5"/>
          <p:cNvSpPr/>
          <p:nvPr/>
        </p:nvSpPr>
        <p:spPr>
          <a:xfrm rot="16200000">
            <a:off x="1903320" y="17514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6"/>
          <p:cNvSpPr/>
          <p:nvPr/>
        </p:nvSpPr>
        <p:spPr>
          <a:xfrm flipV="1" rot="5400000">
            <a:off x="3352680" y="114228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7"/>
          <p:cNvSpPr/>
          <p:nvPr/>
        </p:nvSpPr>
        <p:spPr>
          <a:xfrm flipV="1" rot="5400000">
            <a:off x="487692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8"/>
          <p:cNvSpPr/>
          <p:nvPr/>
        </p:nvSpPr>
        <p:spPr>
          <a:xfrm flipV="1" rot="5400000">
            <a:off x="3516480" y="1598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9"/>
          <p:cNvSpPr/>
          <p:nvPr/>
        </p:nvSpPr>
        <p:spPr>
          <a:xfrm flipV="1" rot="5400000">
            <a:off x="4038480" y="22093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0"/>
          <p:cNvSpPr/>
          <p:nvPr/>
        </p:nvSpPr>
        <p:spPr>
          <a:xfrm flipV="1" rot="5400000">
            <a:off x="4038480" y="12186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1"/>
          <p:cNvSpPr/>
          <p:nvPr/>
        </p:nvSpPr>
        <p:spPr>
          <a:xfrm>
            <a:off x="594360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Define Inter-Cluster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3" name="Group 3"/>
          <p:cNvGrpSpPr/>
          <p:nvPr/>
        </p:nvGrpSpPr>
        <p:grpSpPr>
          <a:xfrm>
            <a:off x="5486400" y="1066680"/>
            <a:ext cx="3428640" cy="3462120"/>
            <a:chOff x="5486400" y="1066680"/>
            <a:chExt cx="3428640" cy="3462120"/>
          </a:xfrm>
        </p:grpSpPr>
        <p:sp>
          <p:nvSpPr>
            <p:cNvPr id="344" name="Line 4"/>
            <p:cNvSpPr/>
            <p:nvPr/>
          </p:nvSpPr>
          <p:spPr>
            <a:xfrm>
              <a:off x="58672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Line 5"/>
            <p:cNvSpPr/>
            <p:nvPr/>
          </p:nvSpPr>
          <p:spPr>
            <a:xfrm>
              <a:off x="5562360" y="13716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6"/>
            <p:cNvSpPr/>
            <p:nvPr/>
          </p:nvSpPr>
          <p:spPr>
            <a:xfrm>
              <a:off x="636876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7"/>
            <p:cNvSpPr/>
            <p:nvPr/>
          </p:nvSpPr>
          <p:spPr>
            <a:xfrm>
              <a:off x="687204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8"/>
            <p:cNvSpPr/>
            <p:nvPr/>
          </p:nvSpPr>
          <p:spPr>
            <a:xfrm>
              <a:off x="737532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9"/>
            <p:cNvSpPr/>
            <p:nvPr/>
          </p:nvSpPr>
          <p:spPr>
            <a:xfrm>
              <a:off x="787860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10"/>
            <p:cNvSpPr/>
            <p:nvPr/>
          </p:nvSpPr>
          <p:spPr>
            <a:xfrm>
              <a:off x="83818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11"/>
            <p:cNvSpPr/>
            <p:nvPr/>
          </p:nvSpPr>
          <p:spPr>
            <a:xfrm>
              <a:off x="5562360" y="178272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12"/>
            <p:cNvSpPr/>
            <p:nvPr/>
          </p:nvSpPr>
          <p:spPr>
            <a:xfrm>
              <a:off x="5562360" y="219384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13"/>
            <p:cNvSpPr/>
            <p:nvPr/>
          </p:nvSpPr>
          <p:spPr>
            <a:xfrm>
              <a:off x="5562360" y="260496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14"/>
            <p:cNvSpPr/>
            <p:nvPr/>
          </p:nvSpPr>
          <p:spPr>
            <a:xfrm>
              <a:off x="5562360" y="301608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Line 15"/>
            <p:cNvSpPr/>
            <p:nvPr/>
          </p:nvSpPr>
          <p:spPr>
            <a:xfrm>
              <a:off x="5562360" y="34290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6"/>
            <p:cNvSpPr/>
            <p:nvPr/>
          </p:nvSpPr>
          <p:spPr>
            <a:xfrm>
              <a:off x="5486400" y="14479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57" name="CustomShape 17"/>
            <p:cNvSpPr/>
            <p:nvPr/>
          </p:nvSpPr>
          <p:spPr>
            <a:xfrm>
              <a:off x="5486400" y="22860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58" name="CustomShape 18"/>
            <p:cNvSpPr/>
            <p:nvPr/>
          </p:nvSpPr>
          <p:spPr>
            <a:xfrm>
              <a:off x="5486400" y="31240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59" name="CustomShape 19"/>
            <p:cNvSpPr/>
            <p:nvPr/>
          </p:nvSpPr>
          <p:spPr>
            <a:xfrm>
              <a:off x="5486400" y="27432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0" name="CustomShape 20"/>
            <p:cNvSpPr/>
            <p:nvPr/>
          </p:nvSpPr>
          <p:spPr>
            <a:xfrm>
              <a:off x="5486400" y="19051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1" name="CustomShape 21"/>
            <p:cNvSpPr/>
            <p:nvPr/>
          </p:nvSpPr>
          <p:spPr>
            <a:xfrm>
              <a:off x="59436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2" name="CustomShape 22"/>
            <p:cNvSpPr/>
            <p:nvPr/>
          </p:nvSpPr>
          <p:spPr>
            <a:xfrm>
              <a:off x="64008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3" name="CustomShape 23"/>
            <p:cNvSpPr/>
            <p:nvPr/>
          </p:nvSpPr>
          <p:spPr>
            <a:xfrm>
              <a:off x="69343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4" name="CustomShape 24"/>
            <p:cNvSpPr/>
            <p:nvPr/>
          </p:nvSpPr>
          <p:spPr>
            <a:xfrm>
              <a:off x="746748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5" name="CustomShape 25"/>
            <p:cNvSpPr/>
            <p:nvPr/>
          </p:nvSpPr>
          <p:spPr>
            <a:xfrm>
              <a:off x="78487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6" name="CustomShape 26"/>
            <p:cNvSpPr/>
            <p:nvPr/>
          </p:nvSpPr>
          <p:spPr>
            <a:xfrm>
              <a:off x="8381880" y="1066680"/>
              <a:ext cx="53316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67" name="CustomShape 27"/>
            <p:cNvSpPr/>
            <p:nvPr/>
          </p:nvSpPr>
          <p:spPr>
            <a:xfrm>
              <a:off x="5638680" y="3505320"/>
              <a:ext cx="533160" cy="102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68" name="CustomShape 28"/>
          <p:cNvSpPr/>
          <p:nvPr/>
        </p:nvSpPr>
        <p:spPr>
          <a:xfrm rot="16200000">
            <a:off x="462600" y="128988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9"/>
          <p:cNvSpPr/>
          <p:nvPr/>
        </p:nvSpPr>
        <p:spPr>
          <a:xfrm rot="16200000">
            <a:off x="1752480" y="2210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0"/>
          <p:cNvSpPr/>
          <p:nvPr/>
        </p:nvSpPr>
        <p:spPr>
          <a:xfrm rot="16200000">
            <a:off x="1676520" y="14479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1"/>
          <p:cNvSpPr/>
          <p:nvPr/>
        </p:nvSpPr>
        <p:spPr>
          <a:xfrm rot="16200000">
            <a:off x="838080" y="1905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2"/>
          <p:cNvSpPr/>
          <p:nvPr/>
        </p:nvSpPr>
        <p:spPr>
          <a:xfrm rot="16200000">
            <a:off x="1903320" y="17514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"/>
          <p:cNvSpPr/>
          <p:nvPr/>
        </p:nvSpPr>
        <p:spPr>
          <a:xfrm flipV="1" rot="5400000">
            <a:off x="3352680" y="114228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4"/>
          <p:cNvSpPr/>
          <p:nvPr/>
        </p:nvSpPr>
        <p:spPr>
          <a:xfrm flipV="1" rot="5400000">
            <a:off x="487692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5"/>
          <p:cNvSpPr/>
          <p:nvPr/>
        </p:nvSpPr>
        <p:spPr>
          <a:xfrm flipV="1" rot="5400000">
            <a:off x="3516480" y="1598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6"/>
          <p:cNvSpPr/>
          <p:nvPr/>
        </p:nvSpPr>
        <p:spPr>
          <a:xfrm flipV="1" rot="5400000">
            <a:off x="4038480" y="22093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"/>
          <p:cNvSpPr/>
          <p:nvPr/>
        </p:nvSpPr>
        <p:spPr>
          <a:xfrm flipV="1" rot="5400000">
            <a:off x="4038480" y="12186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38"/>
          <p:cNvSpPr/>
          <p:nvPr/>
        </p:nvSpPr>
        <p:spPr>
          <a:xfrm flipV="1">
            <a:off x="1981080" y="1600200"/>
            <a:ext cx="1523880" cy="152280"/>
          </a:xfrm>
          <a:prstGeom prst="line">
            <a:avLst/>
          </a:prstGeom>
          <a:ln w="2556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9"/>
          <p:cNvSpPr/>
          <p:nvPr/>
        </p:nvSpPr>
        <p:spPr>
          <a:xfrm>
            <a:off x="594360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0" name="CustomShape 40"/>
          <p:cNvSpPr/>
          <p:nvPr/>
        </p:nvSpPr>
        <p:spPr>
          <a:xfrm>
            <a:off x="380880" y="3200400"/>
            <a:ext cx="5790960" cy="312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Distance Between Centroids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driven by an objective function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Ward’s Method uses squared error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Define Inter-Cluster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3" name="Group 3"/>
          <p:cNvGrpSpPr/>
          <p:nvPr/>
        </p:nvGrpSpPr>
        <p:grpSpPr>
          <a:xfrm>
            <a:off x="5486400" y="1066680"/>
            <a:ext cx="3428640" cy="3462120"/>
            <a:chOff x="5486400" y="1066680"/>
            <a:chExt cx="3428640" cy="3462120"/>
          </a:xfrm>
        </p:grpSpPr>
        <p:sp>
          <p:nvSpPr>
            <p:cNvPr id="384" name="Line 4"/>
            <p:cNvSpPr/>
            <p:nvPr/>
          </p:nvSpPr>
          <p:spPr>
            <a:xfrm>
              <a:off x="58672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Line 5"/>
            <p:cNvSpPr/>
            <p:nvPr/>
          </p:nvSpPr>
          <p:spPr>
            <a:xfrm>
              <a:off x="5562360" y="13716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Line 6"/>
            <p:cNvSpPr/>
            <p:nvPr/>
          </p:nvSpPr>
          <p:spPr>
            <a:xfrm>
              <a:off x="636876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Line 7"/>
            <p:cNvSpPr/>
            <p:nvPr/>
          </p:nvSpPr>
          <p:spPr>
            <a:xfrm>
              <a:off x="687204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Line 8"/>
            <p:cNvSpPr/>
            <p:nvPr/>
          </p:nvSpPr>
          <p:spPr>
            <a:xfrm>
              <a:off x="737532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Line 9"/>
            <p:cNvSpPr/>
            <p:nvPr/>
          </p:nvSpPr>
          <p:spPr>
            <a:xfrm>
              <a:off x="787860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Line 10"/>
            <p:cNvSpPr/>
            <p:nvPr/>
          </p:nvSpPr>
          <p:spPr>
            <a:xfrm>
              <a:off x="83818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11"/>
            <p:cNvSpPr/>
            <p:nvPr/>
          </p:nvSpPr>
          <p:spPr>
            <a:xfrm>
              <a:off x="5562360" y="178272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12"/>
            <p:cNvSpPr/>
            <p:nvPr/>
          </p:nvSpPr>
          <p:spPr>
            <a:xfrm>
              <a:off x="5562360" y="219384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Line 13"/>
            <p:cNvSpPr/>
            <p:nvPr/>
          </p:nvSpPr>
          <p:spPr>
            <a:xfrm>
              <a:off x="5562360" y="260496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Line 14"/>
            <p:cNvSpPr/>
            <p:nvPr/>
          </p:nvSpPr>
          <p:spPr>
            <a:xfrm>
              <a:off x="5562360" y="301608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Line 15"/>
            <p:cNvSpPr/>
            <p:nvPr/>
          </p:nvSpPr>
          <p:spPr>
            <a:xfrm>
              <a:off x="5562360" y="34290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16"/>
            <p:cNvSpPr/>
            <p:nvPr/>
          </p:nvSpPr>
          <p:spPr>
            <a:xfrm>
              <a:off x="5486400" y="14479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97" name="CustomShape 17"/>
            <p:cNvSpPr/>
            <p:nvPr/>
          </p:nvSpPr>
          <p:spPr>
            <a:xfrm>
              <a:off x="5486400" y="22860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98" name="CustomShape 18"/>
            <p:cNvSpPr/>
            <p:nvPr/>
          </p:nvSpPr>
          <p:spPr>
            <a:xfrm>
              <a:off x="5486400" y="31240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99" name="CustomShape 19"/>
            <p:cNvSpPr/>
            <p:nvPr/>
          </p:nvSpPr>
          <p:spPr>
            <a:xfrm>
              <a:off x="5486400" y="27432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0" name="CustomShape 20"/>
            <p:cNvSpPr/>
            <p:nvPr/>
          </p:nvSpPr>
          <p:spPr>
            <a:xfrm>
              <a:off x="5486400" y="19051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1" name="CustomShape 21"/>
            <p:cNvSpPr/>
            <p:nvPr/>
          </p:nvSpPr>
          <p:spPr>
            <a:xfrm>
              <a:off x="59436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2" name="CustomShape 22"/>
            <p:cNvSpPr/>
            <p:nvPr/>
          </p:nvSpPr>
          <p:spPr>
            <a:xfrm>
              <a:off x="64008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3" name="CustomShape 23"/>
            <p:cNvSpPr/>
            <p:nvPr/>
          </p:nvSpPr>
          <p:spPr>
            <a:xfrm>
              <a:off x="69343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4" name="CustomShape 24"/>
            <p:cNvSpPr/>
            <p:nvPr/>
          </p:nvSpPr>
          <p:spPr>
            <a:xfrm>
              <a:off x="746748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5" name="CustomShape 25"/>
            <p:cNvSpPr/>
            <p:nvPr/>
          </p:nvSpPr>
          <p:spPr>
            <a:xfrm>
              <a:off x="78487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6" name="CustomShape 26"/>
            <p:cNvSpPr/>
            <p:nvPr/>
          </p:nvSpPr>
          <p:spPr>
            <a:xfrm>
              <a:off x="8381880" y="1066680"/>
              <a:ext cx="53316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07" name="CustomShape 27"/>
            <p:cNvSpPr/>
            <p:nvPr/>
          </p:nvSpPr>
          <p:spPr>
            <a:xfrm>
              <a:off x="5638680" y="3505320"/>
              <a:ext cx="533160" cy="102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408" name="CustomShape 28"/>
          <p:cNvSpPr/>
          <p:nvPr/>
        </p:nvSpPr>
        <p:spPr>
          <a:xfrm rot="16200000">
            <a:off x="462600" y="128988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9"/>
          <p:cNvSpPr/>
          <p:nvPr/>
        </p:nvSpPr>
        <p:spPr>
          <a:xfrm rot="16200000">
            <a:off x="1752480" y="2210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0"/>
          <p:cNvSpPr/>
          <p:nvPr/>
        </p:nvSpPr>
        <p:spPr>
          <a:xfrm rot="16200000">
            <a:off x="1676520" y="14479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1"/>
          <p:cNvSpPr/>
          <p:nvPr/>
        </p:nvSpPr>
        <p:spPr>
          <a:xfrm rot="16200000">
            <a:off x="838080" y="1905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2"/>
          <p:cNvSpPr/>
          <p:nvPr/>
        </p:nvSpPr>
        <p:spPr>
          <a:xfrm rot="16200000">
            <a:off x="1903320" y="17514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3"/>
          <p:cNvSpPr/>
          <p:nvPr/>
        </p:nvSpPr>
        <p:spPr>
          <a:xfrm flipV="1" rot="5400000">
            <a:off x="3352680" y="114228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4"/>
          <p:cNvSpPr/>
          <p:nvPr/>
        </p:nvSpPr>
        <p:spPr>
          <a:xfrm flipV="1" rot="5400000">
            <a:off x="487692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5"/>
          <p:cNvSpPr/>
          <p:nvPr/>
        </p:nvSpPr>
        <p:spPr>
          <a:xfrm flipV="1" rot="5400000">
            <a:off x="3516480" y="1598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6"/>
          <p:cNvSpPr/>
          <p:nvPr/>
        </p:nvSpPr>
        <p:spPr>
          <a:xfrm flipV="1" rot="5400000">
            <a:off x="4038480" y="22093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7"/>
          <p:cNvSpPr/>
          <p:nvPr/>
        </p:nvSpPr>
        <p:spPr>
          <a:xfrm flipV="1" rot="5400000">
            <a:off x="4038480" y="12186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38"/>
          <p:cNvSpPr/>
          <p:nvPr/>
        </p:nvSpPr>
        <p:spPr>
          <a:xfrm flipV="1">
            <a:off x="914400" y="1676160"/>
            <a:ext cx="3962160" cy="228600"/>
          </a:xfrm>
          <a:prstGeom prst="line">
            <a:avLst/>
          </a:prstGeom>
          <a:ln w="2556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9"/>
          <p:cNvSpPr/>
          <p:nvPr/>
        </p:nvSpPr>
        <p:spPr>
          <a:xfrm>
            <a:off x="594360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0" name="CustomShape 40"/>
          <p:cNvSpPr/>
          <p:nvPr/>
        </p:nvSpPr>
        <p:spPr>
          <a:xfrm>
            <a:off x="380880" y="3200400"/>
            <a:ext cx="5790960" cy="312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Distance Between Centroids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driven by an objective function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Ward’s Method uses squared error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Define Inter-Cluster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23" name="Group 3"/>
          <p:cNvGrpSpPr/>
          <p:nvPr/>
        </p:nvGrpSpPr>
        <p:grpSpPr>
          <a:xfrm>
            <a:off x="5486400" y="1066680"/>
            <a:ext cx="3428640" cy="3462120"/>
            <a:chOff x="5486400" y="1066680"/>
            <a:chExt cx="3428640" cy="3462120"/>
          </a:xfrm>
        </p:grpSpPr>
        <p:sp>
          <p:nvSpPr>
            <p:cNvPr id="424" name="Line 4"/>
            <p:cNvSpPr/>
            <p:nvPr/>
          </p:nvSpPr>
          <p:spPr>
            <a:xfrm>
              <a:off x="58672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Line 5"/>
            <p:cNvSpPr/>
            <p:nvPr/>
          </p:nvSpPr>
          <p:spPr>
            <a:xfrm>
              <a:off x="5562360" y="13716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Line 6"/>
            <p:cNvSpPr/>
            <p:nvPr/>
          </p:nvSpPr>
          <p:spPr>
            <a:xfrm>
              <a:off x="636876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Line 7"/>
            <p:cNvSpPr/>
            <p:nvPr/>
          </p:nvSpPr>
          <p:spPr>
            <a:xfrm>
              <a:off x="687204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Line 8"/>
            <p:cNvSpPr/>
            <p:nvPr/>
          </p:nvSpPr>
          <p:spPr>
            <a:xfrm>
              <a:off x="737532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Line 9"/>
            <p:cNvSpPr/>
            <p:nvPr/>
          </p:nvSpPr>
          <p:spPr>
            <a:xfrm>
              <a:off x="787860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Line 10"/>
            <p:cNvSpPr/>
            <p:nvPr/>
          </p:nvSpPr>
          <p:spPr>
            <a:xfrm>
              <a:off x="83818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Line 11"/>
            <p:cNvSpPr/>
            <p:nvPr/>
          </p:nvSpPr>
          <p:spPr>
            <a:xfrm>
              <a:off x="5562360" y="178272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Line 12"/>
            <p:cNvSpPr/>
            <p:nvPr/>
          </p:nvSpPr>
          <p:spPr>
            <a:xfrm>
              <a:off x="5562360" y="219384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Line 13"/>
            <p:cNvSpPr/>
            <p:nvPr/>
          </p:nvSpPr>
          <p:spPr>
            <a:xfrm>
              <a:off x="5562360" y="260496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Line 14"/>
            <p:cNvSpPr/>
            <p:nvPr/>
          </p:nvSpPr>
          <p:spPr>
            <a:xfrm>
              <a:off x="5562360" y="301608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Line 15"/>
            <p:cNvSpPr/>
            <p:nvPr/>
          </p:nvSpPr>
          <p:spPr>
            <a:xfrm>
              <a:off x="5562360" y="34290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6"/>
            <p:cNvSpPr/>
            <p:nvPr/>
          </p:nvSpPr>
          <p:spPr>
            <a:xfrm>
              <a:off x="5486400" y="14479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7" name="CustomShape 17"/>
            <p:cNvSpPr/>
            <p:nvPr/>
          </p:nvSpPr>
          <p:spPr>
            <a:xfrm>
              <a:off x="5486400" y="22860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8" name="CustomShape 18"/>
            <p:cNvSpPr/>
            <p:nvPr/>
          </p:nvSpPr>
          <p:spPr>
            <a:xfrm>
              <a:off x="5486400" y="31240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9" name="CustomShape 19"/>
            <p:cNvSpPr/>
            <p:nvPr/>
          </p:nvSpPr>
          <p:spPr>
            <a:xfrm>
              <a:off x="5486400" y="27432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0" name="CustomShape 20"/>
            <p:cNvSpPr/>
            <p:nvPr/>
          </p:nvSpPr>
          <p:spPr>
            <a:xfrm>
              <a:off x="5486400" y="19051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1" name="CustomShape 21"/>
            <p:cNvSpPr/>
            <p:nvPr/>
          </p:nvSpPr>
          <p:spPr>
            <a:xfrm>
              <a:off x="59436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2" name="CustomShape 22"/>
            <p:cNvSpPr/>
            <p:nvPr/>
          </p:nvSpPr>
          <p:spPr>
            <a:xfrm>
              <a:off x="64008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3" name="CustomShape 23"/>
            <p:cNvSpPr/>
            <p:nvPr/>
          </p:nvSpPr>
          <p:spPr>
            <a:xfrm>
              <a:off x="69343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4" name="CustomShape 24"/>
            <p:cNvSpPr/>
            <p:nvPr/>
          </p:nvSpPr>
          <p:spPr>
            <a:xfrm>
              <a:off x="746748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5" name="CustomShape 25"/>
            <p:cNvSpPr/>
            <p:nvPr/>
          </p:nvSpPr>
          <p:spPr>
            <a:xfrm>
              <a:off x="78487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46" name="CustomShape 26"/>
            <p:cNvSpPr/>
            <p:nvPr/>
          </p:nvSpPr>
          <p:spPr>
            <a:xfrm>
              <a:off x="8381880" y="1066680"/>
              <a:ext cx="53316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47" name="CustomShape 27"/>
            <p:cNvSpPr/>
            <p:nvPr/>
          </p:nvSpPr>
          <p:spPr>
            <a:xfrm>
              <a:off x="5638680" y="3505320"/>
              <a:ext cx="533160" cy="102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448" name="CustomShape 28"/>
          <p:cNvSpPr/>
          <p:nvPr/>
        </p:nvSpPr>
        <p:spPr>
          <a:xfrm rot="16200000">
            <a:off x="462600" y="128988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 rot="16200000">
            <a:off x="1752480" y="2210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0"/>
          <p:cNvSpPr/>
          <p:nvPr/>
        </p:nvSpPr>
        <p:spPr>
          <a:xfrm rot="16200000">
            <a:off x="1676520" y="14479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1"/>
          <p:cNvSpPr/>
          <p:nvPr/>
        </p:nvSpPr>
        <p:spPr>
          <a:xfrm rot="16200000">
            <a:off x="838080" y="1905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2"/>
          <p:cNvSpPr/>
          <p:nvPr/>
        </p:nvSpPr>
        <p:spPr>
          <a:xfrm rot="16200000">
            <a:off x="1903320" y="17514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3"/>
          <p:cNvSpPr/>
          <p:nvPr/>
        </p:nvSpPr>
        <p:spPr>
          <a:xfrm flipV="1" rot="5400000">
            <a:off x="3352680" y="114228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4"/>
          <p:cNvSpPr/>
          <p:nvPr/>
        </p:nvSpPr>
        <p:spPr>
          <a:xfrm flipV="1" rot="5400000">
            <a:off x="487692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5"/>
          <p:cNvSpPr/>
          <p:nvPr/>
        </p:nvSpPr>
        <p:spPr>
          <a:xfrm flipV="1" rot="5400000">
            <a:off x="351648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6"/>
          <p:cNvSpPr/>
          <p:nvPr/>
        </p:nvSpPr>
        <p:spPr>
          <a:xfrm flipV="1" rot="5400000">
            <a:off x="4038480" y="22093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7"/>
          <p:cNvSpPr/>
          <p:nvPr/>
        </p:nvSpPr>
        <p:spPr>
          <a:xfrm flipV="1" rot="5400000">
            <a:off x="4038480" y="12186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38"/>
          <p:cNvSpPr/>
          <p:nvPr/>
        </p:nvSpPr>
        <p:spPr>
          <a:xfrm>
            <a:off x="1828800" y="2209680"/>
            <a:ext cx="2209680" cy="7632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39"/>
          <p:cNvSpPr/>
          <p:nvPr/>
        </p:nvSpPr>
        <p:spPr>
          <a:xfrm flipV="1">
            <a:off x="1828800" y="1676160"/>
            <a:ext cx="1676160" cy="53352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40"/>
          <p:cNvSpPr/>
          <p:nvPr/>
        </p:nvSpPr>
        <p:spPr>
          <a:xfrm flipV="1">
            <a:off x="1828800" y="1295280"/>
            <a:ext cx="2209680" cy="9144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41"/>
          <p:cNvSpPr/>
          <p:nvPr/>
        </p:nvSpPr>
        <p:spPr>
          <a:xfrm flipV="1">
            <a:off x="1828800" y="1676160"/>
            <a:ext cx="3047760" cy="53352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42"/>
          <p:cNvSpPr/>
          <p:nvPr/>
        </p:nvSpPr>
        <p:spPr>
          <a:xfrm>
            <a:off x="1981080" y="1828800"/>
            <a:ext cx="2057400" cy="4572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43"/>
          <p:cNvSpPr/>
          <p:nvPr/>
        </p:nvSpPr>
        <p:spPr>
          <a:xfrm flipV="1">
            <a:off x="1981080" y="1676160"/>
            <a:ext cx="1523880" cy="15264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44"/>
          <p:cNvSpPr/>
          <p:nvPr/>
        </p:nvSpPr>
        <p:spPr>
          <a:xfrm flipV="1">
            <a:off x="1981080" y="1295280"/>
            <a:ext cx="2057400" cy="53352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45"/>
          <p:cNvSpPr/>
          <p:nvPr/>
        </p:nvSpPr>
        <p:spPr>
          <a:xfrm flipV="1">
            <a:off x="1981080" y="1676160"/>
            <a:ext cx="2895480" cy="15264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46"/>
          <p:cNvSpPr/>
          <p:nvPr/>
        </p:nvSpPr>
        <p:spPr>
          <a:xfrm>
            <a:off x="914400" y="1904760"/>
            <a:ext cx="3124080" cy="38124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47"/>
          <p:cNvSpPr/>
          <p:nvPr/>
        </p:nvSpPr>
        <p:spPr>
          <a:xfrm flipV="1">
            <a:off x="914400" y="1676160"/>
            <a:ext cx="3962160" cy="2286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48"/>
          <p:cNvSpPr/>
          <p:nvPr/>
        </p:nvSpPr>
        <p:spPr>
          <a:xfrm flipV="1">
            <a:off x="914400" y="1295280"/>
            <a:ext cx="3124080" cy="60948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49"/>
          <p:cNvSpPr/>
          <p:nvPr/>
        </p:nvSpPr>
        <p:spPr>
          <a:xfrm flipV="1">
            <a:off x="914400" y="1676160"/>
            <a:ext cx="2590560" cy="2286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50"/>
          <p:cNvSpPr/>
          <p:nvPr/>
        </p:nvSpPr>
        <p:spPr>
          <a:xfrm>
            <a:off x="1752480" y="1447560"/>
            <a:ext cx="2286000" cy="83844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51"/>
          <p:cNvSpPr/>
          <p:nvPr/>
        </p:nvSpPr>
        <p:spPr>
          <a:xfrm>
            <a:off x="1752480" y="1447560"/>
            <a:ext cx="1752480" cy="2286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52"/>
          <p:cNvSpPr/>
          <p:nvPr/>
        </p:nvSpPr>
        <p:spPr>
          <a:xfrm flipV="1">
            <a:off x="1752480" y="1295280"/>
            <a:ext cx="2286000" cy="15228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53"/>
          <p:cNvSpPr/>
          <p:nvPr/>
        </p:nvSpPr>
        <p:spPr>
          <a:xfrm>
            <a:off x="1752480" y="1447560"/>
            <a:ext cx="3124080" cy="228600"/>
          </a:xfrm>
          <a:prstGeom prst="line">
            <a:avLst/>
          </a:prstGeom>
          <a:ln w="648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4"/>
          <p:cNvSpPr/>
          <p:nvPr/>
        </p:nvSpPr>
        <p:spPr>
          <a:xfrm>
            <a:off x="594360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5" name="CustomShape 55"/>
          <p:cNvSpPr/>
          <p:nvPr/>
        </p:nvSpPr>
        <p:spPr>
          <a:xfrm>
            <a:off x="380880" y="3200400"/>
            <a:ext cx="5790960" cy="312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Distance Between Centroids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driven by an objective function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Ward’s Method uses squared error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 1"/>
          <p:cNvSpPr/>
          <p:nvPr/>
        </p:nvSpPr>
        <p:spPr>
          <a:xfrm>
            <a:off x="1371600" y="1981080"/>
            <a:ext cx="2895480" cy="0"/>
          </a:xfrm>
          <a:prstGeom prst="line">
            <a:avLst/>
          </a:prstGeom>
          <a:ln w="2556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"/>
          <p:cNvSpPr/>
          <p:nvPr/>
        </p:nvSpPr>
        <p:spPr>
          <a:xfrm rot="16200000">
            <a:off x="462600" y="1289880"/>
            <a:ext cx="1828440" cy="1382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TextShape 3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Define Inter-Cluster Similarity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TextShape 4"/>
          <p:cNvSpPr txBox="1"/>
          <p:nvPr/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0" name="Group 5"/>
          <p:cNvGrpSpPr/>
          <p:nvPr/>
        </p:nvGrpSpPr>
        <p:grpSpPr>
          <a:xfrm>
            <a:off x="5486400" y="1066680"/>
            <a:ext cx="3428640" cy="3462120"/>
            <a:chOff x="5486400" y="1066680"/>
            <a:chExt cx="3428640" cy="3462120"/>
          </a:xfrm>
        </p:grpSpPr>
        <p:sp>
          <p:nvSpPr>
            <p:cNvPr id="481" name="Line 6"/>
            <p:cNvSpPr/>
            <p:nvPr/>
          </p:nvSpPr>
          <p:spPr>
            <a:xfrm>
              <a:off x="58672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Line 7"/>
            <p:cNvSpPr/>
            <p:nvPr/>
          </p:nvSpPr>
          <p:spPr>
            <a:xfrm>
              <a:off x="5562360" y="13716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Line 8"/>
            <p:cNvSpPr/>
            <p:nvPr/>
          </p:nvSpPr>
          <p:spPr>
            <a:xfrm>
              <a:off x="636876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Line 9"/>
            <p:cNvSpPr/>
            <p:nvPr/>
          </p:nvSpPr>
          <p:spPr>
            <a:xfrm>
              <a:off x="687204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Line 10"/>
            <p:cNvSpPr/>
            <p:nvPr/>
          </p:nvSpPr>
          <p:spPr>
            <a:xfrm>
              <a:off x="737532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Line 11"/>
            <p:cNvSpPr/>
            <p:nvPr/>
          </p:nvSpPr>
          <p:spPr>
            <a:xfrm>
              <a:off x="787860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Line 12"/>
            <p:cNvSpPr/>
            <p:nvPr/>
          </p:nvSpPr>
          <p:spPr>
            <a:xfrm>
              <a:off x="8381880" y="1066680"/>
              <a:ext cx="0" cy="26668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Line 13"/>
            <p:cNvSpPr/>
            <p:nvPr/>
          </p:nvSpPr>
          <p:spPr>
            <a:xfrm>
              <a:off x="5562360" y="178272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Line 14"/>
            <p:cNvSpPr/>
            <p:nvPr/>
          </p:nvSpPr>
          <p:spPr>
            <a:xfrm>
              <a:off x="5562360" y="219384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Line 15"/>
            <p:cNvSpPr/>
            <p:nvPr/>
          </p:nvSpPr>
          <p:spPr>
            <a:xfrm>
              <a:off x="5562360" y="260496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Line 16"/>
            <p:cNvSpPr/>
            <p:nvPr/>
          </p:nvSpPr>
          <p:spPr>
            <a:xfrm>
              <a:off x="5562360" y="301608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Line 17"/>
            <p:cNvSpPr/>
            <p:nvPr/>
          </p:nvSpPr>
          <p:spPr>
            <a:xfrm>
              <a:off x="5562360" y="3429000"/>
              <a:ext cx="2971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18"/>
            <p:cNvSpPr/>
            <p:nvPr/>
          </p:nvSpPr>
          <p:spPr>
            <a:xfrm>
              <a:off x="5486400" y="14479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4" name="CustomShape 19"/>
            <p:cNvSpPr/>
            <p:nvPr/>
          </p:nvSpPr>
          <p:spPr>
            <a:xfrm>
              <a:off x="5486400" y="22860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5" name="CustomShape 20"/>
            <p:cNvSpPr/>
            <p:nvPr/>
          </p:nvSpPr>
          <p:spPr>
            <a:xfrm>
              <a:off x="5486400" y="31240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6" name="CustomShape 21"/>
            <p:cNvSpPr/>
            <p:nvPr/>
          </p:nvSpPr>
          <p:spPr>
            <a:xfrm>
              <a:off x="5486400" y="274320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7" name="CustomShape 22"/>
            <p:cNvSpPr/>
            <p:nvPr/>
          </p:nvSpPr>
          <p:spPr>
            <a:xfrm>
              <a:off x="5486400" y="190512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8" name="CustomShape 23"/>
            <p:cNvSpPr/>
            <p:nvPr/>
          </p:nvSpPr>
          <p:spPr>
            <a:xfrm>
              <a:off x="59436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99" name="CustomShape 24"/>
            <p:cNvSpPr/>
            <p:nvPr/>
          </p:nvSpPr>
          <p:spPr>
            <a:xfrm>
              <a:off x="640080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0" name="CustomShape 25"/>
            <p:cNvSpPr/>
            <p:nvPr/>
          </p:nvSpPr>
          <p:spPr>
            <a:xfrm>
              <a:off x="69343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1" name="CustomShape 26"/>
            <p:cNvSpPr/>
            <p:nvPr/>
          </p:nvSpPr>
          <p:spPr>
            <a:xfrm>
              <a:off x="746748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2" name="CustomShape 27"/>
            <p:cNvSpPr/>
            <p:nvPr/>
          </p:nvSpPr>
          <p:spPr>
            <a:xfrm>
              <a:off x="7848720" y="1066680"/>
              <a:ext cx="5331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03" name="CustomShape 28"/>
            <p:cNvSpPr/>
            <p:nvPr/>
          </p:nvSpPr>
          <p:spPr>
            <a:xfrm>
              <a:off x="8381880" y="1066680"/>
              <a:ext cx="53316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04" name="CustomShape 29"/>
            <p:cNvSpPr/>
            <p:nvPr/>
          </p:nvSpPr>
          <p:spPr>
            <a:xfrm>
              <a:off x="5638680" y="3505320"/>
              <a:ext cx="533160" cy="1023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505" name="CustomShape 30"/>
          <p:cNvSpPr/>
          <p:nvPr/>
        </p:nvSpPr>
        <p:spPr>
          <a:xfrm rot="16200000">
            <a:off x="1752480" y="2210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31"/>
          <p:cNvSpPr/>
          <p:nvPr/>
        </p:nvSpPr>
        <p:spPr>
          <a:xfrm rot="16200000">
            <a:off x="1676520" y="14479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2"/>
          <p:cNvSpPr/>
          <p:nvPr/>
        </p:nvSpPr>
        <p:spPr>
          <a:xfrm rot="16200000">
            <a:off x="838080" y="19051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3"/>
          <p:cNvSpPr/>
          <p:nvPr/>
        </p:nvSpPr>
        <p:spPr>
          <a:xfrm rot="16200000">
            <a:off x="1903320" y="17514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4"/>
          <p:cNvSpPr/>
          <p:nvPr/>
        </p:nvSpPr>
        <p:spPr>
          <a:xfrm flipV="1" rot="5400000">
            <a:off x="3352680" y="1142280"/>
            <a:ext cx="1828440" cy="16761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5"/>
          <p:cNvSpPr/>
          <p:nvPr/>
        </p:nvSpPr>
        <p:spPr>
          <a:xfrm flipV="1" rot="5400000">
            <a:off x="4876920" y="15998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6"/>
          <p:cNvSpPr/>
          <p:nvPr/>
        </p:nvSpPr>
        <p:spPr>
          <a:xfrm flipV="1" rot="5400000">
            <a:off x="3516480" y="159804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7"/>
          <p:cNvSpPr/>
          <p:nvPr/>
        </p:nvSpPr>
        <p:spPr>
          <a:xfrm flipV="1" rot="5400000">
            <a:off x="4038480" y="220932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8"/>
          <p:cNvSpPr/>
          <p:nvPr/>
        </p:nvSpPr>
        <p:spPr>
          <a:xfrm flipV="1" rot="5400000">
            <a:off x="4038480" y="1218600"/>
            <a:ext cx="75960" cy="759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9"/>
          <p:cNvSpPr/>
          <p:nvPr/>
        </p:nvSpPr>
        <p:spPr>
          <a:xfrm>
            <a:off x="594360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5" name="CustomShape 40"/>
          <p:cNvSpPr/>
          <p:nvPr/>
        </p:nvSpPr>
        <p:spPr>
          <a:xfrm>
            <a:off x="380880" y="3200400"/>
            <a:ext cx="5790960" cy="312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Distance Between Centroids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methods driven by an objective function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Ward’s Method uses squared error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6" name="CustomShape 41"/>
          <p:cNvSpPr/>
          <p:nvPr/>
        </p:nvSpPr>
        <p:spPr>
          <a:xfrm>
            <a:off x="1219320" y="1828800"/>
            <a:ext cx="2282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Symbol"/>
              </a:rPr>
              <a:t>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42"/>
          <p:cNvSpPr/>
          <p:nvPr/>
        </p:nvSpPr>
        <p:spPr>
          <a:xfrm>
            <a:off x="4114800" y="1828800"/>
            <a:ext cx="2282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Symbol"/>
              </a:rPr>
              <a:t>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Cluster Similarity: MIN or Single Link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Similarity of two clusters is based on the two most similar (closest) points in the different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Determined by one pair of points, i.e., by one link in the proximity graph.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5562000" y="3581280"/>
            <a:ext cx="2818080" cy="2560320"/>
            <a:chOff x="5562000" y="3581280"/>
            <a:chExt cx="2818080" cy="2560320"/>
          </a:xfrm>
        </p:grpSpPr>
        <p:sp>
          <p:nvSpPr>
            <p:cNvPr id="521" name="Line 4"/>
            <p:cNvSpPr/>
            <p:nvPr/>
          </p:nvSpPr>
          <p:spPr>
            <a:xfrm flipV="1">
              <a:off x="5688000" y="5113080"/>
              <a:ext cx="0" cy="636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5"/>
            <p:cNvSpPr/>
            <p:nvPr/>
          </p:nvSpPr>
          <p:spPr>
            <a:xfrm>
              <a:off x="5688000" y="5113080"/>
              <a:ext cx="7412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6"/>
            <p:cNvSpPr/>
            <p:nvPr/>
          </p:nvSpPr>
          <p:spPr>
            <a:xfrm>
              <a:off x="6429240" y="5113080"/>
              <a:ext cx="0" cy="636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7"/>
            <p:cNvSpPr/>
            <p:nvPr/>
          </p:nvSpPr>
          <p:spPr>
            <a:xfrm flipV="1">
              <a:off x="6132240" y="4728960"/>
              <a:ext cx="0" cy="3841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Line 8"/>
            <p:cNvSpPr/>
            <p:nvPr/>
          </p:nvSpPr>
          <p:spPr>
            <a:xfrm flipV="1">
              <a:off x="6132240" y="4601880"/>
              <a:ext cx="0" cy="1270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Line 9"/>
            <p:cNvSpPr/>
            <p:nvPr/>
          </p:nvSpPr>
          <p:spPr>
            <a:xfrm flipV="1">
              <a:off x="7468920" y="4857480"/>
              <a:ext cx="0" cy="892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Line 10"/>
            <p:cNvSpPr/>
            <p:nvPr/>
          </p:nvSpPr>
          <p:spPr>
            <a:xfrm>
              <a:off x="7468920" y="4857480"/>
              <a:ext cx="74160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Line 11"/>
            <p:cNvSpPr/>
            <p:nvPr/>
          </p:nvSpPr>
          <p:spPr>
            <a:xfrm>
              <a:off x="8210520" y="4857480"/>
              <a:ext cx="0" cy="892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Line 12"/>
            <p:cNvSpPr/>
            <p:nvPr/>
          </p:nvSpPr>
          <p:spPr>
            <a:xfrm flipV="1">
              <a:off x="7913520" y="4475160"/>
              <a:ext cx="0" cy="3823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Line 13"/>
            <p:cNvSpPr/>
            <p:nvPr/>
          </p:nvSpPr>
          <p:spPr>
            <a:xfrm flipV="1">
              <a:off x="7913520" y="4346280"/>
              <a:ext cx="0" cy="1288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Line 14"/>
            <p:cNvSpPr/>
            <p:nvPr/>
          </p:nvSpPr>
          <p:spPr>
            <a:xfrm flipV="1">
              <a:off x="6875280" y="4601880"/>
              <a:ext cx="0" cy="11480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Line 15"/>
            <p:cNvSpPr/>
            <p:nvPr/>
          </p:nvSpPr>
          <p:spPr>
            <a:xfrm>
              <a:off x="6132240" y="4601880"/>
              <a:ext cx="7430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Line 16"/>
            <p:cNvSpPr/>
            <p:nvPr/>
          </p:nvSpPr>
          <p:spPr>
            <a:xfrm flipV="1">
              <a:off x="6429240" y="4092480"/>
              <a:ext cx="0" cy="5094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Line 17"/>
            <p:cNvSpPr/>
            <p:nvPr/>
          </p:nvSpPr>
          <p:spPr>
            <a:xfrm>
              <a:off x="6429240" y="4092480"/>
              <a:ext cx="14842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Line 18"/>
            <p:cNvSpPr/>
            <p:nvPr/>
          </p:nvSpPr>
          <p:spPr>
            <a:xfrm>
              <a:off x="7913520" y="4092480"/>
              <a:ext cx="0" cy="3826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Line 19"/>
            <p:cNvSpPr/>
            <p:nvPr/>
          </p:nvSpPr>
          <p:spPr>
            <a:xfrm flipV="1">
              <a:off x="7172280" y="3581280"/>
              <a:ext cx="0" cy="511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0"/>
            <p:cNvSpPr/>
            <p:nvPr/>
          </p:nvSpPr>
          <p:spPr>
            <a:xfrm>
              <a:off x="5562000" y="577692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8" name="CustomShape 21"/>
            <p:cNvSpPr/>
            <p:nvPr/>
          </p:nvSpPr>
          <p:spPr>
            <a:xfrm>
              <a:off x="6303600" y="577692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9" name="CustomShape 22"/>
            <p:cNvSpPr/>
            <p:nvPr/>
          </p:nvSpPr>
          <p:spPr>
            <a:xfrm>
              <a:off x="6749640" y="577692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40" name="CustomShape 23"/>
            <p:cNvSpPr/>
            <p:nvPr/>
          </p:nvSpPr>
          <p:spPr>
            <a:xfrm>
              <a:off x="7343280" y="577692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41" name="CustomShape 24"/>
            <p:cNvSpPr/>
            <p:nvPr/>
          </p:nvSpPr>
          <p:spPr>
            <a:xfrm>
              <a:off x="8084520" y="577692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304920" y="3886200"/>
            <a:ext cx="4076640" cy="213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Hierarchical Clustering: MIN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914400" y="5715000"/>
            <a:ext cx="33523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Clusters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5791320" y="5715000"/>
            <a:ext cx="228564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Dendrogram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46" name="Group 4"/>
          <p:cNvGrpSpPr/>
          <p:nvPr/>
        </p:nvGrpSpPr>
        <p:grpSpPr>
          <a:xfrm>
            <a:off x="747720" y="1773360"/>
            <a:ext cx="3115080" cy="2745360"/>
            <a:chOff x="747720" y="1773360"/>
            <a:chExt cx="3115080" cy="2745360"/>
          </a:xfrm>
        </p:grpSpPr>
        <p:sp>
          <p:nvSpPr>
            <p:cNvPr id="547" name="CustomShape 5"/>
            <p:cNvSpPr/>
            <p:nvPr/>
          </p:nvSpPr>
          <p:spPr>
            <a:xfrm>
              <a:off x="1701720" y="2873520"/>
              <a:ext cx="140760" cy="137880"/>
            </a:xfrm>
            <a:custGeom>
              <a:avLst/>
              <a:gdLst/>
              <a:ahLst/>
              <a:rect l="l" t="t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6"/>
            <p:cNvSpPr/>
            <p:nvPr/>
          </p:nvSpPr>
          <p:spPr>
            <a:xfrm>
              <a:off x="3006720" y="1855800"/>
              <a:ext cx="140760" cy="136080"/>
            </a:xfrm>
            <a:custGeom>
              <a:avLst/>
              <a:gdLst/>
              <a:ahLst/>
              <a:rect l="l" t="t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7"/>
            <p:cNvSpPr/>
            <p:nvPr/>
          </p:nvSpPr>
          <p:spPr>
            <a:xfrm>
              <a:off x="2055960" y="4259160"/>
              <a:ext cx="140760" cy="13932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8"/>
            <p:cNvSpPr/>
            <p:nvPr/>
          </p:nvSpPr>
          <p:spPr>
            <a:xfrm>
              <a:off x="747720" y="2671920"/>
              <a:ext cx="139320" cy="13932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9"/>
            <p:cNvSpPr/>
            <p:nvPr/>
          </p:nvSpPr>
          <p:spPr>
            <a:xfrm>
              <a:off x="2622600" y="3360600"/>
              <a:ext cx="139320" cy="13932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0"/>
            <p:cNvSpPr/>
            <p:nvPr/>
          </p:nvSpPr>
          <p:spPr>
            <a:xfrm>
              <a:off x="3387600" y="3456000"/>
              <a:ext cx="140760" cy="140760"/>
            </a:xfrm>
            <a:custGeom>
              <a:avLst/>
              <a:gdLst/>
              <a:ah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1"/>
            <p:cNvSpPr/>
            <p:nvPr/>
          </p:nvSpPr>
          <p:spPr>
            <a:xfrm>
              <a:off x="3285360" y="177336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54" name="CustomShape 12"/>
            <p:cNvSpPr/>
            <p:nvPr/>
          </p:nvSpPr>
          <p:spPr>
            <a:xfrm>
              <a:off x="2053440" y="280044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55" name="CustomShape 13"/>
            <p:cNvSpPr/>
            <p:nvPr/>
          </p:nvSpPr>
          <p:spPr>
            <a:xfrm>
              <a:off x="2932920" y="328464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56" name="CustomShape 14"/>
            <p:cNvSpPr/>
            <p:nvPr/>
          </p:nvSpPr>
          <p:spPr>
            <a:xfrm>
              <a:off x="2316960" y="418320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57" name="CustomShape 15"/>
            <p:cNvSpPr/>
            <p:nvPr/>
          </p:nvSpPr>
          <p:spPr>
            <a:xfrm>
              <a:off x="1088280" y="258120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58" name="CustomShape 16"/>
            <p:cNvSpPr/>
            <p:nvPr/>
          </p:nvSpPr>
          <p:spPr>
            <a:xfrm>
              <a:off x="3721680" y="3373560"/>
              <a:ext cx="1411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559" name="Group 17"/>
          <p:cNvGrpSpPr/>
          <p:nvPr/>
        </p:nvGrpSpPr>
        <p:grpSpPr>
          <a:xfrm>
            <a:off x="2495520" y="2863800"/>
            <a:ext cx="1423800" cy="914040"/>
            <a:chOff x="2495520" y="2863800"/>
            <a:chExt cx="1423800" cy="914040"/>
          </a:xfrm>
        </p:grpSpPr>
        <p:sp>
          <p:nvSpPr>
            <p:cNvPr id="560" name="CustomShape 18"/>
            <p:cNvSpPr/>
            <p:nvPr/>
          </p:nvSpPr>
          <p:spPr>
            <a:xfrm>
              <a:off x="2495520" y="3182760"/>
              <a:ext cx="1423800" cy="595080"/>
            </a:xfrm>
            <a:custGeom>
              <a:avLst/>
              <a:gdLst/>
              <a:ahLst/>
              <a:rect l="l" t="t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9"/>
            <p:cNvSpPr/>
            <p:nvPr/>
          </p:nvSpPr>
          <p:spPr>
            <a:xfrm>
              <a:off x="3160440" y="2863800"/>
              <a:ext cx="1429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562" name="Group 20"/>
          <p:cNvGrpSpPr/>
          <p:nvPr/>
        </p:nvGrpSpPr>
        <p:grpSpPr>
          <a:xfrm>
            <a:off x="527040" y="2489040"/>
            <a:ext cx="1734840" cy="1104120"/>
            <a:chOff x="527040" y="2489040"/>
            <a:chExt cx="1734840" cy="1104120"/>
          </a:xfrm>
        </p:grpSpPr>
        <p:sp>
          <p:nvSpPr>
            <p:cNvPr id="563" name="CustomShape 21"/>
            <p:cNvSpPr/>
            <p:nvPr/>
          </p:nvSpPr>
          <p:spPr>
            <a:xfrm>
              <a:off x="527040" y="2489040"/>
              <a:ext cx="1734840" cy="788760"/>
            </a:xfrm>
            <a:custGeom>
              <a:avLst/>
              <a:gdLst/>
              <a:ahLst/>
              <a:rect l="l" t="t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22"/>
            <p:cNvSpPr/>
            <p:nvPr/>
          </p:nvSpPr>
          <p:spPr>
            <a:xfrm>
              <a:off x="1580760" y="3257640"/>
              <a:ext cx="1429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565" name="Group 23"/>
          <p:cNvGrpSpPr/>
          <p:nvPr/>
        </p:nvGrpSpPr>
        <p:grpSpPr>
          <a:xfrm>
            <a:off x="444600" y="2071800"/>
            <a:ext cx="3674880" cy="2096640"/>
            <a:chOff x="444600" y="2071800"/>
            <a:chExt cx="3674880" cy="2096640"/>
          </a:xfrm>
        </p:grpSpPr>
        <p:sp>
          <p:nvSpPr>
            <p:cNvPr id="566" name="CustomShape 24"/>
            <p:cNvSpPr/>
            <p:nvPr/>
          </p:nvSpPr>
          <p:spPr>
            <a:xfrm>
              <a:off x="444600" y="2085840"/>
              <a:ext cx="3674880" cy="2082600"/>
            </a:xfrm>
            <a:custGeom>
              <a:avLst/>
              <a:gdLst/>
              <a:ahLst/>
              <a:rect l="l" t="t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25"/>
            <p:cNvSpPr/>
            <p:nvPr/>
          </p:nvSpPr>
          <p:spPr>
            <a:xfrm>
              <a:off x="2280960" y="2071800"/>
              <a:ext cx="1429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568" name="Group 26"/>
          <p:cNvGrpSpPr/>
          <p:nvPr/>
        </p:nvGrpSpPr>
        <p:grpSpPr>
          <a:xfrm>
            <a:off x="382680" y="1951200"/>
            <a:ext cx="3795480" cy="2868840"/>
            <a:chOff x="382680" y="1951200"/>
            <a:chExt cx="3795480" cy="2868840"/>
          </a:xfrm>
        </p:grpSpPr>
        <p:sp>
          <p:nvSpPr>
            <p:cNvPr id="569" name="CustomShape 27"/>
            <p:cNvSpPr/>
            <p:nvPr/>
          </p:nvSpPr>
          <p:spPr>
            <a:xfrm>
              <a:off x="382680" y="1951200"/>
              <a:ext cx="3795480" cy="2557080"/>
            </a:xfrm>
            <a:custGeom>
              <a:avLst/>
              <a:gdLst/>
              <a:ahLst/>
              <a:rect l="l" t="t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28"/>
            <p:cNvSpPr/>
            <p:nvPr/>
          </p:nvSpPr>
          <p:spPr>
            <a:xfrm>
              <a:off x="2041200" y="4484520"/>
              <a:ext cx="1429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2200" spc="-1" strike="noStrike">
                <a:latin typeface="Arial"/>
              </a:endParaRPr>
            </a:p>
          </p:txBody>
        </p:sp>
      </p:grpSp>
      <p:grpSp>
        <p:nvGrpSpPr>
          <p:cNvPr id="571" name="Group 29"/>
          <p:cNvGrpSpPr/>
          <p:nvPr/>
        </p:nvGrpSpPr>
        <p:grpSpPr>
          <a:xfrm>
            <a:off x="307800" y="1547640"/>
            <a:ext cx="4003200" cy="3530520"/>
            <a:chOff x="307800" y="1547640"/>
            <a:chExt cx="4003200" cy="3530520"/>
          </a:xfrm>
        </p:grpSpPr>
        <p:sp>
          <p:nvSpPr>
            <p:cNvPr id="572" name="CustomShape 30"/>
            <p:cNvSpPr/>
            <p:nvPr/>
          </p:nvSpPr>
          <p:spPr>
            <a:xfrm>
              <a:off x="3468240" y="1547640"/>
              <a:ext cx="142920" cy="33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573" name="CustomShape 31"/>
            <p:cNvSpPr/>
            <p:nvPr/>
          </p:nvSpPr>
          <p:spPr>
            <a:xfrm>
              <a:off x="307800" y="1568520"/>
              <a:ext cx="4003200" cy="3509640"/>
            </a:xfrm>
            <a:custGeom>
              <a:avLst/>
              <a:gdLst/>
              <a:ahLst/>
              <a:rect l="l" t="t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74" name="Picture 33" descr=""/>
          <p:cNvPicPr/>
          <p:nvPr/>
        </p:nvPicPr>
        <p:blipFill>
          <a:blip r:embed="rId1"/>
          <a:stretch/>
        </p:blipFill>
        <p:spPr>
          <a:xfrm>
            <a:off x="4572000" y="2209680"/>
            <a:ext cx="4387320" cy="2742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2" descr="The great ape phylogenetic tree."/>
          <p:cNvPicPr/>
          <p:nvPr/>
        </p:nvPicPr>
        <p:blipFill>
          <a:blip r:embed="rId1"/>
          <a:stretch/>
        </p:blipFill>
        <p:spPr>
          <a:xfrm>
            <a:off x="1600200" y="1752480"/>
            <a:ext cx="6194160" cy="46659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52280" y="6473880"/>
            <a:ext cx="8762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http://orangutan.org/orangutan-genome-part-1-the-quest-for-leakeys-ancestral-great-ape/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Strength of MIN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1066680" y="4267080"/>
            <a:ext cx="2895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77" name="Group 3"/>
          <p:cNvGrpSpPr/>
          <p:nvPr/>
        </p:nvGrpSpPr>
        <p:grpSpPr>
          <a:xfrm>
            <a:off x="4876920" y="1981080"/>
            <a:ext cx="4103280" cy="2650680"/>
            <a:chOff x="4876920" y="1981080"/>
            <a:chExt cx="4103280" cy="2650680"/>
          </a:xfrm>
        </p:grpSpPr>
        <p:sp>
          <p:nvSpPr>
            <p:cNvPr id="578" name="CustomShape 4"/>
            <p:cNvSpPr/>
            <p:nvPr/>
          </p:nvSpPr>
          <p:spPr>
            <a:xfrm>
              <a:off x="5410080" y="4267080"/>
              <a:ext cx="236196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Two Clusters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579" name="Picture 6" descr=""/>
            <p:cNvPicPr/>
            <p:nvPr/>
          </p:nvPicPr>
          <p:blipFill>
            <a:blip r:embed="rId1"/>
            <a:srcRect l="8928" t="0" r="7142" b="0"/>
            <a:stretch/>
          </p:blipFill>
          <p:spPr>
            <a:xfrm>
              <a:off x="4876920" y="1981080"/>
              <a:ext cx="4103280" cy="2095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580" name="Picture 7" descr=""/>
          <p:cNvPicPr/>
          <p:nvPr/>
        </p:nvPicPr>
        <p:blipFill>
          <a:blip r:embed="rId2"/>
          <a:srcRect l="8928" t="0" r="5357" b="0"/>
          <a:stretch/>
        </p:blipFill>
        <p:spPr>
          <a:xfrm>
            <a:off x="152280" y="1981080"/>
            <a:ext cx="4185720" cy="2091960"/>
          </a:xfrm>
          <a:prstGeom prst="rect">
            <a:avLst/>
          </a:prstGeom>
          <a:ln w="12600">
            <a:noFill/>
          </a:ln>
        </p:spPr>
      </p:pic>
      <p:sp>
        <p:nvSpPr>
          <p:cNvPr id="581" name="CustomShape 5"/>
          <p:cNvSpPr/>
          <p:nvPr/>
        </p:nvSpPr>
        <p:spPr>
          <a:xfrm>
            <a:off x="609480" y="5576760"/>
            <a:ext cx="6324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handle non-elliptical shapes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Limitations of MIN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1066680" y="4724280"/>
            <a:ext cx="2895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84" name="Picture 4" descr=""/>
          <p:cNvPicPr/>
          <p:nvPr/>
        </p:nvPicPr>
        <p:blipFill>
          <a:blip r:embed="rId1"/>
          <a:stretch/>
        </p:blipFill>
        <p:spPr>
          <a:xfrm>
            <a:off x="0" y="1523880"/>
            <a:ext cx="4268520" cy="3200040"/>
          </a:xfrm>
          <a:prstGeom prst="rect">
            <a:avLst/>
          </a:prstGeom>
          <a:ln w="12600">
            <a:noFill/>
          </a:ln>
        </p:spPr>
      </p:pic>
      <p:grpSp>
        <p:nvGrpSpPr>
          <p:cNvPr id="585" name="Group 3"/>
          <p:cNvGrpSpPr/>
          <p:nvPr/>
        </p:nvGrpSpPr>
        <p:grpSpPr>
          <a:xfrm>
            <a:off x="4265640" y="1523880"/>
            <a:ext cx="4268520" cy="3565080"/>
            <a:chOff x="4265640" y="1523880"/>
            <a:chExt cx="4268520" cy="3565080"/>
          </a:xfrm>
        </p:grpSpPr>
        <p:sp>
          <p:nvSpPr>
            <p:cNvPr id="586" name="CustomShape 4"/>
            <p:cNvSpPr/>
            <p:nvPr/>
          </p:nvSpPr>
          <p:spPr>
            <a:xfrm>
              <a:off x="5180040" y="4724280"/>
              <a:ext cx="289512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Two Clusters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587" name="Picture 7" descr=""/>
            <p:cNvPicPr/>
            <p:nvPr/>
          </p:nvPicPr>
          <p:blipFill>
            <a:blip r:embed="rId2"/>
            <a:stretch/>
          </p:blipFill>
          <p:spPr>
            <a:xfrm>
              <a:off x="4265640" y="1523880"/>
              <a:ext cx="4268520" cy="320004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588" name="CustomShape 5"/>
          <p:cNvSpPr/>
          <p:nvPr/>
        </p:nvSpPr>
        <p:spPr>
          <a:xfrm>
            <a:off x="609480" y="5576760"/>
            <a:ext cx="6324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Sensitive to noise and outliers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Cluster Similarity: MAX or Complete Linkage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Similarity of two clusters is based on the two least similar (most distant) points in the different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Determined by all pairs of points in the two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91" name="Group 3"/>
          <p:cNvGrpSpPr/>
          <p:nvPr/>
        </p:nvGrpSpPr>
        <p:grpSpPr>
          <a:xfrm>
            <a:off x="5716080" y="3429000"/>
            <a:ext cx="2595960" cy="2665080"/>
            <a:chOff x="5716080" y="3429000"/>
            <a:chExt cx="2595960" cy="2665080"/>
          </a:xfrm>
        </p:grpSpPr>
        <p:sp>
          <p:nvSpPr>
            <p:cNvPr id="592" name="Line 4"/>
            <p:cNvSpPr/>
            <p:nvPr/>
          </p:nvSpPr>
          <p:spPr>
            <a:xfrm flipV="1">
              <a:off x="8140680" y="5029200"/>
              <a:ext cx="0" cy="666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Line 5"/>
            <p:cNvSpPr/>
            <p:nvPr/>
          </p:nvSpPr>
          <p:spPr>
            <a:xfrm>
              <a:off x="7464240" y="5029200"/>
              <a:ext cx="676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Line 6"/>
            <p:cNvSpPr/>
            <p:nvPr/>
          </p:nvSpPr>
          <p:spPr>
            <a:xfrm>
              <a:off x="7464240" y="5029200"/>
              <a:ext cx="0" cy="666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Line 7"/>
            <p:cNvSpPr/>
            <p:nvPr/>
          </p:nvSpPr>
          <p:spPr>
            <a:xfrm flipV="1">
              <a:off x="7735680" y="4628880"/>
              <a:ext cx="0" cy="4003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Line 8"/>
            <p:cNvSpPr/>
            <p:nvPr/>
          </p:nvSpPr>
          <p:spPr>
            <a:xfrm flipV="1">
              <a:off x="7735680" y="4495680"/>
              <a:ext cx="0" cy="133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Line 9"/>
            <p:cNvSpPr/>
            <p:nvPr/>
          </p:nvSpPr>
          <p:spPr>
            <a:xfrm flipV="1">
              <a:off x="6518160" y="5162400"/>
              <a:ext cx="0" cy="533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Line 10"/>
            <p:cNvSpPr/>
            <p:nvPr/>
          </p:nvSpPr>
          <p:spPr>
            <a:xfrm>
              <a:off x="5840280" y="5162400"/>
              <a:ext cx="6778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Line 11"/>
            <p:cNvSpPr/>
            <p:nvPr/>
          </p:nvSpPr>
          <p:spPr>
            <a:xfrm>
              <a:off x="5840280" y="5162400"/>
              <a:ext cx="0" cy="533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Line 12"/>
            <p:cNvSpPr/>
            <p:nvPr/>
          </p:nvSpPr>
          <p:spPr>
            <a:xfrm flipV="1">
              <a:off x="6111720" y="4362120"/>
              <a:ext cx="0" cy="8002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Line 13"/>
            <p:cNvSpPr/>
            <p:nvPr/>
          </p:nvSpPr>
          <p:spPr>
            <a:xfrm flipV="1">
              <a:off x="6111720" y="4228920"/>
              <a:ext cx="0" cy="133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Line 14"/>
            <p:cNvSpPr/>
            <p:nvPr/>
          </p:nvSpPr>
          <p:spPr>
            <a:xfrm flipV="1">
              <a:off x="7057800" y="4495680"/>
              <a:ext cx="0" cy="12002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Line 15"/>
            <p:cNvSpPr/>
            <p:nvPr/>
          </p:nvSpPr>
          <p:spPr>
            <a:xfrm>
              <a:off x="7057800" y="4495680"/>
              <a:ext cx="67788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Line 16"/>
            <p:cNvSpPr/>
            <p:nvPr/>
          </p:nvSpPr>
          <p:spPr>
            <a:xfrm flipV="1">
              <a:off x="7464240" y="3962160"/>
              <a:ext cx="0" cy="533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Line 17"/>
            <p:cNvSpPr/>
            <p:nvPr/>
          </p:nvSpPr>
          <p:spPr>
            <a:xfrm>
              <a:off x="6111720" y="3962160"/>
              <a:ext cx="135252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Line 18"/>
            <p:cNvSpPr/>
            <p:nvPr/>
          </p:nvSpPr>
          <p:spPr>
            <a:xfrm>
              <a:off x="6111720" y="3962160"/>
              <a:ext cx="0" cy="3999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Line 19"/>
            <p:cNvSpPr/>
            <p:nvPr/>
          </p:nvSpPr>
          <p:spPr>
            <a:xfrm flipV="1">
              <a:off x="6787800" y="3429000"/>
              <a:ext cx="0" cy="533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20"/>
            <p:cNvSpPr/>
            <p:nvPr/>
          </p:nvSpPr>
          <p:spPr>
            <a:xfrm>
              <a:off x="5716080" y="57294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09" name="CustomShape 21"/>
            <p:cNvSpPr/>
            <p:nvPr/>
          </p:nvSpPr>
          <p:spPr>
            <a:xfrm>
              <a:off x="6392520" y="57294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10" name="CustomShape 22"/>
            <p:cNvSpPr/>
            <p:nvPr/>
          </p:nvSpPr>
          <p:spPr>
            <a:xfrm>
              <a:off x="6933600" y="57294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11" name="CustomShape 23"/>
            <p:cNvSpPr/>
            <p:nvPr/>
          </p:nvSpPr>
          <p:spPr>
            <a:xfrm>
              <a:off x="7341840" y="57294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12" name="CustomShape 24"/>
            <p:cNvSpPr/>
            <p:nvPr/>
          </p:nvSpPr>
          <p:spPr>
            <a:xfrm>
              <a:off x="8016480" y="57294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pic>
        <p:nvPicPr>
          <p:cNvPr id="613" name="" descr=""/>
          <p:cNvPicPr/>
          <p:nvPr/>
        </p:nvPicPr>
        <p:blipFill>
          <a:blip r:embed="rId1"/>
          <a:stretch/>
        </p:blipFill>
        <p:spPr>
          <a:xfrm>
            <a:off x="228600" y="3556080"/>
            <a:ext cx="4343400" cy="245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Hierarchical Clustering: MAX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1098720" y="5348160"/>
            <a:ext cx="33523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Clusters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5670720" y="5348160"/>
            <a:ext cx="179676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Dendrogram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17" name="Picture 5" descr=""/>
          <p:cNvPicPr/>
          <p:nvPr/>
        </p:nvPicPr>
        <p:blipFill>
          <a:blip r:embed="rId1"/>
          <a:stretch/>
        </p:blipFill>
        <p:spPr>
          <a:xfrm>
            <a:off x="4680000" y="2133720"/>
            <a:ext cx="4387320" cy="2742840"/>
          </a:xfrm>
          <a:prstGeom prst="rect">
            <a:avLst/>
          </a:prstGeom>
          <a:ln w="12600">
            <a:noFill/>
          </a:ln>
        </p:spPr>
      </p:pic>
      <p:grpSp>
        <p:nvGrpSpPr>
          <p:cNvPr id="618" name="Group 4"/>
          <p:cNvGrpSpPr/>
          <p:nvPr/>
        </p:nvGrpSpPr>
        <p:grpSpPr>
          <a:xfrm>
            <a:off x="792000" y="1824120"/>
            <a:ext cx="2999160" cy="2687400"/>
            <a:chOff x="792000" y="1824120"/>
            <a:chExt cx="2999160" cy="2687400"/>
          </a:xfrm>
        </p:grpSpPr>
        <p:sp>
          <p:nvSpPr>
            <p:cNvPr id="619" name="CustomShape 5"/>
            <p:cNvSpPr/>
            <p:nvPr/>
          </p:nvSpPr>
          <p:spPr>
            <a:xfrm>
              <a:off x="1730520" y="290520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6"/>
            <p:cNvSpPr/>
            <p:nvPr/>
          </p:nvSpPr>
          <p:spPr>
            <a:xfrm>
              <a:off x="3013200" y="190512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7"/>
            <p:cNvSpPr/>
            <p:nvPr/>
          </p:nvSpPr>
          <p:spPr>
            <a:xfrm>
              <a:off x="2077920" y="426564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8"/>
            <p:cNvSpPr/>
            <p:nvPr/>
          </p:nvSpPr>
          <p:spPr>
            <a:xfrm>
              <a:off x="792000" y="270684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9"/>
            <p:cNvSpPr/>
            <p:nvPr/>
          </p:nvSpPr>
          <p:spPr>
            <a:xfrm>
              <a:off x="2635200" y="338292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0"/>
            <p:cNvSpPr/>
            <p:nvPr/>
          </p:nvSpPr>
          <p:spPr>
            <a:xfrm>
              <a:off x="3387600" y="3478320"/>
              <a:ext cx="137880" cy="13788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1"/>
            <p:cNvSpPr/>
            <p:nvPr/>
          </p:nvSpPr>
          <p:spPr>
            <a:xfrm>
              <a:off x="3184200" y="182412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26" name="CustomShape 12"/>
            <p:cNvSpPr/>
            <p:nvPr/>
          </p:nvSpPr>
          <p:spPr>
            <a:xfrm>
              <a:off x="1912680" y="281448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27" name="CustomShape 13"/>
            <p:cNvSpPr/>
            <p:nvPr/>
          </p:nvSpPr>
          <p:spPr>
            <a:xfrm>
              <a:off x="2881080" y="330984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28" name="CustomShape 14"/>
            <p:cNvSpPr/>
            <p:nvPr/>
          </p:nvSpPr>
          <p:spPr>
            <a:xfrm>
              <a:off x="2277720" y="419112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29" name="CustomShape 15"/>
            <p:cNvSpPr/>
            <p:nvPr/>
          </p:nvSpPr>
          <p:spPr>
            <a:xfrm>
              <a:off x="1004400" y="262260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30" name="CustomShape 16"/>
            <p:cNvSpPr/>
            <p:nvPr/>
          </p:nvSpPr>
          <p:spPr>
            <a:xfrm>
              <a:off x="3657240" y="3397320"/>
              <a:ext cx="13392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2100" spc="-1" strike="noStrike">
                <a:latin typeface="Arial"/>
              </a:endParaRPr>
            </a:p>
          </p:txBody>
        </p:sp>
      </p:grpSp>
      <p:grpSp>
        <p:nvGrpSpPr>
          <p:cNvPr id="631" name="Group 17"/>
          <p:cNvGrpSpPr/>
          <p:nvPr/>
        </p:nvGrpSpPr>
        <p:grpSpPr>
          <a:xfrm>
            <a:off x="2509920" y="3208320"/>
            <a:ext cx="1401480" cy="890280"/>
            <a:chOff x="2509920" y="3208320"/>
            <a:chExt cx="1401480" cy="890280"/>
          </a:xfrm>
        </p:grpSpPr>
        <p:sp>
          <p:nvSpPr>
            <p:cNvPr id="632" name="CustomShape 18"/>
            <p:cNvSpPr/>
            <p:nvPr/>
          </p:nvSpPr>
          <p:spPr>
            <a:xfrm>
              <a:off x="2509920" y="3208320"/>
              <a:ext cx="1401480" cy="585360"/>
            </a:xfrm>
            <a:custGeom>
              <a:avLst/>
              <a:gdLst/>
              <a:ahLst/>
              <a:rect l="l" t="t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19"/>
            <p:cNvSpPr/>
            <p:nvPr/>
          </p:nvSpPr>
          <p:spPr>
            <a:xfrm>
              <a:off x="3096000" y="3778200"/>
              <a:ext cx="13680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2100" spc="-1" strike="noStrike">
                <a:latin typeface="Arial"/>
              </a:endParaRPr>
            </a:p>
          </p:txBody>
        </p:sp>
      </p:grpSp>
      <p:grpSp>
        <p:nvGrpSpPr>
          <p:cNvPr id="634" name="Group 20"/>
          <p:cNvGrpSpPr/>
          <p:nvPr/>
        </p:nvGrpSpPr>
        <p:grpSpPr>
          <a:xfrm>
            <a:off x="704880" y="2249640"/>
            <a:ext cx="1579320" cy="888480"/>
            <a:chOff x="704880" y="2249640"/>
            <a:chExt cx="1579320" cy="888480"/>
          </a:xfrm>
        </p:grpSpPr>
        <p:sp>
          <p:nvSpPr>
            <p:cNvPr id="635" name="CustomShape 21"/>
            <p:cNvSpPr/>
            <p:nvPr/>
          </p:nvSpPr>
          <p:spPr>
            <a:xfrm>
              <a:off x="704880" y="2529000"/>
              <a:ext cx="1579320" cy="609120"/>
            </a:xfrm>
            <a:custGeom>
              <a:avLst/>
              <a:gdLst/>
              <a:ahLst/>
              <a:rect l="l" t="t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2"/>
            <p:cNvSpPr/>
            <p:nvPr/>
          </p:nvSpPr>
          <p:spPr>
            <a:xfrm>
              <a:off x="1543320" y="2249640"/>
              <a:ext cx="13680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2100" spc="-1" strike="noStrike">
                <a:latin typeface="Arial"/>
              </a:endParaRPr>
            </a:p>
          </p:txBody>
        </p:sp>
      </p:grpSp>
      <p:grpSp>
        <p:nvGrpSpPr>
          <p:cNvPr id="637" name="Group 23"/>
          <p:cNvGrpSpPr/>
          <p:nvPr/>
        </p:nvGrpSpPr>
        <p:grpSpPr>
          <a:xfrm>
            <a:off x="360360" y="1582560"/>
            <a:ext cx="3935160" cy="3487320"/>
            <a:chOff x="360360" y="1582560"/>
            <a:chExt cx="3935160" cy="3487320"/>
          </a:xfrm>
        </p:grpSpPr>
        <p:sp>
          <p:nvSpPr>
            <p:cNvPr id="638" name="CustomShape 24"/>
            <p:cNvSpPr/>
            <p:nvPr/>
          </p:nvSpPr>
          <p:spPr>
            <a:xfrm>
              <a:off x="4132440" y="2249640"/>
              <a:ext cx="13680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39" name="CustomShape 25"/>
            <p:cNvSpPr/>
            <p:nvPr/>
          </p:nvSpPr>
          <p:spPr>
            <a:xfrm>
              <a:off x="360360" y="1582560"/>
              <a:ext cx="3935160" cy="3487320"/>
            </a:xfrm>
            <a:custGeom>
              <a:avLst/>
              <a:gdLst/>
              <a:ahLst/>
              <a:rect l="l" t="t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0" name="Group 26"/>
          <p:cNvGrpSpPr/>
          <p:nvPr/>
        </p:nvGrpSpPr>
        <p:grpSpPr>
          <a:xfrm>
            <a:off x="1887840" y="2982960"/>
            <a:ext cx="2155320" cy="1652400"/>
            <a:chOff x="1887840" y="2982960"/>
            <a:chExt cx="2155320" cy="1652400"/>
          </a:xfrm>
        </p:grpSpPr>
        <p:sp>
          <p:nvSpPr>
            <p:cNvPr id="641" name="CustomShape 27"/>
            <p:cNvSpPr/>
            <p:nvPr/>
          </p:nvSpPr>
          <p:spPr>
            <a:xfrm>
              <a:off x="1887840" y="3606840"/>
              <a:ext cx="13680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42" name="CustomShape 28"/>
            <p:cNvSpPr/>
            <p:nvPr/>
          </p:nvSpPr>
          <p:spPr>
            <a:xfrm>
              <a:off x="1952640" y="2982960"/>
              <a:ext cx="2090520" cy="1652400"/>
            </a:xfrm>
            <a:custGeom>
              <a:avLst/>
              <a:gdLst/>
              <a:ahLst/>
              <a:rect l="l" t="t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3" name="Group 29"/>
          <p:cNvGrpSpPr/>
          <p:nvPr/>
        </p:nvGrpSpPr>
        <p:grpSpPr>
          <a:xfrm>
            <a:off x="615960" y="1720800"/>
            <a:ext cx="2906280" cy="1520640"/>
            <a:chOff x="615960" y="1720800"/>
            <a:chExt cx="2906280" cy="1520640"/>
          </a:xfrm>
        </p:grpSpPr>
        <p:sp>
          <p:nvSpPr>
            <p:cNvPr id="644" name="CustomShape 30"/>
            <p:cNvSpPr/>
            <p:nvPr/>
          </p:nvSpPr>
          <p:spPr>
            <a:xfrm>
              <a:off x="2038680" y="1733400"/>
              <a:ext cx="136800" cy="320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645" name="CustomShape 31"/>
            <p:cNvSpPr/>
            <p:nvPr/>
          </p:nvSpPr>
          <p:spPr>
            <a:xfrm>
              <a:off x="615960" y="1720800"/>
              <a:ext cx="2906280" cy="1520640"/>
            </a:xfrm>
            <a:custGeom>
              <a:avLst/>
              <a:gdLst/>
              <a:ahLst/>
              <a:rect l="l" t="t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Strength of MAX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1370160" y="4357800"/>
            <a:ext cx="2895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48" name="Picture 4" descr=""/>
          <p:cNvPicPr/>
          <p:nvPr/>
        </p:nvPicPr>
        <p:blipFill>
          <a:blip r:embed="rId1"/>
          <a:srcRect l="0" t="0" r="0" b="11907"/>
          <a:stretch/>
        </p:blipFill>
        <p:spPr>
          <a:xfrm>
            <a:off x="303120" y="1295280"/>
            <a:ext cx="4268520" cy="2819160"/>
          </a:xfrm>
          <a:prstGeom prst="rect">
            <a:avLst/>
          </a:prstGeom>
          <a:ln w="12600">
            <a:noFill/>
          </a:ln>
        </p:spPr>
      </p:pic>
      <p:grpSp>
        <p:nvGrpSpPr>
          <p:cNvPr id="649" name="Group 3"/>
          <p:cNvGrpSpPr/>
          <p:nvPr/>
        </p:nvGrpSpPr>
        <p:grpSpPr>
          <a:xfrm>
            <a:off x="4341960" y="1219320"/>
            <a:ext cx="4268520" cy="3503160"/>
            <a:chOff x="4341960" y="1219320"/>
            <a:chExt cx="4268520" cy="3503160"/>
          </a:xfrm>
        </p:grpSpPr>
        <p:sp>
          <p:nvSpPr>
            <p:cNvPr id="650" name="CustomShape 4"/>
            <p:cNvSpPr/>
            <p:nvPr/>
          </p:nvSpPr>
          <p:spPr>
            <a:xfrm>
              <a:off x="5180040" y="4357800"/>
              <a:ext cx="289512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Two Clusters</a:t>
              </a:r>
              <a:endParaRPr b="0" lang="en-IN" sz="1800" spc="-1" strike="noStrike">
                <a:latin typeface="Arial"/>
              </a:endParaRPr>
            </a:p>
          </p:txBody>
        </p:sp>
        <p:pic>
          <p:nvPicPr>
            <p:cNvPr id="651" name="Picture 7" descr=""/>
            <p:cNvPicPr/>
            <p:nvPr/>
          </p:nvPicPr>
          <p:blipFill>
            <a:blip r:embed="rId2"/>
            <a:srcRect l="0" t="0" r="0" b="11907"/>
            <a:stretch/>
          </p:blipFill>
          <p:spPr>
            <a:xfrm>
              <a:off x="4341960" y="1219320"/>
              <a:ext cx="4268520" cy="28191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652" name="CustomShape 5"/>
          <p:cNvSpPr/>
          <p:nvPr/>
        </p:nvSpPr>
        <p:spPr>
          <a:xfrm>
            <a:off x="609480" y="5576760"/>
            <a:ext cx="6324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Less susceptible to noise and outliers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Limitations of MAX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4" name="Picture 3" descr=""/>
          <p:cNvPicPr/>
          <p:nvPr/>
        </p:nvPicPr>
        <p:blipFill>
          <a:blip r:embed="rId1"/>
          <a:stretch/>
        </p:blipFill>
        <p:spPr>
          <a:xfrm>
            <a:off x="304920" y="1447920"/>
            <a:ext cx="4268520" cy="3200040"/>
          </a:xfrm>
          <a:prstGeom prst="rect">
            <a:avLst/>
          </a:prstGeom>
          <a:ln w="12600">
            <a:noFill/>
          </a:ln>
        </p:spPr>
      </p:pic>
      <p:sp>
        <p:nvSpPr>
          <p:cNvPr id="655" name="CustomShape 2"/>
          <p:cNvSpPr/>
          <p:nvPr/>
        </p:nvSpPr>
        <p:spPr>
          <a:xfrm>
            <a:off x="1066680" y="4738680"/>
            <a:ext cx="28951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Original Points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656" name="Group 3"/>
          <p:cNvGrpSpPr/>
          <p:nvPr/>
        </p:nvGrpSpPr>
        <p:grpSpPr>
          <a:xfrm>
            <a:off x="4417920" y="1371600"/>
            <a:ext cx="4268520" cy="3731760"/>
            <a:chOff x="4417920" y="1371600"/>
            <a:chExt cx="4268520" cy="3731760"/>
          </a:xfrm>
        </p:grpSpPr>
        <p:pic>
          <p:nvPicPr>
            <p:cNvPr id="657" name="Picture 6" descr=""/>
            <p:cNvPicPr/>
            <p:nvPr/>
          </p:nvPicPr>
          <p:blipFill>
            <a:blip r:embed="rId2"/>
            <a:stretch/>
          </p:blipFill>
          <p:spPr>
            <a:xfrm>
              <a:off x="4417920" y="1371600"/>
              <a:ext cx="4268520" cy="32000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658" name="CustomShape 4"/>
            <p:cNvSpPr/>
            <p:nvPr/>
          </p:nvSpPr>
          <p:spPr>
            <a:xfrm>
              <a:off x="5180040" y="4738680"/>
              <a:ext cx="289512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Two Clusters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659" name="CustomShape 5"/>
          <p:cNvSpPr/>
          <p:nvPr/>
        </p:nvSpPr>
        <p:spPr>
          <a:xfrm>
            <a:off x="609480" y="5486400"/>
            <a:ext cx="6324120" cy="75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Tends to break large clusters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Biased towards globular clusters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Cluster Similarity: Group Average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1" name="TextShape 2"/>
          <p:cNvSpPr txBox="1"/>
          <p:nvPr/>
        </p:nvSpPr>
        <p:spPr>
          <a:xfrm>
            <a:off x="411120" y="1143000"/>
            <a:ext cx="8318160" cy="3504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Proximity of two clusters is the average of pairwise proximity between points in the two clusters.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Need to use average connectivity for scalability since total proximity favors large clusters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1"/>
          <a:stretch/>
        </p:blipFill>
        <p:spPr>
          <a:xfrm>
            <a:off x="2344680" y="1872000"/>
            <a:ext cx="5575320" cy="990720"/>
          </a:xfrm>
          <a:prstGeom prst="rect">
            <a:avLst/>
          </a:prstGeom>
          <a:ln>
            <a:noFill/>
          </a:ln>
        </p:spPr>
      </p:pic>
      <p:grpSp>
        <p:nvGrpSpPr>
          <p:cNvPr id="663" name="Group 3"/>
          <p:cNvGrpSpPr/>
          <p:nvPr/>
        </p:nvGrpSpPr>
        <p:grpSpPr>
          <a:xfrm>
            <a:off x="5411160" y="3568680"/>
            <a:ext cx="2954880" cy="2754000"/>
            <a:chOff x="5411160" y="3568680"/>
            <a:chExt cx="2954880" cy="2754000"/>
          </a:xfrm>
        </p:grpSpPr>
        <p:sp>
          <p:nvSpPr>
            <p:cNvPr id="664" name="Line 4"/>
            <p:cNvSpPr/>
            <p:nvPr/>
          </p:nvSpPr>
          <p:spPr>
            <a:xfrm flipV="1">
              <a:off x="5570280" y="5270400"/>
              <a:ext cx="0" cy="7095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Line 5"/>
            <p:cNvSpPr/>
            <p:nvPr/>
          </p:nvSpPr>
          <p:spPr>
            <a:xfrm>
              <a:off x="5570280" y="5270400"/>
              <a:ext cx="7826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Line 6"/>
            <p:cNvSpPr/>
            <p:nvPr/>
          </p:nvSpPr>
          <p:spPr>
            <a:xfrm>
              <a:off x="6352920" y="5270400"/>
              <a:ext cx="0" cy="7095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Line 7"/>
            <p:cNvSpPr/>
            <p:nvPr/>
          </p:nvSpPr>
          <p:spPr>
            <a:xfrm flipV="1">
              <a:off x="6040080" y="4844880"/>
              <a:ext cx="0" cy="425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Line 8"/>
            <p:cNvSpPr/>
            <p:nvPr/>
          </p:nvSpPr>
          <p:spPr>
            <a:xfrm flipV="1">
              <a:off x="6040080" y="4703760"/>
              <a:ext cx="0" cy="1411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Line 9"/>
            <p:cNvSpPr/>
            <p:nvPr/>
          </p:nvSpPr>
          <p:spPr>
            <a:xfrm flipV="1">
              <a:off x="7446960" y="4987800"/>
              <a:ext cx="0" cy="992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Line 10"/>
            <p:cNvSpPr/>
            <p:nvPr/>
          </p:nvSpPr>
          <p:spPr>
            <a:xfrm>
              <a:off x="7446960" y="4987800"/>
              <a:ext cx="7826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Line 11"/>
            <p:cNvSpPr/>
            <p:nvPr/>
          </p:nvSpPr>
          <p:spPr>
            <a:xfrm>
              <a:off x="8229600" y="4987800"/>
              <a:ext cx="0" cy="9921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Line 12"/>
            <p:cNvSpPr/>
            <p:nvPr/>
          </p:nvSpPr>
          <p:spPr>
            <a:xfrm flipV="1">
              <a:off x="7916760" y="4562280"/>
              <a:ext cx="0" cy="425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Line 13"/>
            <p:cNvSpPr/>
            <p:nvPr/>
          </p:nvSpPr>
          <p:spPr>
            <a:xfrm flipV="1">
              <a:off x="7916760" y="4419360"/>
              <a:ext cx="0" cy="1429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Line 14"/>
            <p:cNvSpPr/>
            <p:nvPr/>
          </p:nvSpPr>
          <p:spPr>
            <a:xfrm flipV="1">
              <a:off x="6821280" y="4703760"/>
              <a:ext cx="0" cy="1276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Line 15"/>
            <p:cNvSpPr/>
            <p:nvPr/>
          </p:nvSpPr>
          <p:spPr>
            <a:xfrm>
              <a:off x="6040080" y="4703760"/>
              <a:ext cx="78120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Line 16"/>
            <p:cNvSpPr/>
            <p:nvPr/>
          </p:nvSpPr>
          <p:spPr>
            <a:xfrm flipV="1">
              <a:off x="6352920" y="4135320"/>
              <a:ext cx="0" cy="568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17"/>
            <p:cNvSpPr/>
            <p:nvPr/>
          </p:nvSpPr>
          <p:spPr>
            <a:xfrm>
              <a:off x="6352920" y="4135320"/>
              <a:ext cx="15638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Line 18"/>
            <p:cNvSpPr/>
            <p:nvPr/>
          </p:nvSpPr>
          <p:spPr>
            <a:xfrm>
              <a:off x="7916760" y="4135320"/>
              <a:ext cx="0" cy="4269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19"/>
            <p:cNvSpPr/>
            <p:nvPr/>
          </p:nvSpPr>
          <p:spPr>
            <a:xfrm flipV="1">
              <a:off x="7134120" y="3568680"/>
              <a:ext cx="0" cy="5666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0"/>
            <p:cNvSpPr/>
            <p:nvPr/>
          </p:nvSpPr>
          <p:spPr>
            <a:xfrm>
              <a:off x="5411160" y="59580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81" name="CustomShape 21"/>
            <p:cNvSpPr/>
            <p:nvPr/>
          </p:nvSpPr>
          <p:spPr>
            <a:xfrm>
              <a:off x="6193800" y="59580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82" name="CustomShape 22"/>
            <p:cNvSpPr/>
            <p:nvPr/>
          </p:nvSpPr>
          <p:spPr>
            <a:xfrm>
              <a:off x="6662160" y="59580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83" name="CustomShape 23"/>
            <p:cNvSpPr/>
            <p:nvPr/>
          </p:nvSpPr>
          <p:spPr>
            <a:xfrm>
              <a:off x="7287840" y="59580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84" name="CustomShape 24"/>
            <p:cNvSpPr/>
            <p:nvPr/>
          </p:nvSpPr>
          <p:spPr>
            <a:xfrm>
              <a:off x="8070480" y="5958000"/>
              <a:ext cx="2955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pic>
        <p:nvPicPr>
          <p:cNvPr id="685" name="" descr=""/>
          <p:cNvPicPr/>
          <p:nvPr/>
        </p:nvPicPr>
        <p:blipFill>
          <a:blip r:embed="rId2"/>
          <a:stretch/>
        </p:blipFill>
        <p:spPr>
          <a:xfrm>
            <a:off x="228600" y="3873600"/>
            <a:ext cx="4343400" cy="240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6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Hierarchical Clustering: Group Average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914400" y="5562720"/>
            <a:ext cx="33523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Clusters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8" name="CustomShape 3"/>
          <p:cNvSpPr/>
          <p:nvPr/>
        </p:nvSpPr>
        <p:spPr>
          <a:xfrm>
            <a:off x="5562720" y="5562720"/>
            <a:ext cx="2209320" cy="36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Dendrogram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89" name="Picture 5" descr=""/>
          <p:cNvPicPr/>
          <p:nvPr/>
        </p:nvPicPr>
        <p:blipFill>
          <a:blip r:embed="rId1"/>
          <a:stretch/>
        </p:blipFill>
        <p:spPr>
          <a:xfrm>
            <a:off x="4267080" y="2057400"/>
            <a:ext cx="4387320" cy="2742840"/>
          </a:xfrm>
          <a:prstGeom prst="rect">
            <a:avLst/>
          </a:prstGeom>
          <a:ln w="12600">
            <a:noFill/>
          </a:ln>
        </p:spPr>
      </p:pic>
      <p:grpSp>
        <p:nvGrpSpPr>
          <p:cNvPr id="690" name="Group 4"/>
          <p:cNvGrpSpPr/>
          <p:nvPr/>
        </p:nvGrpSpPr>
        <p:grpSpPr>
          <a:xfrm>
            <a:off x="808200" y="1987560"/>
            <a:ext cx="2846880" cy="2505600"/>
            <a:chOff x="808200" y="1987560"/>
            <a:chExt cx="2846880" cy="2505600"/>
          </a:xfrm>
        </p:grpSpPr>
        <p:sp>
          <p:nvSpPr>
            <p:cNvPr id="691" name="CustomShape 5"/>
            <p:cNvSpPr/>
            <p:nvPr/>
          </p:nvSpPr>
          <p:spPr>
            <a:xfrm>
              <a:off x="1679400" y="2992320"/>
              <a:ext cx="124920" cy="128160"/>
            </a:xfrm>
            <a:custGeom>
              <a:avLst/>
              <a:gdLst/>
              <a:ahLst/>
              <a:rect l="l" t="t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6"/>
            <p:cNvSpPr/>
            <p:nvPr/>
          </p:nvSpPr>
          <p:spPr>
            <a:xfrm>
              <a:off x="2873520" y="2063880"/>
              <a:ext cx="128160" cy="12816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7"/>
            <p:cNvSpPr/>
            <p:nvPr/>
          </p:nvSpPr>
          <p:spPr>
            <a:xfrm>
              <a:off x="2003400" y="4259160"/>
              <a:ext cx="128160" cy="12816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8"/>
            <p:cNvSpPr/>
            <p:nvPr/>
          </p:nvSpPr>
          <p:spPr>
            <a:xfrm>
              <a:off x="808200" y="2808360"/>
              <a:ext cx="128160" cy="12816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9"/>
            <p:cNvSpPr/>
            <p:nvPr/>
          </p:nvSpPr>
          <p:spPr>
            <a:xfrm>
              <a:off x="2517840" y="3440160"/>
              <a:ext cx="128160" cy="124920"/>
            </a:xfrm>
            <a:custGeom>
              <a:avLst/>
              <a:gdLst/>
              <a:ahLst/>
              <a:rect l="l" t="t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0"/>
            <p:cNvSpPr/>
            <p:nvPr/>
          </p:nvSpPr>
          <p:spPr>
            <a:xfrm>
              <a:off x="3220920" y="3524400"/>
              <a:ext cx="128160" cy="12816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1"/>
            <p:cNvSpPr/>
            <p:nvPr/>
          </p:nvSpPr>
          <p:spPr>
            <a:xfrm>
              <a:off x="3083040" y="198756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98" name="CustomShape 12"/>
            <p:cNvSpPr/>
            <p:nvPr/>
          </p:nvSpPr>
          <p:spPr>
            <a:xfrm>
              <a:off x="1900440" y="290844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99" name="CustomShape 13"/>
            <p:cNvSpPr/>
            <p:nvPr/>
          </p:nvSpPr>
          <p:spPr>
            <a:xfrm>
              <a:off x="2803680" y="336708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00" name="CustomShape 14"/>
            <p:cNvSpPr/>
            <p:nvPr/>
          </p:nvSpPr>
          <p:spPr>
            <a:xfrm>
              <a:off x="2243160" y="418788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01" name="CustomShape 15"/>
            <p:cNvSpPr/>
            <p:nvPr/>
          </p:nvSpPr>
          <p:spPr>
            <a:xfrm>
              <a:off x="1055880" y="272880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02" name="CustomShape 16"/>
            <p:cNvSpPr/>
            <p:nvPr/>
          </p:nvSpPr>
          <p:spPr>
            <a:xfrm>
              <a:off x="3525840" y="3449520"/>
              <a:ext cx="12924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703" name="Group 17"/>
          <p:cNvGrpSpPr/>
          <p:nvPr/>
        </p:nvGrpSpPr>
        <p:grpSpPr>
          <a:xfrm>
            <a:off x="2405160" y="3273480"/>
            <a:ext cx="1301400" cy="833760"/>
            <a:chOff x="2405160" y="3273480"/>
            <a:chExt cx="1301400" cy="833760"/>
          </a:xfrm>
        </p:grpSpPr>
        <p:sp>
          <p:nvSpPr>
            <p:cNvPr id="704" name="CustomShape 18"/>
            <p:cNvSpPr/>
            <p:nvPr/>
          </p:nvSpPr>
          <p:spPr>
            <a:xfrm>
              <a:off x="2405160" y="3273480"/>
              <a:ext cx="1301400" cy="544320"/>
            </a:xfrm>
            <a:custGeom>
              <a:avLst/>
              <a:gdLst/>
              <a:ahLst/>
              <a:rect l="l" t="t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9"/>
            <p:cNvSpPr/>
            <p:nvPr/>
          </p:nvSpPr>
          <p:spPr>
            <a:xfrm>
              <a:off x="3011040" y="3801960"/>
              <a:ext cx="13068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706" name="Group 20"/>
          <p:cNvGrpSpPr/>
          <p:nvPr/>
        </p:nvGrpSpPr>
        <p:grpSpPr>
          <a:xfrm>
            <a:off x="717480" y="2382840"/>
            <a:ext cx="1323720" cy="985320"/>
            <a:chOff x="717480" y="2382840"/>
            <a:chExt cx="1323720" cy="985320"/>
          </a:xfrm>
        </p:grpSpPr>
        <p:sp>
          <p:nvSpPr>
            <p:cNvPr id="707" name="CustomShape 21"/>
            <p:cNvSpPr/>
            <p:nvPr/>
          </p:nvSpPr>
          <p:spPr>
            <a:xfrm>
              <a:off x="717480" y="2638440"/>
              <a:ext cx="1323720" cy="729720"/>
            </a:xfrm>
            <a:custGeom>
              <a:avLst/>
              <a:gdLst/>
              <a:ahLst/>
              <a:rect l="l" t="t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22"/>
            <p:cNvSpPr/>
            <p:nvPr/>
          </p:nvSpPr>
          <p:spPr>
            <a:xfrm>
              <a:off x="1564920" y="2382840"/>
              <a:ext cx="13068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709" name="Group 23"/>
          <p:cNvGrpSpPr/>
          <p:nvPr/>
        </p:nvGrpSpPr>
        <p:grpSpPr>
          <a:xfrm>
            <a:off x="403200" y="1622520"/>
            <a:ext cx="3658680" cy="3460320"/>
            <a:chOff x="403200" y="1622520"/>
            <a:chExt cx="3658680" cy="3460320"/>
          </a:xfrm>
        </p:grpSpPr>
        <p:sp>
          <p:nvSpPr>
            <p:cNvPr id="710" name="CustomShape 24"/>
            <p:cNvSpPr/>
            <p:nvPr/>
          </p:nvSpPr>
          <p:spPr>
            <a:xfrm>
              <a:off x="961560" y="1822320"/>
              <a:ext cx="13068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1" name="CustomShape 25"/>
            <p:cNvSpPr/>
            <p:nvPr/>
          </p:nvSpPr>
          <p:spPr>
            <a:xfrm>
              <a:off x="403200" y="1622520"/>
              <a:ext cx="3658680" cy="3460320"/>
            </a:xfrm>
            <a:custGeom>
              <a:avLst/>
              <a:gdLst/>
              <a:ahLst/>
              <a:rect l="l" t="t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2" name="Group 26"/>
          <p:cNvGrpSpPr/>
          <p:nvPr/>
        </p:nvGrpSpPr>
        <p:grpSpPr>
          <a:xfrm>
            <a:off x="1932120" y="3102120"/>
            <a:ext cx="1800000" cy="1665720"/>
            <a:chOff x="1932120" y="3102120"/>
            <a:chExt cx="1800000" cy="1665720"/>
          </a:xfrm>
        </p:grpSpPr>
        <p:sp>
          <p:nvSpPr>
            <p:cNvPr id="713" name="CustomShape 27"/>
            <p:cNvSpPr/>
            <p:nvPr/>
          </p:nvSpPr>
          <p:spPr>
            <a:xfrm>
              <a:off x="2709360" y="4462560"/>
              <a:ext cx="13068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4" name="CustomShape 28"/>
            <p:cNvSpPr/>
            <p:nvPr/>
          </p:nvSpPr>
          <p:spPr>
            <a:xfrm>
              <a:off x="1932120" y="3102120"/>
              <a:ext cx="1800000" cy="1442520"/>
            </a:xfrm>
            <a:custGeom>
              <a:avLst/>
              <a:gdLst/>
              <a:ahLst/>
              <a:rect l="l" t="t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5" name="Group 29"/>
          <p:cNvGrpSpPr/>
          <p:nvPr/>
        </p:nvGrpSpPr>
        <p:grpSpPr>
          <a:xfrm>
            <a:off x="1893960" y="1922400"/>
            <a:ext cx="1933200" cy="3097080"/>
            <a:chOff x="1893960" y="1922400"/>
            <a:chExt cx="1933200" cy="3097080"/>
          </a:xfrm>
        </p:grpSpPr>
        <p:sp>
          <p:nvSpPr>
            <p:cNvPr id="716" name="CustomShape 30"/>
            <p:cNvSpPr/>
            <p:nvPr/>
          </p:nvSpPr>
          <p:spPr>
            <a:xfrm>
              <a:off x="2609280" y="1922400"/>
              <a:ext cx="130680" cy="30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7" name="CustomShape 31"/>
            <p:cNvSpPr/>
            <p:nvPr/>
          </p:nvSpPr>
          <p:spPr>
            <a:xfrm>
              <a:off x="1893960" y="1978200"/>
              <a:ext cx="1933200" cy="3041280"/>
            </a:xfrm>
            <a:custGeom>
              <a:avLst/>
              <a:gdLst/>
              <a:ahLst/>
              <a:rect l="l" t="t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Hierarchical Clustering: Group Average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Compromise between Single and Complete Link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Strengths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Less susceptible to noise and outliers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Limitations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Biased towards globular clusters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Cluster Similarity: Ward’s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Similarity of two clusters is based on the increase in squared error when two clusters are merged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to group average if distance between points is distance squared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Less susceptible to noise and outliers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Biased towards globular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Hierarchical analogue of K-means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used to initialize K-means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http://cdn1.buuteeq.com/upload/12775/tshirt-tol-5.jpg.737x248_default.jpg"/>
          <p:cNvPicPr/>
          <p:nvPr/>
        </p:nvPicPr>
        <p:blipFill>
          <a:blip r:embed="rId1"/>
          <a:stretch/>
        </p:blipFill>
        <p:spPr>
          <a:xfrm>
            <a:off x="762120" y="2133720"/>
            <a:ext cx="7019640" cy="35809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57200" y="6172200"/>
            <a:ext cx="754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http://pixgood.com/evolution-of-life-poster.html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Hierarchical Clustering: Comparison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3" name="CustomShape 2"/>
          <p:cNvSpPr/>
          <p:nvPr/>
        </p:nvSpPr>
        <p:spPr>
          <a:xfrm>
            <a:off x="3235320" y="4952880"/>
            <a:ext cx="167616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Group Average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4530600" y="4572000"/>
            <a:ext cx="17521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Ward’s Method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725" name="Group 4"/>
          <p:cNvGrpSpPr/>
          <p:nvPr/>
        </p:nvGrpSpPr>
        <p:grpSpPr>
          <a:xfrm>
            <a:off x="6270480" y="4132440"/>
            <a:ext cx="1859040" cy="1693440"/>
            <a:chOff x="6270480" y="4132440"/>
            <a:chExt cx="1859040" cy="1693440"/>
          </a:xfrm>
        </p:grpSpPr>
        <p:sp>
          <p:nvSpPr>
            <p:cNvPr id="726" name="CustomShape 5"/>
            <p:cNvSpPr/>
            <p:nvPr/>
          </p:nvSpPr>
          <p:spPr>
            <a:xfrm>
              <a:off x="6845400" y="4793760"/>
              <a:ext cx="82440" cy="84600"/>
            </a:xfrm>
            <a:custGeom>
              <a:avLst/>
              <a:gdLst/>
              <a:ahLst/>
              <a:rect l="l" t="t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6"/>
            <p:cNvSpPr/>
            <p:nvPr/>
          </p:nvSpPr>
          <p:spPr>
            <a:xfrm>
              <a:off x="7632360" y="4181400"/>
              <a:ext cx="84600" cy="8460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7"/>
            <p:cNvSpPr/>
            <p:nvPr/>
          </p:nvSpPr>
          <p:spPr>
            <a:xfrm>
              <a:off x="7058880" y="5629320"/>
              <a:ext cx="84600" cy="8460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8"/>
            <p:cNvSpPr/>
            <p:nvPr/>
          </p:nvSpPr>
          <p:spPr>
            <a:xfrm>
              <a:off x="6270480" y="4672440"/>
              <a:ext cx="84600" cy="8460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9"/>
            <p:cNvSpPr/>
            <p:nvPr/>
          </p:nvSpPr>
          <p:spPr>
            <a:xfrm>
              <a:off x="7398000" y="5088960"/>
              <a:ext cx="84600" cy="82440"/>
            </a:xfrm>
            <a:custGeom>
              <a:avLst/>
              <a:gdLst/>
              <a:ahLst/>
              <a:rect l="l" t="t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0"/>
            <p:cNvSpPr/>
            <p:nvPr/>
          </p:nvSpPr>
          <p:spPr>
            <a:xfrm>
              <a:off x="7861680" y="5144760"/>
              <a:ext cx="84600" cy="84600"/>
            </a:xfrm>
            <a:custGeom>
              <a:avLst/>
              <a:gdLst/>
              <a:ahLst/>
              <a:rect l="l" t="t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1"/>
            <p:cNvSpPr/>
            <p:nvPr/>
          </p:nvSpPr>
          <p:spPr>
            <a:xfrm>
              <a:off x="7735680" y="41324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3" name="CustomShape 12"/>
            <p:cNvSpPr/>
            <p:nvPr/>
          </p:nvSpPr>
          <p:spPr>
            <a:xfrm>
              <a:off x="6954840" y="473832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4" name="CustomShape 13"/>
            <p:cNvSpPr/>
            <p:nvPr/>
          </p:nvSpPr>
          <p:spPr>
            <a:xfrm>
              <a:off x="7551360" y="50421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5" name="CustomShape 14"/>
            <p:cNvSpPr/>
            <p:nvPr/>
          </p:nvSpPr>
          <p:spPr>
            <a:xfrm>
              <a:off x="7180920" y="55821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6" name="CustomShape 15"/>
            <p:cNvSpPr/>
            <p:nvPr/>
          </p:nvSpPr>
          <p:spPr>
            <a:xfrm>
              <a:off x="6396840" y="462132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37" name="CustomShape 16"/>
            <p:cNvSpPr/>
            <p:nvPr/>
          </p:nvSpPr>
          <p:spPr>
            <a:xfrm>
              <a:off x="8027640" y="50954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38" name="Group 17"/>
          <p:cNvGrpSpPr/>
          <p:nvPr/>
        </p:nvGrpSpPr>
        <p:grpSpPr>
          <a:xfrm>
            <a:off x="7324560" y="4979880"/>
            <a:ext cx="856800" cy="591120"/>
            <a:chOff x="7324560" y="4979880"/>
            <a:chExt cx="856800" cy="591120"/>
          </a:xfrm>
        </p:grpSpPr>
        <p:sp>
          <p:nvSpPr>
            <p:cNvPr id="739" name="CustomShape 18"/>
            <p:cNvSpPr/>
            <p:nvPr/>
          </p:nvSpPr>
          <p:spPr>
            <a:xfrm>
              <a:off x="7324560" y="4979880"/>
              <a:ext cx="856800" cy="358560"/>
            </a:xfrm>
            <a:custGeom>
              <a:avLst/>
              <a:gdLst/>
              <a:ahLst/>
              <a:rect l="l" t="t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9"/>
            <p:cNvSpPr/>
            <p:nvPr/>
          </p:nvSpPr>
          <p:spPr>
            <a:xfrm>
              <a:off x="7684920" y="53272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41" name="Group 20"/>
          <p:cNvGrpSpPr/>
          <p:nvPr/>
        </p:nvGrpSpPr>
        <p:grpSpPr>
          <a:xfrm>
            <a:off x="6211800" y="4392720"/>
            <a:ext cx="872640" cy="648720"/>
            <a:chOff x="6211800" y="4392720"/>
            <a:chExt cx="872640" cy="648720"/>
          </a:xfrm>
        </p:grpSpPr>
        <p:sp>
          <p:nvSpPr>
            <p:cNvPr id="742" name="CustomShape 21"/>
            <p:cNvSpPr/>
            <p:nvPr/>
          </p:nvSpPr>
          <p:spPr>
            <a:xfrm>
              <a:off x="6211800" y="4560840"/>
              <a:ext cx="872640" cy="480600"/>
            </a:xfrm>
            <a:custGeom>
              <a:avLst/>
              <a:gdLst/>
              <a:ahLst/>
              <a:rect l="l" t="t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2"/>
            <p:cNvSpPr/>
            <p:nvPr/>
          </p:nvSpPr>
          <p:spPr>
            <a:xfrm>
              <a:off x="6730560" y="439272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44" name="Group 23"/>
          <p:cNvGrpSpPr/>
          <p:nvPr/>
        </p:nvGrpSpPr>
        <p:grpSpPr>
          <a:xfrm>
            <a:off x="6004080" y="3890880"/>
            <a:ext cx="2412720" cy="2280960"/>
            <a:chOff x="6004080" y="3890880"/>
            <a:chExt cx="2412720" cy="2280960"/>
          </a:xfrm>
        </p:grpSpPr>
        <p:sp>
          <p:nvSpPr>
            <p:cNvPr id="745" name="CustomShape 24"/>
            <p:cNvSpPr/>
            <p:nvPr/>
          </p:nvSpPr>
          <p:spPr>
            <a:xfrm>
              <a:off x="6332040" y="402264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46" name="CustomShape 25"/>
            <p:cNvSpPr/>
            <p:nvPr/>
          </p:nvSpPr>
          <p:spPr>
            <a:xfrm>
              <a:off x="6004080" y="3890880"/>
              <a:ext cx="2412720" cy="2280960"/>
            </a:xfrm>
            <a:custGeom>
              <a:avLst/>
              <a:gdLst/>
              <a:ahLst/>
              <a:rect l="l" t="t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7" name="Group 26"/>
          <p:cNvGrpSpPr/>
          <p:nvPr/>
        </p:nvGrpSpPr>
        <p:grpSpPr>
          <a:xfrm>
            <a:off x="7012080" y="4865760"/>
            <a:ext cx="1186920" cy="1141200"/>
            <a:chOff x="7012080" y="4865760"/>
            <a:chExt cx="1186920" cy="1141200"/>
          </a:xfrm>
        </p:grpSpPr>
        <p:sp>
          <p:nvSpPr>
            <p:cNvPr id="748" name="CustomShape 27"/>
            <p:cNvSpPr/>
            <p:nvPr/>
          </p:nvSpPr>
          <p:spPr>
            <a:xfrm>
              <a:off x="7486200" y="576324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49" name="CustomShape 28"/>
            <p:cNvSpPr/>
            <p:nvPr/>
          </p:nvSpPr>
          <p:spPr>
            <a:xfrm>
              <a:off x="7012080" y="4865760"/>
              <a:ext cx="1186920" cy="951480"/>
            </a:xfrm>
            <a:custGeom>
              <a:avLst/>
              <a:gdLst/>
              <a:ahLst/>
              <a:rect l="l" t="t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0" name="Group 29"/>
          <p:cNvGrpSpPr/>
          <p:nvPr/>
        </p:nvGrpSpPr>
        <p:grpSpPr>
          <a:xfrm>
            <a:off x="6986520" y="4089240"/>
            <a:ext cx="1274400" cy="2041200"/>
            <a:chOff x="6986520" y="4089240"/>
            <a:chExt cx="1274400" cy="2041200"/>
          </a:xfrm>
        </p:grpSpPr>
        <p:sp>
          <p:nvSpPr>
            <p:cNvPr id="751" name="CustomShape 30"/>
            <p:cNvSpPr/>
            <p:nvPr/>
          </p:nvSpPr>
          <p:spPr>
            <a:xfrm>
              <a:off x="7419600" y="408924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52" name="CustomShape 31"/>
            <p:cNvSpPr/>
            <p:nvPr/>
          </p:nvSpPr>
          <p:spPr>
            <a:xfrm>
              <a:off x="6986520" y="4124880"/>
              <a:ext cx="1274400" cy="2005560"/>
            </a:xfrm>
            <a:custGeom>
              <a:avLst/>
              <a:gdLst/>
              <a:ahLst/>
              <a:rect l="l" t="t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3" name="CustomShape 32"/>
          <p:cNvSpPr/>
          <p:nvPr/>
        </p:nvSpPr>
        <p:spPr>
          <a:xfrm>
            <a:off x="3387600" y="2133720"/>
            <a:ext cx="167616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54" name="CustomShape 33"/>
          <p:cNvSpPr/>
          <p:nvPr/>
        </p:nvSpPr>
        <p:spPr>
          <a:xfrm>
            <a:off x="5292720" y="2133720"/>
            <a:ext cx="17521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MAX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755" name="Group 34"/>
          <p:cNvGrpSpPr/>
          <p:nvPr/>
        </p:nvGrpSpPr>
        <p:grpSpPr>
          <a:xfrm>
            <a:off x="954000" y="4044960"/>
            <a:ext cx="1977840" cy="1794960"/>
            <a:chOff x="954000" y="4044960"/>
            <a:chExt cx="1977840" cy="1794960"/>
          </a:xfrm>
        </p:grpSpPr>
        <p:sp>
          <p:nvSpPr>
            <p:cNvPr id="756" name="CustomShape 35"/>
            <p:cNvSpPr/>
            <p:nvPr/>
          </p:nvSpPr>
          <p:spPr>
            <a:xfrm>
              <a:off x="1566720" y="4753080"/>
              <a:ext cx="89640" cy="88560"/>
            </a:xfrm>
            <a:custGeom>
              <a:avLst/>
              <a:gdLst/>
              <a:ahLst/>
              <a:rect l="l" t="t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36"/>
            <p:cNvSpPr/>
            <p:nvPr/>
          </p:nvSpPr>
          <p:spPr>
            <a:xfrm>
              <a:off x="2406240" y="4098240"/>
              <a:ext cx="90360" cy="8964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37"/>
            <p:cNvSpPr/>
            <p:nvPr/>
          </p:nvSpPr>
          <p:spPr>
            <a:xfrm>
              <a:off x="1793520" y="5645160"/>
              <a:ext cx="90360" cy="8964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38"/>
            <p:cNvSpPr/>
            <p:nvPr/>
          </p:nvSpPr>
          <p:spPr>
            <a:xfrm>
              <a:off x="954000" y="4623480"/>
              <a:ext cx="88560" cy="89640"/>
            </a:xfrm>
            <a:custGeom>
              <a:avLst/>
              <a:gdLst/>
              <a:ahLst/>
              <a:rect l="l" t="t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39"/>
            <p:cNvSpPr/>
            <p:nvPr/>
          </p:nvSpPr>
          <p:spPr>
            <a:xfrm>
              <a:off x="2158200" y="5067000"/>
              <a:ext cx="90360" cy="8964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0"/>
            <p:cNvSpPr/>
            <p:nvPr/>
          </p:nvSpPr>
          <p:spPr>
            <a:xfrm>
              <a:off x="2651400" y="5128200"/>
              <a:ext cx="90360" cy="90720"/>
            </a:xfrm>
            <a:custGeom>
              <a:avLst/>
              <a:gdLst/>
              <a:ah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1"/>
            <p:cNvSpPr/>
            <p:nvPr/>
          </p:nvSpPr>
          <p:spPr>
            <a:xfrm>
              <a:off x="2519280" y="40449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3" name="CustomShape 42"/>
            <p:cNvSpPr/>
            <p:nvPr/>
          </p:nvSpPr>
          <p:spPr>
            <a:xfrm>
              <a:off x="1685880" y="46947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4" name="CustomShape 43"/>
            <p:cNvSpPr/>
            <p:nvPr/>
          </p:nvSpPr>
          <p:spPr>
            <a:xfrm>
              <a:off x="2319120" y="50187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5" name="CustomShape 44"/>
            <p:cNvSpPr/>
            <p:nvPr/>
          </p:nvSpPr>
          <p:spPr>
            <a:xfrm>
              <a:off x="1923840" y="559620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6" name="CustomShape 45"/>
            <p:cNvSpPr/>
            <p:nvPr/>
          </p:nvSpPr>
          <p:spPr>
            <a:xfrm>
              <a:off x="1090440" y="456408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7" name="CustomShape 46"/>
            <p:cNvSpPr/>
            <p:nvPr/>
          </p:nvSpPr>
          <p:spPr>
            <a:xfrm>
              <a:off x="2829960" y="50738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68" name="Group 47"/>
          <p:cNvGrpSpPr/>
          <p:nvPr/>
        </p:nvGrpSpPr>
        <p:grpSpPr>
          <a:xfrm>
            <a:off x="2076480" y="4951440"/>
            <a:ext cx="917280" cy="617040"/>
            <a:chOff x="2076480" y="4951440"/>
            <a:chExt cx="917280" cy="617040"/>
          </a:xfrm>
        </p:grpSpPr>
        <p:sp>
          <p:nvSpPr>
            <p:cNvPr id="769" name="CustomShape 48"/>
            <p:cNvSpPr/>
            <p:nvPr/>
          </p:nvSpPr>
          <p:spPr>
            <a:xfrm>
              <a:off x="2076480" y="4951440"/>
              <a:ext cx="917280" cy="383040"/>
            </a:xfrm>
            <a:custGeom>
              <a:avLst/>
              <a:gdLst/>
              <a:ahLst/>
              <a:rect l="l" t="t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49"/>
            <p:cNvSpPr/>
            <p:nvPr/>
          </p:nvSpPr>
          <p:spPr>
            <a:xfrm>
              <a:off x="2462040" y="532476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71" name="Group 50"/>
          <p:cNvGrpSpPr/>
          <p:nvPr/>
        </p:nvGrpSpPr>
        <p:grpSpPr>
          <a:xfrm>
            <a:off x="893880" y="4322880"/>
            <a:ext cx="1034640" cy="582120"/>
            <a:chOff x="893880" y="4322880"/>
            <a:chExt cx="1034640" cy="582120"/>
          </a:xfrm>
        </p:grpSpPr>
        <p:sp>
          <p:nvSpPr>
            <p:cNvPr id="772" name="CustomShape 51"/>
            <p:cNvSpPr/>
            <p:nvPr/>
          </p:nvSpPr>
          <p:spPr>
            <a:xfrm>
              <a:off x="893880" y="4505760"/>
              <a:ext cx="1034640" cy="399240"/>
            </a:xfrm>
            <a:custGeom>
              <a:avLst/>
              <a:gdLst/>
              <a:ahLst/>
              <a:rect l="l" t="t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2"/>
            <p:cNvSpPr/>
            <p:nvPr/>
          </p:nvSpPr>
          <p:spPr>
            <a:xfrm>
              <a:off x="1444320" y="43228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74" name="Group 53"/>
          <p:cNvGrpSpPr/>
          <p:nvPr/>
        </p:nvGrpSpPr>
        <p:grpSpPr>
          <a:xfrm>
            <a:off x="668160" y="3886200"/>
            <a:ext cx="2577600" cy="2285640"/>
            <a:chOff x="668160" y="3886200"/>
            <a:chExt cx="2577600" cy="2285640"/>
          </a:xfrm>
        </p:grpSpPr>
        <p:sp>
          <p:nvSpPr>
            <p:cNvPr id="775" name="CustomShape 54"/>
            <p:cNvSpPr/>
            <p:nvPr/>
          </p:nvSpPr>
          <p:spPr>
            <a:xfrm>
              <a:off x="2744280" y="389844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76" name="CustomShape 55"/>
            <p:cNvSpPr/>
            <p:nvPr/>
          </p:nvSpPr>
          <p:spPr>
            <a:xfrm>
              <a:off x="668160" y="3886200"/>
              <a:ext cx="2577600" cy="2285640"/>
            </a:xfrm>
            <a:custGeom>
              <a:avLst/>
              <a:gdLst/>
              <a:ahLst/>
              <a:rect l="l" t="t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7" name="Group 56"/>
          <p:cNvGrpSpPr/>
          <p:nvPr/>
        </p:nvGrpSpPr>
        <p:grpSpPr>
          <a:xfrm>
            <a:off x="1669680" y="4836960"/>
            <a:ext cx="1352520" cy="1052280"/>
            <a:chOff x="1669680" y="4836960"/>
            <a:chExt cx="1352520" cy="1052280"/>
          </a:xfrm>
        </p:grpSpPr>
        <p:sp>
          <p:nvSpPr>
            <p:cNvPr id="778" name="CustomShape 57"/>
            <p:cNvSpPr/>
            <p:nvPr/>
          </p:nvSpPr>
          <p:spPr>
            <a:xfrm>
              <a:off x="1669680" y="52120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79" name="CustomShape 58"/>
            <p:cNvSpPr/>
            <p:nvPr/>
          </p:nvSpPr>
          <p:spPr>
            <a:xfrm>
              <a:off x="1709280" y="4836960"/>
              <a:ext cx="1312920" cy="1052280"/>
            </a:xfrm>
            <a:custGeom>
              <a:avLst/>
              <a:gdLst/>
              <a:ahLst/>
              <a:rect l="l" t="t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roup 59"/>
          <p:cNvGrpSpPr/>
          <p:nvPr/>
        </p:nvGrpSpPr>
        <p:grpSpPr>
          <a:xfrm>
            <a:off x="696960" y="4168800"/>
            <a:ext cx="2431800" cy="1788840"/>
            <a:chOff x="696960" y="4168800"/>
            <a:chExt cx="2431800" cy="1788840"/>
          </a:xfrm>
        </p:grpSpPr>
        <p:sp>
          <p:nvSpPr>
            <p:cNvPr id="781" name="CustomShape 60"/>
            <p:cNvSpPr/>
            <p:nvPr/>
          </p:nvSpPr>
          <p:spPr>
            <a:xfrm>
              <a:off x="936360" y="54082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82" name="CustomShape 61"/>
            <p:cNvSpPr/>
            <p:nvPr/>
          </p:nvSpPr>
          <p:spPr>
            <a:xfrm>
              <a:off x="696960" y="4168800"/>
              <a:ext cx="2431800" cy="1788840"/>
            </a:xfrm>
            <a:custGeom>
              <a:avLst/>
              <a:gdLst/>
              <a:ahLst/>
              <a:rect l="l" t="t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roup 62"/>
          <p:cNvGrpSpPr/>
          <p:nvPr/>
        </p:nvGrpSpPr>
        <p:grpSpPr>
          <a:xfrm>
            <a:off x="6157800" y="1452600"/>
            <a:ext cx="1979640" cy="1796040"/>
            <a:chOff x="6157800" y="1452600"/>
            <a:chExt cx="1979640" cy="1796040"/>
          </a:xfrm>
        </p:grpSpPr>
        <p:sp>
          <p:nvSpPr>
            <p:cNvPr id="784" name="CustomShape 63"/>
            <p:cNvSpPr/>
            <p:nvPr/>
          </p:nvSpPr>
          <p:spPr>
            <a:xfrm>
              <a:off x="6773040" y="216108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64"/>
            <p:cNvSpPr/>
            <p:nvPr/>
          </p:nvSpPr>
          <p:spPr>
            <a:xfrm>
              <a:off x="7614000" y="150552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65"/>
            <p:cNvSpPr/>
            <p:nvPr/>
          </p:nvSpPr>
          <p:spPr>
            <a:xfrm>
              <a:off x="7000920" y="305280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66"/>
            <p:cNvSpPr/>
            <p:nvPr/>
          </p:nvSpPr>
          <p:spPr>
            <a:xfrm>
              <a:off x="6157800" y="203112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67"/>
            <p:cNvSpPr/>
            <p:nvPr/>
          </p:nvSpPr>
          <p:spPr>
            <a:xfrm>
              <a:off x="7366320" y="247428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68"/>
            <p:cNvSpPr/>
            <p:nvPr/>
          </p:nvSpPr>
          <p:spPr>
            <a:xfrm>
              <a:off x="7859520" y="2536920"/>
              <a:ext cx="90360" cy="9000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69"/>
            <p:cNvSpPr/>
            <p:nvPr/>
          </p:nvSpPr>
          <p:spPr>
            <a:xfrm>
              <a:off x="7725600" y="145260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91" name="CustomShape 70"/>
            <p:cNvSpPr/>
            <p:nvPr/>
          </p:nvSpPr>
          <p:spPr>
            <a:xfrm>
              <a:off x="6892560" y="21020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92" name="CustomShape 71"/>
            <p:cNvSpPr/>
            <p:nvPr/>
          </p:nvSpPr>
          <p:spPr>
            <a:xfrm>
              <a:off x="7527600" y="242748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93" name="CustomShape 72"/>
            <p:cNvSpPr/>
            <p:nvPr/>
          </p:nvSpPr>
          <p:spPr>
            <a:xfrm>
              <a:off x="7131960" y="300492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94" name="CustomShape 73"/>
            <p:cNvSpPr/>
            <p:nvPr/>
          </p:nvSpPr>
          <p:spPr>
            <a:xfrm>
              <a:off x="6297480" y="19760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95" name="CustomShape 74"/>
            <p:cNvSpPr/>
            <p:nvPr/>
          </p:nvSpPr>
          <p:spPr>
            <a:xfrm>
              <a:off x="8035560" y="248472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96" name="Group 75"/>
          <p:cNvGrpSpPr/>
          <p:nvPr/>
        </p:nvGrpSpPr>
        <p:grpSpPr>
          <a:xfrm>
            <a:off x="7284960" y="2360520"/>
            <a:ext cx="918720" cy="617040"/>
            <a:chOff x="7284960" y="2360520"/>
            <a:chExt cx="918720" cy="617040"/>
          </a:xfrm>
        </p:grpSpPr>
        <p:sp>
          <p:nvSpPr>
            <p:cNvPr id="797" name="CustomShape 76"/>
            <p:cNvSpPr/>
            <p:nvPr/>
          </p:nvSpPr>
          <p:spPr>
            <a:xfrm>
              <a:off x="7284960" y="2360520"/>
              <a:ext cx="918720" cy="383400"/>
            </a:xfrm>
            <a:custGeom>
              <a:avLst/>
              <a:gdLst/>
              <a:ahLst/>
              <a:rect l="l" t="t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77"/>
            <p:cNvSpPr/>
            <p:nvPr/>
          </p:nvSpPr>
          <p:spPr>
            <a:xfrm>
              <a:off x="7670520" y="273384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799" name="Group 78"/>
          <p:cNvGrpSpPr/>
          <p:nvPr/>
        </p:nvGrpSpPr>
        <p:grpSpPr>
          <a:xfrm>
            <a:off x="6100920" y="1730520"/>
            <a:ext cx="1036440" cy="583920"/>
            <a:chOff x="6100920" y="1730520"/>
            <a:chExt cx="1036440" cy="583920"/>
          </a:xfrm>
        </p:grpSpPr>
        <p:sp>
          <p:nvSpPr>
            <p:cNvPr id="800" name="CustomShape 79"/>
            <p:cNvSpPr/>
            <p:nvPr/>
          </p:nvSpPr>
          <p:spPr>
            <a:xfrm>
              <a:off x="6100920" y="1914840"/>
              <a:ext cx="1036440" cy="399600"/>
            </a:xfrm>
            <a:custGeom>
              <a:avLst/>
              <a:gdLst/>
              <a:ahLst/>
              <a:rect l="l" t="t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0"/>
            <p:cNvSpPr/>
            <p:nvPr/>
          </p:nvSpPr>
          <p:spPr>
            <a:xfrm>
              <a:off x="6653160" y="173052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02" name="Group 81"/>
          <p:cNvGrpSpPr/>
          <p:nvPr/>
        </p:nvGrpSpPr>
        <p:grpSpPr>
          <a:xfrm>
            <a:off x="5875200" y="1293840"/>
            <a:ext cx="2580480" cy="2287080"/>
            <a:chOff x="5875200" y="1293840"/>
            <a:chExt cx="2580480" cy="2287080"/>
          </a:xfrm>
        </p:grpSpPr>
        <p:sp>
          <p:nvSpPr>
            <p:cNvPr id="803" name="CustomShape 82"/>
            <p:cNvSpPr/>
            <p:nvPr/>
          </p:nvSpPr>
          <p:spPr>
            <a:xfrm>
              <a:off x="8350200" y="173016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04" name="CustomShape 83"/>
            <p:cNvSpPr/>
            <p:nvPr/>
          </p:nvSpPr>
          <p:spPr>
            <a:xfrm>
              <a:off x="5875200" y="1293840"/>
              <a:ext cx="2580480" cy="2287080"/>
            </a:xfrm>
            <a:custGeom>
              <a:avLst/>
              <a:gdLst/>
              <a:ahLst/>
              <a:rect l="l" t="t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5" name="Group 84"/>
          <p:cNvGrpSpPr/>
          <p:nvPr/>
        </p:nvGrpSpPr>
        <p:grpSpPr>
          <a:xfrm>
            <a:off x="6878160" y="2211480"/>
            <a:ext cx="1411200" cy="1083960"/>
            <a:chOff x="6878160" y="2211480"/>
            <a:chExt cx="1411200" cy="1083960"/>
          </a:xfrm>
        </p:grpSpPr>
        <p:sp>
          <p:nvSpPr>
            <p:cNvPr id="806" name="CustomShape 85"/>
            <p:cNvSpPr/>
            <p:nvPr/>
          </p:nvSpPr>
          <p:spPr>
            <a:xfrm>
              <a:off x="6878160" y="262080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07" name="CustomShape 86"/>
            <p:cNvSpPr/>
            <p:nvPr/>
          </p:nvSpPr>
          <p:spPr>
            <a:xfrm>
              <a:off x="6919560" y="2211480"/>
              <a:ext cx="1369800" cy="1083960"/>
            </a:xfrm>
            <a:custGeom>
              <a:avLst/>
              <a:gdLst/>
              <a:ahLst/>
              <a:rect l="l" t="t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8" name="Group 87"/>
          <p:cNvGrpSpPr/>
          <p:nvPr/>
        </p:nvGrpSpPr>
        <p:grpSpPr>
          <a:xfrm>
            <a:off x="6043680" y="1384200"/>
            <a:ext cx="1904760" cy="996480"/>
            <a:chOff x="6043680" y="1384200"/>
            <a:chExt cx="1904760" cy="996480"/>
          </a:xfrm>
        </p:grpSpPr>
        <p:sp>
          <p:nvSpPr>
            <p:cNvPr id="809" name="CustomShape 88"/>
            <p:cNvSpPr/>
            <p:nvPr/>
          </p:nvSpPr>
          <p:spPr>
            <a:xfrm>
              <a:off x="6977160" y="13924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10" name="CustomShape 89"/>
            <p:cNvSpPr/>
            <p:nvPr/>
          </p:nvSpPr>
          <p:spPr>
            <a:xfrm>
              <a:off x="6043680" y="1384200"/>
              <a:ext cx="1904760" cy="996480"/>
            </a:xfrm>
            <a:custGeom>
              <a:avLst/>
              <a:gdLst/>
              <a:ahLst/>
              <a:rect l="l" t="t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1" name="Group 90"/>
          <p:cNvGrpSpPr/>
          <p:nvPr/>
        </p:nvGrpSpPr>
        <p:grpSpPr>
          <a:xfrm>
            <a:off x="1009800" y="1362240"/>
            <a:ext cx="1990440" cy="1806120"/>
            <a:chOff x="1009800" y="1362240"/>
            <a:chExt cx="1990440" cy="1806120"/>
          </a:xfrm>
        </p:grpSpPr>
        <p:sp>
          <p:nvSpPr>
            <p:cNvPr id="812" name="CustomShape 91"/>
            <p:cNvSpPr/>
            <p:nvPr/>
          </p:nvSpPr>
          <p:spPr>
            <a:xfrm>
              <a:off x="1627920" y="2075400"/>
              <a:ext cx="91080" cy="89280"/>
            </a:xfrm>
            <a:custGeom>
              <a:avLst/>
              <a:gdLst/>
              <a:ahLst/>
              <a:rect l="l" t="t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2"/>
            <p:cNvSpPr/>
            <p:nvPr/>
          </p:nvSpPr>
          <p:spPr>
            <a:xfrm>
              <a:off x="2473560" y="1415520"/>
              <a:ext cx="91080" cy="88200"/>
            </a:xfrm>
            <a:custGeom>
              <a:avLst/>
              <a:gdLst/>
              <a:ahLst/>
              <a:rect l="l" t="t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3"/>
            <p:cNvSpPr/>
            <p:nvPr/>
          </p:nvSpPr>
          <p:spPr>
            <a:xfrm>
              <a:off x="1857240" y="2973960"/>
              <a:ext cx="91080" cy="9036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94"/>
            <p:cNvSpPr/>
            <p:nvPr/>
          </p:nvSpPr>
          <p:spPr>
            <a:xfrm>
              <a:off x="1009800" y="1944720"/>
              <a:ext cx="90000" cy="9036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95"/>
            <p:cNvSpPr/>
            <p:nvPr/>
          </p:nvSpPr>
          <p:spPr>
            <a:xfrm>
              <a:off x="2224800" y="2391480"/>
              <a:ext cx="90000" cy="9036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96"/>
            <p:cNvSpPr/>
            <p:nvPr/>
          </p:nvSpPr>
          <p:spPr>
            <a:xfrm>
              <a:off x="2720520" y="2453400"/>
              <a:ext cx="91080" cy="91080"/>
            </a:xfrm>
            <a:custGeom>
              <a:avLst/>
              <a:gdLst/>
              <a:ah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97"/>
            <p:cNvSpPr/>
            <p:nvPr/>
          </p:nvSpPr>
          <p:spPr>
            <a:xfrm>
              <a:off x="2615760" y="13622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19" name="CustomShape 98"/>
            <p:cNvSpPr/>
            <p:nvPr/>
          </p:nvSpPr>
          <p:spPr>
            <a:xfrm>
              <a:off x="1817280" y="20289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20" name="CustomShape 99"/>
            <p:cNvSpPr/>
            <p:nvPr/>
          </p:nvSpPr>
          <p:spPr>
            <a:xfrm>
              <a:off x="2387160" y="234216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21" name="CustomShape 100"/>
            <p:cNvSpPr/>
            <p:nvPr/>
          </p:nvSpPr>
          <p:spPr>
            <a:xfrm>
              <a:off x="1987200" y="29246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22" name="CustomShape 101"/>
            <p:cNvSpPr/>
            <p:nvPr/>
          </p:nvSpPr>
          <p:spPr>
            <a:xfrm>
              <a:off x="1191600" y="18860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23" name="CustomShape 102"/>
            <p:cNvSpPr/>
            <p:nvPr/>
          </p:nvSpPr>
          <p:spPr>
            <a:xfrm>
              <a:off x="2898360" y="2400840"/>
              <a:ext cx="10188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24" name="Group 103"/>
          <p:cNvGrpSpPr/>
          <p:nvPr/>
        </p:nvGrpSpPr>
        <p:grpSpPr>
          <a:xfrm>
            <a:off x="2141640" y="2070000"/>
            <a:ext cx="923400" cy="591840"/>
            <a:chOff x="2141640" y="2070000"/>
            <a:chExt cx="923400" cy="591840"/>
          </a:xfrm>
        </p:grpSpPr>
        <p:sp>
          <p:nvSpPr>
            <p:cNvPr id="825" name="CustomShape 104"/>
            <p:cNvSpPr/>
            <p:nvPr/>
          </p:nvSpPr>
          <p:spPr>
            <a:xfrm>
              <a:off x="2141640" y="2275920"/>
              <a:ext cx="923400" cy="385920"/>
            </a:xfrm>
            <a:custGeom>
              <a:avLst/>
              <a:gdLst/>
              <a:ahLst/>
              <a:rect l="l" t="t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05"/>
            <p:cNvSpPr/>
            <p:nvPr/>
          </p:nvSpPr>
          <p:spPr>
            <a:xfrm>
              <a:off x="2528280" y="207000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27" name="Group 106"/>
          <p:cNvGrpSpPr/>
          <p:nvPr/>
        </p:nvGrpSpPr>
        <p:grpSpPr>
          <a:xfrm>
            <a:off x="865080" y="1825560"/>
            <a:ext cx="1125000" cy="742680"/>
            <a:chOff x="865080" y="1825560"/>
            <a:chExt cx="1125000" cy="742680"/>
          </a:xfrm>
        </p:grpSpPr>
        <p:sp>
          <p:nvSpPr>
            <p:cNvPr id="828" name="CustomShape 107"/>
            <p:cNvSpPr/>
            <p:nvPr/>
          </p:nvSpPr>
          <p:spPr>
            <a:xfrm>
              <a:off x="865080" y="1825560"/>
              <a:ext cx="1125000" cy="511920"/>
            </a:xfrm>
            <a:custGeom>
              <a:avLst/>
              <a:gdLst/>
              <a:ahLst/>
              <a:rect l="l" t="t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08"/>
            <p:cNvSpPr/>
            <p:nvPr/>
          </p:nvSpPr>
          <p:spPr>
            <a:xfrm>
              <a:off x="1504800" y="232452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30" name="Group 109"/>
          <p:cNvGrpSpPr/>
          <p:nvPr/>
        </p:nvGrpSpPr>
        <p:grpSpPr>
          <a:xfrm>
            <a:off x="812880" y="1555920"/>
            <a:ext cx="2382480" cy="1358280"/>
            <a:chOff x="812880" y="1555920"/>
            <a:chExt cx="2382480" cy="1358280"/>
          </a:xfrm>
        </p:grpSpPr>
        <p:sp>
          <p:nvSpPr>
            <p:cNvPr id="831" name="CustomShape 110"/>
            <p:cNvSpPr/>
            <p:nvPr/>
          </p:nvSpPr>
          <p:spPr>
            <a:xfrm>
              <a:off x="812880" y="1564920"/>
              <a:ext cx="2382480" cy="1349280"/>
            </a:xfrm>
            <a:custGeom>
              <a:avLst/>
              <a:gdLst/>
              <a:ahLst/>
              <a:rect l="l" t="t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1"/>
            <p:cNvSpPr/>
            <p:nvPr/>
          </p:nvSpPr>
          <p:spPr>
            <a:xfrm>
              <a:off x="1959840" y="155592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33" name="Group 112"/>
          <p:cNvGrpSpPr/>
          <p:nvPr/>
        </p:nvGrpSpPr>
        <p:grpSpPr>
          <a:xfrm>
            <a:off x="771480" y="1477800"/>
            <a:ext cx="2461680" cy="1887480"/>
            <a:chOff x="771480" y="1477800"/>
            <a:chExt cx="2461680" cy="1887480"/>
          </a:xfrm>
        </p:grpSpPr>
        <p:sp>
          <p:nvSpPr>
            <p:cNvPr id="834" name="CustomShape 113"/>
            <p:cNvSpPr/>
            <p:nvPr/>
          </p:nvSpPr>
          <p:spPr>
            <a:xfrm>
              <a:off x="771480" y="1477800"/>
              <a:ext cx="2461680" cy="1657800"/>
            </a:xfrm>
            <a:custGeom>
              <a:avLst/>
              <a:gdLst/>
              <a:ahLst/>
              <a:rect l="l" t="t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14"/>
            <p:cNvSpPr/>
            <p:nvPr/>
          </p:nvSpPr>
          <p:spPr>
            <a:xfrm>
              <a:off x="1802880" y="312156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836" name="Group 115"/>
          <p:cNvGrpSpPr/>
          <p:nvPr/>
        </p:nvGrpSpPr>
        <p:grpSpPr>
          <a:xfrm>
            <a:off x="723960" y="1216080"/>
            <a:ext cx="2595240" cy="2288880"/>
            <a:chOff x="723960" y="1216080"/>
            <a:chExt cx="2595240" cy="2288880"/>
          </a:xfrm>
        </p:grpSpPr>
        <p:sp>
          <p:nvSpPr>
            <p:cNvPr id="837" name="CustomShape 116"/>
            <p:cNvSpPr/>
            <p:nvPr/>
          </p:nvSpPr>
          <p:spPr>
            <a:xfrm>
              <a:off x="2728800" y="1216080"/>
              <a:ext cx="103320" cy="24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38" name="CustomShape 117"/>
            <p:cNvSpPr/>
            <p:nvPr/>
          </p:nvSpPr>
          <p:spPr>
            <a:xfrm>
              <a:off x="723960" y="1229400"/>
              <a:ext cx="2595240" cy="2275560"/>
            </a:xfrm>
            <a:custGeom>
              <a:avLst/>
              <a:gdLst/>
              <a:ahLst/>
              <a:rect l="l" t="t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Hierarchical Clustering:  Time and Space requirements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0" name="TextShape 2"/>
          <p:cNvSpPr txBox="1"/>
          <p:nvPr/>
        </p:nvSpPr>
        <p:spPr>
          <a:xfrm>
            <a:off x="457200" y="16765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O(N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space since it uses the proximity matrix.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 is the number of points.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O(N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time in many cases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N steps and at each step the size, 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proximity matrix must be updated and searched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Complexity can be reduced to O(N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log(N) ) time for some approaches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Hierarchical Clustering:  Problems and Limitations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Once a decision is made to combine two clusters, it cannot be undone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objective function is directly minimized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Different schemes have problems with one or more of the following: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Sensitivity to noise and outliers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Difficulty handling different sized clusters and convex shapes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Breaking large clusters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Divisive Hierarchical Clustering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 with the entire data set as the root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Apply K-means clustering at every level until each data point is a leaf node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also stop midway if sufficient number of clusters are obtained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many clusters?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Like K-means clustering, hierarchical clustering also does not answer the above question.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variation of hierarchical clustering, called the SCALE BASED CLUSTERING, does.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Scale-based Clustering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Clustering is done at a “scale”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answer to the question of “how many clusters”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Best clusters tend to live over the longest range of scales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 with a large number of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Initialize by selecting from data 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Initialize “sigma” to a small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Update all centroids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Eliminate duplicate centroids whenever there is a merger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Increase sigma by a constant factor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there are more than 1 unique centroid continue update of centroids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Stop only when a single unique centroid remains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2" name="Picture 2" descr=""/>
          <p:cNvPicPr/>
          <p:nvPr/>
        </p:nvPicPr>
        <p:blipFill>
          <a:blip r:embed="rId1"/>
          <a:stretch/>
        </p:blipFill>
        <p:spPr>
          <a:xfrm>
            <a:off x="2031120" y="1704960"/>
            <a:ext cx="5283720" cy="4543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Clustering result: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Evolution of the centroids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4" name="Picture 2" descr=""/>
          <p:cNvPicPr/>
          <p:nvPr/>
        </p:nvPicPr>
        <p:blipFill>
          <a:blip r:embed="rId1"/>
          <a:stretch/>
        </p:blipFill>
        <p:spPr>
          <a:xfrm>
            <a:off x="990720" y="2209680"/>
            <a:ext cx="7429320" cy="4190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http://www.whoi.edu/cms/images/big_species_tree1_lowq_166573.jpeg"/>
          <p:cNvPicPr/>
          <p:nvPr/>
        </p:nvPicPr>
        <p:blipFill>
          <a:blip r:embed="rId1"/>
          <a:stretch/>
        </p:blipFill>
        <p:spPr>
          <a:xfrm>
            <a:off x="1143000" y="1295280"/>
            <a:ext cx="6483960" cy="49525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228600" y="6504840"/>
            <a:ext cx="7772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http://www.whoi.edu/page.do?pid=75497&amp;tid=441&amp;cid=166573&amp;ct=61&amp;article=109489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790680" y="6095880"/>
            <a:ext cx="1676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1600 sequences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 species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Produces a set of nested clusters organized as a hierarchical tree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be visualized as a dendrogram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tree like diagram that records the sequences of merges or splits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1219320" y="4343400"/>
            <a:ext cx="3458880" cy="216036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417320" y="6400800"/>
            <a:ext cx="37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Tan, Steinbach, Kumar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8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172200" y="4191120"/>
            <a:ext cx="2311560" cy="234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have to assume any particular number of clusters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desired number of clusters can be obtained by ‘cutting’ the dendogram at the proper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They may correspond to meaningful taxonomies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in biological sciences (e.g., animal kingdom, phylogeny reconstruction, …)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Hierarch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ical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Clusterin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main types of hierarchical clustering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Agglomerative: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with the points as individual clusters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step, merge the closest pair of clusters until only one cluster (or k clusters) left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Divisive: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with one, all-inclusive cluster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step, split a cluster until each cluster contains a point (or there are k clusters)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Traditional hierarchical algorithms use a similarity or distance matrix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Merge or split one cluster at a time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Agglomerativ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Clustering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39720" y="1143000"/>
            <a:ext cx="8000640" cy="518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popular hierarchical clustering technique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Basic algorithm is straightforward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Compute the proximity matrix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Let each data point be a cluster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Merge the two closest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Update the proximity matrix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Until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only a single cluster remains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 operation is the computation of the proximity of two clusters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Different approaches to defining the distance between clusters distinguish the different algorithms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Starting Situation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 with clusters of individual points and a proximity matrix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85800" y="440388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2743200" y="547056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1600200" y="356544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1447920" y="531828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3124080" y="356544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1600200" y="295596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457200" y="470844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1828800" y="531828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3124080" y="508968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2133720" y="303228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3"/>
          <p:cNvSpPr/>
          <p:nvPr/>
        </p:nvSpPr>
        <p:spPr>
          <a:xfrm>
            <a:off x="3200400" y="409896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4"/>
          <p:cNvSpPr/>
          <p:nvPr/>
        </p:nvSpPr>
        <p:spPr>
          <a:xfrm>
            <a:off x="3733920" y="3184560"/>
            <a:ext cx="228240" cy="22824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" name="Group 15"/>
          <p:cNvGrpSpPr/>
          <p:nvPr/>
        </p:nvGrpSpPr>
        <p:grpSpPr>
          <a:xfrm>
            <a:off x="5257800" y="2392200"/>
            <a:ext cx="3200040" cy="2755800"/>
            <a:chOff x="5257800" y="2392200"/>
            <a:chExt cx="3200040" cy="2755800"/>
          </a:xfrm>
        </p:grpSpPr>
        <p:sp>
          <p:nvSpPr>
            <p:cNvPr id="161" name="Line 16"/>
            <p:cNvSpPr/>
            <p:nvPr/>
          </p:nvSpPr>
          <p:spPr>
            <a:xfrm>
              <a:off x="561312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17"/>
            <p:cNvSpPr/>
            <p:nvPr/>
          </p:nvSpPr>
          <p:spPr>
            <a:xfrm>
              <a:off x="5328720" y="265248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18"/>
            <p:cNvSpPr/>
            <p:nvPr/>
          </p:nvSpPr>
          <p:spPr>
            <a:xfrm>
              <a:off x="608148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19"/>
            <p:cNvSpPr/>
            <p:nvPr/>
          </p:nvSpPr>
          <p:spPr>
            <a:xfrm>
              <a:off x="655128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20"/>
            <p:cNvSpPr/>
            <p:nvPr/>
          </p:nvSpPr>
          <p:spPr>
            <a:xfrm>
              <a:off x="702072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Line 21"/>
            <p:cNvSpPr/>
            <p:nvPr/>
          </p:nvSpPr>
          <p:spPr>
            <a:xfrm>
              <a:off x="749052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22"/>
            <p:cNvSpPr/>
            <p:nvPr/>
          </p:nvSpPr>
          <p:spPr>
            <a:xfrm>
              <a:off x="7960320" y="2392200"/>
              <a:ext cx="0" cy="2277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23"/>
            <p:cNvSpPr/>
            <p:nvPr/>
          </p:nvSpPr>
          <p:spPr>
            <a:xfrm>
              <a:off x="5328720" y="300348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24"/>
            <p:cNvSpPr/>
            <p:nvPr/>
          </p:nvSpPr>
          <p:spPr>
            <a:xfrm>
              <a:off x="5328720" y="335448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25"/>
            <p:cNvSpPr/>
            <p:nvPr/>
          </p:nvSpPr>
          <p:spPr>
            <a:xfrm>
              <a:off x="5328720" y="370548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Line 26"/>
            <p:cNvSpPr/>
            <p:nvPr/>
          </p:nvSpPr>
          <p:spPr>
            <a:xfrm>
              <a:off x="5328720" y="405648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27"/>
            <p:cNvSpPr/>
            <p:nvPr/>
          </p:nvSpPr>
          <p:spPr>
            <a:xfrm>
              <a:off x="5328720" y="4408920"/>
              <a:ext cx="27738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8"/>
            <p:cNvSpPr/>
            <p:nvPr/>
          </p:nvSpPr>
          <p:spPr>
            <a:xfrm>
              <a:off x="5257800" y="271764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4" name="CustomShape 29"/>
            <p:cNvSpPr/>
            <p:nvPr/>
          </p:nvSpPr>
          <p:spPr>
            <a:xfrm>
              <a:off x="5257800" y="343332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5" name="CustomShape 30"/>
            <p:cNvSpPr/>
            <p:nvPr/>
          </p:nvSpPr>
          <p:spPr>
            <a:xfrm>
              <a:off x="5257800" y="414756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6" name="CustomShape 31"/>
            <p:cNvSpPr/>
            <p:nvPr/>
          </p:nvSpPr>
          <p:spPr>
            <a:xfrm>
              <a:off x="5257800" y="382500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7" name="CustomShape 32"/>
            <p:cNvSpPr/>
            <p:nvPr/>
          </p:nvSpPr>
          <p:spPr>
            <a:xfrm>
              <a:off x="5257800" y="310788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" name="CustomShape 33"/>
            <p:cNvSpPr/>
            <p:nvPr/>
          </p:nvSpPr>
          <p:spPr>
            <a:xfrm>
              <a:off x="5684400" y="2392200"/>
              <a:ext cx="49896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9" name="CustomShape 34"/>
            <p:cNvSpPr/>
            <p:nvPr/>
          </p:nvSpPr>
          <p:spPr>
            <a:xfrm>
              <a:off x="6111360" y="239220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0" name="CustomShape 35"/>
            <p:cNvSpPr/>
            <p:nvPr/>
          </p:nvSpPr>
          <p:spPr>
            <a:xfrm>
              <a:off x="6609240" y="239220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1" name="CustomShape 36"/>
            <p:cNvSpPr/>
            <p:nvPr/>
          </p:nvSpPr>
          <p:spPr>
            <a:xfrm>
              <a:off x="7106760" y="239220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2" name="CustomShape 37"/>
            <p:cNvSpPr/>
            <p:nvPr/>
          </p:nvSpPr>
          <p:spPr>
            <a:xfrm>
              <a:off x="7462440" y="2392200"/>
              <a:ext cx="497520" cy="363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3" name="CustomShape 38"/>
            <p:cNvSpPr/>
            <p:nvPr/>
          </p:nvSpPr>
          <p:spPr>
            <a:xfrm>
              <a:off x="7960320" y="2392200"/>
              <a:ext cx="49752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84" name="CustomShape 39"/>
            <p:cNvSpPr/>
            <p:nvPr/>
          </p:nvSpPr>
          <p:spPr>
            <a:xfrm>
              <a:off x="5329080" y="4357440"/>
              <a:ext cx="284040" cy="790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185" name="CustomShape 40"/>
          <p:cNvSpPr/>
          <p:nvPr/>
        </p:nvSpPr>
        <p:spPr>
          <a:xfrm>
            <a:off x="5791320" y="4343400"/>
            <a:ext cx="251424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4572000" y="5600880"/>
            <a:ext cx="4051440" cy="7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LibreOffice/6.4.4.2$Linux_X86_64 LibreOffice_project/40$Build-2</Application>
  <Words>1234</Words>
  <Paragraphs>428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vsc</dc:creator>
  <dc:description/>
  <dc:language>en-IN</dc:language>
  <cp:lastModifiedBy/>
  <dcterms:modified xsi:type="dcterms:W3CDTF">2020-07-20T22:42:10Z</dcterms:modified>
  <cp:revision>12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