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be24faf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be24faf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3be24faf4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3be24faf4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3be24faf4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3be24faf4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3be24faf4_1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be24faf4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3be24faf4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be24faf4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be24faf4_1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be24faf4_1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3be24faf4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be24faf4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be24faf4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be24faf4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3be24faf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be24faf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1186/s41232-019-0103-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07/s11604-018-0726-3" TargetMode="External"/><Relationship Id="rId4" Type="http://schemas.openxmlformats.org/officeDocument/2006/relationships/hyperlink" Target="https://doi.org/10.1186/s41232-019-0103-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Applications of Convolutional Neural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Applications: BIOLOGY</a:t>
            </a:r>
            <a:endParaRPr/>
          </a:p>
        </p:txBody>
      </p:sp>
      <p:sp>
        <p:nvSpPr>
          <p:cNvPr id="121" name="Google Shape;121;p22"/>
          <p:cNvSpPr txBox="1"/>
          <p:nvPr>
            <p:ph idx="1" type="body"/>
          </p:nvPr>
        </p:nvSpPr>
        <p:spPr>
          <a:xfrm>
            <a:off x="311700" y="1152475"/>
            <a:ext cx="8520600" cy="384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development of CNN enables the automation of identifying cell types from phase contrast microscope images without molecular labeling, which will be applied to several researches and medical science.</a:t>
            </a:r>
            <a:endParaRPr/>
          </a:p>
          <a:p>
            <a:pPr indent="-317500" lvl="1" marL="914400" rtl="0" algn="l">
              <a:spcBef>
                <a:spcPts val="0"/>
              </a:spcBef>
              <a:spcAft>
                <a:spcPts val="0"/>
              </a:spcAft>
              <a:buSzPts val="1400"/>
              <a:buChar char="○"/>
            </a:pPr>
            <a:r>
              <a:rPr lang="en"/>
              <a:t>The application of convolutional neural network to stem cell biology (</a:t>
            </a:r>
            <a:r>
              <a:rPr lang="en" u="sng">
                <a:solidFill>
                  <a:schemeClr val="hlink"/>
                </a:solidFill>
                <a:hlinkClick r:id="rId3"/>
              </a:rPr>
              <a:t>https://doi.org/10.1186/s41232-019-0103-3</a:t>
            </a:r>
            <a:r>
              <a:rPr lang="en"/>
              <a:t>)</a:t>
            </a:r>
            <a:endParaRPr/>
          </a:p>
          <a:p>
            <a:pPr indent="-342900" lvl="0" marL="457200" rtl="0" algn="l">
              <a:spcBef>
                <a:spcPts val="0"/>
              </a:spcBef>
              <a:spcAft>
                <a:spcPts val="0"/>
              </a:spcAft>
              <a:buSzPts val="1800"/>
              <a:buChar char="●"/>
            </a:pPr>
            <a:r>
              <a:rPr lang="en"/>
              <a:t>In Genomics, CNNs are used to detect a motif wherever it is in the sequence window, which perfectly suits the task of motif identification and hence binding classification.</a:t>
            </a:r>
            <a:endParaRPr/>
          </a:p>
          <a:p>
            <a:pPr indent="-317500" lvl="1" marL="914400" rtl="0" algn="l">
              <a:spcBef>
                <a:spcPts val="0"/>
              </a:spcBef>
              <a:spcAft>
                <a:spcPts val="0"/>
              </a:spcAft>
              <a:buSzPts val="1400"/>
              <a:buChar char="○"/>
            </a:pPr>
            <a:r>
              <a:rPr lang="en"/>
              <a:t>Convolutional neural network architectures for predicting DNA–protein binding (doi: 10.1093/bioinformatics/btw255)</a:t>
            </a:r>
            <a:endParaRPr/>
          </a:p>
          <a:p>
            <a:pPr indent="-342900" lvl="0" marL="457200" rtl="0" algn="l">
              <a:spcBef>
                <a:spcPts val="0"/>
              </a:spcBef>
              <a:spcAft>
                <a:spcPts val="0"/>
              </a:spcAft>
              <a:buSzPts val="1800"/>
              <a:buChar char="●"/>
            </a:pPr>
            <a:r>
              <a:rPr lang="en"/>
              <a:t>Prediction of protein residue–residue contacts</a:t>
            </a:r>
            <a:endParaRPr/>
          </a:p>
          <a:p>
            <a:pPr indent="-317500" lvl="1" marL="914400" rtl="0" algn="l">
              <a:spcBef>
                <a:spcPts val="0"/>
              </a:spcBef>
              <a:spcAft>
                <a:spcPts val="0"/>
              </a:spcAft>
              <a:buSzPts val="1400"/>
              <a:buChar char="○"/>
            </a:pPr>
            <a:r>
              <a:rPr lang="en"/>
              <a:t>DNCON2: improved protein contact prediction using two-level deep convolutional neural networks (doi: 10.1093/bioinformatics/btx781)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67850" y="539100"/>
            <a:ext cx="8520600" cy="45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Accurate detection and diagnosis of dental caries reduces the cost of oral health management, and increases the likelihood of natural tooth preservation in the long term. </a:t>
            </a:r>
            <a:endParaRPr/>
          </a:p>
          <a:p>
            <a:pPr indent="-342900" lvl="0" marL="457200" rtl="0" algn="l">
              <a:spcBef>
                <a:spcPts val="1600"/>
              </a:spcBef>
              <a:spcAft>
                <a:spcPts val="0"/>
              </a:spcAft>
              <a:buSzPts val="1800"/>
              <a:buChar char="●"/>
            </a:pPr>
            <a:r>
              <a:rPr lang="en"/>
              <a:t>OBJECTIVE: Detection and Diagnosis of dental caries from </a:t>
            </a:r>
            <a:br>
              <a:rPr lang="en"/>
            </a:br>
            <a:r>
              <a:rPr lang="en"/>
              <a:t>Radiographs</a:t>
            </a:r>
            <a:endParaRPr/>
          </a:p>
          <a:p>
            <a:pPr indent="-342900" lvl="0" marL="457200" rtl="0" algn="l">
              <a:spcBef>
                <a:spcPts val="1600"/>
              </a:spcBef>
              <a:spcAft>
                <a:spcPts val="0"/>
              </a:spcAft>
              <a:buSzPts val="1800"/>
              <a:buChar char="●"/>
            </a:pPr>
            <a:r>
              <a:rPr lang="en"/>
              <a:t>INPUT = Periapical radiographic images consisting of</a:t>
            </a:r>
            <a:br>
              <a:rPr lang="en"/>
            </a:br>
            <a:r>
              <a:rPr lang="en"/>
              <a:t>		 Non-Dental caries and Dental Caries</a:t>
            </a:r>
            <a:endParaRPr/>
          </a:p>
          <a:p>
            <a:pPr indent="-342900" lvl="0" marL="457200" rtl="0" algn="l">
              <a:spcBef>
                <a:spcPts val="1600"/>
              </a:spcBef>
              <a:spcAft>
                <a:spcPts val="0"/>
              </a:spcAft>
              <a:buSzPts val="1800"/>
              <a:buChar char="●"/>
            </a:pPr>
            <a:r>
              <a:rPr lang="en"/>
              <a:t>OUTPUT = Classification between dental caries and </a:t>
            </a:r>
            <a:br>
              <a:rPr lang="en"/>
            </a:br>
            <a:r>
              <a:rPr lang="en"/>
              <a:t>		  non-dental caries.</a:t>
            </a:r>
            <a:endParaRPr/>
          </a:p>
          <a:p>
            <a:pPr indent="0" lvl="0" marL="0" rtl="0" algn="l">
              <a:spcBef>
                <a:spcPts val="1600"/>
              </a:spcBef>
              <a:spcAft>
                <a:spcPts val="0"/>
              </a:spcAft>
              <a:buNone/>
            </a:pPr>
            <a:r>
              <a:rPr i="1" lang="en" sz="1400"/>
              <a:t>Ref: Detection and diagnosis of dental caries using a deep </a:t>
            </a:r>
            <a:br>
              <a:rPr i="1" lang="en" sz="1400"/>
            </a:br>
            <a:r>
              <a:rPr i="1" lang="en" sz="1400"/>
              <a:t>learning-based convolutional neural network algorithm, 2018 </a:t>
            </a:r>
            <a:br>
              <a:rPr i="1" lang="en" sz="1400"/>
            </a:br>
            <a:r>
              <a:rPr i="1" lang="en" sz="1400"/>
              <a:t>(doi: 10.1016/j.jdent.2018.07.015)</a:t>
            </a:r>
            <a:endParaRPr i="1"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0" name="Google Shape;60;p14"/>
          <p:cNvPicPr preferRelativeResize="0"/>
          <p:nvPr/>
        </p:nvPicPr>
        <p:blipFill>
          <a:blip r:embed="rId3">
            <a:alphaModFix/>
          </a:blip>
          <a:stretch>
            <a:fillRect/>
          </a:stretch>
        </p:blipFill>
        <p:spPr>
          <a:xfrm>
            <a:off x="7086150" y="1989575"/>
            <a:ext cx="1544000" cy="2544100"/>
          </a:xfrm>
          <a:prstGeom prst="rect">
            <a:avLst/>
          </a:prstGeom>
          <a:noFill/>
          <a:ln>
            <a:noFill/>
          </a:ln>
        </p:spPr>
      </p:pic>
      <p:sp>
        <p:nvSpPr>
          <p:cNvPr id="61" name="Google Shape;61;p14"/>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1: Medicine</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67850" y="856000"/>
            <a:ext cx="85206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a:p>
            <a:pPr indent="0" lvl="0" marL="0" rtl="0" algn="l">
              <a:spcBef>
                <a:spcPts val="160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291925" y="1594200"/>
            <a:ext cx="8672450" cy="2535950"/>
          </a:xfrm>
          <a:prstGeom prst="rect">
            <a:avLst/>
          </a:prstGeom>
          <a:noFill/>
          <a:ln>
            <a:noFill/>
          </a:ln>
        </p:spPr>
      </p:pic>
      <p:sp>
        <p:nvSpPr>
          <p:cNvPr id="68" name="Google Shape;68;p15"/>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1: Medicine</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661700"/>
            <a:ext cx="8520600" cy="53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Graph of Accuracy and loss(Cross entropy) during Training and Validation:</a:t>
            </a:r>
            <a:endParaRPr/>
          </a:p>
        </p:txBody>
      </p:sp>
      <p:sp>
        <p:nvSpPr>
          <p:cNvPr id="74" name="Google Shape;74;p16"/>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1: Medicine</a:t>
            </a:r>
            <a:endParaRPr sz="2400">
              <a:solidFill>
                <a:srgbClr val="FFFFFF"/>
              </a:solidFill>
            </a:endParaRPr>
          </a:p>
        </p:txBody>
      </p:sp>
      <p:pic>
        <p:nvPicPr>
          <p:cNvPr id="75" name="Google Shape;75;p16"/>
          <p:cNvPicPr preferRelativeResize="0"/>
          <p:nvPr/>
        </p:nvPicPr>
        <p:blipFill>
          <a:blip r:embed="rId3">
            <a:alphaModFix/>
          </a:blip>
          <a:stretch>
            <a:fillRect/>
          </a:stretch>
        </p:blipFill>
        <p:spPr>
          <a:xfrm>
            <a:off x="1556450" y="1323398"/>
            <a:ext cx="6143376" cy="3500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539100"/>
            <a:ext cx="8520600" cy="44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efficiency of radiologists, CNNs are used to preprocess the thorax (chest) radiographic images and filter out the images taken from healthy persons. Only those images suspected abnormal will be further checked by doctors. It would save the time of doctors significantly since most of the chest x-ray images (e.g., 70-80%) are from healthy people.</a:t>
            </a:r>
            <a:endParaRPr/>
          </a:p>
          <a:p>
            <a:pPr indent="-342900" lvl="0" marL="457200" rtl="0" algn="l">
              <a:spcBef>
                <a:spcPts val="1600"/>
              </a:spcBef>
              <a:spcAft>
                <a:spcPts val="0"/>
              </a:spcAft>
              <a:buSzPts val="1800"/>
              <a:buChar char="●"/>
            </a:pPr>
            <a:r>
              <a:rPr lang="en"/>
              <a:t>OBJECTIVE: Diagnosis of Thorax disease</a:t>
            </a:r>
            <a:endParaRPr/>
          </a:p>
          <a:p>
            <a:pPr indent="-342900" lvl="0" marL="457200" rtl="0" algn="l">
              <a:spcBef>
                <a:spcPts val="0"/>
              </a:spcBef>
              <a:spcAft>
                <a:spcPts val="0"/>
              </a:spcAft>
              <a:buSzPts val="1800"/>
              <a:buChar char="●"/>
            </a:pPr>
            <a:r>
              <a:rPr lang="en"/>
              <a:t>INPUT: CT images for thorax which have been labeled, i.e.,</a:t>
            </a:r>
            <a:br>
              <a:rPr lang="en"/>
            </a:br>
            <a:r>
              <a:rPr lang="en"/>
              <a:t>	     either from a healthy or potential unhealthy person.</a:t>
            </a:r>
            <a:endParaRPr/>
          </a:p>
          <a:p>
            <a:pPr indent="-342900" lvl="0" marL="457200" rtl="0" algn="l">
              <a:spcBef>
                <a:spcPts val="0"/>
              </a:spcBef>
              <a:spcAft>
                <a:spcPts val="0"/>
              </a:spcAft>
              <a:buSzPts val="1800"/>
              <a:buChar char="●"/>
            </a:pPr>
            <a:r>
              <a:rPr lang="en"/>
              <a:t>OUTPUT: Classification of images as from healthy </a:t>
            </a:r>
            <a:br>
              <a:rPr lang="en"/>
            </a:br>
            <a:r>
              <a:rPr lang="en"/>
              <a:t>		  or Unhealthy person </a:t>
            </a:r>
            <a:endParaRPr/>
          </a:p>
          <a:p>
            <a:pPr indent="0" lvl="0" marL="0" rtl="0" algn="l">
              <a:spcBef>
                <a:spcPts val="1600"/>
              </a:spcBef>
              <a:spcAft>
                <a:spcPts val="0"/>
              </a:spcAft>
              <a:buNone/>
            </a:pPr>
            <a:r>
              <a:rPr i="1" lang="en" sz="1400"/>
              <a:t>Ref: Thorax disease diagnosis using deep convolutional neural network, 2016 </a:t>
            </a:r>
            <a:br>
              <a:rPr i="1" lang="en" sz="1400"/>
            </a:br>
            <a:r>
              <a:rPr i="1" lang="en" sz="1400"/>
              <a:t>(doi: 10.1109/EMBC.2016.7591186)</a:t>
            </a:r>
            <a:endParaRPr i="1"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1" name="Google Shape;81;p17"/>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2: Medicine</a:t>
            </a:r>
            <a:endParaRPr sz="2400">
              <a:solidFill>
                <a:srgbClr val="FFFFFF"/>
              </a:solidFill>
            </a:endParaRPr>
          </a:p>
        </p:txBody>
      </p:sp>
      <p:pic>
        <p:nvPicPr>
          <p:cNvPr id="82" name="Google Shape;82;p17"/>
          <p:cNvPicPr preferRelativeResize="0"/>
          <p:nvPr/>
        </p:nvPicPr>
        <p:blipFill>
          <a:blip r:embed="rId3">
            <a:alphaModFix/>
          </a:blip>
          <a:stretch>
            <a:fillRect/>
          </a:stretch>
        </p:blipFill>
        <p:spPr>
          <a:xfrm>
            <a:off x="7462175" y="1878125"/>
            <a:ext cx="1193523" cy="1164950"/>
          </a:xfrm>
          <a:prstGeom prst="rect">
            <a:avLst/>
          </a:prstGeom>
          <a:noFill/>
          <a:ln>
            <a:noFill/>
          </a:ln>
        </p:spPr>
      </p:pic>
      <p:pic>
        <p:nvPicPr>
          <p:cNvPr id="83" name="Google Shape;83;p17"/>
          <p:cNvPicPr preferRelativeResize="0"/>
          <p:nvPr/>
        </p:nvPicPr>
        <p:blipFill>
          <a:blip r:embed="rId4">
            <a:alphaModFix/>
          </a:blip>
          <a:stretch>
            <a:fillRect/>
          </a:stretch>
        </p:blipFill>
        <p:spPr>
          <a:xfrm>
            <a:off x="7520700" y="3391075"/>
            <a:ext cx="1193525" cy="1042768"/>
          </a:xfrm>
          <a:prstGeom prst="rect">
            <a:avLst/>
          </a:prstGeom>
          <a:noFill/>
          <a:ln>
            <a:noFill/>
          </a:ln>
        </p:spPr>
      </p:pic>
      <p:sp>
        <p:nvSpPr>
          <p:cNvPr id="84" name="Google Shape;84;p17"/>
          <p:cNvSpPr txBox="1"/>
          <p:nvPr/>
        </p:nvSpPr>
        <p:spPr>
          <a:xfrm>
            <a:off x="7520700" y="3043075"/>
            <a:ext cx="1695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Healthy person</a:t>
            </a:r>
            <a:endParaRPr sz="1200">
              <a:solidFill>
                <a:srgbClr val="FFFFFF"/>
              </a:solidFill>
            </a:endParaRPr>
          </a:p>
        </p:txBody>
      </p:sp>
      <p:sp>
        <p:nvSpPr>
          <p:cNvPr id="85" name="Google Shape;85;p17"/>
          <p:cNvSpPr txBox="1"/>
          <p:nvPr/>
        </p:nvSpPr>
        <p:spPr>
          <a:xfrm>
            <a:off x="7462175" y="4486975"/>
            <a:ext cx="1695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Unh</a:t>
            </a:r>
            <a:r>
              <a:rPr lang="en" sz="1200">
                <a:solidFill>
                  <a:srgbClr val="FFFFFF"/>
                </a:solidFill>
              </a:rPr>
              <a:t>ealthy person</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129088" y="1915613"/>
            <a:ext cx="8885824" cy="1312275"/>
          </a:xfrm>
          <a:prstGeom prst="rect">
            <a:avLst/>
          </a:prstGeom>
          <a:noFill/>
          <a:ln>
            <a:noFill/>
          </a:ln>
        </p:spPr>
      </p:pic>
      <p:sp>
        <p:nvSpPr>
          <p:cNvPr id="92" name="Google Shape;92;p18"/>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2: Medicine</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539100"/>
            <a:ext cx="8520600" cy="43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phenotypes based on high-content cellular images is challenging. Conventional image analysis pipelines for phenotype identification comprise multiple independent steps, with each step requiring method customization and adjustment of multiple parameters</a:t>
            </a:r>
            <a:endParaRPr/>
          </a:p>
          <a:p>
            <a:pPr indent="-342900" lvl="0" marL="457200" rtl="0" algn="l">
              <a:spcBef>
                <a:spcPts val="1600"/>
              </a:spcBef>
              <a:spcAft>
                <a:spcPts val="0"/>
              </a:spcAft>
              <a:buSzPts val="1800"/>
              <a:buChar char="●"/>
            </a:pPr>
            <a:r>
              <a:rPr lang="en"/>
              <a:t>OBJECTIVE: </a:t>
            </a:r>
            <a:r>
              <a:rPr lang="en"/>
              <a:t>classification of cellular images into phenotypes using CNNs</a:t>
            </a:r>
            <a:endParaRPr/>
          </a:p>
          <a:p>
            <a:pPr indent="-342900" lvl="0" marL="457200" rtl="0" algn="l">
              <a:spcBef>
                <a:spcPts val="0"/>
              </a:spcBef>
              <a:spcAft>
                <a:spcPts val="0"/>
              </a:spcAft>
              <a:buSzPts val="1800"/>
              <a:buChar char="●"/>
            </a:pPr>
            <a:r>
              <a:rPr lang="en"/>
              <a:t>INPUT: Microscopy cellular Images</a:t>
            </a:r>
            <a:endParaRPr/>
          </a:p>
          <a:p>
            <a:pPr indent="-342900" lvl="0" marL="457200" rtl="0" algn="l">
              <a:spcBef>
                <a:spcPts val="0"/>
              </a:spcBef>
              <a:spcAft>
                <a:spcPts val="0"/>
              </a:spcAft>
              <a:buSzPts val="1800"/>
              <a:buChar char="●"/>
            </a:pPr>
            <a:r>
              <a:rPr lang="en"/>
              <a:t>OUTPUT: Probability outputs calculated by the network to </a:t>
            </a:r>
            <a:br>
              <a:rPr lang="en"/>
            </a:br>
            <a:r>
              <a:rPr lang="en"/>
              <a:t>		  quantitativel</a:t>
            </a:r>
            <a:r>
              <a:rPr lang="en"/>
              <a:t>y </a:t>
            </a:r>
            <a:r>
              <a:rPr lang="en"/>
              <a:t>describe the phenotypes for the </a:t>
            </a:r>
            <a:br>
              <a:rPr lang="en"/>
            </a:br>
            <a:r>
              <a:rPr lang="en"/>
              <a:t>		  cellular images.</a:t>
            </a:r>
            <a:endParaRPr/>
          </a:p>
          <a:p>
            <a:pPr indent="0" lvl="0" marL="0" rtl="0" algn="l">
              <a:spcBef>
                <a:spcPts val="1600"/>
              </a:spcBef>
              <a:spcAft>
                <a:spcPts val="0"/>
              </a:spcAft>
              <a:buNone/>
            </a:pPr>
            <a:r>
              <a:rPr i="1" lang="en" sz="1400"/>
              <a:t>Ref: A multi-scale convolutional neural network for phenotyping </a:t>
            </a:r>
            <a:br>
              <a:rPr i="1" lang="en" sz="1400"/>
            </a:br>
            <a:r>
              <a:rPr i="1" lang="en" sz="1400"/>
              <a:t>high-content cellular images, 2017 </a:t>
            </a:r>
            <a:br>
              <a:rPr i="1" lang="en" sz="1400"/>
            </a:br>
            <a:r>
              <a:rPr i="1" lang="en" sz="1400"/>
              <a:t>(doi: 10.1093/bioinformatics/btx069)</a:t>
            </a:r>
            <a:endParaRPr i="1"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8" name="Google Shape;98;p19"/>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3: Biology</a:t>
            </a:r>
            <a:endParaRPr sz="2400">
              <a:solidFill>
                <a:srgbClr val="FFFFFF"/>
              </a:solidFill>
            </a:endParaRPr>
          </a:p>
        </p:txBody>
      </p:sp>
      <p:pic>
        <p:nvPicPr>
          <p:cNvPr id="99" name="Google Shape;99;p19"/>
          <p:cNvPicPr preferRelativeResize="0"/>
          <p:nvPr/>
        </p:nvPicPr>
        <p:blipFill>
          <a:blip r:embed="rId3">
            <a:alphaModFix/>
          </a:blip>
          <a:stretch>
            <a:fillRect/>
          </a:stretch>
        </p:blipFill>
        <p:spPr>
          <a:xfrm>
            <a:off x="7382463" y="3752050"/>
            <a:ext cx="847725" cy="819150"/>
          </a:xfrm>
          <a:prstGeom prst="rect">
            <a:avLst/>
          </a:prstGeom>
          <a:noFill/>
          <a:ln>
            <a:noFill/>
          </a:ln>
        </p:spPr>
      </p:pic>
      <p:sp>
        <p:nvSpPr>
          <p:cNvPr id="100" name="Google Shape;100;p19"/>
          <p:cNvSpPr txBox="1"/>
          <p:nvPr/>
        </p:nvSpPr>
        <p:spPr>
          <a:xfrm>
            <a:off x="7291125" y="4526000"/>
            <a:ext cx="13251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Phenotype Probability</a:t>
            </a:r>
            <a:endParaRPr>
              <a:solidFill>
                <a:srgbClr val="FFFFFF"/>
              </a:solidFill>
            </a:endParaRPr>
          </a:p>
        </p:txBody>
      </p:sp>
      <p:pic>
        <p:nvPicPr>
          <p:cNvPr id="101" name="Google Shape;101;p19"/>
          <p:cNvPicPr preferRelativeResize="0"/>
          <p:nvPr/>
        </p:nvPicPr>
        <p:blipFill>
          <a:blip r:embed="rId4">
            <a:alphaModFix/>
          </a:blip>
          <a:stretch>
            <a:fillRect/>
          </a:stretch>
        </p:blipFill>
        <p:spPr>
          <a:xfrm>
            <a:off x="7411038" y="2425113"/>
            <a:ext cx="790575" cy="790575"/>
          </a:xfrm>
          <a:prstGeom prst="rect">
            <a:avLst/>
          </a:prstGeom>
          <a:noFill/>
          <a:ln>
            <a:noFill/>
          </a:ln>
        </p:spPr>
      </p:pic>
      <p:sp>
        <p:nvSpPr>
          <p:cNvPr id="102" name="Google Shape;102;p19"/>
          <p:cNvSpPr txBox="1"/>
          <p:nvPr/>
        </p:nvSpPr>
        <p:spPr>
          <a:xfrm>
            <a:off x="7246125" y="3215700"/>
            <a:ext cx="14151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Input Image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67850" y="539100"/>
            <a:ext cx="8520600" cy="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Architecture: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20"/>
          <p:cNvPicPr preferRelativeResize="0"/>
          <p:nvPr/>
        </p:nvPicPr>
        <p:blipFill>
          <a:blip r:embed="rId3">
            <a:alphaModFix/>
          </a:blip>
          <a:stretch>
            <a:fillRect/>
          </a:stretch>
        </p:blipFill>
        <p:spPr>
          <a:xfrm>
            <a:off x="1879775" y="1078200"/>
            <a:ext cx="5496750" cy="3731275"/>
          </a:xfrm>
          <a:prstGeom prst="rect">
            <a:avLst/>
          </a:prstGeom>
          <a:noFill/>
          <a:ln>
            <a:noFill/>
          </a:ln>
        </p:spPr>
      </p:pic>
      <p:sp>
        <p:nvSpPr>
          <p:cNvPr id="109" name="Google Shape;109;p20"/>
          <p:cNvSpPr txBox="1"/>
          <p:nvPr/>
        </p:nvSpPr>
        <p:spPr>
          <a:xfrm>
            <a:off x="367850" y="0"/>
            <a:ext cx="8520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Application 3: Biology</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Applications: MEDICINE</a:t>
            </a:r>
            <a:endParaRPr/>
          </a:p>
        </p:txBody>
      </p:sp>
      <p:sp>
        <p:nvSpPr>
          <p:cNvPr id="115" name="Google Shape;115;p21"/>
          <p:cNvSpPr txBox="1"/>
          <p:nvPr>
            <p:ph idx="1" type="body"/>
          </p:nvPr>
        </p:nvSpPr>
        <p:spPr>
          <a:xfrm>
            <a:off x="311700" y="1153925"/>
            <a:ext cx="8520600" cy="383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CNNs are applied to radiological images for predicting clinically useful information, such as the detection and evaluation of lesions etc.</a:t>
            </a:r>
            <a:endParaRPr/>
          </a:p>
          <a:p>
            <a:pPr indent="-317500" lvl="1" marL="914400" rtl="0" algn="l">
              <a:spcBef>
                <a:spcPts val="0"/>
              </a:spcBef>
              <a:spcAft>
                <a:spcPts val="0"/>
              </a:spcAft>
              <a:buSzPts val="1400"/>
              <a:buChar char="○"/>
            </a:pPr>
            <a:r>
              <a:rPr lang="en"/>
              <a:t>Deep learning with convolutional neural network in radiology (</a:t>
            </a:r>
            <a:r>
              <a:rPr lang="en" u="sng">
                <a:solidFill>
                  <a:schemeClr val="hlink"/>
                </a:solidFill>
                <a:hlinkClick r:id="rId3"/>
              </a:rPr>
              <a:t>https://doi.org/10.1007/s11604-018-0726-3</a:t>
            </a:r>
            <a:r>
              <a:rPr lang="en"/>
              <a:t>)</a:t>
            </a:r>
            <a:endParaRPr/>
          </a:p>
          <a:p>
            <a:pPr indent="-342900" lvl="0" marL="457200" rtl="0" algn="l">
              <a:spcBef>
                <a:spcPts val="0"/>
              </a:spcBef>
              <a:spcAft>
                <a:spcPts val="0"/>
              </a:spcAft>
              <a:buSzPts val="1800"/>
              <a:buChar char="●"/>
            </a:pPr>
            <a:r>
              <a:rPr lang="en"/>
              <a:t>By using a large dataset of images of labeled tissues, a deep CNN can classify skin cancer with almost the same accuracy as a dermatologist</a:t>
            </a:r>
            <a:endParaRPr/>
          </a:p>
          <a:p>
            <a:pPr indent="-317500" lvl="1" marL="914400" rtl="0" algn="l">
              <a:spcBef>
                <a:spcPts val="0"/>
              </a:spcBef>
              <a:spcAft>
                <a:spcPts val="0"/>
              </a:spcAft>
              <a:buSzPts val="1400"/>
              <a:buChar char="○"/>
            </a:pPr>
            <a:r>
              <a:rPr lang="en"/>
              <a:t>The application of convolutional neural network to stem cell biology (</a:t>
            </a:r>
            <a:r>
              <a:rPr lang="en" u="sng">
                <a:solidFill>
                  <a:schemeClr val="hlink"/>
                </a:solidFill>
                <a:hlinkClick r:id="rId4"/>
              </a:rPr>
              <a:t>https://doi.org/10.1186/s41232-019-0103-3</a:t>
            </a:r>
            <a:r>
              <a:rPr lang="en"/>
              <a:t>)</a:t>
            </a:r>
            <a:endParaRPr/>
          </a:p>
          <a:p>
            <a:pPr indent="-342900" lvl="0" marL="457200" rtl="0" algn="l">
              <a:spcBef>
                <a:spcPts val="0"/>
              </a:spcBef>
              <a:spcAft>
                <a:spcPts val="0"/>
              </a:spcAft>
              <a:buSzPts val="1800"/>
              <a:buChar char="●"/>
            </a:pPr>
            <a:r>
              <a:rPr lang="en"/>
              <a:t>CNNs are used to segment heart sounds into their main Components.</a:t>
            </a:r>
            <a:endParaRPr/>
          </a:p>
          <a:p>
            <a:pPr indent="-317500" lvl="1" marL="914400" rtl="0" algn="l">
              <a:spcBef>
                <a:spcPts val="0"/>
              </a:spcBef>
              <a:spcAft>
                <a:spcPts val="0"/>
              </a:spcAft>
              <a:buSzPts val="1400"/>
              <a:buChar char="○"/>
            </a:pPr>
            <a:r>
              <a:rPr lang="en"/>
              <a:t>Deep Convolutional Neural Networks for Heart Sound Segmentation (DOI 10.1109/JBHI.2019.2894222)</a:t>
            </a:r>
            <a:endParaRPr/>
          </a:p>
          <a:p>
            <a:pPr indent="0" lvl="0" marL="41148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